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303" r:id="rId2"/>
    <p:sldId id="331" r:id="rId3"/>
    <p:sldId id="351" r:id="rId4"/>
    <p:sldId id="377" r:id="rId5"/>
    <p:sldId id="401" r:id="rId6"/>
    <p:sldId id="383" r:id="rId7"/>
    <p:sldId id="384" r:id="rId8"/>
    <p:sldId id="398" r:id="rId9"/>
    <p:sldId id="394" r:id="rId10"/>
    <p:sldId id="393" r:id="rId11"/>
    <p:sldId id="395" r:id="rId12"/>
    <p:sldId id="397" r:id="rId13"/>
    <p:sldId id="402" r:id="rId14"/>
    <p:sldId id="403" r:id="rId15"/>
    <p:sldId id="396" r:id="rId16"/>
    <p:sldId id="399" r:id="rId17"/>
    <p:sldId id="400" r:id="rId18"/>
    <p:sldId id="388" r:id="rId19"/>
    <p:sldId id="392" r:id="rId20"/>
    <p:sldId id="385" r:id="rId21"/>
    <p:sldId id="376" r:id="rId22"/>
    <p:sldId id="352" r:id="rId23"/>
    <p:sldId id="390" r:id="rId24"/>
    <p:sldId id="391" r:id="rId25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4D501-97A5-4C26-BB7A-CEE3F41B2566}">
          <p14:sldIdLst>
            <p14:sldId id="303"/>
          </p14:sldIdLst>
        </p14:section>
        <p14:section name="Untitled Section" id="{42474B79-27BD-4314-98D0-709A7C65FF5C}">
          <p14:sldIdLst>
            <p14:sldId id="331"/>
            <p14:sldId id="351"/>
            <p14:sldId id="377"/>
            <p14:sldId id="401"/>
            <p14:sldId id="383"/>
            <p14:sldId id="384"/>
            <p14:sldId id="398"/>
            <p14:sldId id="394"/>
            <p14:sldId id="393"/>
            <p14:sldId id="395"/>
            <p14:sldId id="397"/>
            <p14:sldId id="402"/>
            <p14:sldId id="403"/>
            <p14:sldId id="396"/>
            <p14:sldId id="399"/>
            <p14:sldId id="400"/>
            <p14:sldId id="388"/>
            <p14:sldId id="392"/>
            <p14:sldId id="385"/>
            <p14:sldId id="376"/>
            <p14:sldId id="352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89502" autoAdjust="0"/>
  </p:normalViewPr>
  <p:slideViewPr>
    <p:cSldViewPr>
      <p:cViewPr>
        <p:scale>
          <a:sx n="76" d="100"/>
          <a:sy n="76" d="100"/>
        </p:scale>
        <p:origin x="-130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F18E-2A60-442D-BB31-DF3D0A4C846D}" type="datetimeFigureOut">
              <a:rPr lang="it-IT" smtClean="0"/>
              <a:t>07/01/2019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E355-0E61-4953-A3C0-66A965A074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74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assumption for </a:t>
            </a:r>
            <a:r>
              <a:rPr lang="en-GB" dirty="0" err="1" smtClean="0"/>
              <a:t>giusti’s</a:t>
            </a:r>
            <a:r>
              <a:rPr lang="en-GB" baseline="0" dirty="0" smtClean="0"/>
              <a:t> paper: they assume that while the protocol is running, the object is indeed there. Instead, we have to determine whether an object is there: there might be nothing as well.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magin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magin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5800" y="2895079"/>
            <a:ext cx="7772400" cy="1470025"/>
          </a:xfrm>
        </p:spPr>
        <p:txBody>
          <a:bodyPr/>
          <a:lstStyle/>
          <a:p>
            <a:pPr algn="ctr"/>
            <a:r>
              <a:rPr lang="it-IT" sz="3200" b="1" dirty="0" smtClean="0">
                <a:latin typeface="Calibri" pitchFamily="34" charset="0"/>
                <a:cs typeface="Calibri" pitchFamily="34" charset="0"/>
              </a:rPr>
              <a:t>Bandwidth efficient object recognition for drone swarms</a:t>
            </a:r>
            <a:endParaRPr lang="it-IT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0" y="265038"/>
            <a:ext cx="9159470" cy="1752600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School of Computer Science and Communication Systems</a:t>
            </a:r>
          </a:p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Master in Computer Science</a:t>
            </a:r>
          </a:p>
        </p:txBody>
      </p:sp>
      <p:sp>
        <p:nvSpPr>
          <p:cNvPr id="10" name="Sottotitolo 6"/>
          <p:cNvSpPr txBox="1">
            <a:spLocks/>
          </p:cNvSpPr>
          <p:nvPr/>
        </p:nvSpPr>
        <p:spPr>
          <a:xfrm>
            <a:off x="0" y="4872726"/>
            <a:ext cx="6400800" cy="165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Supervised </a:t>
            </a:r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</a:t>
            </a:r>
            <a:endParaRPr lang="it-IT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Dario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Floreano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Giuseppe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Cocco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it-IT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Fabian Schilling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ottotitolo 6"/>
          <p:cNvSpPr txBox="1">
            <a:spLocks/>
          </p:cNvSpPr>
          <p:nvPr/>
        </p:nvSpPr>
        <p:spPr>
          <a:xfrm>
            <a:off x="2762187" y="48727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</a:t>
            </a:r>
          </a:p>
          <a:p>
            <a:pPr algn="r"/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Marco Zoveralli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196752"/>
            <a:ext cx="3456432" cy="1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688"/>
            <a:ext cx="9134101" cy="55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6753"/>
            <a:ext cx="9134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Precision: TP / (TP+FP)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positives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Recall: TP / (TP + FN)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negatives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Two scenarios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all optimal views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fake object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views resemble the real object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Simulation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Take K pictures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Fix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each combination of N hosts in K positions (for a total of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200" i="1" dirty="0" err="1" smtClean="0">
                <a:latin typeface="Calibri" pitchFamily="34" charset="0"/>
                <a:cs typeface="Calibri" pitchFamily="34" charset="0"/>
              </a:rPr>
              <a:t>n,k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), compute the prediction with the data fusion mechanism</a:t>
            </a:r>
            <a:endParaRPr lang="en-US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908719"/>
            <a:ext cx="3727705" cy="186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97834"/>
            <a:ext cx="3727705" cy="18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5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9509"/>
            <a:ext cx="9134101" cy="56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" y="584805"/>
            <a:ext cx="9120909" cy="56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Validation: Protocol Convergence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11/13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2696"/>
            <a:ext cx="913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Simple setup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Three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Same object as data aggregation validation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Two distinct runs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False negatives eliminated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False positives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eliminated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Conclusion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12/13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Validation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732760"/>
            <a:ext cx="913410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data could have given stronger results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9 different views were considered for the data validation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devices could have shown more usefulness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3 drones/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Odroids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were available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Blip>
                <a:blip r:embed="rId4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Distributed object detection system implemented</a:t>
            </a:r>
          </a:p>
          <a:p>
            <a:pPr marL="800100" lvl="1" indent="-342900">
              <a:buBlip>
                <a:blip r:embed="rId4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Implemented from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scratch</a:t>
            </a:r>
          </a:p>
          <a:p>
            <a:pPr marL="800100" lvl="1" indent="-342900">
              <a:buBlip>
                <a:blip r:embed="rId4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Scalable and modular system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Blip>
                <a:blip r:embed="rId4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Improvements over single-host system have been shown</a:t>
            </a:r>
          </a:p>
          <a:p>
            <a:pPr marL="800100" lvl="1" indent="-342900">
              <a:buBlip>
                <a:blip r:embed="rId4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 goal achieved</a:t>
            </a:r>
          </a:p>
          <a:p>
            <a:pPr marL="800100" lvl="1" indent="-342900">
              <a:buBlip>
                <a:blip r:embed="rId4"/>
              </a:buBlip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Gather more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Re-train the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Deploy the protocol on more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Perform tests on flying/moving drones</a:t>
            </a:r>
          </a:p>
          <a:p>
            <a:pPr lvl="1"/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Future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13/13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404664"/>
            <a:ext cx="9134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Gather more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Re-train the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Deploy the protocol on more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Perform tests on flying/moving drones</a:t>
            </a:r>
          </a:p>
        </p:txBody>
      </p:sp>
    </p:spTree>
    <p:extLst>
      <p:ext uri="{BB962C8B-B14F-4D97-AF65-F5344CB8AC3E}">
        <p14:creationId xmlns:p14="http://schemas.microsoft.com/office/powerpoint/2010/main" val="1173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341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Proposed approach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Exploit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multiple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viewpoints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Estimations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done locally by each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drone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Final vote sent to a base station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Limited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information exchange to save power, bandwidth and for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scalability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What?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Validation 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24" y="583526"/>
            <a:ext cx="6010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77"/>
            <a:ext cx="9144000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908720"/>
            <a:ext cx="91341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Local predictions accumulated in an “opinion vector”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Exponential weighted moving average to update the information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Accumulated information: prediction score, bounding-box/image ratio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Results propagated after some predictions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Related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Validation 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4" y="2881967"/>
            <a:ext cx="913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J. Lee et 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., “Real-Time Object Detection for Unmanned Aerial Vehicles based on Cloud-based Convolutional Neural Networks”, First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 International Conference on Robotic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Computing (IRC), 2017.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Cloud-based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data aggregation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Giusti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"Cooperative sensing and recognition by a swarm of mobile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robots“,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IEEE/RSJ International Conference on Intelligent Robots and Systems,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2012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Interesting communication and consensus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protocol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Human-computer interaction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setup,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different 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Classification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00" y="1003599"/>
            <a:ext cx="3767500" cy="1878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0" y="610415"/>
            <a:ext cx="913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“Distributed Object Recognition in Smart Camera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Networks”,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2016 IEEE Int. Conf. on Image Processing (ICIP), 2016.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sent to a base station, which performs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 that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       triggers other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4797152"/>
            <a:ext cx="2843809" cy="13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20688"/>
            <a:ext cx="91341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inputs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M7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Our proposal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Hardware validation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machine learning framework on the ARMv7 architecture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keyboard)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4211960" cy="30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20688"/>
            <a:ext cx="91341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inputs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M7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Our proposal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Hardware validation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machine learning framework on the ARMv7 architecture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person)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40" y="2060849"/>
            <a:ext cx="471237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904"/>
            <a:ext cx="9134100" cy="56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4704"/>
            <a:ext cx="913410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Leader Election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000760"/>
            <a:ext cx="91341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Assumption: all the nodes have the same connectivity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The number of hosts (N) in the network is known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Any host can be the leader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 long as they know that the leader is another host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One leader per 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Change at each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Avoid single point of failure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Leader ID = Round ID %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 = #hosts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The leader classifies an object as present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iff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#positive predictions &gt; 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 = N/K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Exchanged Messages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11" y="836712"/>
            <a:ext cx="91341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Probe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Status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Final Prediction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Acknowledgement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Start Round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 final vote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10304</TotalTime>
  <Words>2042</Words>
  <Application>Microsoft Office PowerPoint</Application>
  <PresentationFormat>On-screen Show (4:3)</PresentationFormat>
  <Paragraphs>348</Paragraphs>
  <Slides>24</Slides>
  <Notes>22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Bandwidth efficient object recognition for drone swarms</vt:lpstr>
      <vt:lpstr>  Project Overview</vt:lpstr>
      <vt:lpstr>  Related Work</vt:lpstr>
      <vt:lpstr>PowerPoint Presentation</vt:lpstr>
      <vt:lpstr>PowerPoint Presentation</vt:lpstr>
      <vt:lpstr>  Protocol Design: Inter-host Communication</vt:lpstr>
      <vt:lpstr>  Protocol Design: Intra-host Computations</vt:lpstr>
      <vt:lpstr>  Protocol Design: Leader Election</vt:lpstr>
      <vt:lpstr>  Protocol Design: Exchanged Messages</vt:lpstr>
      <vt:lpstr>  Protocol: Execution Example</vt:lpstr>
      <vt:lpstr>  Protocol Validation: Data Fusion</vt:lpstr>
      <vt:lpstr>  Protocol Validation: Data Fusion</vt:lpstr>
      <vt:lpstr>  Protocol Validation: Data Fusion</vt:lpstr>
      <vt:lpstr>  Protocol Validation: Data Fusion</vt:lpstr>
      <vt:lpstr>  Protocol Validation: Protocol Convergence</vt:lpstr>
      <vt:lpstr>  Conclusion</vt:lpstr>
      <vt:lpstr>  Future Work</vt:lpstr>
      <vt:lpstr>  Progress</vt:lpstr>
      <vt:lpstr>  Progress</vt:lpstr>
      <vt:lpstr>  Protocol Design</vt:lpstr>
      <vt:lpstr>PowerPoint Presentation</vt:lpstr>
      <vt:lpstr>  Protocol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S&amp;SLAWKS</dc:creator>
  <cp:lastModifiedBy>marco z</cp:lastModifiedBy>
  <cp:revision>679</cp:revision>
  <dcterms:modified xsi:type="dcterms:W3CDTF">2019-01-08T23:42:16Z</dcterms:modified>
</cp:coreProperties>
</file>