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e2381591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e2381591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e2381591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e2381591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e2381591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e2381591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e2381591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e2381591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e2381591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e2381591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e2381591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e2381591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e2381591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e2381591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e2381591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e2381591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e2381591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e2381591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e2381591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e2381591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238159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e238159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e2381591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e2381591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e2381591d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e2381591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e2381591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e2381591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e2381591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e2381591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e2381591d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e2381591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e2381591d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e2381591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e2381591d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e2381591d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e2381591d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e2381591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e2381591d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e2381591d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e2381591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e2381591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e2381591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e2381591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e2381591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e2381591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e2381591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e2381591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e2381591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e2381591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e2381591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e2381591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e2381591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e2381591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Introduction to Asynchronous Programming in Python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11225" y="41617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Marco Mak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“Hello World” of Asyncio - Level 2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5824350" y="1533600"/>
            <a:ext cx="281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What is happening in async.run()</a:t>
            </a:r>
            <a:endParaRPr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Starting the asyncio event loop 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Calling async/await functions 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Creating a task to be run on the loop 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Waiting for multiple tasks to complete 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 Closing the loop after all concurrent tasks have completed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325" y="1310913"/>
            <a:ext cx="13716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125" y="2095028"/>
            <a:ext cx="4429700" cy="262964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/>
          <p:nvPr/>
        </p:nvSpPr>
        <p:spPr>
          <a:xfrm>
            <a:off x="1250725" y="3685550"/>
            <a:ext cx="3951900" cy="80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6194400" y="4018600"/>
            <a:ext cx="225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gather the still-pending tasks, cancel them, and run again to make the pending task finish up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" name="Google Shape;199;p22"/>
          <p:cNvCxnSpPr>
            <a:stCxn id="198" idx="1"/>
            <a:endCxn id="197" idx="3"/>
          </p:cNvCxnSpPr>
          <p:nvPr/>
        </p:nvCxnSpPr>
        <p:spPr>
          <a:xfrm rot="10800000">
            <a:off x="5202600" y="4088950"/>
            <a:ext cx="991800" cy="45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basic executor interface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332125" y="1459575"/>
            <a:ext cx="662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Assume we have a task is blocking IO execution and we cant change it to a async function, how should we handle it?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Blocking mean make the thread busy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Solution: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Put the blocking task into another thread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basic executor interface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300" y="1310913"/>
            <a:ext cx="3853830" cy="352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875" y="1374600"/>
            <a:ext cx="3410475" cy="7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5498700" y="2295900"/>
            <a:ext cx="32268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loop.run_in_executor put the the blocking task into other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None - default executor - ThreadPoolExecutor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Tower of Asyncio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5720725" y="1559550"/>
            <a:ext cx="32268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A Future instance represents some sort of ongoing action that will return a result via notification on the event loop</a:t>
            </a:r>
            <a:br>
              <a:rPr lang="zh-TW" sz="1800"/>
            </a:b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A Task represents a coroutine running on the event loop</a:t>
            </a:r>
            <a:br>
              <a:rPr lang="zh-TW" sz="1800"/>
            </a:b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asyncio.Queue provide a thread safe implementation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25" y="1559538"/>
            <a:ext cx="5193901" cy="269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>
            <a:off x="4572000" y="2368225"/>
            <a:ext cx="2922900" cy="25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1243325" y="1346900"/>
            <a:ext cx="2989800" cy="359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 - Stress test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4572000" y="1201525"/>
            <a:ext cx="31692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synchronous version</a:t>
            </a:r>
            <a:endParaRPr sz="18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10 requests takes around 6s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one by one </a:t>
            </a:r>
            <a:endParaRPr sz="1800"/>
          </a:p>
        </p:txBody>
      </p:sp>
      <p:sp>
        <p:nvSpPr>
          <p:cNvPr id="229" name="Google Shape;229;p26"/>
          <p:cNvSpPr txBox="1"/>
          <p:nvPr/>
        </p:nvSpPr>
        <p:spPr>
          <a:xfrm>
            <a:off x="1243325" y="1346900"/>
            <a:ext cx="29898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requests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100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zh-TW" sz="11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do_requests</a:t>
            </a:r>
            <a:r>
              <a:rPr lang="zh-TW" sz="1100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resp = requests.get(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'https://example.com'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'example.com =&gt;'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resp.status_code)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100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zh-TW" sz="11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100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 </a:t>
            </a:r>
            <a:r>
              <a:rPr lang="zh-TW" sz="11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do_requests()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== 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  <a:endParaRPr sz="1100">
              <a:solidFill>
                <a:srgbClr val="333333"/>
              </a:solidFill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4556250" y="2368225"/>
            <a:ext cx="2954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zh-TW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python test</a:t>
            </a:r>
            <a:r>
              <a:rPr lang="zh-TW" sz="10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.py</a:t>
            </a:r>
            <a:b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0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0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0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0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0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0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0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0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0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0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python test</a:t>
            </a:r>
            <a:r>
              <a:rPr lang="zh-TW" sz="10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.py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0.40s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0.14s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7%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cpu </a:t>
            </a:r>
            <a:r>
              <a:rPr lang="zh-TW" sz="10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6.717</a:t>
            </a:r>
            <a:r>
              <a:rPr lang="zh-TW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total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/>
          <p:nvPr/>
        </p:nvSpPr>
        <p:spPr>
          <a:xfrm>
            <a:off x="5423075" y="2396225"/>
            <a:ext cx="2922900" cy="25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1243325" y="1346900"/>
            <a:ext cx="3700500" cy="362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 - Stress test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5423075" y="1275525"/>
            <a:ext cx="31692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</a:t>
            </a:r>
            <a:r>
              <a:rPr lang="zh-TW" sz="1800"/>
              <a:t>synchronous version</a:t>
            </a:r>
            <a:endParaRPr sz="18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10 requests takes around 1s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10 requests concurrently </a:t>
            </a:r>
            <a:endParaRPr sz="1800"/>
          </a:p>
        </p:txBody>
      </p:sp>
      <p:sp>
        <p:nvSpPr>
          <p:cNvPr id="239" name="Google Shape;239;p27"/>
          <p:cNvSpPr txBox="1"/>
          <p:nvPr/>
        </p:nvSpPr>
        <p:spPr>
          <a:xfrm>
            <a:off x="1243325" y="1346900"/>
            <a:ext cx="4070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aiohttp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asyncio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900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zh-TW" sz="9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do_requests</a:t>
            </a:r>
            <a:r>
              <a:rPr lang="zh-TW" sz="900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(session):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session.get(</a:t>
            </a:r>
            <a:r>
              <a:rPr lang="zh-TW" sz="9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'https://example.com'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900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zh-TW" sz="9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900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aiohttp.ClientSession() </a:t>
            </a: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session: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tasks = []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 </a:t>
            </a: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lang="zh-TW" sz="9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9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tasks.append(do_requests(session))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results = </a:t>
            </a: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asyncio.gather(*tasks)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results: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print(</a:t>
            </a:r>
            <a:r>
              <a:rPr lang="zh-TW" sz="9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'example.com =&gt;'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r.status)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== </a:t>
            </a:r>
            <a:r>
              <a:rPr lang="zh-TW" sz="9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9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asyncio.run(main())</a:t>
            </a:r>
            <a:endParaRPr sz="900">
              <a:solidFill>
                <a:srgbClr val="333333"/>
              </a:solidFill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5423075" y="2316425"/>
            <a:ext cx="30000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zh-TW" sz="11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python test_async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.py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python test_async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.py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0.30s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0.13s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18%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cpu 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0.971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total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Tower of Asyncio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5720725" y="1559550"/>
            <a:ext cx="32268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A Future instance represents some sort of ongoing action that will return a result via notification on the event loop</a:t>
            </a:r>
            <a:br>
              <a:rPr lang="zh-TW" sz="1800"/>
            </a:b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A Task represents a coroutine running on the event loop</a:t>
            </a:r>
            <a:br>
              <a:rPr lang="zh-TW" sz="1800"/>
            </a:b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asyncio.Queue provide a thread safe implementation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25" y="1559538"/>
            <a:ext cx="5193901" cy="269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Coroutines vs Async Function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5661500" y="1799950"/>
            <a:ext cx="32268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Async function are functions, not coroutines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300" y="1367113"/>
            <a:ext cx="36671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125" y="3401102"/>
            <a:ext cx="3098500" cy="14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5661500" y="3538675"/>
            <a:ext cx="3226800" cy="1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 coroutine is an object that encapsulates the ability to resume an underlying function that has been suspended before completion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zh-TW" sz="1800"/>
              <a:t>Similar to Generator (yield)</a:t>
            </a:r>
            <a:endParaRPr i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Coroutine - Deep Dive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5298875" y="1581750"/>
            <a:ext cx="32268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event loop send None to coroutine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zh-TW" sz="1800"/>
              <a:t>loop.create_task(coro)</a:t>
            </a:r>
            <a:r>
              <a:rPr lang="zh-TW" sz="1800"/>
              <a:t> or </a:t>
            </a:r>
            <a:r>
              <a:rPr i="1" lang="zh-TW" sz="1800"/>
              <a:t>await coro</a:t>
            </a:r>
            <a:r>
              <a:rPr lang="zh-TW" sz="1800"/>
              <a:t> will .send(None) behind the scenes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when coroutine return, StopIteration raised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send means start, StopIteration means end</a:t>
            </a:r>
            <a:endParaRPr sz="1800"/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075" y="1825938"/>
            <a:ext cx="39719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Coroutine - Deep Dive</a:t>
            </a: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5298875" y="1581750"/>
            <a:ext cx="32268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How coroutines can be fed exceptions</a:t>
            </a:r>
            <a:br>
              <a:rPr lang="zh-TW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task.cancel() will let the event loop internally use coro.throw() to raise </a:t>
            </a:r>
            <a:r>
              <a:rPr i="1" lang="zh-TW" sz="1800"/>
              <a:t>asyncio.CancelledError</a:t>
            </a:r>
            <a:endParaRPr sz="1800"/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475" y="1640938"/>
            <a:ext cx="3810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658675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Asynchronous programming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/>
              <a:t>Asynchronous programming is a type of parallel programming in which a unit of work is allowed to run separately from the primary application thread. 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5" y="2761025"/>
            <a:ext cx="3555295" cy="21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5136100" y="2761025"/>
            <a:ext cx="3352800" cy="2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Benefits: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improved application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enhanced responsiveness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Coroutine - Deep Dive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5609750" y="1581750"/>
            <a:ext cx="29160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Handling task cancelling</a:t>
            </a:r>
            <a:br>
              <a:rPr lang="zh-TW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coroutine exist normally as StopIteration Exception is raised</a:t>
            </a:r>
            <a:endParaRPr sz="1800"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50" y="1463313"/>
            <a:ext cx="45434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Event Loop</a:t>
            </a:r>
            <a:r>
              <a:rPr lang="zh-TW"/>
              <a:t> - Deep Dive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1398750" y="1552150"/>
            <a:ext cx="46032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Recommend (python 3.8)</a:t>
            </a:r>
            <a:br>
              <a:rPr b="1" lang="zh-TW" sz="1800"/>
            </a:br>
            <a:r>
              <a:rPr i="1" lang="zh-TW" sz="1800"/>
              <a:t>asyncio.get_running_loop()</a:t>
            </a:r>
            <a:br>
              <a:rPr lang="zh-TW" sz="1800"/>
            </a:br>
            <a:r>
              <a:rPr lang="zh-TW" sz="1800"/>
              <a:t>callable from inside the context of a coroutine </a:t>
            </a:r>
            <a:br>
              <a:rPr lang="zh-TW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Discouraged</a:t>
            </a:r>
            <a:r>
              <a:rPr lang="zh-TW" sz="1800"/>
              <a:t> </a:t>
            </a:r>
            <a:br>
              <a:rPr lang="zh-TW" sz="1800"/>
            </a:br>
            <a:r>
              <a:rPr i="1" lang="zh-TW" sz="1800"/>
              <a:t>asyncio.get_event_loop()</a:t>
            </a:r>
            <a:r>
              <a:rPr lang="zh-TW" sz="1800"/>
              <a:t> </a:t>
            </a:r>
            <a:br>
              <a:rPr lang="zh-TW" sz="1800"/>
            </a:br>
            <a:r>
              <a:rPr lang="zh-TW" sz="1800"/>
              <a:t>callable from anywhere </a:t>
            </a:r>
            <a:endParaRPr sz="1800"/>
          </a:p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5762150" y="1734150"/>
            <a:ext cx="29160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Handles all of the switching between coroutine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Catching the StopIteration Exception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/>
          <p:nvPr/>
        </p:nvSpPr>
        <p:spPr>
          <a:xfrm>
            <a:off x="6001975" y="1702175"/>
            <a:ext cx="2716200" cy="242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</a:t>
            </a:r>
            <a:r>
              <a:rPr lang="zh-TW"/>
              <a:t>s - Deep Dive</a:t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1275300" y="1467725"/>
            <a:ext cx="44922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Event loops use cooperative scheduling: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an event loop runs one Task at a time. While a Task awaits for the completion of a Future, the event loop runs other Tasks, callbacks, or performs IO operations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coro - async function type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coro() - coroutine type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task - task type</a:t>
            </a:r>
            <a:endParaRPr sz="1800"/>
          </a:p>
        </p:txBody>
      </p:sp>
      <p:sp>
        <p:nvSpPr>
          <p:cNvPr id="292" name="Google Shape;292;p34"/>
          <p:cNvSpPr txBox="1"/>
          <p:nvPr/>
        </p:nvSpPr>
        <p:spPr>
          <a:xfrm>
            <a:off x="5905725" y="1598575"/>
            <a:ext cx="26523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asyncio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100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zh-TW" sz="11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coro</a:t>
            </a:r>
            <a:r>
              <a:rPr lang="zh-TW" sz="1100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asyncio.sleep(</a:t>
            </a:r>
            <a:r>
              <a:rPr lang="zh-TW" sz="1100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zh-TW" sz="11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'world'</a:t>
            </a: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 = asyncio.get_event_loop()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task = loop.create_task(coro())</a:t>
            </a:r>
            <a:b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loop.run_until_complete(task)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Futures - Deep Dive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1398750" y="2571750"/>
            <a:ext cx="4455300" cy="21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•</a:t>
            </a:r>
            <a:r>
              <a:rPr lang="zh-TW" sz="1800"/>
              <a:t> Have a “result” value set (use .set_result(value) to set it and .result() to obtain it)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• Be cancelled with .cancel() (and check for cancellation with .cancelled())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• Have additional callback functions added that will be run when the future completes</a:t>
            </a:r>
            <a:endParaRPr sz="1800"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5954550" y="2193000"/>
            <a:ext cx="29160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The Future class represents a state of something that is interacting with a loop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The state will change overtime from </a:t>
            </a:r>
            <a:r>
              <a:rPr b="1" lang="zh-TW" sz="1800"/>
              <a:t>pending</a:t>
            </a:r>
            <a:r>
              <a:rPr lang="zh-TW" sz="1800"/>
              <a:t> to completed</a:t>
            </a:r>
            <a:endParaRPr sz="1800"/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750" y="1485488"/>
            <a:ext cx="26955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5398200" y="1006500"/>
            <a:ext cx="29160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800"/>
              <a:t>Future Class is a superclass of Task</a:t>
            </a:r>
            <a:endParaRPr b="1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Futures - Deep Dive</a:t>
            </a:r>
            <a:endParaRPr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6109975" y="1652725"/>
            <a:ext cx="29160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The Future instance is returned by running a function on an exectuor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.done() check the status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.result() check the result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*Task cannot invoke set result operation</a:t>
            </a:r>
            <a:endParaRPr sz="1800"/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25" y="1607625"/>
            <a:ext cx="4913072" cy="28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725" y="4425525"/>
            <a:ext cx="2177425" cy="4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Futures - Deep Dive</a:t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6109975" y="1652725"/>
            <a:ext cx="29160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The Future instance is returned by running a function on an exectuor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.done() check the status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.result() check the result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*Task cannot invoke set result operation</a:t>
            </a:r>
            <a:endParaRPr sz="1800"/>
          </a:p>
        </p:txBody>
      </p:sp>
      <p:pic>
        <p:nvPicPr>
          <p:cNvPr id="316" name="Google Shape;3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25" y="1607625"/>
            <a:ext cx="4913072" cy="28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725" y="4425525"/>
            <a:ext cx="2177425" cy="4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Confusion in Task and Future</a:t>
            </a:r>
            <a:endParaRPr/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1275300" y="1452900"/>
            <a:ext cx="59775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Two ways to create Tasks: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asyncio.create_task()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asyncio.ensure_future()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63" y="2770000"/>
            <a:ext cx="73628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1069775" y="3877975"/>
            <a:ext cx="73629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800"/>
              <a:t>Why two similar function?</a:t>
            </a:r>
            <a:endParaRPr sz="5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800"/>
              <a:t>ensure_future() is intended to be used by framework authors to provide APIs to end-user developers that can handle both kinds of parameters</a:t>
            </a:r>
            <a:endParaRPr sz="5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 Context Managers: async with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5624550" y="1452900"/>
            <a:ext cx="31158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Why async context manager:</a:t>
            </a:r>
            <a:endParaRPr sz="18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1800"/>
              <a:t>realize that the operation of a context manager is driven by method calls</a:t>
            </a:r>
            <a:br>
              <a:rPr lang="zh-TW" sz="1800"/>
            </a:b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1800"/>
              <a:t>What should be the coroutine function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This is How aiohttp implemented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2" name="Google Shape;3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950" y="1790622"/>
            <a:ext cx="4158575" cy="21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Lots of topic with Asyncio</a:t>
            </a:r>
            <a:endParaRPr/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1275300" y="1452900"/>
            <a:ext cx="75609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async for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async generators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async comprehensions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stop task gracefully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Signal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Multi-threading and multi processing with asyncio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658675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Asynchronous programming - Examples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50" y="1344900"/>
            <a:ext cx="6725382" cy="353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658675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Does Python Do Multiple Things At Once?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Process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Coroutine</a:t>
            </a:r>
            <a:endParaRPr sz="18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800" y="1567550"/>
            <a:ext cx="4942625" cy="312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Procecss vs Thread vs Coroutine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75300" y="1570600"/>
            <a:ext cx="71763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1800"/>
              <a:t>Multi-Processing usually refer to many processes execute in </a:t>
            </a:r>
            <a:r>
              <a:rPr b="1" lang="zh-TW" sz="1800">
                <a:solidFill>
                  <a:srgbClr val="00FF00"/>
                </a:solidFill>
              </a:rPr>
              <a:t>parallel</a:t>
            </a:r>
            <a:r>
              <a:rPr lang="zh-TW" sz="1800"/>
              <a:t>. Process is smallest resource management unit, different process share different resource.</a:t>
            </a:r>
            <a:br>
              <a:rPr lang="zh-TW" sz="1800"/>
            </a:b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1800"/>
              <a:t>Multi-Threading usually refer to many threads execute </a:t>
            </a:r>
            <a:r>
              <a:rPr lang="zh-TW" sz="1800">
                <a:solidFill>
                  <a:srgbClr val="00FF00"/>
                </a:solidFill>
              </a:rPr>
              <a:t>concurrently</a:t>
            </a:r>
            <a:r>
              <a:rPr lang="zh-TW" sz="1800"/>
              <a:t>, when there are idle cores, threads can use idle cores to run in </a:t>
            </a:r>
            <a:r>
              <a:rPr lang="zh-TW" sz="1800">
                <a:solidFill>
                  <a:srgbClr val="00FF00"/>
                </a:solidFill>
              </a:rPr>
              <a:t>parallel</a:t>
            </a:r>
            <a:r>
              <a:rPr lang="zh-TW" sz="1800"/>
              <a:t>. Thread is smallest execution unit, a program needs at least one thread to run.</a:t>
            </a:r>
            <a:br>
              <a:rPr lang="zh-TW" sz="1800"/>
            </a:b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1800"/>
              <a:t>Coroutine usually refer to many routines execute </a:t>
            </a:r>
            <a:r>
              <a:rPr lang="zh-TW" sz="1800">
                <a:solidFill>
                  <a:srgbClr val="00FF00"/>
                </a:solidFill>
              </a:rPr>
              <a:t>concurrently</a:t>
            </a:r>
            <a:r>
              <a:rPr lang="zh-TW" sz="1800"/>
              <a:t>.</a:t>
            </a:r>
            <a:endParaRPr b="1"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zh-TW" sz="1800"/>
              <a:t>Async programming is all about Coroutine , how to coordinate tasks</a:t>
            </a:r>
            <a:endParaRPr b="1"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zh-TW" sz="1800"/>
              <a:t>Async programming != Multi-Threading != Muilti-Processing</a:t>
            </a:r>
            <a:endParaRPr b="1" i="1"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Concurrent vs Parallel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75300" y="1570588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FF00"/>
                </a:solidFill>
              </a:rPr>
              <a:t>Concurrent</a:t>
            </a:r>
            <a:r>
              <a:rPr lang="zh-TW" sz="1800"/>
              <a:t>: Coroutine A and </a:t>
            </a:r>
            <a:r>
              <a:rPr lang="zh-TW" sz="1800"/>
              <a:t>Coroutine</a:t>
            </a:r>
            <a:r>
              <a:rPr lang="zh-TW" sz="1800"/>
              <a:t> B are in same process, takes turns to own the thread, yield when waiting for resources or scheduled cpu time is used up.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Use case is dealing with I/O-intensive tasks.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FF00"/>
                </a:solidFill>
              </a:rPr>
              <a:t>Parallel</a:t>
            </a:r>
            <a:r>
              <a:rPr lang="zh-TW" sz="1800"/>
              <a:t>: Thread A and Thread B are in different processes, execute at the same.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Use case is dealing with CPU(Data)-intensive tasks.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Asyncio 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75300" y="1570588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Python 3.4 introduced the asyncio library, and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Python 3.5 produced the async and await keywords to use it palatably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Problems resolved:</a:t>
            </a:r>
            <a:endParaRPr sz="1800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Asyncio offers a </a:t>
            </a:r>
            <a:r>
              <a:rPr lang="zh-TW" sz="1800">
                <a:solidFill>
                  <a:srgbClr val="00FF00"/>
                </a:solidFill>
              </a:rPr>
              <a:t>safer alternative</a:t>
            </a:r>
            <a:r>
              <a:rPr lang="zh-TW" sz="1800"/>
              <a:t> to preemptive multitasking ( using thread), avoid bugs, race conditions, etc ( still will happen but not as frequent as multi-threading)</a:t>
            </a:r>
            <a:br>
              <a:rPr lang="zh-TW" sz="1800"/>
            </a:b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Asyncio offers a simple way to support many thousands of simultaneous socket connections ( WebSocket, MQTT for IoT)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“Hello World” of Asyncio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75" y="1589800"/>
            <a:ext cx="3253950" cy="19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050" y="1589802"/>
            <a:ext cx="3436975" cy="7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5039900" y="2693850"/>
            <a:ext cx="35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async.run function execute an </a:t>
            </a:r>
            <a:r>
              <a:rPr b="1"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async def </a:t>
            </a: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and the coroutines </a:t>
            </a:r>
            <a:r>
              <a:rPr i="1"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sleep()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75300" y="661713"/>
            <a:ext cx="7038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“Hello World” of Asyncio - Level 2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75300" y="1570588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What is happening in async.run()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Starting the asyncio event loop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 Calling async/await functions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Creating a task to be run on the loop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Waiting for multiple tasks to complete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 Closing the loop after all concurrent tasks have completed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