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3" r:id="rId8"/>
    <p:sldId id="264" r:id="rId9"/>
    <p:sldId id="265" r:id="rId10"/>
    <p:sldId id="266" r:id="rId11"/>
    <p:sldId id="268" r:id="rId12"/>
    <p:sldId id="267"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F97BDE1-20CC-4D38-A933-49952C42DF60}" type="datetimeFigureOut">
              <a:rPr lang="en-US" smtClean="0"/>
              <a:t>8/26/2016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EAA23-58E5-4CB0-984C-F5D83DD465BD}" type="slidenum">
              <a:rPr lang="en-US" smtClean="0"/>
              <a:t>‹#›</a:t>
            </a:fld>
            <a:endParaRPr lang="en-US"/>
          </a:p>
        </p:txBody>
      </p:sp>
    </p:spTree>
    <p:extLst>
      <p:ext uri="{BB962C8B-B14F-4D97-AF65-F5344CB8AC3E}">
        <p14:creationId xmlns:p14="http://schemas.microsoft.com/office/powerpoint/2010/main" val="433875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97BDE1-20CC-4D38-A933-49952C42DF60}" type="datetimeFigureOut">
              <a:rPr lang="en-US" smtClean="0"/>
              <a:t>8/26/2016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EAA23-58E5-4CB0-984C-F5D83DD465BD}" type="slidenum">
              <a:rPr lang="en-US" smtClean="0"/>
              <a:t>‹#›</a:t>
            </a:fld>
            <a:endParaRPr lang="en-US"/>
          </a:p>
        </p:txBody>
      </p:sp>
    </p:spTree>
    <p:extLst>
      <p:ext uri="{BB962C8B-B14F-4D97-AF65-F5344CB8AC3E}">
        <p14:creationId xmlns:p14="http://schemas.microsoft.com/office/powerpoint/2010/main" val="3510642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97BDE1-20CC-4D38-A933-49952C42DF60}" type="datetimeFigureOut">
              <a:rPr lang="en-US" smtClean="0"/>
              <a:t>8/26/2016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EAA23-58E5-4CB0-984C-F5D83DD465BD}" type="slidenum">
              <a:rPr lang="en-US" smtClean="0"/>
              <a:t>‹#›</a:t>
            </a:fld>
            <a:endParaRPr lang="en-US"/>
          </a:p>
        </p:txBody>
      </p:sp>
    </p:spTree>
    <p:extLst>
      <p:ext uri="{BB962C8B-B14F-4D97-AF65-F5344CB8AC3E}">
        <p14:creationId xmlns:p14="http://schemas.microsoft.com/office/powerpoint/2010/main" val="1289860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97BDE1-20CC-4D38-A933-49952C42DF60}" type="datetimeFigureOut">
              <a:rPr lang="en-US" smtClean="0"/>
              <a:t>8/26/2016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EAA23-58E5-4CB0-984C-F5D83DD465BD}" type="slidenum">
              <a:rPr lang="en-US" smtClean="0"/>
              <a:t>‹#›</a:t>
            </a:fld>
            <a:endParaRPr lang="en-US"/>
          </a:p>
        </p:txBody>
      </p:sp>
    </p:spTree>
    <p:extLst>
      <p:ext uri="{BB962C8B-B14F-4D97-AF65-F5344CB8AC3E}">
        <p14:creationId xmlns:p14="http://schemas.microsoft.com/office/powerpoint/2010/main" val="1493676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97BDE1-20CC-4D38-A933-49952C42DF60}" type="datetimeFigureOut">
              <a:rPr lang="en-US" smtClean="0"/>
              <a:t>8/26/2016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EAA23-58E5-4CB0-984C-F5D83DD465BD}" type="slidenum">
              <a:rPr lang="en-US" smtClean="0"/>
              <a:t>‹#›</a:t>
            </a:fld>
            <a:endParaRPr lang="en-US"/>
          </a:p>
        </p:txBody>
      </p:sp>
    </p:spTree>
    <p:extLst>
      <p:ext uri="{BB962C8B-B14F-4D97-AF65-F5344CB8AC3E}">
        <p14:creationId xmlns:p14="http://schemas.microsoft.com/office/powerpoint/2010/main" val="1237168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97BDE1-20CC-4D38-A933-49952C42DF60}" type="datetimeFigureOut">
              <a:rPr lang="en-US" smtClean="0"/>
              <a:t>8/26/2016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AEAA23-58E5-4CB0-984C-F5D83DD465BD}" type="slidenum">
              <a:rPr lang="en-US" smtClean="0"/>
              <a:t>‹#›</a:t>
            </a:fld>
            <a:endParaRPr lang="en-US"/>
          </a:p>
        </p:txBody>
      </p:sp>
    </p:spTree>
    <p:extLst>
      <p:ext uri="{BB962C8B-B14F-4D97-AF65-F5344CB8AC3E}">
        <p14:creationId xmlns:p14="http://schemas.microsoft.com/office/powerpoint/2010/main" val="2691466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97BDE1-20CC-4D38-A933-49952C42DF60}" type="datetimeFigureOut">
              <a:rPr lang="en-US" smtClean="0"/>
              <a:t>8/26/2016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AEAA23-58E5-4CB0-984C-F5D83DD465BD}" type="slidenum">
              <a:rPr lang="en-US" smtClean="0"/>
              <a:t>‹#›</a:t>
            </a:fld>
            <a:endParaRPr lang="en-US"/>
          </a:p>
        </p:txBody>
      </p:sp>
    </p:spTree>
    <p:extLst>
      <p:ext uri="{BB962C8B-B14F-4D97-AF65-F5344CB8AC3E}">
        <p14:creationId xmlns:p14="http://schemas.microsoft.com/office/powerpoint/2010/main" val="276814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97BDE1-20CC-4D38-A933-49952C42DF60}" type="datetimeFigureOut">
              <a:rPr lang="en-US" smtClean="0"/>
              <a:t>8/26/2016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AEAA23-58E5-4CB0-984C-F5D83DD465BD}" type="slidenum">
              <a:rPr lang="en-US" smtClean="0"/>
              <a:t>‹#›</a:t>
            </a:fld>
            <a:endParaRPr lang="en-US"/>
          </a:p>
        </p:txBody>
      </p:sp>
    </p:spTree>
    <p:extLst>
      <p:ext uri="{BB962C8B-B14F-4D97-AF65-F5344CB8AC3E}">
        <p14:creationId xmlns:p14="http://schemas.microsoft.com/office/powerpoint/2010/main" val="3164695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97BDE1-20CC-4D38-A933-49952C42DF60}" type="datetimeFigureOut">
              <a:rPr lang="en-US" smtClean="0"/>
              <a:t>8/26/2016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AEAA23-58E5-4CB0-984C-F5D83DD465BD}" type="slidenum">
              <a:rPr lang="en-US" smtClean="0"/>
              <a:t>‹#›</a:t>
            </a:fld>
            <a:endParaRPr lang="en-US"/>
          </a:p>
        </p:txBody>
      </p:sp>
    </p:spTree>
    <p:extLst>
      <p:ext uri="{BB962C8B-B14F-4D97-AF65-F5344CB8AC3E}">
        <p14:creationId xmlns:p14="http://schemas.microsoft.com/office/powerpoint/2010/main" val="11676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F97BDE1-20CC-4D38-A933-49952C42DF60}" type="datetimeFigureOut">
              <a:rPr lang="en-US" smtClean="0"/>
              <a:t>8/26/2016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AEAA23-58E5-4CB0-984C-F5D83DD465BD}" type="slidenum">
              <a:rPr lang="en-US" smtClean="0"/>
              <a:t>‹#›</a:t>
            </a:fld>
            <a:endParaRPr lang="en-US"/>
          </a:p>
        </p:txBody>
      </p:sp>
    </p:spTree>
    <p:extLst>
      <p:ext uri="{BB962C8B-B14F-4D97-AF65-F5344CB8AC3E}">
        <p14:creationId xmlns:p14="http://schemas.microsoft.com/office/powerpoint/2010/main" val="1156599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F97BDE1-20CC-4D38-A933-49952C42DF60}" type="datetimeFigureOut">
              <a:rPr lang="en-US" smtClean="0"/>
              <a:t>8/26/2016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AEAA23-58E5-4CB0-984C-F5D83DD465BD}" type="slidenum">
              <a:rPr lang="en-US" smtClean="0"/>
              <a:t>‹#›</a:t>
            </a:fld>
            <a:endParaRPr lang="en-US"/>
          </a:p>
        </p:txBody>
      </p:sp>
    </p:spTree>
    <p:extLst>
      <p:ext uri="{BB962C8B-B14F-4D97-AF65-F5344CB8AC3E}">
        <p14:creationId xmlns:p14="http://schemas.microsoft.com/office/powerpoint/2010/main" val="3358753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75000"/>
              </a:schemeClr>
            </a:gs>
            <a:gs pos="50000">
              <a:schemeClr val="accent6">
                <a:lumMod val="60000"/>
                <a:lumOff val="40000"/>
              </a:schemeClr>
            </a:gs>
            <a:gs pos="100000">
              <a:schemeClr val="accent6">
                <a:lumMod val="20000"/>
                <a:lumOff val="8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97BDE1-20CC-4D38-A933-49952C42DF60}" type="datetimeFigureOut">
              <a:rPr lang="en-US" smtClean="0"/>
              <a:t>8/26/2016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AEAA23-58E5-4CB0-984C-F5D83DD465BD}" type="slidenum">
              <a:rPr lang="en-US" smtClean="0"/>
              <a:t>‹#›</a:t>
            </a:fld>
            <a:endParaRPr lang="en-US"/>
          </a:p>
        </p:txBody>
      </p:sp>
    </p:spTree>
    <p:extLst>
      <p:ext uri="{BB962C8B-B14F-4D97-AF65-F5344CB8AC3E}">
        <p14:creationId xmlns:p14="http://schemas.microsoft.com/office/powerpoint/2010/main" val="3545141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36914"/>
            <a:ext cx="9144000" cy="1049792"/>
          </a:xfrm>
        </p:spPr>
        <p:txBody>
          <a:bodyPr/>
          <a:lstStyle/>
          <a:p>
            <a:r>
              <a:rPr lang="en-US" dirty="0"/>
              <a:t>MUHC ML Algorithm</a:t>
            </a:r>
          </a:p>
        </p:txBody>
      </p:sp>
      <p:sp>
        <p:nvSpPr>
          <p:cNvPr id="3" name="Subtitle 2"/>
          <p:cNvSpPr>
            <a:spLocks noGrp="1"/>
          </p:cNvSpPr>
          <p:nvPr>
            <p:ph type="subTitle" idx="1"/>
          </p:nvPr>
        </p:nvSpPr>
        <p:spPr>
          <a:xfrm>
            <a:off x="1502229" y="3025094"/>
            <a:ext cx="9144000" cy="2744333"/>
          </a:xfrm>
        </p:spPr>
        <p:txBody>
          <a:bodyPr/>
          <a:lstStyle/>
          <a:p>
            <a:r>
              <a:rPr lang="en-US" dirty="0"/>
              <a:t>By: Marc </a:t>
            </a:r>
            <a:r>
              <a:rPr lang="en-US" dirty="0" err="1"/>
              <a:t>Palaci</a:t>
            </a:r>
            <a:endParaRPr lang="en-US" dirty="0"/>
          </a:p>
          <a:p>
            <a:r>
              <a:rPr lang="en-US" dirty="0"/>
              <a:t>Date: August 23, 2016</a:t>
            </a:r>
          </a:p>
          <a:p>
            <a:endParaRPr lang="en-US" dirty="0"/>
          </a:p>
          <a:p>
            <a:r>
              <a:rPr lang="en-US" dirty="0"/>
              <a:t>For any additional help or inquires do not hesitate to contact me:</a:t>
            </a:r>
          </a:p>
          <a:p>
            <a:r>
              <a:rPr lang="en-US" dirty="0"/>
              <a:t>marcpalaci689@gmail.com</a:t>
            </a:r>
          </a:p>
          <a:p>
            <a:endParaRPr lang="en-US" dirty="0"/>
          </a:p>
        </p:txBody>
      </p:sp>
    </p:spTree>
    <p:extLst>
      <p:ext uri="{BB962C8B-B14F-4D97-AF65-F5344CB8AC3E}">
        <p14:creationId xmlns:p14="http://schemas.microsoft.com/office/powerpoint/2010/main" val="1376371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8371" y="2629354"/>
            <a:ext cx="5475514" cy="1325563"/>
          </a:xfrm>
        </p:spPr>
        <p:txBody>
          <a:bodyPr/>
          <a:lstStyle/>
          <a:p>
            <a:r>
              <a:rPr lang="en-US" b="1" dirty="0"/>
              <a:t>Algorithm Flowcharts</a:t>
            </a:r>
          </a:p>
        </p:txBody>
      </p:sp>
    </p:spTree>
    <p:extLst>
      <p:ext uri="{BB962C8B-B14F-4D97-AF65-F5344CB8AC3E}">
        <p14:creationId xmlns:p14="http://schemas.microsoft.com/office/powerpoint/2010/main" val="2697221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2542" y="0"/>
            <a:ext cx="4800600" cy="1325563"/>
          </a:xfrm>
        </p:spPr>
        <p:txBody>
          <a:bodyPr/>
          <a:lstStyle/>
          <a:p>
            <a:r>
              <a:rPr lang="en-US" dirty="0"/>
              <a:t>Overview flowchart</a:t>
            </a:r>
          </a:p>
        </p:txBody>
      </p:sp>
      <p:sp>
        <p:nvSpPr>
          <p:cNvPr id="4" name="Rectangle 3"/>
          <p:cNvSpPr/>
          <p:nvPr/>
        </p:nvSpPr>
        <p:spPr>
          <a:xfrm>
            <a:off x="3635829" y="1289959"/>
            <a:ext cx="4664526" cy="707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 Algorithm</a:t>
            </a:r>
          </a:p>
        </p:txBody>
      </p:sp>
      <p:sp>
        <p:nvSpPr>
          <p:cNvPr id="5" name="Rectangle 4"/>
          <p:cNvSpPr/>
          <p:nvPr/>
        </p:nvSpPr>
        <p:spPr>
          <a:xfrm>
            <a:off x="3635830" y="5736773"/>
            <a:ext cx="4664525" cy="707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Predictor</a:t>
            </a:r>
          </a:p>
        </p:txBody>
      </p:sp>
      <p:sp>
        <p:nvSpPr>
          <p:cNvPr id="6" name="Can 5"/>
          <p:cNvSpPr/>
          <p:nvPr/>
        </p:nvSpPr>
        <p:spPr>
          <a:xfrm>
            <a:off x="4112078" y="3445328"/>
            <a:ext cx="3712028" cy="93617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7" name="Down Arrow 6"/>
          <p:cNvSpPr/>
          <p:nvPr/>
        </p:nvSpPr>
        <p:spPr>
          <a:xfrm>
            <a:off x="4996542" y="2247900"/>
            <a:ext cx="1763485" cy="10776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models</a:t>
            </a:r>
          </a:p>
        </p:txBody>
      </p:sp>
      <p:sp>
        <p:nvSpPr>
          <p:cNvPr id="16" name="Curved Left Arrow 15"/>
          <p:cNvSpPr/>
          <p:nvPr/>
        </p:nvSpPr>
        <p:spPr>
          <a:xfrm rot="502482">
            <a:off x="8322126" y="1716996"/>
            <a:ext cx="1191987" cy="254181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18" name="Curved Left Arrow 17"/>
          <p:cNvSpPr/>
          <p:nvPr/>
        </p:nvSpPr>
        <p:spPr>
          <a:xfrm rot="10176035">
            <a:off x="2476306" y="1643744"/>
            <a:ext cx="1208314" cy="252004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Down Arrow 18"/>
          <p:cNvSpPr/>
          <p:nvPr/>
        </p:nvSpPr>
        <p:spPr>
          <a:xfrm>
            <a:off x="3997777" y="4495801"/>
            <a:ext cx="1793422" cy="11538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models</a:t>
            </a:r>
          </a:p>
        </p:txBody>
      </p:sp>
      <p:sp>
        <p:nvSpPr>
          <p:cNvPr id="20" name="Down Arrow 19"/>
          <p:cNvSpPr/>
          <p:nvPr/>
        </p:nvSpPr>
        <p:spPr>
          <a:xfrm>
            <a:off x="5863316" y="4495801"/>
            <a:ext cx="1793422" cy="1115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 Recent</a:t>
            </a:r>
          </a:p>
          <a:p>
            <a:pPr algn="ctr"/>
            <a:r>
              <a:rPr lang="en-US" dirty="0"/>
              <a:t>Data</a:t>
            </a:r>
          </a:p>
        </p:txBody>
      </p:sp>
      <p:sp>
        <p:nvSpPr>
          <p:cNvPr id="21" name="Striped Right Arrow 20"/>
          <p:cNvSpPr/>
          <p:nvPr/>
        </p:nvSpPr>
        <p:spPr>
          <a:xfrm>
            <a:off x="8436429" y="5706837"/>
            <a:ext cx="2917371" cy="76744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Prediction to front-end</a:t>
            </a:r>
          </a:p>
        </p:txBody>
      </p:sp>
      <p:sp>
        <p:nvSpPr>
          <p:cNvPr id="22" name="TextBox 21"/>
          <p:cNvSpPr txBox="1"/>
          <p:nvPr/>
        </p:nvSpPr>
        <p:spPr>
          <a:xfrm rot="21117602">
            <a:off x="2650477" y="2803237"/>
            <a:ext cx="859972" cy="369332"/>
          </a:xfrm>
          <a:prstGeom prst="rect">
            <a:avLst/>
          </a:prstGeom>
          <a:noFill/>
        </p:spPr>
        <p:txBody>
          <a:bodyPr wrap="square" rtlCol="0">
            <a:spAutoFit/>
          </a:bodyPr>
          <a:lstStyle/>
          <a:p>
            <a:r>
              <a:rPr lang="en-US" dirty="0"/>
              <a:t>DATA</a:t>
            </a:r>
          </a:p>
        </p:txBody>
      </p:sp>
    </p:spTree>
    <p:extLst>
      <p:ext uri="{BB962C8B-B14F-4D97-AF65-F5344CB8AC3E}">
        <p14:creationId xmlns:p14="http://schemas.microsoft.com/office/powerpoint/2010/main" val="686120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8337" y="2006298"/>
            <a:ext cx="2329543" cy="1323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Training_Algorithm.py</a:t>
            </a:r>
          </a:p>
        </p:txBody>
      </p:sp>
      <p:sp>
        <p:nvSpPr>
          <p:cNvPr id="5" name="Right Arrow 4"/>
          <p:cNvSpPr/>
          <p:nvPr/>
        </p:nvSpPr>
        <p:spPr>
          <a:xfrm>
            <a:off x="2988127" y="1992221"/>
            <a:ext cx="1494060" cy="827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a:t>
            </a:r>
          </a:p>
        </p:txBody>
      </p:sp>
      <p:sp>
        <p:nvSpPr>
          <p:cNvPr id="6" name="Rectangle 5"/>
          <p:cNvSpPr/>
          <p:nvPr/>
        </p:nvSpPr>
        <p:spPr>
          <a:xfrm>
            <a:off x="4718946" y="1999915"/>
            <a:ext cx="2383972" cy="132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BuildMatrices.py</a:t>
            </a:r>
          </a:p>
        </p:txBody>
      </p:sp>
      <p:sp>
        <p:nvSpPr>
          <p:cNvPr id="7" name="Rectangle 6"/>
          <p:cNvSpPr/>
          <p:nvPr/>
        </p:nvSpPr>
        <p:spPr>
          <a:xfrm>
            <a:off x="9225639" y="2014885"/>
            <a:ext cx="2541818" cy="1320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Data_Extraction_tool.py</a:t>
            </a:r>
          </a:p>
        </p:txBody>
      </p:sp>
      <p:sp>
        <p:nvSpPr>
          <p:cNvPr id="8" name="Right Arrow 7"/>
          <p:cNvSpPr/>
          <p:nvPr/>
        </p:nvSpPr>
        <p:spPr>
          <a:xfrm>
            <a:off x="7429497" y="1992221"/>
            <a:ext cx="1455955" cy="827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a:t>
            </a:r>
          </a:p>
        </p:txBody>
      </p:sp>
      <p:cxnSp>
        <p:nvCxnSpPr>
          <p:cNvPr id="10" name="Curved Connector 9"/>
          <p:cNvCxnSpPr>
            <a:stCxn id="7" idx="2"/>
          </p:cNvCxnSpPr>
          <p:nvPr/>
        </p:nvCxnSpPr>
        <p:spPr>
          <a:xfrm rot="5400000">
            <a:off x="9111548" y="3109627"/>
            <a:ext cx="1158909" cy="1611093"/>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769684" y="4157561"/>
            <a:ext cx="1455955" cy="738664"/>
          </a:xfrm>
          <a:prstGeom prst="rect">
            <a:avLst/>
          </a:prstGeom>
          <a:noFill/>
        </p:spPr>
        <p:txBody>
          <a:bodyPr wrap="square" rtlCol="0">
            <a:spAutoFit/>
          </a:bodyPr>
          <a:lstStyle/>
          <a:p>
            <a:r>
              <a:rPr lang="en-US" sz="1400" dirty="0"/>
              <a:t>Returns a dictionary of cleaned data</a:t>
            </a:r>
          </a:p>
        </p:txBody>
      </p:sp>
      <p:cxnSp>
        <p:nvCxnSpPr>
          <p:cNvPr id="31" name="Curved Connector 30"/>
          <p:cNvCxnSpPr/>
          <p:nvPr/>
        </p:nvCxnSpPr>
        <p:spPr>
          <a:xfrm rot="10800000">
            <a:off x="6085104" y="3335719"/>
            <a:ext cx="1518565" cy="1197558"/>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715985" y="4157561"/>
            <a:ext cx="1766202" cy="738664"/>
          </a:xfrm>
          <a:prstGeom prst="rect">
            <a:avLst/>
          </a:prstGeom>
          <a:noFill/>
        </p:spPr>
        <p:txBody>
          <a:bodyPr wrap="square" rtlCol="0">
            <a:spAutoFit/>
          </a:bodyPr>
          <a:lstStyle/>
          <a:p>
            <a:r>
              <a:rPr lang="en-US" sz="1400" dirty="0"/>
              <a:t>Returns X and y matrices for building models</a:t>
            </a:r>
          </a:p>
        </p:txBody>
      </p:sp>
      <p:cxnSp>
        <p:nvCxnSpPr>
          <p:cNvPr id="35" name="Curved Connector 34"/>
          <p:cNvCxnSpPr/>
          <p:nvPr/>
        </p:nvCxnSpPr>
        <p:spPr>
          <a:xfrm rot="5400000">
            <a:off x="4495533" y="3354638"/>
            <a:ext cx="1165293" cy="1191986"/>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Curved Connector 45"/>
          <p:cNvCxnSpPr>
            <a:stCxn id="33" idx="1"/>
            <a:endCxn id="4" idx="2"/>
          </p:cNvCxnSpPr>
          <p:nvPr/>
        </p:nvCxnSpPr>
        <p:spPr>
          <a:xfrm rot="10800000">
            <a:off x="1513109" y="3329335"/>
            <a:ext cx="1202876" cy="1197558"/>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234040" y="1599027"/>
            <a:ext cx="11745686" cy="3537857"/>
          </a:xfrm>
          <a:prstGeom prst="rect">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Can 48"/>
          <p:cNvSpPr/>
          <p:nvPr/>
        </p:nvSpPr>
        <p:spPr>
          <a:xfrm>
            <a:off x="4139276" y="5540825"/>
            <a:ext cx="3891654" cy="805543"/>
          </a:xfrm>
          <a:prstGeom prst="can">
            <a:avLst>
              <a:gd name="adj" fmla="val 371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Server</a:t>
            </a:r>
            <a:r>
              <a:rPr lang="en-US" dirty="0"/>
              <a:t> </a:t>
            </a:r>
          </a:p>
        </p:txBody>
      </p:sp>
      <p:sp>
        <p:nvSpPr>
          <p:cNvPr id="52" name="TextBox 51"/>
          <p:cNvSpPr txBox="1"/>
          <p:nvPr/>
        </p:nvSpPr>
        <p:spPr>
          <a:xfrm>
            <a:off x="542921" y="5466542"/>
            <a:ext cx="1766202" cy="1169551"/>
          </a:xfrm>
          <a:prstGeom prst="rect">
            <a:avLst/>
          </a:prstGeom>
          <a:noFill/>
        </p:spPr>
        <p:txBody>
          <a:bodyPr wrap="square" rtlCol="0">
            <a:spAutoFit/>
          </a:bodyPr>
          <a:lstStyle/>
          <a:p>
            <a:r>
              <a:rPr lang="en-US" sz="1400" dirty="0"/>
              <a:t>Creates models for each stage and then saves those models in independent files on the server.</a:t>
            </a:r>
          </a:p>
        </p:txBody>
      </p:sp>
      <p:cxnSp>
        <p:nvCxnSpPr>
          <p:cNvPr id="56" name="Straight Arrow Connector 55"/>
          <p:cNvCxnSpPr/>
          <p:nvPr/>
        </p:nvCxnSpPr>
        <p:spPr>
          <a:xfrm>
            <a:off x="1284514" y="3367955"/>
            <a:ext cx="0" cy="2098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2309123" y="5943596"/>
            <a:ext cx="165327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itle 1"/>
          <p:cNvSpPr>
            <a:spLocks noGrp="1"/>
          </p:cNvSpPr>
          <p:nvPr>
            <p:ph type="title"/>
          </p:nvPr>
        </p:nvSpPr>
        <p:spPr>
          <a:xfrm>
            <a:off x="3571861" y="82097"/>
            <a:ext cx="4585613" cy="973817"/>
          </a:xfrm>
        </p:spPr>
        <p:txBody>
          <a:bodyPr/>
          <a:lstStyle/>
          <a:p>
            <a:r>
              <a:rPr lang="en-US" dirty="0"/>
              <a:t>Training Algorithm</a:t>
            </a:r>
          </a:p>
        </p:txBody>
      </p:sp>
      <p:sp>
        <p:nvSpPr>
          <p:cNvPr id="60" name="Oval 59"/>
          <p:cNvSpPr/>
          <p:nvPr/>
        </p:nvSpPr>
        <p:spPr>
          <a:xfrm>
            <a:off x="3097660" y="2258920"/>
            <a:ext cx="304806" cy="2939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2" name="Oval 61"/>
          <p:cNvSpPr/>
          <p:nvPr/>
        </p:nvSpPr>
        <p:spPr>
          <a:xfrm>
            <a:off x="7464878" y="2269940"/>
            <a:ext cx="304806" cy="2939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63" name="Oval 62"/>
          <p:cNvSpPr/>
          <p:nvPr/>
        </p:nvSpPr>
        <p:spPr>
          <a:xfrm>
            <a:off x="10330532" y="3010034"/>
            <a:ext cx="304806" cy="2939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64" name="Oval 63"/>
          <p:cNvSpPr/>
          <p:nvPr/>
        </p:nvSpPr>
        <p:spPr>
          <a:xfrm>
            <a:off x="5521770" y="3041804"/>
            <a:ext cx="304806" cy="2939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66" name="Oval 65"/>
          <p:cNvSpPr/>
          <p:nvPr/>
        </p:nvSpPr>
        <p:spPr>
          <a:xfrm>
            <a:off x="1132111" y="3020920"/>
            <a:ext cx="304806" cy="2939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68" name="Curved Connector 67"/>
          <p:cNvCxnSpPr/>
          <p:nvPr/>
        </p:nvCxnSpPr>
        <p:spPr>
          <a:xfrm flipV="1">
            <a:off x="8157474" y="3458694"/>
            <a:ext cx="2386695" cy="2607878"/>
          </a:xfrm>
          <a:prstGeom prst="curved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9842050" y="5157870"/>
            <a:ext cx="1455955" cy="738664"/>
          </a:xfrm>
          <a:prstGeom prst="rect">
            <a:avLst/>
          </a:prstGeom>
          <a:noFill/>
        </p:spPr>
        <p:txBody>
          <a:bodyPr wrap="square" rtlCol="0">
            <a:spAutoFit/>
          </a:bodyPr>
          <a:lstStyle/>
          <a:p>
            <a:r>
              <a:rPr lang="en-US" sz="1400" dirty="0"/>
              <a:t>Get data from </a:t>
            </a:r>
            <a:r>
              <a:rPr lang="en-US" sz="1400" dirty="0" err="1"/>
              <a:t>devAEHRA</a:t>
            </a:r>
            <a:r>
              <a:rPr lang="en-US" sz="1400" dirty="0"/>
              <a:t> database</a:t>
            </a:r>
          </a:p>
        </p:txBody>
      </p:sp>
    </p:spTree>
    <p:extLst>
      <p:ext uri="{BB962C8B-B14F-4D97-AF65-F5344CB8AC3E}">
        <p14:creationId xmlns:p14="http://schemas.microsoft.com/office/powerpoint/2010/main" val="3729648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0770" y="0"/>
            <a:ext cx="4920343" cy="1039132"/>
          </a:xfrm>
        </p:spPr>
        <p:txBody>
          <a:bodyPr/>
          <a:lstStyle/>
          <a:p>
            <a:r>
              <a:rPr lang="en-US" dirty="0"/>
              <a:t>Prediction Algorithm</a:t>
            </a:r>
          </a:p>
        </p:txBody>
      </p:sp>
      <p:sp>
        <p:nvSpPr>
          <p:cNvPr id="5" name="Rectangle 4"/>
          <p:cNvSpPr/>
          <p:nvPr/>
        </p:nvSpPr>
        <p:spPr>
          <a:xfrm>
            <a:off x="54432" y="1080405"/>
            <a:ext cx="2471058" cy="31024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Prediction_Algorithm.py</a:t>
            </a:r>
          </a:p>
        </p:txBody>
      </p:sp>
      <p:sp>
        <p:nvSpPr>
          <p:cNvPr id="6" name="Rectangle 5"/>
          <p:cNvSpPr/>
          <p:nvPr/>
        </p:nvSpPr>
        <p:spPr>
          <a:xfrm>
            <a:off x="5938161" y="1030430"/>
            <a:ext cx="2079173" cy="1240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PatientData.py</a:t>
            </a:r>
          </a:p>
        </p:txBody>
      </p:sp>
      <p:sp>
        <p:nvSpPr>
          <p:cNvPr id="7" name="Rectangle 6"/>
          <p:cNvSpPr/>
          <p:nvPr/>
        </p:nvSpPr>
        <p:spPr>
          <a:xfrm>
            <a:off x="5938161" y="2784020"/>
            <a:ext cx="2057407" cy="13988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PredictionMatrix.py</a:t>
            </a:r>
          </a:p>
        </p:txBody>
      </p:sp>
      <p:sp>
        <p:nvSpPr>
          <p:cNvPr id="8" name="Right Arrow 7"/>
          <p:cNvSpPr/>
          <p:nvPr/>
        </p:nvSpPr>
        <p:spPr>
          <a:xfrm>
            <a:off x="2601690" y="910688"/>
            <a:ext cx="3249385" cy="7402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a:t>
            </a:r>
          </a:p>
        </p:txBody>
      </p:sp>
      <p:cxnSp>
        <p:nvCxnSpPr>
          <p:cNvPr id="13" name="Straight Arrow Connector 12"/>
          <p:cNvCxnSpPr>
            <a:stCxn id="41" idx="2"/>
          </p:cNvCxnSpPr>
          <p:nvPr/>
        </p:nvCxnSpPr>
        <p:spPr>
          <a:xfrm flipH="1">
            <a:off x="5361219" y="2138238"/>
            <a:ext cx="574241"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328310" y="1734662"/>
            <a:ext cx="2231572" cy="738664"/>
          </a:xfrm>
          <a:prstGeom prst="rect">
            <a:avLst/>
          </a:prstGeom>
          <a:noFill/>
        </p:spPr>
        <p:txBody>
          <a:bodyPr wrap="square" rtlCol="0">
            <a:spAutoFit/>
          </a:bodyPr>
          <a:lstStyle/>
          <a:p>
            <a:r>
              <a:rPr lang="en-US" sz="1400" dirty="0"/>
              <a:t>Return array of the patients most recent treatment planning history</a:t>
            </a:r>
          </a:p>
        </p:txBody>
      </p:sp>
      <p:cxnSp>
        <p:nvCxnSpPr>
          <p:cNvPr id="16" name="Straight Arrow Connector 15"/>
          <p:cNvCxnSpPr/>
          <p:nvPr/>
        </p:nvCxnSpPr>
        <p:spPr>
          <a:xfrm flipH="1">
            <a:off x="2571754" y="2103994"/>
            <a:ext cx="75655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 name="Right Arrow 18"/>
          <p:cNvSpPr/>
          <p:nvPr/>
        </p:nvSpPr>
        <p:spPr>
          <a:xfrm>
            <a:off x="2601690" y="2743198"/>
            <a:ext cx="3249385" cy="7402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a:t>
            </a:r>
          </a:p>
        </p:txBody>
      </p:sp>
      <p:sp>
        <p:nvSpPr>
          <p:cNvPr id="20" name="Can 19"/>
          <p:cNvSpPr/>
          <p:nvPr/>
        </p:nvSpPr>
        <p:spPr>
          <a:xfrm>
            <a:off x="4781562" y="5766703"/>
            <a:ext cx="4294422" cy="85997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21" name="Rectangle 20"/>
          <p:cNvSpPr/>
          <p:nvPr/>
        </p:nvSpPr>
        <p:spPr>
          <a:xfrm>
            <a:off x="9835247" y="2743198"/>
            <a:ext cx="2057407" cy="13988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BuildInputMatrix.py</a:t>
            </a:r>
          </a:p>
        </p:txBody>
      </p:sp>
      <p:sp>
        <p:nvSpPr>
          <p:cNvPr id="22" name="Right Arrow 21"/>
          <p:cNvSpPr/>
          <p:nvPr/>
        </p:nvSpPr>
        <p:spPr>
          <a:xfrm>
            <a:off x="8093534" y="2653388"/>
            <a:ext cx="1649183" cy="7402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a:t>
            </a:r>
          </a:p>
        </p:txBody>
      </p:sp>
      <p:cxnSp>
        <p:nvCxnSpPr>
          <p:cNvPr id="23" name="Straight Arrow Connector 22"/>
          <p:cNvCxnSpPr>
            <a:stCxn id="48" idx="2"/>
          </p:cNvCxnSpPr>
          <p:nvPr/>
        </p:nvCxnSpPr>
        <p:spPr>
          <a:xfrm flipH="1">
            <a:off x="9456952" y="3879953"/>
            <a:ext cx="389161"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520804" y="3402899"/>
            <a:ext cx="1115786" cy="954107"/>
          </a:xfrm>
          <a:prstGeom prst="rect">
            <a:avLst/>
          </a:prstGeom>
          <a:noFill/>
        </p:spPr>
        <p:txBody>
          <a:bodyPr wrap="square" rtlCol="0">
            <a:spAutoFit/>
          </a:bodyPr>
          <a:lstStyle/>
          <a:p>
            <a:r>
              <a:rPr lang="en-US" sz="1400" dirty="0"/>
              <a:t>Return X matrix for last known step</a:t>
            </a:r>
          </a:p>
        </p:txBody>
      </p:sp>
      <p:cxnSp>
        <p:nvCxnSpPr>
          <p:cNvPr id="26" name="Straight Arrow Connector 25"/>
          <p:cNvCxnSpPr/>
          <p:nvPr/>
        </p:nvCxnSpPr>
        <p:spPr>
          <a:xfrm flipH="1">
            <a:off x="8093534" y="3847625"/>
            <a:ext cx="42727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8" name="Down Arrow 27"/>
          <p:cNvSpPr/>
          <p:nvPr/>
        </p:nvSpPr>
        <p:spPr>
          <a:xfrm>
            <a:off x="5244218" y="4245504"/>
            <a:ext cx="1904999" cy="14804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a:p>
            <a:pPr algn="ctr"/>
            <a:r>
              <a:rPr lang="en-US" dirty="0"/>
              <a:t>for desired model</a:t>
            </a:r>
          </a:p>
        </p:txBody>
      </p:sp>
      <p:cxnSp>
        <p:nvCxnSpPr>
          <p:cNvPr id="29" name="Straight Arrow Connector 28"/>
          <p:cNvCxnSpPr/>
          <p:nvPr/>
        </p:nvCxnSpPr>
        <p:spPr>
          <a:xfrm flipV="1">
            <a:off x="7652664" y="5328799"/>
            <a:ext cx="0" cy="39716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01598" y="4756605"/>
            <a:ext cx="900797" cy="523220"/>
          </a:xfrm>
          <a:prstGeom prst="rect">
            <a:avLst/>
          </a:prstGeom>
          <a:noFill/>
        </p:spPr>
        <p:txBody>
          <a:bodyPr wrap="square" rtlCol="0">
            <a:spAutoFit/>
          </a:bodyPr>
          <a:lstStyle/>
          <a:p>
            <a:r>
              <a:rPr lang="en-US" sz="1400" dirty="0"/>
              <a:t>Return model</a:t>
            </a:r>
          </a:p>
        </p:txBody>
      </p:sp>
      <p:cxnSp>
        <p:nvCxnSpPr>
          <p:cNvPr id="33" name="Straight Arrow Connector 32"/>
          <p:cNvCxnSpPr/>
          <p:nvPr/>
        </p:nvCxnSpPr>
        <p:spPr>
          <a:xfrm flipV="1">
            <a:off x="7652664" y="4280806"/>
            <a:ext cx="0" cy="47579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5380268" y="3860428"/>
            <a:ext cx="397327"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559631" y="3510621"/>
            <a:ext cx="2098221" cy="738664"/>
          </a:xfrm>
          <a:prstGeom prst="rect">
            <a:avLst/>
          </a:prstGeom>
          <a:noFill/>
        </p:spPr>
        <p:txBody>
          <a:bodyPr wrap="square" rtlCol="0">
            <a:spAutoFit/>
          </a:bodyPr>
          <a:lstStyle/>
          <a:p>
            <a:r>
              <a:rPr lang="en-US" sz="1400" dirty="0"/>
              <a:t>Return prediction and patient’s most recent history</a:t>
            </a:r>
          </a:p>
        </p:txBody>
      </p:sp>
      <p:cxnSp>
        <p:nvCxnSpPr>
          <p:cNvPr id="37" name="Straight Arrow Connector 36"/>
          <p:cNvCxnSpPr/>
          <p:nvPr/>
        </p:nvCxnSpPr>
        <p:spPr>
          <a:xfrm flipH="1">
            <a:off x="2601690" y="3860428"/>
            <a:ext cx="957941"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2707842" y="1147947"/>
            <a:ext cx="242190" cy="2657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1" name="Oval 40"/>
          <p:cNvSpPr/>
          <p:nvPr/>
        </p:nvSpPr>
        <p:spPr>
          <a:xfrm>
            <a:off x="5935460" y="2005383"/>
            <a:ext cx="242190" cy="2657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42" name="Oval 41"/>
          <p:cNvSpPr/>
          <p:nvPr/>
        </p:nvSpPr>
        <p:spPr>
          <a:xfrm>
            <a:off x="2631643" y="2980457"/>
            <a:ext cx="242190" cy="2657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43" name="Oval 42"/>
          <p:cNvSpPr/>
          <p:nvPr/>
        </p:nvSpPr>
        <p:spPr>
          <a:xfrm>
            <a:off x="6094659" y="3965460"/>
            <a:ext cx="242190" cy="2657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
        <p:nvSpPr>
          <p:cNvPr id="44" name="Oval 43"/>
          <p:cNvSpPr/>
          <p:nvPr/>
        </p:nvSpPr>
        <p:spPr>
          <a:xfrm>
            <a:off x="7531569" y="5717301"/>
            <a:ext cx="242190" cy="2657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45" name="Oval 44"/>
          <p:cNvSpPr/>
          <p:nvPr/>
        </p:nvSpPr>
        <p:spPr>
          <a:xfrm>
            <a:off x="8186074" y="2890647"/>
            <a:ext cx="242190" cy="2657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47" name="Oval 46"/>
          <p:cNvSpPr/>
          <p:nvPr/>
        </p:nvSpPr>
        <p:spPr>
          <a:xfrm>
            <a:off x="5814365" y="3705852"/>
            <a:ext cx="242190" cy="2657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48" name="Oval 47"/>
          <p:cNvSpPr/>
          <p:nvPr/>
        </p:nvSpPr>
        <p:spPr>
          <a:xfrm>
            <a:off x="9846113" y="3747098"/>
            <a:ext cx="242190" cy="2657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54" name="Freeform 53"/>
          <p:cNvSpPr/>
          <p:nvPr/>
        </p:nvSpPr>
        <p:spPr>
          <a:xfrm>
            <a:off x="8033657" y="1632857"/>
            <a:ext cx="4038600" cy="4517572"/>
          </a:xfrm>
          <a:custGeom>
            <a:avLst/>
            <a:gdLst>
              <a:gd name="connsiteX0" fmla="*/ 0 w 4038600"/>
              <a:gd name="connsiteY0" fmla="*/ 21772 h 4517572"/>
              <a:gd name="connsiteX1" fmla="*/ 130629 w 4038600"/>
              <a:gd name="connsiteY1" fmla="*/ 10886 h 4517572"/>
              <a:gd name="connsiteX2" fmla="*/ 163286 w 4038600"/>
              <a:gd name="connsiteY2" fmla="*/ 0 h 4517572"/>
              <a:gd name="connsiteX3" fmla="*/ 544286 w 4038600"/>
              <a:gd name="connsiteY3" fmla="*/ 10886 h 4517572"/>
              <a:gd name="connsiteX4" fmla="*/ 718457 w 4038600"/>
              <a:gd name="connsiteY4" fmla="*/ 32657 h 4517572"/>
              <a:gd name="connsiteX5" fmla="*/ 783772 w 4038600"/>
              <a:gd name="connsiteY5" fmla="*/ 54429 h 4517572"/>
              <a:gd name="connsiteX6" fmla="*/ 881743 w 4038600"/>
              <a:gd name="connsiteY6" fmla="*/ 65314 h 4517572"/>
              <a:gd name="connsiteX7" fmla="*/ 968829 w 4038600"/>
              <a:gd name="connsiteY7" fmla="*/ 76200 h 4517572"/>
              <a:gd name="connsiteX8" fmla="*/ 1034143 w 4038600"/>
              <a:gd name="connsiteY8" fmla="*/ 87086 h 4517572"/>
              <a:gd name="connsiteX9" fmla="*/ 1426029 w 4038600"/>
              <a:gd name="connsiteY9" fmla="*/ 97972 h 4517572"/>
              <a:gd name="connsiteX10" fmla="*/ 1817914 w 4038600"/>
              <a:gd name="connsiteY10" fmla="*/ 130629 h 4517572"/>
              <a:gd name="connsiteX11" fmla="*/ 1926772 w 4038600"/>
              <a:gd name="connsiteY11" fmla="*/ 152400 h 4517572"/>
              <a:gd name="connsiteX12" fmla="*/ 2079172 w 4038600"/>
              <a:gd name="connsiteY12" fmla="*/ 174172 h 4517572"/>
              <a:gd name="connsiteX13" fmla="*/ 2133600 w 4038600"/>
              <a:gd name="connsiteY13" fmla="*/ 185057 h 4517572"/>
              <a:gd name="connsiteX14" fmla="*/ 2253343 w 4038600"/>
              <a:gd name="connsiteY14" fmla="*/ 195943 h 4517572"/>
              <a:gd name="connsiteX15" fmla="*/ 2362200 w 4038600"/>
              <a:gd name="connsiteY15" fmla="*/ 217714 h 4517572"/>
              <a:gd name="connsiteX16" fmla="*/ 2394857 w 4038600"/>
              <a:gd name="connsiteY16" fmla="*/ 228600 h 4517572"/>
              <a:gd name="connsiteX17" fmla="*/ 2579914 w 4038600"/>
              <a:gd name="connsiteY17" fmla="*/ 239486 h 4517572"/>
              <a:gd name="connsiteX18" fmla="*/ 2939143 w 4038600"/>
              <a:gd name="connsiteY18" fmla="*/ 272143 h 4517572"/>
              <a:gd name="connsiteX19" fmla="*/ 3015343 w 4038600"/>
              <a:gd name="connsiteY19" fmla="*/ 283029 h 4517572"/>
              <a:gd name="connsiteX20" fmla="*/ 3341914 w 4038600"/>
              <a:gd name="connsiteY20" fmla="*/ 315686 h 4517572"/>
              <a:gd name="connsiteX21" fmla="*/ 3494314 w 4038600"/>
              <a:gd name="connsiteY21" fmla="*/ 348343 h 4517572"/>
              <a:gd name="connsiteX22" fmla="*/ 3635829 w 4038600"/>
              <a:gd name="connsiteY22" fmla="*/ 381000 h 4517572"/>
              <a:gd name="connsiteX23" fmla="*/ 3701143 w 4038600"/>
              <a:gd name="connsiteY23" fmla="*/ 402772 h 4517572"/>
              <a:gd name="connsiteX24" fmla="*/ 3766457 w 4038600"/>
              <a:gd name="connsiteY24" fmla="*/ 435429 h 4517572"/>
              <a:gd name="connsiteX25" fmla="*/ 3831772 w 4038600"/>
              <a:gd name="connsiteY25" fmla="*/ 522514 h 4517572"/>
              <a:gd name="connsiteX26" fmla="*/ 3853543 w 4038600"/>
              <a:gd name="connsiteY26" fmla="*/ 587829 h 4517572"/>
              <a:gd name="connsiteX27" fmla="*/ 3864429 w 4038600"/>
              <a:gd name="connsiteY27" fmla="*/ 620486 h 4517572"/>
              <a:gd name="connsiteX28" fmla="*/ 3897086 w 4038600"/>
              <a:gd name="connsiteY28" fmla="*/ 653143 h 4517572"/>
              <a:gd name="connsiteX29" fmla="*/ 3929743 w 4038600"/>
              <a:gd name="connsiteY29" fmla="*/ 751114 h 4517572"/>
              <a:gd name="connsiteX30" fmla="*/ 3940629 w 4038600"/>
              <a:gd name="connsiteY30" fmla="*/ 783772 h 4517572"/>
              <a:gd name="connsiteX31" fmla="*/ 3962400 w 4038600"/>
              <a:gd name="connsiteY31" fmla="*/ 859972 h 4517572"/>
              <a:gd name="connsiteX32" fmla="*/ 3973286 w 4038600"/>
              <a:gd name="connsiteY32" fmla="*/ 903514 h 4517572"/>
              <a:gd name="connsiteX33" fmla="*/ 3995057 w 4038600"/>
              <a:gd name="connsiteY33" fmla="*/ 979714 h 4517572"/>
              <a:gd name="connsiteX34" fmla="*/ 4016829 w 4038600"/>
              <a:gd name="connsiteY34" fmla="*/ 1110343 h 4517572"/>
              <a:gd name="connsiteX35" fmla="*/ 4038600 w 4038600"/>
              <a:gd name="connsiteY35" fmla="*/ 1219200 h 4517572"/>
              <a:gd name="connsiteX36" fmla="*/ 4027714 w 4038600"/>
              <a:gd name="connsiteY36" fmla="*/ 2296886 h 4517572"/>
              <a:gd name="connsiteX37" fmla="*/ 4016829 w 4038600"/>
              <a:gd name="connsiteY37" fmla="*/ 2590800 h 4517572"/>
              <a:gd name="connsiteX38" fmla="*/ 4005943 w 4038600"/>
              <a:gd name="connsiteY38" fmla="*/ 2645229 h 4517572"/>
              <a:gd name="connsiteX39" fmla="*/ 3995057 w 4038600"/>
              <a:gd name="connsiteY39" fmla="*/ 2743200 h 4517572"/>
              <a:gd name="connsiteX40" fmla="*/ 3984172 w 4038600"/>
              <a:gd name="connsiteY40" fmla="*/ 2775857 h 4517572"/>
              <a:gd name="connsiteX41" fmla="*/ 3973286 w 4038600"/>
              <a:gd name="connsiteY41" fmla="*/ 2841172 h 4517572"/>
              <a:gd name="connsiteX42" fmla="*/ 3962400 w 4038600"/>
              <a:gd name="connsiteY42" fmla="*/ 2939143 h 4517572"/>
              <a:gd name="connsiteX43" fmla="*/ 3918857 w 4038600"/>
              <a:gd name="connsiteY43" fmla="*/ 3037114 h 4517572"/>
              <a:gd name="connsiteX44" fmla="*/ 3886200 w 4038600"/>
              <a:gd name="connsiteY44" fmla="*/ 3102429 h 4517572"/>
              <a:gd name="connsiteX45" fmla="*/ 3875314 w 4038600"/>
              <a:gd name="connsiteY45" fmla="*/ 3135086 h 4517572"/>
              <a:gd name="connsiteX46" fmla="*/ 3853543 w 4038600"/>
              <a:gd name="connsiteY46" fmla="*/ 3167743 h 4517572"/>
              <a:gd name="connsiteX47" fmla="*/ 3842657 w 4038600"/>
              <a:gd name="connsiteY47" fmla="*/ 3200400 h 4517572"/>
              <a:gd name="connsiteX48" fmla="*/ 3810000 w 4038600"/>
              <a:gd name="connsiteY48" fmla="*/ 3243943 h 4517572"/>
              <a:gd name="connsiteX49" fmla="*/ 3788229 w 4038600"/>
              <a:gd name="connsiteY49" fmla="*/ 3276600 h 4517572"/>
              <a:gd name="connsiteX50" fmla="*/ 3755572 w 4038600"/>
              <a:gd name="connsiteY50" fmla="*/ 3309257 h 4517572"/>
              <a:gd name="connsiteX51" fmla="*/ 3722914 w 4038600"/>
              <a:gd name="connsiteY51" fmla="*/ 3352800 h 4517572"/>
              <a:gd name="connsiteX52" fmla="*/ 3679372 w 4038600"/>
              <a:gd name="connsiteY52" fmla="*/ 3418114 h 4517572"/>
              <a:gd name="connsiteX53" fmla="*/ 3624943 w 4038600"/>
              <a:gd name="connsiteY53" fmla="*/ 3505200 h 4517572"/>
              <a:gd name="connsiteX54" fmla="*/ 3592286 w 4038600"/>
              <a:gd name="connsiteY54" fmla="*/ 3526972 h 4517572"/>
              <a:gd name="connsiteX55" fmla="*/ 3559629 w 4038600"/>
              <a:gd name="connsiteY55" fmla="*/ 3570514 h 4517572"/>
              <a:gd name="connsiteX56" fmla="*/ 3505200 w 4038600"/>
              <a:gd name="connsiteY56" fmla="*/ 3624943 h 4517572"/>
              <a:gd name="connsiteX57" fmla="*/ 3472543 w 4038600"/>
              <a:gd name="connsiteY57" fmla="*/ 3657600 h 4517572"/>
              <a:gd name="connsiteX58" fmla="*/ 3429000 w 4038600"/>
              <a:gd name="connsiteY58" fmla="*/ 3690257 h 4517572"/>
              <a:gd name="connsiteX59" fmla="*/ 3374572 w 4038600"/>
              <a:gd name="connsiteY59" fmla="*/ 3744686 h 4517572"/>
              <a:gd name="connsiteX60" fmla="*/ 3298372 w 4038600"/>
              <a:gd name="connsiteY60" fmla="*/ 3788229 h 4517572"/>
              <a:gd name="connsiteX61" fmla="*/ 3265714 w 4038600"/>
              <a:gd name="connsiteY61" fmla="*/ 3799114 h 4517572"/>
              <a:gd name="connsiteX62" fmla="*/ 3200400 w 4038600"/>
              <a:gd name="connsiteY62" fmla="*/ 3831772 h 4517572"/>
              <a:gd name="connsiteX63" fmla="*/ 3167743 w 4038600"/>
              <a:gd name="connsiteY63" fmla="*/ 3853543 h 4517572"/>
              <a:gd name="connsiteX64" fmla="*/ 3135086 w 4038600"/>
              <a:gd name="connsiteY64" fmla="*/ 3864429 h 4517572"/>
              <a:gd name="connsiteX65" fmla="*/ 3026229 w 4038600"/>
              <a:gd name="connsiteY65" fmla="*/ 3886200 h 4517572"/>
              <a:gd name="connsiteX66" fmla="*/ 2982686 w 4038600"/>
              <a:gd name="connsiteY66" fmla="*/ 3907972 h 4517572"/>
              <a:gd name="connsiteX67" fmla="*/ 2895600 w 4038600"/>
              <a:gd name="connsiteY67" fmla="*/ 3929743 h 4517572"/>
              <a:gd name="connsiteX68" fmla="*/ 2819400 w 4038600"/>
              <a:gd name="connsiteY68" fmla="*/ 3962400 h 4517572"/>
              <a:gd name="connsiteX69" fmla="*/ 2797629 w 4038600"/>
              <a:gd name="connsiteY69" fmla="*/ 3984172 h 4517572"/>
              <a:gd name="connsiteX70" fmla="*/ 2710543 w 4038600"/>
              <a:gd name="connsiteY70" fmla="*/ 4005943 h 4517572"/>
              <a:gd name="connsiteX71" fmla="*/ 2677886 w 4038600"/>
              <a:gd name="connsiteY71" fmla="*/ 4027714 h 4517572"/>
              <a:gd name="connsiteX72" fmla="*/ 2634343 w 4038600"/>
              <a:gd name="connsiteY72" fmla="*/ 4038600 h 4517572"/>
              <a:gd name="connsiteX73" fmla="*/ 2569029 w 4038600"/>
              <a:gd name="connsiteY73" fmla="*/ 4060372 h 4517572"/>
              <a:gd name="connsiteX74" fmla="*/ 2536372 w 4038600"/>
              <a:gd name="connsiteY74" fmla="*/ 4071257 h 4517572"/>
              <a:gd name="connsiteX75" fmla="*/ 2460172 w 4038600"/>
              <a:gd name="connsiteY75" fmla="*/ 4103914 h 4517572"/>
              <a:gd name="connsiteX76" fmla="*/ 2383972 w 4038600"/>
              <a:gd name="connsiteY76" fmla="*/ 4136572 h 4517572"/>
              <a:gd name="connsiteX77" fmla="*/ 2296886 w 4038600"/>
              <a:gd name="connsiteY77" fmla="*/ 4147457 h 4517572"/>
              <a:gd name="connsiteX78" fmla="*/ 2188029 w 4038600"/>
              <a:gd name="connsiteY78" fmla="*/ 4180114 h 4517572"/>
              <a:gd name="connsiteX79" fmla="*/ 2155372 w 4038600"/>
              <a:gd name="connsiteY79" fmla="*/ 4191000 h 4517572"/>
              <a:gd name="connsiteX80" fmla="*/ 2111829 w 4038600"/>
              <a:gd name="connsiteY80" fmla="*/ 4201886 h 4517572"/>
              <a:gd name="connsiteX81" fmla="*/ 2079172 w 4038600"/>
              <a:gd name="connsiteY81" fmla="*/ 4212772 h 4517572"/>
              <a:gd name="connsiteX82" fmla="*/ 2024743 w 4038600"/>
              <a:gd name="connsiteY82" fmla="*/ 4223657 h 4517572"/>
              <a:gd name="connsiteX83" fmla="*/ 1959429 w 4038600"/>
              <a:gd name="connsiteY83" fmla="*/ 4245429 h 4517572"/>
              <a:gd name="connsiteX84" fmla="*/ 1883229 w 4038600"/>
              <a:gd name="connsiteY84" fmla="*/ 4256314 h 4517572"/>
              <a:gd name="connsiteX85" fmla="*/ 1839686 w 4038600"/>
              <a:gd name="connsiteY85" fmla="*/ 4278086 h 4517572"/>
              <a:gd name="connsiteX86" fmla="*/ 1785257 w 4038600"/>
              <a:gd name="connsiteY86" fmla="*/ 4288972 h 4517572"/>
              <a:gd name="connsiteX87" fmla="*/ 1698172 w 4038600"/>
              <a:gd name="connsiteY87" fmla="*/ 4310743 h 4517572"/>
              <a:gd name="connsiteX88" fmla="*/ 1643743 w 4038600"/>
              <a:gd name="connsiteY88" fmla="*/ 4321629 h 4517572"/>
              <a:gd name="connsiteX89" fmla="*/ 1567543 w 4038600"/>
              <a:gd name="connsiteY89" fmla="*/ 4354286 h 4517572"/>
              <a:gd name="connsiteX90" fmla="*/ 1502229 w 4038600"/>
              <a:gd name="connsiteY90" fmla="*/ 4365172 h 4517572"/>
              <a:gd name="connsiteX91" fmla="*/ 1436914 w 4038600"/>
              <a:gd name="connsiteY91" fmla="*/ 4386943 h 4517572"/>
              <a:gd name="connsiteX92" fmla="*/ 1317172 w 4038600"/>
              <a:gd name="connsiteY92" fmla="*/ 4408714 h 4517572"/>
              <a:gd name="connsiteX93" fmla="*/ 1251857 w 4038600"/>
              <a:gd name="connsiteY93" fmla="*/ 4430486 h 4517572"/>
              <a:gd name="connsiteX94" fmla="*/ 1219200 w 4038600"/>
              <a:gd name="connsiteY94" fmla="*/ 4452257 h 4517572"/>
              <a:gd name="connsiteX95" fmla="*/ 1143000 w 4038600"/>
              <a:gd name="connsiteY95" fmla="*/ 4474029 h 4517572"/>
              <a:gd name="connsiteX96" fmla="*/ 1077686 w 4038600"/>
              <a:gd name="connsiteY96" fmla="*/ 4495800 h 4517572"/>
              <a:gd name="connsiteX97" fmla="*/ 1045029 w 4038600"/>
              <a:gd name="connsiteY97" fmla="*/ 4517572 h 451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4038600" h="4517572">
                <a:moveTo>
                  <a:pt x="0" y="21772"/>
                </a:moveTo>
                <a:cubicBezTo>
                  <a:pt x="43543" y="18143"/>
                  <a:pt x="87318" y="16661"/>
                  <a:pt x="130629" y="10886"/>
                </a:cubicBezTo>
                <a:cubicBezTo>
                  <a:pt x="142003" y="9369"/>
                  <a:pt x="151811" y="0"/>
                  <a:pt x="163286" y="0"/>
                </a:cubicBezTo>
                <a:cubicBezTo>
                  <a:pt x="290338" y="0"/>
                  <a:pt x="417286" y="7257"/>
                  <a:pt x="544286" y="10886"/>
                </a:cubicBezTo>
                <a:cubicBezTo>
                  <a:pt x="638947" y="42441"/>
                  <a:pt x="494909" y="-2640"/>
                  <a:pt x="718457" y="32657"/>
                </a:cubicBezTo>
                <a:cubicBezTo>
                  <a:pt x="741126" y="36236"/>
                  <a:pt x="761268" y="49928"/>
                  <a:pt x="783772" y="54429"/>
                </a:cubicBezTo>
                <a:cubicBezTo>
                  <a:pt x="815992" y="60873"/>
                  <a:pt x="849110" y="61475"/>
                  <a:pt x="881743" y="65314"/>
                </a:cubicBezTo>
                <a:lnTo>
                  <a:pt x="968829" y="76200"/>
                </a:lnTo>
                <a:cubicBezTo>
                  <a:pt x="990679" y="79321"/>
                  <a:pt x="1012096" y="86036"/>
                  <a:pt x="1034143" y="87086"/>
                </a:cubicBezTo>
                <a:cubicBezTo>
                  <a:pt x="1164674" y="93302"/>
                  <a:pt x="1295400" y="94343"/>
                  <a:pt x="1426029" y="97972"/>
                </a:cubicBezTo>
                <a:cubicBezTo>
                  <a:pt x="1541065" y="106188"/>
                  <a:pt x="1712355" y="117434"/>
                  <a:pt x="1817914" y="130629"/>
                </a:cubicBezTo>
                <a:cubicBezTo>
                  <a:pt x="1854633" y="135219"/>
                  <a:pt x="1890139" y="147167"/>
                  <a:pt x="1926772" y="152400"/>
                </a:cubicBezTo>
                <a:cubicBezTo>
                  <a:pt x="1977572" y="159657"/>
                  <a:pt x="2028853" y="164109"/>
                  <a:pt x="2079172" y="174172"/>
                </a:cubicBezTo>
                <a:cubicBezTo>
                  <a:pt x="2097315" y="177800"/>
                  <a:pt x="2115241" y="182762"/>
                  <a:pt x="2133600" y="185057"/>
                </a:cubicBezTo>
                <a:cubicBezTo>
                  <a:pt x="2173369" y="190028"/>
                  <a:pt x="2213429" y="192314"/>
                  <a:pt x="2253343" y="195943"/>
                </a:cubicBezTo>
                <a:cubicBezTo>
                  <a:pt x="2289629" y="203200"/>
                  <a:pt x="2326143" y="209393"/>
                  <a:pt x="2362200" y="217714"/>
                </a:cubicBezTo>
                <a:cubicBezTo>
                  <a:pt x="2373381" y="220294"/>
                  <a:pt x="2383439" y="227458"/>
                  <a:pt x="2394857" y="228600"/>
                </a:cubicBezTo>
                <a:cubicBezTo>
                  <a:pt x="2456343" y="234749"/>
                  <a:pt x="2518228" y="235857"/>
                  <a:pt x="2579914" y="239486"/>
                </a:cubicBezTo>
                <a:cubicBezTo>
                  <a:pt x="2720058" y="309557"/>
                  <a:pt x="2591502" y="252829"/>
                  <a:pt x="2939143" y="272143"/>
                </a:cubicBezTo>
                <a:cubicBezTo>
                  <a:pt x="2964761" y="273566"/>
                  <a:pt x="2989868" y="279972"/>
                  <a:pt x="3015343" y="283029"/>
                </a:cubicBezTo>
                <a:cubicBezTo>
                  <a:pt x="3196667" y="304788"/>
                  <a:pt x="3184390" y="302559"/>
                  <a:pt x="3341914" y="315686"/>
                </a:cubicBezTo>
                <a:cubicBezTo>
                  <a:pt x="3421359" y="335548"/>
                  <a:pt x="3370780" y="323636"/>
                  <a:pt x="3494314" y="348343"/>
                </a:cubicBezTo>
                <a:cubicBezTo>
                  <a:pt x="3537483" y="356977"/>
                  <a:pt x="3596452" y="367874"/>
                  <a:pt x="3635829" y="381000"/>
                </a:cubicBezTo>
                <a:cubicBezTo>
                  <a:pt x="3657600" y="388257"/>
                  <a:pt x="3682048" y="390042"/>
                  <a:pt x="3701143" y="402772"/>
                </a:cubicBezTo>
                <a:cubicBezTo>
                  <a:pt x="3743347" y="430908"/>
                  <a:pt x="3721389" y="420406"/>
                  <a:pt x="3766457" y="435429"/>
                </a:cubicBezTo>
                <a:cubicBezTo>
                  <a:pt x="3815693" y="509282"/>
                  <a:pt x="3791497" y="482241"/>
                  <a:pt x="3831772" y="522514"/>
                </a:cubicBezTo>
                <a:lnTo>
                  <a:pt x="3853543" y="587829"/>
                </a:lnTo>
                <a:cubicBezTo>
                  <a:pt x="3857172" y="598715"/>
                  <a:pt x="3856315" y="612372"/>
                  <a:pt x="3864429" y="620486"/>
                </a:cubicBezTo>
                <a:lnTo>
                  <a:pt x="3897086" y="653143"/>
                </a:lnTo>
                <a:lnTo>
                  <a:pt x="3929743" y="751114"/>
                </a:lnTo>
                <a:cubicBezTo>
                  <a:pt x="3933372" y="762000"/>
                  <a:pt x="3937846" y="772640"/>
                  <a:pt x="3940629" y="783772"/>
                </a:cubicBezTo>
                <a:cubicBezTo>
                  <a:pt x="3974643" y="919834"/>
                  <a:pt x="3931178" y="750696"/>
                  <a:pt x="3962400" y="859972"/>
                </a:cubicBezTo>
                <a:cubicBezTo>
                  <a:pt x="3966510" y="874357"/>
                  <a:pt x="3969176" y="889129"/>
                  <a:pt x="3973286" y="903514"/>
                </a:cubicBezTo>
                <a:cubicBezTo>
                  <a:pt x="3985538" y="946396"/>
                  <a:pt x="3985776" y="930214"/>
                  <a:pt x="3995057" y="979714"/>
                </a:cubicBezTo>
                <a:cubicBezTo>
                  <a:pt x="4003192" y="1023102"/>
                  <a:pt x="4006123" y="1067517"/>
                  <a:pt x="4016829" y="1110343"/>
                </a:cubicBezTo>
                <a:cubicBezTo>
                  <a:pt x="4033067" y="1175299"/>
                  <a:pt x="4025254" y="1139129"/>
                  <a:pt x="4038600" y="1219200"/>
                </a:cubicBezTo>
                <a:cubicBezTo>
                  <a:pt x="4034971" y="1578429"/>
                  <a:pt x="4033416" y="1937684"/>
                  <a:pt x="4027714" y="2296886"/>
                </a:cubicBezTo>
                <a:cubicBezTo>
                  <a:pt x="4026158" y="2394912"/>
                  <a:pt x="4022944" y="2492952"/>
                  <a:pt x="4016829" y="2590800"/>
                </a:cubicBezTo>
                <a:cubicBezTo>
                  <a:pt x="4015675" y="2609266"/>
                  <a:pt x="4008560" y="2626913"/>
                  <a:pt x="4005943" y="2645229"/>
                </a:cubicBezTo>
                <a:cubicBezTo>
                  <a:pt x="4001296" y="2677757"/>
                  <a:pt x="4000459" y="2710789"/>
                  <a:pt x="3995057" y="2743200"/>
                </a:cubicBezTo>
                <a:cubicBezTo>
                  <a:pt x="3993171" y="2754518"/>
                  <a:pt x="3986661" y="2764656"/>
                  <a:pt x="3984172" y="2775857"/>
                </a:cubicBezTo>
                <a:cubicBezTo>
                  <a:pt x="3979384" y="2797403"/>
                  <a:pt x="3976203" y="2819294"/>
                  <a:pt x="3973286" y="2841172"/>
                </a:cubicBezTo>
                <a:cubicBezTo>
                  <a:pt x="3968943" y="2873742"/>
                  <a:pt x="3968844" y="2906923"/>
                  <a:pt x="3962400" y="2939143"/>
                </a:cubicBezTo>
                <a:cubicBezTo>
                  <a:pt x="3951296" y="2994663"/>
                  <a:pt x="3944919" y="2998022"/>
                  <a:pt x="3918857" y="3037114"/>
                </a:cubicBezTo>
                <a:cubicBezTo>
                  <a:pt x="3891501" y="3119191"/>
                  <a:pt x="3928401" y="3018030"/>
                  <a:pt x="3886200" y="3102429"/>
                </a:cubicBezTo>
                <a:cubicBezTo>
                  <a:pt x="3881068" y="3112692"/>
                  <a:pt x="3880446" y="3124823"/>
                  <a:pt x="3875314" y="3135086"/>
                </a:cubicBezTo>
                <a:cubicBezTo>
                  <a:pt x="3869463" y="3146788"/>
                  <a:pt x="3859394" y="3156041"/>
                  <a:pt x="3853543" y="3167743"/>
                </a:cubicBezTo>
                <a:cubicBezTo>
                  <a:pt x="3848411" y="3178006"/>
                  <a:pt x="3848350" y="3190437"/>
                  <a:pt x="3842657" y="3200400"/>
                </a:cubicBezTo>
                <a:cubicBezTo>
                  <a:pt x="3833656" y="3216152"/>
                  <a:pt x="3820545" y="3229179"/>
                  <a:pt x="3810000" y="3243943"/>
                </a:cubicBezTo>
                <a:cubicBezTo>
                  <a:pt x="3802396" y="3254589"/>
                  <a:pt x="3796604" y="3266549"/>
                  <a:pt x="3788229" y="3276600"/>
                </a:cubicBezTo>
                <a:cubicBezTo>
                  <a:pt x="3778374" y="3288427"/>
                  <a:pt x="3765591" y="3297569"/>
                  <a:pt x="3755572" y="3309257"/>
                </a:cubicBezTo>
                <a:cubicBezTo>
                  <a:pt x="3743765" y="3323032"/>
                  <a:pt x="3733800" y="3338286"/>
                  <a:pt x="3722914" y="3352800"/>
                </a:cubicBezTo>
                <a:cubicBezTo>
                  <a:pt x="3699565" y="3422851"/>
                  <a:pt x="3730334" y="3346768"/>
                  <a:pt x="3679372" y="3418114"/>
                </a:cubicBezTo>
                <a:cubicBezTo>
                  <a:pt x="3636257" y="3478474"/>
                  <a:pt x="3682127" y="3448015"/>
                  <a:pt x="3624943" y="3505200"/>
                </a:cubicBezTo>
                <a:cubicBezTo>
                  <a:pt x="3615692" y="3514451"/>
                  <a:pt x="3601537" y="3517721"/>
                  <a:pt x="3592286" y="3526972"/>
                </a:cubicBezTo>
                <a:cubicBezTo>
                  <a:pt x="3579457" y="3539801"/>
                  <a:pt x="3571682" y="3556954"/>
                  <a:pt x="3559629" y="3570514"/>
                </a:cubicBezTo>
                <a:cubicBezTo>
                  <a:pt x="3542583" y="3589691"/>
                  <a:pt x="3523343" y="3606800"/>
                  <a:pt x="3505200" y="3624943"/>
                </a:cubicBezTo>
                <a:cubicBezTo>
                  <a:pt x="3494314" y="3635829"/>
                  <a:pt x="3484859" y="3648363"/>
                  <a:pt x="3472543" y="3657600"/>
                </a:cubicBezTo>
                <a:cubicBezTo>
                  <a:pt x="3458029" y="3668486"/>
                  <a:pt x="3442560" y="3678203"/>
                  <a:pt x="3429000" y="3690257"/>
                </a:cubicBezTo>
                <a:cubicBezTo>
                  <a:pt x="3409823" y="3707303"/>
                  <a:pt x="3395921" y="3730454"/>
                  <a:pt x="3374572" y="3744686"/>
                </a:cubicBezTo>
                <a:cubicBezTo>
                  <a:pt x="3341780" y="3766546"/>
                  <a:pt x="3337035" y="3771659"/>
                  <a:pt x="3298372" y="3788229"/>
                </a:cubicBezTo>
                <a:cubicBezTo>
                  <a:pt x="3287825" y="3792749"/>
                  <a:pt x="3276600" y="3795486"/>
                  <a:pt x="3265714" y="3799114"/>
                </a:cubicBezTo>
                <a:cubicBezTo>
                  <a:pt x="3172133" y="3861503"/>
                  <a:pt x="3290529" y="3786707"/>
                  <a:pt x="3200400" y="3831772"/>
                </a:cubicBezTo>
                <a:cubicBezTo>
                  <a:pt x="3188698" y="3837623"/>
                  <a:pt x="3179445" y="3847692"/>
                  <a:pt x="3167743" y="3853543"/>
                </a:cubicBezTo>
                <a:cubicBezTo>
                  <a:pt x="3157480" y="3858675"/>
                  <a:pt x="3146119" y="3861277"/>
                  <a:pt x="3135086" y="3864429"/>
                </a:cubicBezTo>
                <a:cubicBezTo>
                  <a:pt x="3089625" y="3877418"/>
                  <a:pt x="3077540" y="3877648"/>
                  <a:pt x="3026229" y="3886200"/>
                </a:cubicBezTo>
                <a:cubicBezTo>
                  <a:pt x="3011715" y="3893457"/>
                  <a:pt x="2998081" y="3902840"/>
                  <a:pt x="2982686" y="3907972"/>
                </a:cubicBezTo>
                <a:cubicBezTo>
                  <a:pt x="2905996" y="3933535"/>
                  <a:pt x="2952638" y="3905298"/>
                  <a:pt x="2895600" y="3929743"/>
                </a:cubicBezTo>
                <a:cubicBezTo>
                  <a:pt x="2801439" y="3970097"/>
                  <a:pt x="2895986" y="3936870"/>
                  <a:pt x="2819400" y="3962400"/>
                </a:cubicBezTo>
                <a:cubicBezTo>
                  <a:pt x="2812143" y="3969657"/>
                  <a:pt x="2807062" y="3980129"/>
                  <a:pt x="2797629" y="3984172"/>
                </a:cubicBezTo>
                <a:cubicBezTo>
                  <a:pt x="2710657" y="4021446"/>
                  <a:pt x="2773957" y="3974236"/>
                  <a:pt x="2710543" y="4005943"/>
                </a:cubicBezTo>
                <a:cubicBezTo>
                  <a:pt x="2698841" y="4011794"/>
                  <a:pt x="2689911" y="4022560"/>
                  <a:pt x="2677886" y="4027714"/>
                </a:cubicBezTo>
                <a:cubicBezTo>
                  <a:pt x="2664135" y="4033607"/>
                  <a:pt x="2648673" y="4034301"/>
                  <a:pt x="2634343" y="4038600"/>
                </a:cubicBezTo>
                <a:cubicBezTo>
                  <a:pt x="2612362" y="4045195"/>
                  <a:pt x="2590800" y="4053115"/>
                  <a:pt x="2569029" y="4060372"/>
                </a:cubicBezTo>
                <a:cubicBezTo>
                  <a:pt x="2558143" y="4064001"/>
                  <a:pt x="2546635" y="4066125"/>
                  <a:pt x="2536372" y="4071257"/>
                </a:cubicBezTo>
                <a:cubicBezTo>
                  <a:pt x="2391956" y="4143467"/>
                  <a:pt x="2572294" y="4055862"/>
                  <a:pt x="2460172" y="4103914"/>
                </a:cubicBezTo>
                <a:cubicBezTo>
                  <a:pt x="2432519" y="4115765"/>
                  <a:pt x="2413531" y="4131198"/>
                  <a:pt x="2383972" y="4136572"/>
                </a:cubicBezTo>
                <a:cubicBezTo>
                  <a:pt x="2355189" y="4141805"/>
                  <a:pt x="2325915" y="4143829"/>
                  <a:pt x="2296886" y="4147457"/>
                </a:cubicBezTo>
                <a:cubicBezTo>
                  <a:pt x="2237314" y="4187173"/>
                  <a:pt x="2288098" y="4160101"/>
                  <a:pt x="2188029" y="4180114"/>
                </a:cubicBezTo>
                <a:cubicBezTo>
                  <a:pt x="2176777" y="4182364"/>
                  <a:pt x="2166405" y="4187848"/>
                  <a:pt x="2155372" y="4191000"/>
                </a:cubicBezTo>
                <a:cubicBezTo>
                  <a:pt x="2140987" y="4195110"/>
                  <a:pt x="2126214" y="4197776"/>
                  <a:pt x="2111829" y="4201886"/>
                </a:cubicBezTo>
                <a:cubicBezTo>
                  <a:pt x="2100796" y="4205038"/>
                  <a:pt x="2090304" y="4209989"/>
                  <a:pt x="2079172" y="4212772"/>
                </a:cubicBezTo>
                <a:cubicBezTo>
                  <a:pt x="2061222" y="4217259"/>
                  <a:pt x="2042593" y="4218789"/>
                  <a:pt x="2024743" y="4223657"/>
                </a:cubicBezTo>
                <a:cubicBezTo>
                  <a:pt x="2002603" y="4229695"/>
                  <a:pt x="1982147" y="4242184"/>
                  <a:pt x="1959429" y="4245429"/>
                </a:cubicBezTo>
                <a:lnTo>
                  <a:pt x="1883229" y="4256314"/>
                </a:lnTo>
                <a:cubicBezTo>
                  <a:pt x="1868715" y="4263571"/>
                  <a:pt x="1855081" y="4272954"/>
                  <a:pt x="1839686" y="4278086"/>
                </a:cubicBezTo>
                <a:cubicBezTo>
                  <a:pt x="1822133" y="4283937"/>
                  <a:pt x="1803285" y="4284812"/>
                  <a:pt x="1785257" y="4288972"/>
                </a:cubicBezTo>
                <a:cubicBezTo>
                  <a:pt x="1756102" y="4295700"/>
                  <a:pt x="1727513" y="4304875"/>
                  <a:pt x="1698172" y="4310743"/>
                </a:cubicBezTo>
                <a:cubicBezTo>
                  <a:pt x="1680029" y="4314372"/>
                  <a:pt x="1661693" y="4317142"/>
                  <a:pt x="1643743" y="4321629"/>
                </a:cubicBezTo>
                <a:cubicBezTo>
                  <a:pt x="1523598" y="4351665"/>
                  <a:pt x="1723306" y="4307556"/>
                  <a:pt x="1567543" y="4354286"/>
                </a:cubicBezTo>
                <a:cubicBezTo>
                  <a:pt x="1546402" y="4360628"/>
                  <a:pt x="1523642" y="4359819"/>
                  <a:pt x="1502229" y="4365172"/>
                </a:cubicBezTo>
                <a:cubicBezTo>
                  <a:pt x="1479965" y="4370738"/>
                  <a:pt x="1459178" y="4381377"/>
                  <a:pt x="1436914" y="4386943"/>
                </a:cubicBezTo>
                <a:cubicBezTo>
                  <a:pt x="1368480" y="4404052"/>
                  <a:pt x="1408182" y="4395713"/>
                  <a:pt x="1317172" y="4408714"/>
                </a:cubicBezTo>
                <a:cubicBezTo>
                  <a:pt x="1295400" y="4415971"/>
                  <a:pt x="1270952" y="4417756"/>
                  <a:pt x="1251857" y="4430486"/>
                </a:cubicBezTo>
                <a:cubicBezTo>
                  <a:pt x="1240971" y="4437743"/>
                  <a:pt x="1230902" y="4446406"/>
                  <a:pt x="1219200" y="4452257"/>
                </a:cubicBezTo>
                <a:cubicBezTo>
                  <a:pt x="1200907" y="4461403"/>
                  <a:pt x="1160440" y="4468797"/>
                  <a:pt x="1143000" y="4474029"/>
                </a:cubicBezTo>
                <a:cubicBezTo>
                  <a:pt x="1121019" y="4480623"/>
                  <a:pt x="1096781" y="4483070"/>
                  <a:pt x="1077686" y="4495800"/>
                </a:cubicBezTo>
                <a:lnTo>
                  <a:pt x="1045029" y="4517572"/>
                </a:lnTo>
              </a:path>
            </a:pathLst>
          </a:custGeom>
          <a:noFill/>
          <a:ln w="25400">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9742717" y="1080405"/>
            <a:ext cx="1455955" cy="738664"/>
          </a:xfrm>
          <a:prstGeom prst="rect">
            <a:avLst/>
          </a:prstGeom>
          <a:noFill/>
        </p:spPr>
        <p:txBody>
          <a:bodyPr wrap="square" rtlCol="0">
            <a:spAutoFit/>
          </a:bodyPr>
          <a:lstStyle/>
          <a:p>
            <a:r>
              <a:rPr lang="en-US" sz="1400" dirty="0"/>
              <a:t>Get data from </a:t>
            </a:r>
            <a:r>
              <a:rPr lang="en-US" sz="1400" dirty="0" err="1"/>
              <a:t>devAEHRA</a:t>
            </a:r>
            <a:r>
              <a:rPr lang="en-US" sz="1400" dirty="0"/>
              <a:t> database</a:t>
            </a:r>
          </a:p>
        </p:txBody>
      </p:sp>
      <p:sp>
        <p:nvSpPr>
          <p:cNvPr id="56" name="Rectangle 55"/>
          <p:cNvSpPr/>
          <p:nvPr/>
        </p:nvSpPr>
        <p:spPr>
          <a:xfrm>
            <a:off x="-1" y="910689"/>
            <a:ext cx="11996057" cy="3334815"/>
          </a:xfrm>
          <a:prstGeom prst="rect">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triped Right Arrow 2"/>
          <p:cNvSpPr/>
          <p:nvPr/>
        </p:nvSpPr>
        <p:spPr>
          <a:xfrm rot="5400000">
            <a:off x="231891" y="4048913"/>
            <a:ext cx="2333849" cy="2950035"/>
          </a:xfrm>
          <a:prstGeom prst="stripedRightArrow">
            <a:avLst>
              <a:gd name="adj1" fmla="val 3858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 results as JSON object to front-end</a:t>
            </a:r>
          </a:p>
        </p:txBody>
      </p:sp>
      <p:sp>
        <p:nvSpPr>
          <p:cNvPr id="38" name="Oval 37"/>
          <p:cNvSpPr/>
          <p:nvPr/>
        </p:nvSpPr>
        <p:spPr>
          <a:xfrm>
            <a:off x="1277720" y="3988956"/>
            <a:ext cx="242190" cy="2657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Tree>
    <p:extLst>
      <p:ext uri="{BB962C8B-B14F-4D97-AF65-F5344CB8AC3E}">
        <p14:creationId xmlns:p14="http://schemas.microsoft.com/office/powerpoint/2010/main" val="1026251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4314" y="147411"/>
            <a:ext cx="4517571" cy="1325563"/>
          </a:xfrm>
        </p:spPr>
        <p:txBody>
          <a:bodyPr/>
          <a:lstStyle/>
          <a:p>
            <a:r>
              <a:rPr lang="en-US" dirty="0"/>
              <a:t>For Future Work…</a:t>
            </a:r>
          </a:p>
        </p:txBody>
      </p:sp>
      <p:sp>
        <p:nvSpPr>
          <p:cNvPr id="3" name="Content Placeholder 2"/>
          <p:cNvSpPr>
            <a:spLocks noGrp="1"/>
          </p:cNvSpPr>
          <p:nvPr>
            <p:ph idx="1"/>
          </p:nvPr>
        </p:nvSpPr>
        <p:spPr/>
        <p:txBody>
          <a:bodyPr/>
          <a:lstStyle/>
          <a:p>
            <a:r>
              <a:rPr lang="en-US"/>
              <a:t>These </a:t>
            </a:r>
            <a:r>
              <a:rPr lang="en-US" dirty="0"/>
              <a:t>are just mere suggestions</a:t>
            </a:r>
          </a:p>
          <a:p>
            <a:r>
              <a:rPr lang="en-US" dirty="0"/>
              <a:t>The prediction algorithm takes most of its time extracting the patients most latest treatment planning history… It would be better to have this running in the backend and saving it into a database so that rather than the algorithm having to extract it, it will simply have to be queried from the database</a:t>
            </a:r>
          </a:p>
          <a:p>
            <a:r>
              <a:rPr lang="en-US" dirty="0"/>
              <a:t>Someone will have to record the predictions in a database in order to monitor how the predictions are performing.</a:t>
            </a:r>
          </a:p>
        </p:txBody>
      </p:sp>
    </p:spTree>
    <p:extLst>
      <p:ext uri="{BB962C8B-B14F-4D97-AF65-F5344CB8AC3E}">
        <p14:creationId xmlns:p14="http://schemas.microsoft.com/office/powerpoint/2010/main" val="1266276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5285" y="2433411"/>
            <a:ext cx="10515600" cy="1325563"/>
          </a:xfrm>
        </p:spPr>
        <p:txBody>
          <a:bodyPr/>
          <a:lstStyle/>
          <a:p>
            <a:r>
              <a:rPr lang="en-US" b="1" dirty="0"/>
              <a:t>Basic Overview of how to run the program</a:t>
            </a:r>
          </a:p>
        </p:txBody>
      </p:sp>
    </p:spTree>
    <p:extLst>
      <p:ext uri="{BB962C8B-B14F-4D97-AF65-F5344CB8AC3E}">
        <p14:creationId xmlns:p14="http://schemas.microsoft.com/office/powerpoint/2010/main" val="158053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657" y="136525"/>
            <a:ext cx="10515600" cy="1325563"/>
          </a:xfrm>
        </p:spPr>
        <p:txBody>
          <a:bodyPr/>
          <a:lstStyle/>
          <a:p>
            <a:r>
              <a:rPr lang="en-US" dirty="0"/>
              <a:t>Where to find the files and how to run</a:t>
            </a:r>
          </a:p>
        </p:txBody>
      </p:sp>
      <p:sp>
        <p:nvSpPr>
          <p:cNvPr id="3" name="Content Placeholder 2"/>
          <p:cNvSpPr>
            <a:spLocks noGrp="1"/>
          </p:cNvSpPr>
          <p:nvPr>
            <p:ph idx="1"/>
          </p:nvPr>
        </p:nvSpPr>
        <p:spPr>
          <a:xfrm>
            <a:off x="838200" y="1444624"/>
            <a:ext cx="5083629" cy="5010605"/>
          </a:xfrm>
        </p:spPr>
        <p:txBody>
          <a:bodyPr/>
          <a:lstStyle/>
          <a:p>
            <a:r>
              <a:rPr lang="en-US" dirty="0"/>
              <a:t>First log on to the server using </a:t>
            </a:r>
            <a:r>
              <a:rPr lang="en-US" dirty="0" err="1"/>
              <a:t>PuTTY</a:t>
            </a:r>
            <a:endParaRPr lang="en-US" dirty="0"/>
          </a:p>
          <a:p>
            <a:r>
              <a:rPr lang="en-US" dirty="0"/>
              <a:t>The ML Algorithm can be found on the server using the directory /</a:t>
            </a:r>
            <a:r>
              <a:rPr lang="en-US" dirty="0" err="1"/>
              <a:t>var</a:t>
            </a:r>
            <a:r>
              <a:rPr lang="en-US" dirty="0"/>
              <a:t>/www/</a:t>
            </a:r>
            <a:r>
              <a:rPr lang="en-US" dirty="0" err="1"/>
              <a:t>devDocuments</a:t>
            </a:r>
            <a:r>
              <a:rPr lang="en-US" dirty="0"/>
              <a:t>/marc/</a:t>
            </a:r>
            <a:r>
              <a:rPr lang="en-US" dirty="0" err="1"/>
              <a:t>ML_Algorithm_MUHC</a:t>
            </a:r>
            <a:endParaRPr lang="en-US" dirty="0"/>
          </a:p>
          <a:p>
            <a:r>
              <a:rPr lang="en-US" dirty="0"/>
              <a:t>I set up an alias on the .</a:t>
            </a:r>
            <a:r>
              <a:rPr lang="en-US" dirty="0" err="1"/>
              <a:t>bashrc</a:t>
            </a:r>
            <a:r>
              <a:rPr lang="en-US" dirty="0"/>
              <a:t> so instead of having to type that whole directory in the command line, you can just type the command “marc”</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2675" y="1555977"/>
            <a:ext cx="5906981" cy="4300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9799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4321629" cy="1017361"/>
          </a:xfrm>
        </p:spPr>
        <p:txBody>
          <a:bodyPr/>
          <a:lstStyle/>
          <a:p>
            <a:r>
              <a:rPr lang="en-US" dirty="0"/>
              <a:t>Executable files</a:t>
            </a:r>
          </a:p>
        </p:txBody>
      </p:sp>
      <p:sp>
        <p:nvSpPr>
          <p:cNvPr id="3" name="Content Placeholder 2"/>
          <p:cNvSpPr>
            <a:spLocks noGrp="1"/>
          </p:cNvSpPr>
          <p:nvPr>
            <p:ph idx="1"/>
          </p:nvPr>
        </p:nvSpPr>
        <p:spPr>
          <a:xfrm>
            <a:off x="206830" y="1205138"/>
            <a:ext cx="5758542" cy="5576661"/>
          </a:xfrm>
        </p:spPr>
        <p:txBody>
          <a:bodyPr>
            <a:normAutofit fontScale="92500" lnSpcReduction="20000"/>
          </a:bodyPr>
          <a:lstStyle/>
          <a:p>
            <a:r>
              <a:rPr lang="en-US" dirty="0"/>
              <a:t>Now you should be in the directory that contains all the scripts used for the algorithm.</a:t>
            </a:r>
          </a:p>
          <a:p>
            <a:r>
              <a:rPr lang="en-US" dirty="0"/>
              <a:t>Do not be overwhelmed… most of the scripts are modules. There are only 2 executable scripts: Train_Algorithm.py and predictor.py</a:t>
            </a:r>
          </a:p>
          <a:p>
            <a:r>
              <a:rPr lang="en-US" dirty="0"/>
              <a:t>The Train_Algorithm.py script is responsible for training the algorithm and creating the models using a Gradient Boosting </a:t>
            </a:r>
            <a:r>
              <a:rPr lang="en-US" dirty="0" err="1"/>
              <a:t>Regressor</a:t>
            </a:r>
            <a:r>
              <a:rPr lang="en-US" dirty="0"/>
              <a:t> algorithm.</a:t>
            </a:r>
          </a:p>
          <a:p>
            <a:r>
              <a:rPr lang="en-US" dirty="0"/>
              <a:t>The predictor.py is the script called by the OPAL app that is called to return a patients most recent treatment planning history and a prediction for when his planning will be Ready For Treatment.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5253" y="1822678"/>
            <a:ext cx="6216745" cy="35222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reeform 3"/>
          <p:cNvSpPr/>
          <p:nvPr/>
        </p:nvSpPr>
        <p:spPr>
          <a:xfrm>
            <a:off x="9662256" y="4864989"/>
            <a:ext cx="1517769" cy="251297"/>
          </a:xfrm>
          <a:custGeom>
            <a:avLst/>
            <a:gdLst>
              <a:gd name="connsiteX0" fmla="*/ 1049287 w 1517769"/>
              <a:gd name="connsiteY0" fmla="*/ 22697 h 251297"/>
              <a:gd name="connsiteX1" fmla="*/ 994858 w 1517769"/>
              <a:gd name="connsiteY1" fmla="*/ 33582 h 251297"/>
              <a:gd name="connsiteX2" fmla="*/ 559430 w 1517769"/>
              <a:gd name="connsiteY2" fmla="*/ 11811 h 251297"/>
              <a:gd name="connsiteX3" fmla="*/ 200201 w 1517769"/>
              <a:gd name="connsiteY3" fmla="*/ 22697 h 251297"/>
              <a:gd name="connsiteX4" fmla="*/ 167544 w 1517769"/>
              <a:gd name="connsiteY4" fmla="*/ 33582 h 251297"/>
              <a:gd name="connsiteX5" fmla="*/ 58687 w 1517769"/>
              <a:gd name="connsiteY5" fmla="*/ 44468 h 251297"/>
              <a:gd name="connsiteX6" fmla="*/ 26030 w 1517769"/>
              <a:gd name="connsiteY6" fmla="*/ 66240 h 251297"/>
              <a:gd name="connsiteX7" fmla="*/ 15144 w 1517769"/>
              <a:gd name="connsiteY7" fmla="*/ 185982 h 251297"/>
              <a:gd name="connsiteX8" fmla="*/ 47801 w 1517769"/>
              <a:gd name="connsiteY8" fmla="*/ 207754 h 251297"/>
              <a:gd name="connsiteX9" fmla="*/ 91344 w 1517769"/>
              <a:gd name="connsiteY9" fmla="*/ 251297 h 251297"/>
              <a:gd name="connsiteX10" fmla="*/ 690058 w 1517769"/>
              <a:gd name="connsiteY10" fmla="*/ 240411 h 251297"/>
              <a:gd name="connsiteX11" fmla="*/ 798915 w 1517769"/>
              <a:gd name="connsiteY11" fmla="*/ 218640 h 251297"/>
              <a:gd name="connsiteX12" fmla="*/ 864230 w 1517769"/>
              <a:gd name="connsiteY12" fmla="*/ 207754 h 251297"/>
              <a:gd name="connsiteX13" fmla="*/ 1484715 w 1517769"/>
              <a:gd name="connsiteY13" fmla="*/ 175097 h 251297"/>
              <a:gd name="connsiteX14" fmla="*/ 1506487 w 1517769"/>
              <a:gd name="connsiteY14" fmla="*/ 153325 h 251297"/>
              <a:gd name="connsiteX15" fmla="*/ 1495601 w 1517769"/>
              <a:gd name="connsiteY15" fmla="*/ 55354 h 251297"/>
              <a:gd name="connsiteX16" fmla="*/ 1452058 w 1517769"/>
              <a:gd name="connsiteY16" fmla="*/ 44468 h 251297"/>
              <a:gd name="connsiteX17" fmla="*/ 1386744 w 1517769"/>
              <a:gd name="connsiteY17" fmla="*/ 33582 h 251297"/>
              <a:gd name="connsiteX18" fmla="*/ 1201687 w 1517769"/>
              <a:gd name="connsiteY18" fmla="*/ 22697 h 251297"/>
              <a:gd name="connsiteX19" fmla="*/ 973087 w 1517769"/>
              <a:gd name="connsiteY19" fmla="*/ 925 h 251297"/>
              <a:gd name="connsiteX20" fmla="*/ 896887 w 1517769"/>
              <a:gd name="connsiteY20" fmla="*/ 22697 h 251297"/>
              <a:gd name="connsiteX21" fmla="*/ 875115 w 1517769"/>
              <a:gd name="connsiteY21" fmla="*/ 44468 h 251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7769" h="251297">
                <a:moveTo>
                  <a:pt x="1049287" y="22697"/>
                </a:moveTo>
                <a:cubicBezTo>
                  <a:pt x="1031144" y="26325"/>
                  <a:pt x="1013360" y="33582"/>
                  <a:pt x="994858" y="33582"/>
                </a:cubicBezTo>
                <a:cubicBezTo>
                  <a:pt x="614201" y="33582"/>
                  <a:pt x="716631" y="64213"/>
                  <a:pt x="559430" y="11811"/>
                </a:cubicBezTo>
                <a:cubicBezTo>
                  <a:pt x="439687" y="15440"/>
                  <a:pt x="319815" y="16052"/>
                  <a:pt x="200201" y="22697"/>
                </a:cubicBezTo>
                <a:cubicBezTo>
                  <a:pt x="188744" y="23333"/>
                  <a:pt x="178885" y="31837"/>
                  <a:pt x="167544" y="33582"/>
                </a:cubicBezTo>
                <a:cubicBezTo>
                  <a:pt x="131501" y="39127"/>
                  <a:pt x="94973" y="40839"/>
                  <a:pt x="58687" y="44468"/>
                </a:cubicBezTo>
                <a:cubicBezTo>
                  <a:pt x="47801" y="51725"/>
                  <a:pt x="35281" y="56989"/>
                  <a:pt x="26030" y="66240"/>
                </a:cubicBezTo>
                <a:cubicBezTo>
                  <a:pt x="-8607" y="100877"/>
                  <a:pt x="-4883" y="135914"/>
                  <a:pt x="15144" y="185982"/>
                </a:cubicBezTo>
                <a:cubicBezTo>
                  <a:pt x="20003" y="198129"/>
                  <a:pt x="37868" y="199240"/>
                  <a:pt x="47801" y="207754"/>
                </a:cubicBezTo>
                <a:cubicBezTo>
                  <a:pt x="63386" y="221112"/>
                  <a:pt x="91344" y="251297"/>
                  <a:pt x="91344" y="251297"/>
                </a:cubicBezTo>
                <a:cubicBezTo>
                  <a:pt x="290915" y="247668"/>
                  <a:pt x="490666" y="249614"/>
                  <a:pt x="690058" y="240411"/>
                </a:cubicBezTo>
                <a:cubicBezTo>
                  <a:pt x="727023" y="238705"/>
                  <a:pt x="762545" y="225459"/>
                  <a:pt x="798915" y="218640"/>
                </a:cubicBezTo>
                <a:cubicBezTo>
                  <a:pt x="820609" y="214572"/>
                  <a:pt x="842458" y="211383"/>
                  <a:pt x="864230" y="207754"/>
                </a:cubicBezTo>
                <a:cubicBezTo>
                  <a:pt x="1105138" y="127449"/>
                  <a:pt x="906599" y="186432"/>
                  <a:pt x="1484715" y="175097"/>
                </a:cubicBezTo>
                <a:cubicBezTo>
                  <a:pt x="1491972" y="167840"/>
                  <a:pt x="1501206" y="162126"/>
                  <a:pt x="1506487" y="153325"/>
                </a:cubicBezTo>
                <a:cubicBezTo>
                  <a:pt x="1524950" y="122553"/>
                  <a:pt x="1520361" y="84241"/>
                  <a:pt x="1495601" y="55354"/>
                </a:cubicBezTo>
                <a:cubicBezTo>
                  <a:pt x="1485864" y="43995"/>
                  <a:pt x="1466729" y="47402"/>
                  <a:pt x="1452058" y="44468"/>
                </a:cubicBezTo>
                <a:cubicBezTo>
                  <a:pt x="1430415" y="40139"/>
                  <a:pt x="1408733" y="35494"/>
                  <a:pt x="1386744" y="33582"/>
                </a:cubicBezTo>
                <a:cubicBezTo>
                  <a:pt x="1325184" y="28229"/>
                  <a:pt x="1263373" y="26325"/>
                  <a:pt x="1201687" y="22697"/>
                </a:cubicBezTo>
                <a:cubicBezTo>
                  <a:pt x="1113035" y="-6854"/>
                  <a:pt x="1145920" y="925"/>
                  <a:pt x="973087" y="925"/>
                </a:cubicBezTo>
                <a:cubicBezTo>
                  <a:pt x="959418" y="925"/>
                  <a:pt x="912287" y="17563"/>
                  <a:pt x="896887" y="22697"/>
                </a:cubicBezTo>
                <a:lnTo>
                  <a:pt x="875115" y="44468"/>
                </a:ln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9620002" y="4267201"/>
            <a:ext cx="1189512" cy="228601"/>
          </a:xfrm>
          <a:custGeom>
            <a:avLst/>
            <a:gdLst>
              <a:gd name="connsiteX0" fmla="*/ 122712 w 1189512"/>
              <a:gd name="connsiteY0" fmla="*/ 65314 h 228601"/>
              <a:gd name="connsiteX1" fmla="*/ 24741 w 1189512"/>
              <a:gd name="connsiteY1" fmla="*/ 76200 h 228601"/>
              <a:gd name="connsiteX2" fmla="*/ 13855 w 1189512"/>
              <a:gd name="connsiteY2" fmla="*/ 185057 h 228601"/>
              <a:gd name="connsiteX3" fmla="*/ 46512 w 1189512"/>
              <a:gd name="connsiteY3" fmla="*/ 195943 h 228601"/>
              <a:gd name="connsiteX4" fmla="*/ 68284 w 1189512"/>
              <a:gd name="connsiteY4" fmla="*/ 217714 h 228601"/>
              <a:gd name="connsiteX5" fmla="*/ 242455 w 1189512"/>
              <a:gd name="connsiteY5" fmla="*/ 217714 h 228601"/>
              <a:gd name="connsiteX6" fmla="*/ 307769 w 1189512"/>
              <a:gd name="connsiteY6" fmla="*/ 195943 h 228601"/>
              <a:gd name="connsiteX7" fmla="*/ 340427 w 1189512"/>
              <a:gd name="connsiteY7" fmla="*/ 185057 h 228601"/>
              <a:gd name="connsiteX8" fmla="*/ 471055 w 1189512"/>
              <a:gd name="connsiteY8" fmla="*/ 174171 h 228601"/>
              <a:gd name="connsiteX9" fmla="*/ 786741 w 1189512"/>
              <a:gd name="connsiteY9" fmla="*/ 174171 h 228601"/>
              <a:gd name="connsiteX10" fmla="*/ 852055 w 1189512"/>
              <a:gd name="connsiteY10" fmla="*/ 195943 h 228601"/>
              <a:gd name="connsiteX11" fmla="*/ 895598 w 1189512"/>
              <a:gd name="connsiteY11" fmla="*/ 206828 h 228601"/>
              <a:gd name="connsiteX12" fmla="*/ 960912 w 1189512"/>
              <a:gd name="connsiteY12" fmla="*/ 228600 h 228601"/>
              <a:gd name="connsiteX13" fmla="*/ 1145969 w 1189512"/>
              <a:gd name="connsiteY13" fmla="*/ 217714 h 228601"/>
              <a:gd name="connsiteX14" fmla="*/ 1178627 w 1189512"/>
              <a:gd name="connsiteY14" fmla="*/ 206828 h 228601"/>
              <a:gd name="connsiteX15" fmla="*/ 1189512 w 1189512"/>
              <a:gd name="connsiteY15" fmla="*/ 76200 h 228601"/>
              <a:gd name="connsiteX16" fmla="*/ 1178627 w 1189512"/>
              <a:gd name="connsiteY16" fmla="*/ 21771 h 228601"/>
              <a:gd name="connsiteX17" fmla="*/ 1135084 w 1189512"/>
              <a:gd name="connsiteY17" fmla="*/ 10885 h 228601"/>
              <a:gd name="connsiteX18" fmla="*/ 1102427 w 1189512"/>
              <a:gd name="connsiteY18" fmla="*/ 0 h 228601"/>
              <a:gd name="connsiteX19" fmla="*/ 960912 w 1189512"/>
              <a:gd name="connsiteY19" fmla="*/ 10885 h 228601"/>
              <a:gd name="connsiteX20" fmla="*/ 884712 w 1189512"/>
              <a:gd name="connsiteY20" fmla="*/ 43543 h 228601"/>
              <a:gd name="connsiteX21" fmla="*/ 46512 w 1189512"/>
              <a:gd name="connsiteY21" fmla="*/ 76200 h 228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89512" h="228601">
                <a:moveTo>
                  <a:pt x="122712" y="65314"/>
                </a:moveTo>
                <a:cubicBezTo>
                  <a:pt x="90055" y="68943"/>
                  <a:pt x="56441" y="67555"/>
                  <a:pt x="24741" y="76200"/>
                </a:cubicBezTo>
                <a:cubicBezTo>
                  <a:pt x="-20235" y="88466"/>
                  <a:pt x="8871" y="173843"/>
                  <a:pt x="13855" y="185057"/>
                </a:cubicBezTo>
                <a:cubicBezTo>
                  <a:pt x="18515" y="195543"/>
                  <a:pt x="35626" y="192314"/>
                  <a:pt x="46512" y="195943"/>
                </a:cubicBezTo>
                <a:cubicBezTo>
                  <a:pt x="53769" y="203200"/>
                  <a:pt x="58674" y="214110"/>
                  <a:pt x="68284" y="217714"/>
                </a:cubicBezTo>
                <a:cubicBezTo>
                  <a:pt x="125147" y="239038"/>
                  <a:pt x="185028" y="223457"/>
                  <a:pt x="242455" y="217714"/>
                </a:cubicBezTo>
                <a:lnTo>
                  <a:pt x="307769" y="195943"/>
                </a:lnTo>
                <a:cubicBezTo>
                  <a:pt x="318655" y="192314"/>
                  <a:pt x="328992" y="186010"/>
                  <a:pt x="340427" y="185057"/>
                </a:cubicBezTo>
                <a:lnTo>
                  <a:pt x="471055" y="174171"/>
                </a:lnTo>
                <a:cubicBezTo>
                  <a:pt x="594928" y="143202"/>
                  <a:pt x="546652" y="150936"/>
                  <a:pt x="786741" y="174171"/>
                </a:cubicBezTo>
                <a:cubicBezTo>
                  <a:pt x="809583" y="176382"/>
                  <a:pt x="829791" y="190377"/>
                  <a:pt x="852055" y="195943"/>
                </a:cubicBezTo>
                <a:cubicBezTo>
                  <a:pt x="866569" y="199571"/>
                  <a:pt x="881268" y="202529"/>
                  <a:pt x="895598" y="206828"/>
                </a:cubicBezTo>
                <a:cubicBezTo>
                  <a:pt x="917579" y="213422"/>
                  <a:pt x="960912" y="228600"/>
                  <a:pt x="960912" y="228600"/>
                </a:cubicBezTo>
                <a:cubicBezTo>
                  <a:pt x="1022598" y="224971"/>
                  <a:pt x="1084483" y="223863"/>
                  <a:pt x="1145969" y="217714"/>
                </a:cubicBezTo>
                <a:cubicBezTo>
                  <a:pt x="1157387" y="216572"/>
                  <a:pt x="1175252" y="217795"/>
                  <a:pt x="1178627" y="206828"/>
                </a:cubicBezTo>
                <a:cubicBezTo>
                  <a:pt x="1191477" y="165067"/>
                  <a:pt x="1185884" y="119743"/>
                  <a:pt x="1189512" y="76200"/>
                </a:cubicBezTo>
                <a:cubicBezTo>
                  <a:pt x="1185884" y="58057"/>
                  <a:pt x="1190472" y="35985"/>
                  <a:pt x="1178627" y="21771"/>
                </a:cubicBezTo>
                <a:cubicBezTo>
                  <a:pt x="1169049" y="10278"/>
                  <a:pt x="1149469" y="14995"/>
                  <a:pt x="1135084" y="10885"/>
                </a:cubicBezTo>
                <a:cubicBezTo>
                  <a:pt x="1124051" y="7733"/>
                  <a:pt x="1113313" y="3628"/>
                  <a:pt x="1102427" y="0"/>
                </a:cubicBezTo>
                <a:cubicBezTo>
                  <a:pt x="1055255" y="3628"/>
                  <a:pt x="1007413" y="2166"/>
                  <a:pt x="960912" y="10885"/>
                </a:cubicBezTo>
                <a:cubicBezTo>
                  <a:pt x="840990" y="33370"/>
                  <a:pt x="1026504" y="38159"/>
                  <a:pt x="884712" y="43543"/>
                </a:cubicBezTo>
                <a:cubicBezTo>
                  <a:pt x="39992" y="75621"/>
                  <a:pt x="312384" y="-56736"/>
                  <a:pt x="46512" y="76200"/>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9656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342" y="190955"/>
            <a:ext cx="6988629" cy="908504"/>
          </a:xfrm>
        </p:spPr>
        <p:txBody>
          <a:bodyPr/>
          <a:lstStyle/>
          <a:p>
            <a:r>
              <a:rPr lang="en-US" dirty="0"/>
              <a:t>How to train the algorithm</a:t>
            </a:r>
          </a:p>
        </p:txBody>
      </p:sp>
      <p:sp>
        <p:nvSpPr>
          <p:cNvPr id="3" name="Content Placeholder 2"/>
          <p:cNvSpPr>
            <a:spLocks noGrp="1"/>
          </p:cNvSpPr>
          <p:nvPr>
            <p:ph idx="1"/>
          </p:nvPr>
        </p:nvSpPr>
        <p:spPr>
          <a:xfrm>
            <a:off x="217715" y="1216025"/>
            <a:ext cx="5497286" cy="5456918"/>
          </a:xfrm>
        </p:spPr>
        <p:txBody>
          <a:bodyPr>
            <a:normAutofit fontScale="92500" lnSpcReduction="10000"/>
          </a:bodyPr>
          <a:lstStyle/>
          <a:p>
            <a:r>
              <a:rPr lang="en-US" dirty="0"/>
              <a:t>Training is quite simple. All that has to be done is the Train_Algorithm.py has to be executed by the python interpreter.</a:t>
            </a:r>
          </a:p>
          <a:p>
            <a:r>
              <a:rPr lang="en-US" dirty="0"/>
              <a:t>My algorithm was built using the newest version of Python (3.4 at the time), however the server originally only had Python 2.</a:t>
            </a:r>
          </a:p>
          <a:p>
            <a:r>
              <a:rPr lang="en-US" dirty="0"/>
              <a:t>To execute the training algorithm you must use the python3 command to specify the right version of python.</a:t>
            </a:r>
          </a:p>
          <a:p>
            <a:r>
              <a:rPr lang="en-US" dirty="0"/>
              <a:t>Once in my repository you simply input: “python3 Train_Algorithm.py”</a:t>
            </a:r>
          </a:p>
          <a:p>
            <a:r>
              <a:rPr lang="en-US" dirty="0"/>
              <a:t>Upon entering the command, you should see the algorithm running.</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9252" y="1817915"/>
            <a:ext cx="6019461" cy="36133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5659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86" y="114753"/>
            <a:ext cx="10515600" cy="1325563"/>
          </a:xfrm>
        </p:spPr>
        <p:txBody>
          <a:bodyPr/>
          <a:lstStyle/>
          <a:p>
            <a:r>
              <a:rPr lang="en-US" dirty="0"/>
              <a:t>Basic overview of the training algorithm</a:t>
            </a:r>
          </a:p>
        </p:txBody>
      </p:sp>
      <p:sp>
        <p:nvSpPr>
          <p:cNvPr id="3" name="Content Placeholder 2"/>
          <p:cNvSpPr>
            <a:spLocks noGrp="1"/>
          </p:cNvSpPr>
          <p:nvPr>
            <p:ph idx="1"/>
          </p:nvPr>
        </p:nvSpPr>
        <p:spPr>
          <a:xfrm>
            <a:off x="174172" y="1499053"/>
            <a:ext cx="5127172" cy="5108576"/>
          </a:xfrm>
        </p:spPr>
        <p:txBody>
          <a:bodyPr>
            <a:normAutofit fontScale="92500" lnSpcReduction="10000"/>
          </a:bodyPr>
          <a:lstStyle/>
          <a:p>
            <a:r>
              <a:rPr lang="en-US" dirty="0"/>
              <a:t>The training algorithm consists of 4 main steps.</a:t>
            </a:r>
          </a:p>
          <a:p>
            <a:r>
              <a:rPr lang="en-US" dirty="0"/>
              <a:t>Firstly, data is extracted from the </a:t>
            </a:r>
            <a:r>
              <a:rPr lang="en-US" dirty="0" err="1"/>
              <a:t>devAEHRA</a:t>
            </a:r>
            <a:r>
              <a:rPr lang="en-US" dirty="0"/>
              <a:t> database</a:t>
            </a:r>
          </a:p>
          <a:p>
            <a:r>
              <a:rPr lang="en-US" dirty="0"/>
              <a:t>Secondly, this data is cleaned as best as possible to ensure that no misleading data is used </a:t>
            </a:r>
          </a:p>
          <a:p>
            <a:r>
              <a:rPr lang="en-US" dirty="0"/>
              <a:t>Thirdly, the Feature and Target matrices (coined as X and y matrices in most machine learning environments) are built.</a:t>
            </a:r>
          </a:p>
          <a:p>
            <a:r>
              <a:rPr lang="en-US" dirty="0"/>
              <a:t>Finally, the models are built and saved as encrypted pickled files.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9082" y="1153886"/>
            <a:ext cx="6261521" cy="5606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2797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15" y="136525"/>
            <a:ext cx="10515600" cy="1325563"/>
          </a:xfrm>
        </p:spPr>
        <p:txBody>
          <a:bodyPr/>
          <a:lstStyle/>
          <a:p>
            <a:r>
              <a:rPr lang="en-US" dirty="0"/>
              <a:t>Predicting Algorithm</a:t>
            </a:r>
          </a:p>
        </p:txBody>
      </p:sp>
      <p:sp>
        <p:nvSpPr>
          <p:cNvPr id="3" name="Content Placeholder 2"/>
          <p:cNvSpPr>
            <a:spLocks noGrp="1"/>
          </p:cNvSpPr>
          <p:nvPr>
            <p:ph idx="1"/>
          </p:nvPr>
        </p:nvSpPr>
        <p:spPr>
          <a:xfrm>
            <a:off x="163285" y="1564368"/>
            <a:ext cx="10515600" cy="4351338"/>
          </a:xfrm>
        </p:spPr>
        <p:txBody>
          <a:bodyPr>
            <a:normAutofit fontScale="92500"/>
          </a:bodyPr>
          <a:lstStyle/>
          <a:p>
            <a:r>
              <a:rPr lang="en-US" dirty="0"/>
              <a:t>Once trained, all the models are saved and you may call the predictor.py script. This script accepts a patient number as an argument.</a:t>
            </a:r>
          </a:p>
          <a:p>
            <a:r>
              <a:rPr lang="en-US" dirty="0"/>
              <a:t>The output will be a JSON object that includes:</a:t>
            </a:r>
          </a:p>
          <a:p>
            <a:pPr marL="514350" indent="-514350">
              <a:buAutoNum type="arabicParenR"/>
            </a:pPr>
            <a:r>
              <a:rPr lang="en-US" dirty="0"/>
              <a:t>A response attribute that returns either ‘success’ or ‘failed’ if the prediction algorithm worked successfully or not.</a:t>
            </a:r>
          </a:p>
          <a:p>
            <a:pPr marL="514350" indent="-514350">
              <a:buAutoNum type="arabicParenR"/>
            </a:pPr>
            <a:r>
              <a:rPr lang="en-US" dirty="0"/>
              <a:t>If the algorithm failed it will include a reason attribute which explains why the algorithm did not work.</a:t>
            </a:r>
          </a:p>
          <a:p>
            <a:pPr marL="514350" indent="-514350">
              <a:buAutoNum type="arabicParenR"/>
            </a:pPr>
            <a:r>
              <a:rPr lang="en-US" dirty="0"/>
              <a:t>If the algorithm was successful it will include a steps attribute which returns an array of all the most recent planning history data. Also it will include a prediction attribute which just returns the prediction.</a:t>
            </a:r>
          </a:p>
        </p:txBody>
      </p:sp>
    </p:spTree>
    <p:extLst>
      <p:ext uri="{BB962C8B-B14F-4D97-AF65-F5344CB8AC3E}">
        <p14:creationId xmlns:p14="http://schemas.microsoft.com/office/powerpoint/2010/main" val="692484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the predictor</a:t>
            </a:r>
          </a:p>
        </p:txBody>
      </p:sp>
      <p:sp>
        <p:nvSpPr>
          <p:cNvPr id="3" name="Content Placeholder 2"/>
          <p:cNvSpPr>
            <a:spLocks noGrp="1"/>
          </p:cNvSpPr>
          <p:nvPr>
            <p:ph idx="1"/>
          </p:nvPr>
        </p:nvSpPr>
        <p:spPr>
          <a:xfrm>
            <a:off x="838199" y="1825625"/>
            <a:ext cx="10635343" cy="4351338"/>
          </a:xfrm>
        </p:spPr>
        <p:txBody>
          <a:bodyPr/>
          <a:lstStyle/>
          <a:p>
            <a:r>
              <a:rPr lang="en-US" dirty="0"/>
              <a:t>To run the predictor, type the command: “python3 predictor.py #####” where ##### is the Patient Aria Ser.</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202" y="3022147"/>
            <a:ext cx="9551262" cy="2779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1869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86" y="212725"/>
            <a:ext cx="5595257" cy="1325563"/>
          </a:xfrm>
        </p:spPr>
        <p:txBody>
          <a:bodyPr/>
          <a:lstStyle/>
          <a:p>
            <a:r>
              <a:rPr lang="en-US" dirty="0"/>
              <a:t>Opening all the scripts</a:t>
            </a:r>
          </a:p>
        </p:txBody>
      </p:sp>
      <p:sp>
        <p:nvSpPr>
          <p:cNvPr id="3" name="Content Placeholder 2"/>
          <p:cNvSpPr>
            <a:spLocks noGrp="1"/>
          </p:cNvSpPr>
          <p:nvPr>
            <p:ph idx="1"/>
          </p:nvPr>
        </p:nvSpPr>
        <p:spPr>
          <a:xfrm>
            <a:off x="325210" y="1338943"/>
            <a:ext cx="5595258" cy="1034143"/>
          </a:xfrm>
        </p:spPr>
        <p:txBody>
          <a:bodyPr/>
          <a:lstStyle/>
          <a:p>
            <a:r>
              <a:rPr lang="en-US" dirty="0"/>
              <a:t>To open all the scripts in Sublime… you can simply type “sublime .” </a:t>
            </a:r>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45339"/>
          <a:stretch/>
        </p:blipFill>
        <p:spPr bwMode="auto">
          <a:xfrm>
            <a:off x="6298065" y="217714"/>
            <a:ext cx="5495925" cy="1404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8464" y="1948543"/>
            <a:ext cx="5535125" cy="4365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9579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834</TotalTime>
  <Words>740</Words>
  <Application>Microsoft Office PowerPoint</Application>
  <PresentationFormat>Widescreen</PresentationFormat>
  <Paragraphs>99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MUHC ML Algorithm</vt:lpstr>
      <vt:lpstr>Basic Overview of how to run the program</vt:lpstr>
      <vt:lpstr>Where to find the files and how to run</vt:lpstr>
      <vt:lpstr>Executable files</vt:lpstr>
      <vt:lpstr>How to train the algorithm</vt:lpstr>
      <vt:lpstr>Basic overview of the training algorithm</vt:lpstr>
      <vt:lpstr>Predicting Algorithm</vt:lpstr>
      <vt:lpstr>Running the predictor</vt:lpstr>
      <vt:lpstr>Opening all the scripts</vt:lpstr>
      <vt:lpstr>Algorithm Flowcharts</vt:lpstr>
      <vt:lpstr>Overview flowchart</vt:lpstr>
      <vt:lpstr>Training Algorithm</vt:lpstr>
      <vt:lpstr>Prediction Algorithm</vt:lpstr>
      <vt:lpstr>For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MUHC ML Algorithm</dc:title>
  <dc:creator>Marc Palaci-Olgun</dc:creator>
  <cp:lastModifiedBy>Marc Palaci-Olgun</cp:lastModifiedBy>
  <cp:revision>32</cp:revision>
  <dcterms:created xsi:type="dcterms:W3CDTF">2016-08-23T16:56:23Z</dcterms:created>
  <dcterms:modified xsi:type="dcterms:W3CDTF">2016-08-26T19:53:48Z</dcterms:modified>
</cp:coreProperties>
</file>