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Old Standard TT"/>
      <p:regular r:id="rId42"/>
      <p:bold r:id="rId43"/>
      <p: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OldStandardTT-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OldStandardTT-italic.fntdata"/><Relationship Id="rId21" Type="http://schemas.openxmlformats.org/officeDocument/2006/relationships/slide" Target="slides/slide16.xml"/><Relationship Id="rId43" Type="http://schemas.openxmlformats.org/officeDocument/2006/relationships/font" Target="fonts/OldStandardTT-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 - Welcome to The Great Resignation Analysis! Im Heather Bailey, and our group </a:t>
            </a:r>
            <a:r>
              <a:rPr lang="en"/>
              <a:t>members</a:t>
            </a:r>
            <a:r>
              <a:rPr lang="en"/>
              <a:t> are Gus, Marc and Roxann.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bee9260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bee9260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Roxann - </a:t>
            </a:r>
            <a:r>
              <a:rPr lang="en"/>
              <a:t>Describe code and chart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01dcf009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01dcf009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Roxann -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01dcf009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01dcf009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Roxann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bee92606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bee92606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 -  One of the biggest challenges we faced in week one was gathering usable data that supported the project. Before starting we were optimistic that there would be an abundance of data to choose from that would support our initial thoughts on the subject. We turned out to be wrong and realized that this part of our project would take more time than we had projected. Thankfully we discovered this dataset containing (describe).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bee92606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bee92606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Marc -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bee92606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bee92606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Marc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bee92606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bee92606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Marc -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01dcf009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01dcf009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 -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01dcf009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01dcf009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 -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bee92606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bee92606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Gus</a:t>
            </a:r>
            <a:r>
              <a:rPr lang="en">
                <a:solidFill>
                  <a:schemeClr val="dk1"/>
                </a:solidFill>
              </a:rPr>
              <a:t> - Finance, It, and Professional and Business categories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bee926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bee926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chemeClr val="dk1"/>
                </a:solidFill>
                <a:latin typeface="Old Standard TT"/>
                <a:ea typeface="Old Standard TT"/>
                <a:cs typeface="Old Standard TT"/>
                <a:sym typeface="Old Standard TT"/>
              </a:rPr>
              <a:t>Heather - What is the Great Resignation? </a:t>
            </a:r>
            <a:r>
              <a:rPr lang="en" sz="1600">
                <a:solidFill>
                  <a:schemeClr val="dk1"/>
                </a:solidFill>
                <a:latin typeface="Old Standard TT"/>
                <a:ea typeface="Old Standard TT"/>
                <a:cs typeface="Old Standard TT"/>
                <a:sym typeface="Old Standard TT"/>
              </a:rPr>
              <a:t>An ongoing economic trend in which employees have voluntarily resigned from their jobs en masse, beginning in early 2021 in the wake of the COVID-19 pandemic. For our project, we will be focusing on the U.S. workforce, primarily in the manufacturing, healthcare and hospitality, and education sectors.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01dcf009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01dcf009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Gus -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01dcf009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01dcf009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Gus - Manufacturing, Education and Health, and Hospitality.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bee92606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bee92606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Gus -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bee92606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7bee92606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Gus -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bee92606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bee92606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Gus -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bee92606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bee92606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Gus -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bee92606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bee92606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bee92606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bee92606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bee92606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bee92606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7bee92606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7bee92606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bee92606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bee9260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 -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bee92606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bee92606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7bee92606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7bee92606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bee92606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7bee92606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bee92606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7bee92606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bee92606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bee9260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bee9260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bee9260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01dcf009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01dcf00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Roxann - </a:t>
            </a:r>
            <a:r>
              <a:rPr lang="en" sz="1400">
                <a:solidFill>
                  <a:schemeClr val="dk1"/>
                </a:solidFill>
                <a:latin typeface="Old Standard TT"/>
                <a:ea typeface="Old Standard TT"/>
                <a:cs typeface="Old Standard TT"/>
                <a:sym typeface="Old Standard TT"/>
              </a:rPr>
              <a:t>Employee attrition measures how many workers are voluntarily or involuntarily leaving their jobs for man reasons. During the COVID-19 pandemic, there was a mass exit in the workforce that is widely known as the Great Resignation. There are various contributing factors, but they can be broken down into five categories known as The Five R’s. Retirement, relocation, reconsideration, reshuffling, reluctance. Talk about process of cleaning data</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01dcf009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01dcf00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rPr>
              <a:t>Roxann - </a:t>
            </a:r>
            <a:r>
              <a:rPr lang="en"/>
              <a:t>Talk about raw data set, and source.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01dcf009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01dcf00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Roxann - Cleaned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1.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ls.gov/data/#employment" TargetMode="External"/><Relationship Id="rId4" Type="http://schemas.openxmlformats.org/officeDocument/2006/relationships/hyperlink" Target="https://fred.stlouisfed.org/series/MANEMP" TargetMode="External"/><Relationship Id="rId10" Type="http://schemas.openxmlformats.org/officeDocument/2006/relationships/image" Target="../media/image14.png"/><Relationship Id="rId9" Type="http://schemas.openxmlformats.org/officeDocument/2006/relationships/image" Target="../media/image35.png"/><Relationship Id="rId5" Type="http://schemas.openxmlformats.org/officeDocument/2006/relationships/hyperlink" Target="https://apps.bea.gov/iTable/?reqid=70&amp;step=1&amp;acrdn=6#eyJhcHBpZCI6NzAsInN0ZXBzIjpbMSwyNCwyOSwyNSwzMSwyNiwyNywzMCwzMF0sImRhdGEiOltbIlRhYmxlSWQiLCIzMyJdLFsiQ2xhc3NpZmljYXRpb24iLCJOQUlDUyJdLFsiTWFqb3JfQXJlYSIsIjEwIl0sWyJTdGF0ZSIsWyIxMCJdXSxbIkFyZWEiLFsiWFgiXV0sWyJTdGF0aXN0aWMiLCItMSJdLFsiVW5pdF9vZl9tZWFzdXJlIiwiTGV2ZWxzIl0sWyJZZWFyIixbIjIwMjAiLCIyMDE5IiwiMjAxOCIsIjIwMTciLCIyMDE2IiwiMjAxNSIsIjIwMTQiXV0sWyJZZWFyQmVnaW4iLCItMSJdLFsiWWVhcl9FbmQiLCItMSJdXX0=" TargetMode="External"/><Relationship Id="rId6" Type="http://schemas.openxmlformats.org/officeDocument/2006/relationships/hyperlink" Target="https://apps.bea.gov/iTable/?reqid=70&amp;step=1&amp;acrdn=8#eyJhcHBpZCI6NzAsInN0ZXBzIjpbMSwyNCwyOSwyNSwzMSwyNiwyNywzMCwzMF0sImRhdGEiOltbIlRhYmxlSWQiLCI1MjYiXSxbIkNsYXNzaWZpY2F0aW9uIiwiTkFJQ1MiXSxbIk1ham9yX0FyZWEiLCIwIl0sWyJTdGF0ZSIsWyIwIl1dLFsiQXJlYSIsWyJYWCJdXSxbIlN0YXRpc3RpYyIsIi0xIl0sWyJVbml0X29mX21lYXN1cmUiLCJMZXZlbHMiXSxbIlllYXIiLFsiMjAyMCIsIjIwMTkiLCIyMDE4IiwiMjAxNyJdXSxbIlllYXJCZWdpbiIsIi0xIl0sWyJZZWFyX0VuZCIsIi0xIl1dfQ==" TargetMode="External"/><Relationship Id="rId7" Type="http://schemas.openxmlformats.org/officeDocument/2006/relationships/image" Target="../media/image12.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82350" y="348425"/>
            <a:ext cx="8183100" cy="1026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The Great Resignation Analysis</a:t>
            </a:r>
            <a:endParaRPr>
              <a:latin typeface="Nunito"/>
              <a:ea typeface="Nunito"/>
              <a:cs typeface="Nunito"/>
              <a:sym typeface="Nunito"/>
            </a:endParaRPr>
          </a:p>
        </p:txBody>
      </p:sp>
      <p:sp>
        <p:nvSpPr>
          <p:cNvPr id="60" name="Google Shape;60;p13"/>
          <p:cNvSpPr txBox="1"/>
          <p:nvPr>
            <p:ph idx="1" type="subTitle"/>
          </p:nvPr>
        </p:nvSpPr>
        <p:spPr>
          <a:xfrm>
            <a:off x="1176750" y="1894200"/>
            <a:ext cx="6790500" cy="254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solidFill>
                  <a:schemeClr val="lt2"/>
                </a:solidFill>
                <a:latin typeface="Nunito"/>
                <a:ea typeface="Nunito"/>
                <a:cs typeface="Nunito"/>
                <a:sym typeface="Nunito"/>
              </a:rPr>
              <a:t>Contributing Members:</a:t>
            </a:r>
            <a:endParaRPr b="1" u="sng">
              <a:solidFill>
                <a:schemeClr val="lt2"/>
              </a:solidFill>
              <a:latin typeface="Nunito"/>
              <a:ea typeface="Nunito"/>
              <a:cs typeface="Nunito"/>
              <a:sym typeface="Nunito"/>
            </a:endParaRPr>
          </a:p>
          <a:p>
            <a:pPr indent="0" lvl="0" marL="0" rtl="0" algn="l">
              <a:spcBef>
                <a:spcPts val="0"/>
              </a:spcBef>
              <a:spcAft>
                <a:spcPts val="0"/>
              </a:spcAft>
              <a:buNone/>
            </a:pPr>
            <a:r>
              <a:t/>
            </a:r>
            <a:endParaRPr b="1" u="sng">
              <a:solidFill>
                <a:schemeClr val="lt2"/>
              </a:solidFill>
              <a:latin typeface="Nunito"/>
              <a:ea typeface="Nunito"/>
              <a:cs typeface="Nunito"/>
              <a:sym typeface="Nunito"/>
            </a:endParaRPr>
          </a:p>
          <a:p>
            <a:pPr indent="0" lvl="0" marL="0" rtl="0" algn="l">
              <a:spcBef>
                <a:spcPts val="0"/>
              </a:spcBef>
              <a:spcAft>
                <a:spcPts val="0"/>
              </a:spcAft>
              <a:buNone/>
            </a:pPr>
            <a:r>
              <a:rPr lang="en">
                <a:solidFill>
                  <a:schemeClr val="lt2"/>
                </a:solidFill>
                <a:latin typeface="Nunito"/>
                <a:ea typeface="Nunito"/>
                <a:cs typeface="Nunito"/>
                <a:sym typeface="Nunito"/>
              </a:rPr>
              <a:t>Gus Sanchez                 </a:t>
            </a:r>
            <a:endParaRPr>
              <a:solidFill>
                <a:schemeClr val="lt2"/>
              </a:solidFill>
              <a:latin typeface="Nunito"/>
              <a:ea typeface="Nunito"/>
              <a:cs typeface="Nunito"/>
              <a:sym typeface="Nunito"/>
            </a:endParaRPr>
          </a:p>
          <a:p>
            <a:pPr indent="0" lvl="0" marL="0" rtl="0" algn="l">
              <a:spcBef>
                <a:spcPts val="0"/>
              </a:spcBef>
              <a:spcAft>
                <a:spcPts val="0"/>
              </a:spcAft>
              <a:buNone/>
            </a:pPr>
            <a:r>
              <a:rPr lang="en">
                <a:solidFill>
                  <a:schemeClr val="lt2"/>
                </a:solidFill>
                <a:latin typeface="Nunito"/>
                <a:ea typeface="Nunito"/>
                <a:cs typeface="Nunito"/>
                <a:sym typeface="Nunito"/>
              </a:rPr>
              <a:t>Marc Palumbo </a:t>
            </a:r>
            <a:endParaRPr>
              <a:solidFill>
                <a:schemeClr val="lt2"/>
              </a:solidFill>
              <a:latin typeface="Nunito"/>
              <a:ea typeface="Nunito"/>
              <a:cs typeface="Nunito"/>
              <a:sym typeface="Nunito"/>
            </a:endParaRPr>
          </a:p>
          <a:p>
            <a:pPr indent="0" lvl="0" marL="0" rtl="0" algn="l">
              <a:spcBef>
                <a:spcPts val="0"/>
              </a:spcBef>
              <a:spcAft>
                <a:spcPts val="0"/>
              </a:spcAft>
              <a:buNone/>
            </a:pPr>
            <a:r>
              <a:rPr lang="en">
                <a:solidFill>
                  <a:schemeClr val="lt2"/>
                </a:solidFill>
                <a:latin typeface="Nunito"/>
                <a:ea typeface="Nunito"/>
                <a:cs typeface="Nunito"/>
                <a:sym typeface="Nunito"/>
              </a:rPr>
              <a:t>Roxann Lopez </a:t>
            </a:r>
            <a:endParaRPr>
              <a:solidFill>
                <a:schemeClr val="lt2"/>
              </a:solidFill>
              <a:latin typeface="Nunito"/>
              <a:ea typeface="Nunito"/>
              <a:cs typeface="Nunito"/>
              <a:sym typeface="Nunito"/>
            </a:endParaRPr>
          </a:p>
          <a:p>
            <a:pPr indent="0" lvl="0" marL="0" rtl="0" algn="l">
              <a:spcBef>
                <a:spcPts val="0"/>
              </a:spcBef>
              <a:spcAft>
                <a:spcPts val="0"/>
              </a:spcAft>
              <a:buNone/>
            </a:pPr>
            <a:r>
              <a:rPr lang="en">
                <a:solidFill>
                  <a:schemeClr val="lt2"/>
                </a:solidFill>
                <a:latin typeface="Nunito"/>
                <a:ea typeface="Nunito"/>
                <a:cs typeface="Nunito"/>
                <a:sym typeface="Nunito"/>
              </a:rPr>
              <a:t>Heather Bailey</a:t>
            </a:r>
            <a:endParaRPr>
              <a:solidFill>
                <a:schemeClr val="lt2"/>
              </a:solidFill>
              <a:latin typeface="Nunito"/>
              <a:ea typeface="Nunito"/>
              <a:cs typeface="Nunito"/>
              <a:sym typeface="Nunito"/>
            </a:endParaRPr>
          </a:p>
          <a:p>
            <a:pPr indent="0" lvl="0" marL="0" rtl="0" algn="l">
              <a:spcBef>
                <a:spcPts val="0"/>
              </a:spcBef>
              <a:spcAft>
                <a:spcPts val="0"/>
              </a:spcAft>
              <a:buNone/>
            </a:pPr>
            <a:r>
              <a:t/>
            </a:r>
            <a:endParaRPr>
              <a:solidFill>
                <a:schemeClr val="lt2"/>
              </a:solidFill>
              <a:latin typeface="Nunito"/>
              <a:ea typeface="Nunito"/>
              <a:cs typeface="Nunito"/>
              <a:sym typeface="Nunito"/>
            </a:endParaRPr>
          </a:p>
        </p:txBody>
      </p:sp>
      <p:pic>
        <p:nvPicPr>
          <p:cNvPr id="61" name="Google Shape;61;p13"/>
          <p:cNvPicPr preferRelativeResize="0"/>
          <p:nvPr/>
        </p:nvPicPr>
        <p:blipFill rotWithShape="1">
          <a:blip r:embed="rId3">
            <a:alphaModFix/>
          </a:blip>
          <a:srcRect b="14168" l="919" r="5289" t="12795"/>
          <a:stretch/>
        </p:blipFill>
        <p:spPr>
          <a:xfrm>
            <a:off x="4918525" y="3132800"/>
            <a:ext cx="4028226" cy="173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5242800" y="416150"/>
            <a:ext cx="2814300" cy="6132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Data Exploration</a:t>
            </a:r>
            <a:endParaRPr>
              <a:latin typeface="Nunito"/>
              <a:ea typeface="Nunito"/>
              <a:cs typeface="Nunito"/>
              <a:sym typeface="Nunito"/>
            </a:endParaRPr>
          </a:p>
        </p:txBody>
      </p:sp>
      <p:sp>
        <p:nvSpPr>
          <p:cNvPr id="135" name="Google Shape;135;p22"/>
          <p:cNvSpPr txBox="1"/>
          <p:nvPr>
            <p:ph idx="1" type="body"/>
          </p:nvPr>
        </p:nvSpPr>
        <p:spPr>
          <a:xfrm>
            <a:off x="311700" y="12662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exploration phase: person 1 present</a:t>
            </a:r>
            <a:endParaRPr/>
          </a:p>
        </p:txBody>
      </p:sp>
      <p:pic>
        <p:nvPicPr>
          <p:cNvPr id="136" name="Google Shape;136;p22"/>
          <p:cNvPicPr preferRelativeResize="0"/>
          <p:nvPr/>
        </p:nvPicPr>
        <p:blipFill>
          <a:blip r:embed="rId3">
            <a:alphaModFix/>
          </a:blip>
          <a:stretch>
            <a:fillRect/>
          </a:stretch>
        </p:blipFill>
        <p:spPr>
          <a:xfrm>
            <a:off x="222925" y="230725"/>
            <a:ext cx="4222776" cy="4487150"/>
          </a:xfrm>
          <a:prstGeom prst="rect">
            <a:avLst/>
          </a:prstGeom>
          <a:noFill/>
          <a:ln cap="flat" cmpd="sng" w="28575">
            <a:solidFill>
              <a:schemeClr val="dk2"/>
            </a:solidFill>
            <a:prstDash val="solid"/>
            <a:round/>
            <a:headEnd len="sm" w="sm" type="none"/>
            <a:tailEnd len="sm" w="sm" type="none"/>
          </a:ln>
        </p:spPr>
      </p:pic>
      <p:pic>
        <p:nvPicPr>
          <p:cNvPr id="137" name="Google Shape;137;p22"/>
          <p:cNvPicPr preferRelativeResize="0"/>
          <p:nvPr/>
        </p:nvPicPr>
        <p:blipFill>
          <a:blip r:embed="rId4">
            <a:alphaModFix/>
          </a:blip>
          <a:stretch>
            <a:fillRect/>
          </a:stretch>
        </p:blipFill>
        <p:spPr>
          <a:xfrm>
            <a:off x="3573250" y="1172362"/>
            <a:ext cx="5444501" cy="35455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237425"/>
            <a:ext cx="2864400" cy="6420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Nunito"/>
                <a:ea typeface="Nunito"/>
                <a:cs typeface="Nunito"/>
                <a:sym typeface="Nunito"/>
              </a:rPr>
              <a:t>Data Exploration</a:t>
            </a:r>
            <a:endParaRPr>
              <a:solidFill>
                <a:schemeClr val="lt1"/>
              </a:solidFill>
              <a:latin typeface="Nunito"/>
              <a:ea typeface="Nunito"/>
              <a:cs typeface="Nunito"/>
              <a:sym typeface="Nunito"/>
            </a:endParaRPr>
          </a:p>
        </p:txBody>
      </p:sp>
      <p:pic>
        <p:nvPicPr>
          <p:cNvPr id="143" name="Google Shape;143;p23"/>
          <p:cNvPicPr preferRelativeResize="0"/>
          <p:nvPr/>
        </p:nvPicPr>
        <p:blipFill>
          <a:blip r:embed="rId3">
            <a:alphaModFix/>
          </a:blip>
          <a:stretch>
            <a:fillRect/>
          </a:stretch>
        </p:blipFill>
        <p:spPr>
          <a:xfrm>
            <a:off x="641425" y="1084550"/>
            <a:ext cx="3639225" cy="3551775"/>
          </a:xfrm>
          <a:prstGeom prst="rect">
            <a:avLst/>
          </a:prstGeom>
          <a:noFill/>
          <a:ln cap="flat" cmpd="sng" w="28575">
            <a:solidFill>
              <a:schemeClr val="dk2"/>
            </a:solidFill>
            <a:prstDash val="solid"/>
            <a:round/>
            <a:headEnd len="sm" w="sm" type="none"/>
            <a:tailEnd len="sm" w="sm" type="none"/>
          </a:ln>
        </p:spPr>
      </p:pic>
      <p:pic>
        <p:nvPicPr>
          <p:cNvPr id="144" name="Google Shape;144;p23"/>
          <p:cNvPicPr preferRelativeResize="0"/>
          <p:nvPr/>
        </p:nvPicPr>
        <p:blipFill>
          <a:blip r:embed="rId4">
            <a:alphaModFix/>
          </a:blip>
          <a:stretch>
            <a:fillRect/>
          </a:stretch>
        </p:blipFill>
        <p:spPr>
          <a:xfrm>
            <a:off x="4614750" y="1065750"/>
            <a:ext cx="3639225" cy="35705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237425"/>
            <a:ext cx="2864400" cy="6420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Nunito"/>
                <a:ea typeface="Nunito"/>
                <a:cs typeface="Nunito"/>
                <a:sym typeface="Nunito"/>
              </a:rPr>
              <a:t>Data Exploration</a:t>
            </a:r>
            <a:endParaRPr>
              <a:solidFill>
                <a:schemeClr val="lt1"/>
              </a:solidFill>
              <a:latin typeface="Nunito"/>
              <a:ea typeface="Nunito"/>
              <a:cs typeface="Nunito"/>
              <a:sym typeface="Nunito"/>
            </a:endParaRPr>
          </a:p>
        </p:txBody>
      </p:sp>
      <p:pic>
        <p:nvPicPr>
          <p:cNvPr id="150" name="Google Shape;150;p24"/>
          <p:cNvPicPr preferRelativeResize="0"/>
          <p:nvPr/>
        </p:nvPicPr>
        <p:blipFill>
          <a:blip r:embed="rId3">
            <a:alphaModFix/>
          </a:blip>
          <a:stretch>
            <a:fillRect/>
          </a:stretch>
        </p:blipFill>
        <p:spPr>
          <a:xfrm>
            <a:off x="642899" y="1052200"/>
            <a:ext cx="3817749" cy="3798076"/>
          </a:xfrm>
          <a:prstGeom prst="rect">
            <a:avLst/>
          </a:prstGeom>
          <a:noFill/>
          <a:ln cap="flat" cmpd="sng" w="28575">
            <a:solidFill>
              <a:schemeClr val="dk2"/>
            </a:solidFill>
            <a:prstDash val="solid"/>
            <a:round/>
            <a:headEnd len="sm" w="sm" type="none"/>
            <a:tailEnd len="sm" w="sm" type="none"/>
          </a:ln>
        </p:spPr>
      </p:pic>
      <p:pic>
        <p:nvPicPr>
          <p:cNvPr id="151" name="Google Shape;151;p24"/>
          <p:cNvPicPr preferRelativeResize="0"/>
          <p:nvPr/>
        </p:nvPicPr>
        <p:blipFill>
          <a:blip r:embed="rId4">
            <a:alphaModFix/>
          </a:blip>
          <a:stretch>
            <a:fillRect/>
          </a:stretch>
        </p:blipFill>
        <p:spPr>
          <a:xfrm>
            <a:off x="4725651" y="1064600"/>
            <a:ext cx="3792824" cy="37732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96800" y="81400"/>
            <a:ext cx="4413300" cy="795000"/>
          </a:xfrm>
          <a:prstGeom prst="rect">
            <a:avLst/>
          </a:prstGeom>
          <a:ln cap="flat" cmpd="sng" w="2857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700">
                <a:latin typeface="Nunito"/>
                <a:ea typeface="Nunito"/>
                <a:cs typeface="Nunito"/>
                <a:sym typeface="Nunito"/>
              </a:rPr>
              <a:t>Data Cleaning / ETL</a:t>
            </a:r>
            <a:endParaRPr sz="3700">
              <a:latin typeface="Nunito"/>
              <a:ea typeface="Nunito"/>
              <a:cs typeface="Nunito"/>
              <a:sym typeface="Nunito"/>
            </a:endParaRPr>
          </a:p>
        </p:txBody>
      </p:sp>
      <p:sp>
        <p:nvSpPr>
          <p:cNvPr id="157" name="Google Shape;157;p25"/>
          <p:cNvSpPr txBox="1"/>
          <p:nvPr>
            <p:ph idx="4294967295" type="body"/>
          </p:nvPr>
        </p:nvSpPr>
        <p:spPr>
          <a:xfrm>
            <a:off x="412300" y="1521950"/>
            <a:ext cx="1486200" cy="1171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1"/>
                </a:solidFill>
                <a:latin typeface="Nunito"/>
                <a:ea typeface="Nunito"/>
                <a:cs typeface="Nunito"/>
                <a:sym typeface="Nunito"/>
              </a:rPr>
              <a:t>Raw  Geographic Data</a:t>
            </a:r>
            <a:endParaRPr>
              <a:latin typeface="Nunito"/>
              <a:ea typeface="Nunito"/>
              <a:cs typeface="Nunito"/>
              <a:sym typeface="Nunito"/>
            </a:endParaRPr>
          </a:p>
        </p:txBody>
      </p:sp>
      <p:pic>
        <p:nvPicPr>
          <p:cNvPr id="158" name="Google Shape;158;p25"/>
          <p:cNvPicPr preferRelativeResize="0"/>
          <p:nvPr/>
        </p:nvPicPr>
        <p:blipFill>
          <a:blip r:embed="rId3">
            <a:alphaModFix/>
          </a:blip>
          <a:stretch>
            <a:fillRect/>
          </a:stretch>
        </p:blipFill>
        <p:spPr>
          <a:xfrm>
            <a:off x="2567975" y="936725"/>
            <a:ext cx="6469600" cy="411467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96800" y="81400"/>
            <a:ext cx="4413300" cy="795000"/>
          </a:xfrm>
          <a:prstGeom prst="rect">
            <a:avLst/>
          </a:prstGeom>
          <a:ln cap="flat" cmpd="sng" w="2857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700">
                <a:latin typeface="Nunito"/>
                <a:ea typeface="Nunito"/>
                <a:cs typeface="Nunito"/>
                <a:sym typeface="Nunito"/>
              </a:rPr>
              <a:t>Data Cleaning / ETL</a:t>
            </a:r>
            <a:endParaRPr sz="3700">
              <a:latin typeface="Nunito"/>
              <a:ea typeface="Nunito"/>
              <a:cs typeface="Nunito"/>
              <a:sym typeface="Nunito"/>
            </a:endParaRPr>
          </a:p>
        </p:txBody>
      </p:sp>
      <p:pic>
        <p:nvPicPr>
          <p:cNvPr id="164" name="Google Shape;164;p26"/>
          <p:cNvPicPr preferRelativeResize="0"/>
          <p:nvPr/>
        </p:nvPicPr>
        <p:blipFill>
          <a:blip r:embed="rId3">
            <a:alphaModFix/>
          </a:blip>
          <a:stretch>
            <a:fillRect/>
          </a:stretch>
        </p:blipFill>
        <p:spPr>
          <a:xfrm>
            <a:off x="2114225" y="991225"/>
            <a:ext cx="6919401" cy="4073550"/>
          </a:xfrm>
          <a:prstGeom prst="rect">
            <a:avLst/>
          </a:prstGeom>
          <a:noFill/>
          <a:ln cap="flat" cmpd="sng" w="28575">
            <a:solidFill>
              <a:schemeClr val="dk2"/>
            </a:solidFill>
            <a:prstDash val="solid"/>
            <a:round/>
            <a:headEnd len="sm" w="sm" type="none"/>
            <a:tailEnd len="sm" w="sm" type="none"/>
          </a:ln>
        </p:spPr>
      </p:pic>
      <p:sp>
        <p:nvSpPr>
          <p:cNvPr id="165" name="Google Shape;165;p26"/>
          <p:cNvSpPr txBox="1"/>
          <p:nvPr/>
        </p:nvSpPr>
        <p:spPr>
          <a:xfrm>
            <a:off x="376075" y="1574975"/>
            <a:ext cx="1415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Cleaned Geographic Data</a:t>
            </a:r>
            <a:endParaRPr sz="18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96800" y="81400"/>
            <a:ext cx="4413300" cy="795000"/>
          </a:xfrm>
          <a:prstGeom prst="rect">
            <a:avLst/>
          </a:prstGeom>
          <a:ln cap="flat" cmpd="sng" w="2857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700">
                <a:latin typeface="Nunito"/>
                <a:ea typeface="Nunito"/>
                <a:cs typeface="Nunito"/>
                <a:sym typeface="Nunito"/>
              </a:rPr>
              <a:t>Data Cleaning / ETL</a:t>
            </a:r>
            <a:endParaRPr sz="3700">
              <a:latin typeface="Nunito"/>
              <a:ea typeface="Nunito"/>
              <a:cs typeface="Nunito"/>
              <a:sym typeface="Nunito"/>
            </a:endParaRPr>
          </a:p>
        </p:txBody>
      </p:sp>
      <p:pic>
        <p:nvPicPr>
          <p:cNvPr id="171" name="Google Shape;171;p27"/>
          <p:cNvPicPr preferRelativeResize="0"/>
          <p:nvPr/>
        </p:nvPicPr>
        <p:blipFill>
          <a:blip r:embed="rId3">
            <a:alphaModFix/>
          </a:blip>
          <a:stretch>
            <a:fillRect/>
          </a:stretch>
        </p:blipFill>
        <p:spPr>
          <a:xfrm>
            <a:off x="96800" y="997200"/>
            <a:ext cx="3753025" cy="3923750"/>
          </a:xfrm>
          <a:prstGeom prst="rect">
            <a:avLst/>
          </a:prstGeom>
          <a:noFill/>
          <a:ln cap="flat" cmpd="sng" w="28575">
            <a:solidFill>
              <a:schemeClr val="dk2"/>
            </a:solidFill>
            <a:prstDash val="solid"/>
            <a:round/>
            <a:headEnd len="sm" w="sm" type="none"/>
            <a:tailEnd len="sm" w="sm" type="none"/>
          </a:ln>
        </p:spPr>
      </p:pic>
      <p:pic>
        <p:nvPicPr>
          <p:cNvPr id="172" name="Google Shape;172;p27"/>
          <p:cNvPicPr preferRelativeResize="0"/>
          <p:nvPr/>
        </p:nvPicPr>
        <p:blipFill>
          <a:blip r:embed="rId4">
            <a:alphaModFix/>
          </a:blip>
          <a:stretch>
            <a:fillRect/>
          </a:stretch>
        </p:blipFill>
        <p:spPr>
          <a:xfrm>
            <a:off x="4002225" y="1061400"/>
            <a:ext cx="4961251" cy="3795350"/>
          </a:xfrm>
          <a:prstGeom prst="rect">
            <a:avLst/>
          </a:prstGeom>
          <a:noFill/>
          <a:ln cap="flat" cmpd="sng" w="28575">
            <a:solidFill>
              <a:schemeClr val="dk2"/>
            </a:solidFill>
            <a:prstDash val="solid"/>
            <a:round/>
            <a:headEnd len="sm" w="sm" type="none"/>
            <a:tailEnd len="sm" w="sm" type="none"/>
          </a:ln>
        </p:spPr>
      </p:pic>
      <p:pic>
        <p:nvPicPr>
          <p:cNvPr id="173" name="Google Shape;173;p27"/>
          <p:cNvPicPr preferRelativeResize="0"/>
          <p:nvPr/>
        </p:nvPicPr>
        <p:blipFill>
          <a:blip r:embed="rId5">
            <a:alphaModFix/>
          </a:blip>
          <a:stretch>
            <a:fillRect/>
          </a:stretch>
        </p:blipFill>
        <p:spPr>
          <a:xfrm>
            <a:off x="6475900" y="217050"/>
            <a:ext cx="2402900" cy="12512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5090350" y="94100"/>
            <a:ext cx="3495000" cy="6954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00">
                <a:solidFill>
                  <a:schemeClr val="lt1"/>
                </a:solidFill>
                <a:latin typeface="Nunito"/>
                <a:ea typeface="Nunito"/>
                <a:cs typeface="Nunito"/>
                <a:sym typeface="Nunito"/>
              </a:rPr>
              <a:t>Database / SQL</a:t>
            </a:r>
            <a:endParaRPr sz="3700">
              <a:solidFill>
                <a:schemeClr val="lt1"/>
              </a:solidFill>
              <a:latin typeface="Nunito"/>
              <a:ea typeface="Nunito"/>
              <a:cs typeface="Nunito"/>
              <a:sym typeface="Nunito"/>
            </a:endParaRPr>
          </a:p>
        </p:txBody>
      </p:sp>
      <p:pic>
        <p:nvPicPr>
          <p:cNvPr id="179" name="Google Shape;179;p28"/>
          <p:cNvPicPr preferRelativeResize="0"/>
          <p:nvPr/>
        </p:nvPicPr>
        <p:blipFill>
          <a:blip r:embed="rId3">
            <a:alphaModFix/>
          </a:blip>
          <a:stretch>
            <a:fillRect/>
          </a:stretch>
        </p:blipFill>
        <p:spPr>
          <a:xfrm>
            <a:off x="112925" y="94100"/>
            <a:ext cx="4630575" cy="4832100"/>
          </a:xfrm>
          <a:prstGeom prst="rect">
            <a:avLst/>
          </a:prstGeom>
          <a:noFill/>
          <a:ln cap="flat" cmpd="sng" w="28575">
            <a:solidFill>
              <a:schemeClr val="dk2"/>
            </a:solidFill>
            <a:prstDash val="solid"/>
            <a:round/>
            <a:headEnd len="sm" w="sm" type="none"/>
            <a:tailEnd len="sm" w="sm" type="none"/>
          </a:ln>
        </p:spPr>
      </p:pic>
      <p:pic>
        <p:nvPicPr>
          <p:cNvPr id="180" name="Google Shape;180;p28"/>
          <p:cNvPicPr preferRelativeResize="0"/>
          <p:nvPr/>
        </p:nvPicPr>
        <p:blipFill>
          <a:blip r:embed="rId4">
            <a:alphaModFix/>
          </a:blip>
          <a:stretch>
            <a:fillRect/>
          </a:stretch>
        </p:blipFill>
        <p:spPr>
          <a:xfrm>
            <a:off x="5090350" y="841456"/>
            <a:ext cx="3494999" cy="414776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162700" y="148900"/>
            <a:ext cx="3182400" cy="6132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6756"/>
              <a:buFont typeface="Arial"/>
              <a:buNone/>
            </a:pPr>
            <a:r>
              <a:rPr lang="en" sz="3700">
                <a:solidFill>
                  <a:schemeClr val="lt1"/>
                </a:solidFill>
                <a:latin typeface="Nunito"/>
                <a:ea typeface="Nunito"/>
                <a:cs typeface="Nunito"/>
                <a:sym typeface="Nunito"/>
              </a:rPr>
              <a:t>Database / SQL</a:t>
            </a:r>
            <a:endParaRPr sz="3700">
              <a:solidFill>
                <a:schemeClr val="lt1"/>
              </a:solidFill>
              <a:latin typeface="Nunito"/>
              <a:ea typeface="Nunito"/>
              <a:cs typeface="Nunito"/>
              <a:sym typeface="Nunito"/>
            </a:endParaRPr>
          </a:p>
          <a:p>
            <a:pPr indent="0" lvl="0" marL="0" rtl="0" algn="l">
              <a:spcBef>
                <a:spcPts val="0"/>
              </a:spcBef>
              <a:spcAft>
                <a:spcPts val="0"/>
              </a:spcAft>
              <a:buNone/>
            </a:pPr>
            <a:r>
              <a:t/>
            </a:r>
            <a:endParaRPr/>
          </a:p>
        </p:txBody>
      </p:sp>
      <p:pic>
        <p:nvPicPr>
          <p:cNvPr id="186" name="Google Shape;186;p29"/>
          <p:cNvPicPr preferRelativeResize="0"/>
          <p:nvPr/>
        </p:nvPicPr>
        <p:blipFill>
          <a:blip r:embed="rId3">
            <a:alphaModFix/>
          </a:blip>
          <a:stretch>
            <a:fillRect/>
          </a:stretch>
        </p:blipFill>
        <p:spPr>
          <a:xfrm>
            <a:off x="1312775" y="855100"/>
            <a:ext cx="6310574" cy="4035024"/>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30"/>
          <p:cNvSpPr txBox="1"/>
          <p:nvPr>
            <p:ph type="title"/>
          </p:nvPr>
        </p:nvSpPr>
        <p:spPr>
          <a:xfrm>
            <a:off x="196800" y="134100"/>
            <a:ext cx="3242700" cy="6132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00">
                <a:solidFill>
                  <a:schemeClr val="lt1"/>
                </a:solidFill>
                <a:latin typeface="Nunito"/>
                <a:ea typeface="Nunito"/>
                <a:cs typeface="Nunito"/>
                <a:sym typeface="Nunito"/>
              </a:rPr>
              <a:t>Database / SQL</a:t>
            </a:r>
            <a:endParaRPr sz="3700">
              <a:solidFill>
                <a:schemeClr val="lt1"/>
              </a:solidFill>
              <a:latin typeface="Nunito"/>
              <a:ea typeface="Nunito"/>
              <a:cs typeface="Nunito"/>
              <a:sym typeface="Nunito"/>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92" name="Google Shape;192;p30"/>
          <p:cNvPicPr preferRelativeResize="0"/>
          <p:nvPr/>
        </p:nvPicPr>
        <p:blipFill rotWithShape="1">
          <a:blip r:embed="rId3">
            <a:alphaModFix/>
          </a:blip>
          <a:srcRect b="52419" l="0" r="15397" t="471"/>
          <a:stretch/>
        </p:blipFill>
        <p:spPr>
          <a:xfrm>
            <a:off x="226775" y="868625"/>
            <a:ext cx="8690452" cy="3940425"/>
          </a:xfrm>
          <a:prstGeom prst="rect">
            <a:avLst/>
          </a:prstGeom>
          <a:noFill/>
          <a:ln cap="flat" cmpd="sng" w="28575">
            <a:solidFill>
              <a:schemeClr val="dk2"/>
            </a:solidFill>
            <a:prstDash val="solid"/>
            <a:round/>
            <a:headEnd len="sm" w="sm" type="none"/>
            <a:tailEnd len="sm" w="sm" type="none"/>
          </a:ln>
        </p:spPr>
      </p:pic>
      <p:sp>
        <p:nvSpPr>
          <p:cNvPr id="193" name="Google Shape;193;p30"/>
          <p:cNvSpPr txBox="1"/>
          <p:nvPr/>
        </p:nvSpPr>
        <p:spPr>
          <a:xfrm>
            <a:off x="5649750" y="381975"/>
            <a:ext cx="608400" cy="4311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ERD</a:t>
            </a:r>
            <a:endParaRPr sz="1600">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258525" y="155750"/>
            <a:ext cx="4141749" cy="4832000"/>
          </a:xfrm>
          <a:prstGeom prst="rect">
            <a:avLst/>
          </a:prstGeom>
          <a:noFill/>
          <a:ln cap="flat" cmpd="sng" w="28575">
            <a:solidFill>
              <a:schemeClr val="dk2"/>
            </a:solidFill>
            <a:prstDash val="solid"/>
            <a:round/>
            <a:headEnd len="sm" w="sm" type="none"/>
            <a:tailEnd len="sm" w="sm" type="none"/>
          </a:ln>
        </p:spPr>
      </p:pic>
      <p:pic>
        <p:nvPicPr>
          <p:cNvPr id="199" name="Google Shape;199;p31"/>
          <p:cNvPicPr preferRelativeResize="0"/>
          <p:nvPr/>
        </p:nvPicPr>
        <p:blipFill>
          <a:blip r:embed="rId4">
            <a:alphaModFix/>
          </a:blip>
          <a:stretch>
            <a:fillRect/>
          </a:stretch>
        </p:blipFill>
        <p:spPr>
          <a:xfrm>
            <a:off x="2430600" y="2044575"/>
            <a:ext cx="6603876" cy="2818025"/>
          </a:xfrm>
          <a:prstGeom prst="rect">
            <a:avLst/>
          </a:prstGeom>
          <a:noFill/>
          <a:ln cap="flat" cmpd="sng" w="28575">
            <a:solidFill>
              <a:schemeClr val="dk2"/>
            </a:solidFill>
            <a:prstDash val="solid"/>
            <a:round/>
            <a:headEnd len="sm" w="sm" type="none"/>
            <a:tailEnd len="sm" w="sm" type="none"/>
          </a:ln>
        </p:spPr>
      </p:pic>
      <p:sp>
        <p:nvSpPr>
          <p:cNvPr id="200" name="Google Shape;200;p31"/>
          <p:cNvSpPr txBox="1"/>
          <p:nvPr>
            <p:ph type="title"/>
          </p:nvPr>
        </p:nvSpPr>
        <p:spPr>
          <a:xfrm>
            <a:off x="4625475" y="309500"/>
            <a:ext cx="4465200" cy="1190100"/>
          </a:xfrm>
          <a:prstGeom prst="rect">
            <a:avLst/>
          </a:prstGeom>
          <a:ln cap="flat" cmpd="sng" w="2857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00">
                <a:latin typeface="Nunito"/>
                <a:ea typeface="Nunito"/>
                <a:cs typeface="Nunito"/>
                <a:sym typeface="Nunito"/>
              </a:rPr>
              <a:t>Data Cleaning / Visualization</a:t>
            </a:r>
            <a:endParaRPr sz="37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1697175" y="314525"/>
            <a:ext cx="2903100" cy="5994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solidFill>
                  <a:schemeClr val="lt1"/>
                </a:solidFill>
                <a:latin typeface="Nunito"/>
                <a:ea typeface="Nunito"/>
                <a:cs typeface="Nunito"/>
                <a:sym typeface="Nunito"/>
              </a:rPr>
              <a:t>Topic Selection</a:t>
            </a:r>
            <a:endParaRPr sz="3100">
              <a:solidFill>
                <a:schemeClr val="lt1"/>
              </a:solidFill>
            </a:endParaRPr>
          </a:p>
        </p:txBody>
      </p:sp>
      <p:pic>
        <p:nvPicPr>
          <p:cNvPr id="67" name="Google Shape;67;p14"/>
          <p:cNvPicPr preferRelativeResize="0"/>
          <p:nvPr/>
        </p:nvPicPr>
        <p:blipFill>
          <a:blip r:embed="rId3">
            <a:alphaModFix/>
          </a:blip>
          <a:stretch>
            <a:fillRect/>
          </a:stretch>
        </p:blipFill>
        <p:spPr>
          <a:xfrm>
            <a:off x="6277100" y="2776650"/>
            <a:ext cx="2574249" cy="1494400"/>
          </a:xfrm>
          <a:prstGeom prst="rect">
            <a:avLst/>
          </a:prstGeom>
          <a:noFill/>
          <a:ln cap="flat" cmpd="sng" w="76200">
            <a:solidFill>
              <a:schemeClr val="dk2"/>
            </a:solidFill>
            <a:prstDash val="solid"/>
            <a:round/>
            <a:headEnd len="sm" w="sm" type="none"/>
            <a:tailEnd len="sm" w="sm" type="none"/>
          </a:ln>
        </p:spPr>
      </p:pic>
      <p:pic>
        <p:nvPicPr>
          <p:cNvPr id="68" name="Google Shape;68;p14"/>
          <p:cNvPicPr preferRelativeResize="0"/>
          <p:nvPr/>
        </p:nvPicPr>
        <p:blipFill>
          <a:blip r:embed="rId4">
            <a:alphaModFix/>
          </a:blip>
          <a:stretch>
            <a:fillRect/>
          </a:stretch>
        </p:blipFill>
        <p:spPr>
          <a:xfrm>
            <a:off x="6610075" y="829150"/>
            <a:ext cx="1738750" cy="1321725"/>
          </a:xfrm>
          <a:prstGeom prst="rect">
            <a:avLst/>
          </a:prstGeom>
          <a:noFill/>
          <a:ln cap="flat" cmpd="sng" w="76200">
            <a:solidFill>
              <a:schemeClr val="dk2"/>
            </a:solidFill>
            <a:prstDash val="solid"/>
            <a:round/>
            <a:headEnd len="sm" w="sm" type="none"/>
            <a:tailEnd len="sm" w="sm" type="none"/>
          </a:ln>
        </p:spPr>
      </p:pic>
      <p:pic>
        <p:nvPicPr>
          <p:cNvPr id="69" name="Google Shape;69;p14"/>
          <p:cNvPicPr preferRelativeResize="0"/>
          <p:nvPr/>
        </p:nvPicPr>
        <p:blipFill>
          <a:blip r:embed="rId5">
            <a:alphaModFix/>
          </a:blip>
          <a:stretch>
            <a:fillRect/>
          </a:stretch>
        </p:blipFill>
        <p:spPr>
          <a:xfrm>
            <a:off x="204775" y="1117200"/>
            <a:ext cx="5704701" cy="36130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pic>
        <p:nvPicPr>
          <p:cNvPr id="205" name="Google Shape;205;p32"/>
          <p:cNvPicPr preferRelativeResize="0"/>
          <p:nvPr/>
        </p:nvPicPr>
        <p:blipFill>
          <a:blip r:embed="rId3">
            <a:alphaModFix/>
          </a:blip>
          <a:stretch>
            <a:fillRect/>
          </a:stretch>
        </p:blipFill>
        <p:spPr>
          <a:xfrm>
            <a:off x="165225" y="108575"/>
            <a:ext cx="8826575" cy="47990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624650" y="556150"/>
            <a:ext cx="4465200" cy="1190100"/>
          </a:xfrm>
          <a:prstGeom prst="rect">
            <a:avLst/>
          </a:prstGeom>
          <a:ln cap="flat" cmpd="sng" w="2857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00">
                <a:latin typeface="Nunito"/>
                <a:ea typeface="Nunito"/>
                <a:cs typeface="Nunito"/>
                <a:sym typeface="Nunito"/>
              </a:rPr>
              <a:t>Data Cleaning / Visualization</a:t>
            </a:r>
            <a:endParaRPr sz="3700">
              <a:latin typeface="Nunito"/>
              <a:ea typeface="Nunito"/>
              <a:cs typeface="Nunito"/>
              <a:sym typeface="Nunito"/>
            </a:endParaRPr>
          </a:p>
        </p:txBody>
      </p:sp>
      <p:pic>
        <p:nvPicPr>
          <p:cNvPr id="211" name="Google Shape;211;p33"/>
          <p:cNvPicPr preferRelativeResize="0"/>
          <p:nvPr/>
        </p:nvPicPr>
        <p:blipFill>
          <a:blip r:embed="rId3">
            <a:alphaModFix/>
          </a:blip>
          <a:stretch>
            <a:fillRect/>
          </a:stretch>
        </p:blipFill>
        <p:spPr>
          <a:xfrm>
            <a:off x="152400" y="68850"/>
            <a:ext cx="4320675" cy="4914225"/>
          </a:xfrm>
          <a:prstGeom prst="rect">
            <a:avLst/>
          </a:prstGeom>
          <a:noFill/>
          <a:ln cap="flat" cmpd="sng" w="28575">
            <a:solidFill>
              <a:schemeClr val="dk2"/>
            </a:solidFill>
            <a:prstDash val="solid"/>
            <a:round/>
            <a:headEnd len="sm" w="sm" type="none"/>
            <a:tailEnd len="sm" w="sm" type="none"/>
          </a:ln>
        </p:spPr>
      </p:pic>
      <p:pic>
        <p:nvPicPr>
          <p:cNvPr id="212" name="Google Shape;212;p33"/>
          <p:cNvPicPr preferRelativeResize="0"/>
          <p:nvPr/>
        </p:nvPicPr>
        <p:blipFill rotWithShape="1">
          <a:blip r:embed="rId4">
            <a:alphaModFix/>
          </a:blip>
          <a:srcRect b="0" l="309" r="29451" t="0"/>
          <a:stretch/>
        </p:blipFill>
        <p:spPr>
          <a:xfrm>
            <a:off x="2396925" y="2245700"/>
            <a:ext cx="6352551" cy="26383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171925" y="123100"/>
            <a:ext cx="8815201" cy="47718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Machine Learning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Machine Learning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Machine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Results of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7" name="Google Shape;247;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Results of Analysis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Tableau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9" name="Google Shape;259;p4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Tableau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2050800" cy="6132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5" name="Google Shape;75;p15"/>
          <p:cNvSpPr txBox="1"/>
          <p:nvPr>
            <p:ph idx="1" type="body"/>
          </p:nvPr>
        </p:nvSpPr>
        <p:spPr>
          <a:xfrm>
            <a:off x="349100" y="1324925"/>
            <a:ext cx="8520600" cy="2487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200">
                <a:latin typeface="Arial"/>
                <a:ea typeface="Arial"/>
                <a:cs typeface="Arial"/>
                <a:sym typeface="Arial"/>
              </a:rPr>
              <a:t>A little over a year after the COVID-19 pandemic began, economists and other observers took note of a rising job quit rate, as measured by the </a:t>
            </a:r>
            <a:r>
              <a:rPr b="1" lang="en" sz="1200">
                <a:latin typeface="Arial"/>
                <a:ea typeface="Arial"/>
                <a:cs typeface="Arial"/>
                <a:sym typeface="Arial"/>
              </a:rPr>
              <a:t>U.S. Bureau of Labor Statistics (BLS) Job Openings and Labor Turnover Survey (JOLTS) program</a:t>
            </a:r>
            <a:r>
              <a:rPr lang="en" sz="1200">
                <a:latin typeface="Arial"/>
                <a:ea typeface="Arial"/>
                <a:cs typeface="Arial"/>
                <a:sym typeface="Arial"/>
              </a:rPr>
              <a:t>. </a:t>
            </a:r>
            <a:r>
              <a:rPr b="1" lang="en" sz="1200">
                <a:latin typeface="Arial"/>
                <a:ea typeface="Arial"/>
                <a:cs typeface="Arial"/>
                <a:sym typeface="Arial"/>
              </a:rPr>
              <a:t>JOLTS</a:t>
            </a:r>
            <a:r>
              <a:rPr lang="en" sz="1200">
                <a:latin typeface="Arial"/>
                <a:ea typeface="Arial"/>
                <a:cs typeface="Arial"/>
                <a:sym typeface="Arial"/>
              </a:rPr>
              <a:t> recorded a seasonally adjusted quit rate of </a:t>
            </a:r>
            <a:r>
              <a:rPr b="1" lang="en" sz="1200">
                <a:solidFill>
                  <a:srgbClr val="980000"/>
                </a:solidFill>
                <a:latin typeface="Arial"/>
                <a:ea typeface="Arial"/>
                <a:cs typeface="Arial"/>
                <a:sym typeface="Arial"/>
              </a:rPr>
              <a:t>2.4</a:t>
            </a:r>
            <a:r>
              <a:rPr lang="en" sz="1200">
                <a:latin typeface="Arial"/>
                <a:ea typeface="Arial"/>
                <a:cs typeface="Arial"/>
                <a:sym typeface="Arial"/>
              </a:rPr>
              <a:t> percent in the second month of the program’s existence (January 2001), and although this level was matched at other times, it was not surpassed until March 2021, when the quit rate reached</a:t>
            </a:r>
            <a:r>
              <a:rPr b="1" lang="en" sz="1200">
                <a:solidFill>
                  <a:srgbClr val="980000"/>
                </a:solidFill>
                <a:latin typeface="Arial"/>
                <a:ea typeface="Arial"/>
                <a:cs typeface="Arial"/>
                <a:sym typeface="Arial"/>
              </a:rPr>
              <a:t> 2.5</a:t>
            </a:r>
            <a:r>
              <a:rPr lang="en" sz="1200">
                <a:latin typeface="Arial"/>
                <a:ea typeface="Arial"/>
                <a:cs typeface="Arial"/>
                <a:sym typeface="Arial"/>
              </a:rPr>
              <a:t> percent. This new record was quickly eclipsed in April 2021, when the quit rate stood at </a:t>
            </a:r>
            <a:r>
              <a:rPr b="1" lang="en" sz="1200">
                <a:solidFill>
                  <a:srgbClr val="980000"/>
                </a:solidFill>
                <a:latin typeface="Arial"/>
                <a:ea typeface="Arial"/>
                <a:cs typeface="Arial"/>
                <a:sym typeface="Arial"/>
              </a:rPr>
              <a:t>2.8</a:t>
            </a:r>
            <a:r>
              <a:rPr lang="en" sz="1200">
                <a:latin typeface="Arial"/>
                <a:ea typeface="Arial"/>
                <a:cs typeface="Arial"/>
                <a:sym typeface="Arial"/>
              </a:rPr>
              <a:t> percent; the current record is </a:t>
            </a:r>
            <a:r>
              <a:rPr b="1" lang="en" sz="1200">
                <a:solidFill>
                  <a:srgbClr val="980000"/>
                </a:solidFill>
                <a:latin typeface="Arial"/>
                <a:ea typeface="Arial"/>
                <a:cs typeface="Arial"/>
                <a:sym typeface="Arial"/>
              </a:rPr>
              <a:t>3.0</a:t>
            </a:r>
            <a:r>
              <a:rPr lang="en" sz="1200">
                <a:latin typeface="Arial"/>
                <a:ea typeface="Arial"/>
                <a:cs typeface="Arial"/>
                <a:sym typeface="Arial"/>
              </a:rPr>
              <a:t> percent, first reached in November 2021 and matched in December 2021. The rise in the quit rate has been called the </a:t>
            </a:r>
            <a:r>
              <a:rPr lang="en" sz="1200" u="sng">
                <a:latin typeface="Arial"/>
                <a:ea typeface="Arial"/>
                <a:cs typeface="Arial"/>
                <a:sym typeface="Arial"/>
              </a:rPr>
              <a:t>“Great Resignation”</a:t>
            </a:r>
            <a:r>
              <a:rPr lang="en" sz="1200">
                <a:latin typeface="Arial"/>
                <a:ea typeface="Arial"/>
                <a:cs typeface="Arial"/>
                <a:sym typeface="Arial"/>
              </a:rPr>
              <a:t>, with many articles in the popular press speculating about why individuals have become more willing to leave their current employers. The fact that the labor force participation rate remains below its pre-pandemic high suggests that some of those who quit their jobs found new jobs and others exited the labor force.</a:t>
            </a:r>
            <a:endParaRPr/>
          </a:p>
        </p:txBody>
      </p:sp>
      <p:pic>
        <p:nvPicPr>
          <p:cNvPr id="76" name="Google Shape;76;p15"/>
          <p:cNvPicPr preferRelativeResize="0"/>
          <p:nvPr/>
        </p:nvPicPr>
        <p:blipFill>
          <a:blip r:embed="rId3">
            <a:alphaModFix/>
          </a:blip>
          <a:stretch>
            <a:fillRect/>
          </a:stretch>
        </p:blipFill>
        <p:spPr>
          <a:xfrm>
            <a:off x="7568201" y="3392101"/>
            <a:ext cx="1458376" cy="1458376"/>
          </a:xfrm>
          <a:prstGeom prst="rect">
            <a:avLst/>
          </a:prstGeom>
          <a:noFill/>
          <a:ln>
            <a:noFill/>
          </a:ln>
        </p:spPr>
      </p:pic>
      <p:sp>
        <p:nvSpPr>
          <p:cNvPr id="77" name="Google Shape;77;p15"/>
          <p:cNvSpPr/>
          <p:nvPr/>
        </p:nvSpPr>
        <p:spPr>
          <a:xfrm>
            <a:off x="641650" y="3899800"/>
            <a:ext cx="6621360" cy="37396"/>
          </a:xfrm>
          <a:custGeom>
            <a:rect b="b" l="l" r="r" t="t"/>
            <a:pathLst>
              <a:path extrusionOk="0" h="3990" w="265093">
                <a:moveTo>
                  <a:pt x="0" y="0"/>
                </a:moveTo>
                <a:lnTo>
                  <a:pt x="265093" y="0"/>
                </a:lnTo>
                <a:lnTo>
                  <a:pt x="265093" y="3990"/>
                </a:lnTo>
                <a:lnTo>
                  <a:pt x="0" y="2992"/>
                </a:lnTo>
                <a:close/>
              </a:path>
            </a:pathLst>
          </a:custGeom>
          <a:solidFill>
            <a:schemeClr val="dk1"/>
          </a:solidFill>
          <a:ln cap="flat" cmpd="sng" w="9525">
            <a:solidFill>
              <a:schemeClr val="dk2"/>
            </a:solidFill>
            <a:prstDash val="solid"/>
            <a:round/>
            <a:headEnd len="med" w="med" type="none"/>
            <a:tailEnd len="med" w="med" type="none"/>
          </a:ln>
        </p:spPr>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5" name="Google Shape;265;p4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Recommendations for future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1" name="Google Shape;271;p4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would we do differently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7" name="Google Shape;277;p4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FDEDA"/>
            </a:gs>
            <a:gs pos="100000">
              <a:srgbClr val="5AB1A8"/>
            </a:gs>
          </a:gsLst>
          <a:lin ang="5400012" scaled="0"/>
        </a:gra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5234275" y="548225"/>
            <a:ext cx="3224100" cy="664200"/>
          </a:xfrm>
          <a:prstGeom prst="rect">
            <a:avLst/>
          </a:prstGeom>
          <a:ln cap="flat" cmpd="tri" w="38100">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sz="3100"/>
              <a:t> </a:t>
            </a:r>
            <a:r>
              <a:rPr lang="en" sz="3100"/>
              <a:t>Motivation</a:t>
            </a:r>
            <a:endParaRPr sz="3100"/>
          </a:p>
        </p:txBody>
      </p:sp>
      <p:sp>
        <p:nvSpPr>
          <p:cNvPr id="83" name="Google Shape;83;p16"/>
          <p:cNvSpPr txBox="1"/>
          <p:nvPr/>
        </p:nvSpPr>
        <p:spPr>
          <a:xfrm>
            <a:off x="4872100" y="1613500"/>
            <a:ext cx="4045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We chose this topic as a group because it has affected everyone in the country in one way or another. COVID-19 changed the world, and certain things will never be the same. Employment rates plummeted, unemployment claims went through the roof, and in turn our economy has suffered a significant negative impact, and will likely continue to suffer for years to come. Understanding the contributing factors to the Great Resignation will enable us to understand our country and our people as a whole, and better predict future economic trends.</a:t>
            </a:r>
            <a:endParaRPr>
              <a:solidFill>
                <a:schemeClr val="lt1"/>
              </a:solidFill>
              <a:latin typeface="Old Standard TT"/>
              <a:ea typeface="Old Standard TT"/>
              <a:cs typeface="Old Standard TT"/>
              <a:sym typeface="Old Standard TT"/>
            </a:endParaRPr>
          </a:p>
        </p:txBody>
      </p:sp>
      <p:pic>
        <p:nvPicPr>
          <p:cNvPr id="84" name="Google Shape;84;p16"/>
          <p:cNvPicPr preferRelativeResize="0"/>
          <p:nvPr/>
        </p:nvPicPr>
        <p:blipFill>
          <a:blip r:embed="rId3">
            <a:alphaModFix/>
          </a:blip>
          <a:stretch>
            <a:fillRect/>
          </a:stretch>
        </p:blipFill>
        <p:spPr>
          <a:xfrm>
            <a:off x="660225" y="1742775"/>
            <a:ext cx="3259500" cy="16579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32313" y="272550"/>
            <a:ext cx="2205000" cy="6132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90" name="Google Shape;90;p17"/>
          <p:cNvSpPr txBox="1"/>
          <p:nvPr>
            <p:ph idx="1" type="body"/>
          </p:nvPr>
        </p:nvSpPr>
        <p:spPr>
          <a:xfrm>
            <a:off x="311700" y="1171600"/>
            <a:ext cx="8520600" cy="340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u="sng">
                <a:latin typeface="Arial"/>
                <a:ea typeface="Arial"/>
                <a:cs typeface="Arial"/>
                <a:sym typeface="Arial"/>
                <a:hlinkClick r:id="rId3"/>
              </a:rPr>
              <a:t>U.S. Bureau of Labor 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u="sng">
                <a:latin typeface="Arial"/>
                <a:ea typeface="Arial"/>
                <a:cs typeface="Arial"/>
                <a:sym typeface="Arial"/>
                <a:hlinkClick r:id="rId4"/>
              </a:rPr>
              <a:t>All Employees- Manufacturing | FRED</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sz="1200" u="sng">
                <a:latin typeface="Arial"/>
                <a:ea typeface="Arial"/>
                <a:cs typeface="Arial"/>
                <a:sym typeface="Arial"/>
                <a:hlinkClick r:id="rId5"/>
              </a:rPr>
              <a:t>BEA- Bureau of Economic Analysis Table 1</a:t>
            </a:r>
            <a:r>
              <a:rPr lang="en" sz="1200" u="sng">
                <a:latin typeface="Arial"/>
                <a:ea typeface="Arial"/>
                <a:cs typeface="Arial"/>
                <a:sym typeface="Arial"/>
              </a:rPr>
              <a:t> - Gus Machine Learning</a:t>
            </a:r>
            <a:endParaRPr sz="1200" u="sng">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rPr lang="en" sz="1200" u="sng">
                <a:latin typeface="Arial"/>
                <a:ea typeface="Arial"/>
                <a:cs typeface="Arial"/>
                <a:sym typeface="Arial"/>
                <a:hlinkClick r:id="rId6"/>
              </a:rPr>
              <a:t>BEA- Bureau of Economic Analysis Table 2</a:t>
            </a:r>
            <a:r>
              <a:rPr lang="en" sz="1200" u="sng">
                <a:latin typeface="Arial"/>
                <a:ea typeface="Arial"/>
                <a:cs typeface="Arial"/>
                <a:sym typeface="Arial"/>
              </a:rPr>
              <a:t>-Gus Tableau</a:t>
            </a:r>
            <a:endParaRPr sz="1200" u="sng">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marR="0" rtl="0" algn="l">
              <a:lnSpc>
                <a:spcPct val="100000"/>
              </a:lnSpc>
              <a:spcBef>
                <a:spcPts val="0"/>
              </a:spcBef>
              <a:spcAft>
                <a:spcPts val="0"/>
              </a:spcAft>
              <a:buNone/>
            </a:pPr>
            <a:r>
              <a:rPr lang="en" sz="1200" u="sng">
                <a:latin typeface="Arial"/>
                <a:ea typeface="Arial"/>
                <a:cs typeface="Arial"/>
                <a:sym typeface="Arial"/>
              </a:rPr>
              <a:t>Kaggle - https://www.kaggle.com/datasets/pavansubhasht/ibm-hr-analytics-attrition-dataset</a:t>
            </a:r>
            <a:endParaRPr sz="1200" u="sng">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t/>
            </a:r>
            <a:endParaRPr sz="1200" u="sng">
              <a:solidFill>
                <a:srgbClr val="1155CC"/>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pic>
        <p:nvPicPr>
          <p:cNvPr id="91" name="Google Shape;91;p17"/>
          <p:cNvPicPr preferRelativeResize="0"/>
          <p:nvPr/>
        </p:nvPicPr>
        <p:blipFill>
          <a:blip r:embed="rId7">
            <a:alphaModFix/>
          </a:blip>
          <a:stretch>
            <a:fillRect/>
          </a:stretch>
        </p:blipFill>
        <p:spPr>
          <a:xfrm>
            <a:off x="311700" y="4313450"/>
            <a:ext cx="2446225" cy="609600"/>
          </a:xfrm>
          <a:prstGeom prst="rect">
            <a:avLst/>
          </a:prstGeom>
          <a:noFill/>
          <a:ln>
            <a:noFill/>
          </a:ln>
        </p:spPr>
      </p:pic>
      <p:pic>
        <p:nvPicPr>
          <p:cNvPr id="92" name="Google Shape;92;p17"/>
          <p:cNvPicPr preferRelativeResize="0"/>
          <p:nvPr/>
        </p:nvPicPr>
        <p:blipFill>
          <a:blip r:embed="rId8">
            <a:alphaModFix/>
          </a:blip>
          <a:stretch>
            <a:fillRect/>
          </a:stretch>
        </p:blipFill>
        <p:spPr>
          <a:xfrm>
            <a:off x="5664925" y="4301170"/>
            <a:ext cx="1549900" cy="678750"/>
          </a:xfrm>
          <a:prstGeom prst="rect">
            <a:avLst/>
          </a:prstGeom>
          <a:noFill/>
          <a:ln>
            <a:noFill/>
          </a:ln>
        </p:spPr>
      </p:pic>
      <p:pic>
        <p:nvPicPr>
          <p:cNvPr id="93" name="Google Shape;93;p17"/>
          <p:cNvPicPr preferRelativeResize="0"/>
          <p:nvPr/>
        </p:nvPicPr>
        <p:blipFill>
          <a:blip r:embed="rId9">
            <a:alphaModFix/>
          </a:blip>
          <a:stretch>
            <a:fillRect/>
          </a:stretch>
        </p:blipFill>
        <p:spPr>
          <a:xfrm>
            <a:off x="3214100" y="4226550"/>
            <a:ext cx="1935801" cy="753375"/>
          </a:xfrm>
          <a:prstGeom prst="rect">
            <a:avLst/>
          </a:prstGeom>
          <a:noFill/>
          <a:ln>
            <a:noFill/>
          </a:ln>
        </p:spPr>
      </p:pic>
      <p:pic>
        <p:nvPicPr>
          <p:cNvPr id="94" name="Google Shape;94;p17"/>
          <p:cNvPicPr preferRelativeResize="0"/>
          <p:nvPr/>
        </p:nvPicPr>
        <p:blipFill>
          <a:blip r:embed="rId10">
            <a:alphaModFix/>
          </a:blip>
          <a:stretch>
            <a:fillRect/>
          </a:stretch>
        </p:blipFill>
        <p:spPr>
          <a:xfrm>
            <a:off x="7577034" y="4266600"/>
            <a:ext cx="1049942" cy="67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06350" y="330125"/>
            <a:ext cx="4594500" cy="6132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a:t>
            </a:r>
            <a:endParaRPr/>
          </a:p>
        </p:txBody>
      </p:sp>
      <p:sp>
        <p:nvSpPr>
          <p:cNvPr id="100" name="Google Shape;100;p18"/>
          <p:cNvSpPr txBox="1"/>
          <p:nvPr>
            <p:ph idx="1" type="body"/>
          </p:nvPr>
        </p:nvSpPr>
        <p:spPr>
          <a:xfrm>
            <a:off x="289500" y="1454600"/>
            <a:ext cx="8854500" cy="3208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    What are the contributing factors to individuals resigning from their jobs?</a:t>
            </a:r>
            <a:endParaRPr/>
          </a:p>
          <a:p>
            <a:pPr indent="0" lvl="0" marL="0" rtl="0" algn="l">
              <a:spcBef>
                <a:spcPts val="1200"/>
              </a:spcBef>
              <a:spcAft>
                <a:spcPts val="0"/>
              </a:spcAft>
              <a:buNone/>
            </a:pPr>
            <a:r>
              <a:rPr lang="en"/>
              <a:t>    Is there a correlation between age (retirement, etc.), job satisfaction, rate of pay, and resignation?</a:t>
            </a:r>
            <a:endParaRPr/>
          </a:p>
          <a:p>
            <a:pPr indent="0" lvl="0" marL="0" rtl="0" algn="l">
              <a:spcBef>
                <a:spcPts val="1200"/>
              </a:spcBef>
              <a:spcAft>
                <a:spcPts val="0"/>
              </a:spcAft>
              <a:buNone/>
            </a:pPr>
            <a:r>
              <a:rPr lang="en"/>
              <a:t>    What will future U.S. economic trends look like?</a:t>
            </a:r>
            <a:endParaRPr/>
          </a:p>
          <a:p>
            <a:pPr indent="0" lvl="0" marL="0" rtl="0" algn="l">
              <a:spcBef>
                <a:spcPts val="1200"/>
              </a:spcBef>
              <a:spcAft>
                <a:spcPts val="0"/>
              </a:spcAft>
              <a:buNone/>
            </a:pPr>
            <a:r>
              <a:rPr lang="en"/>
              <a:t>    What industries will be most impacted in the future by resignations?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1" name="Google Shape;101;p18"/>
          <p:cNvSpPr/>
          <p:nvPr/>
        </p:nvSpPr>
        <p:spPr>
          <a:xfrm>
            <a:off x="359025" y="1534750"/>
            <a:ext cx="189300" cy="168900"/>
          </a:xfrm>
          <a:prstGeom prst="flowChartMagneticTap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59025" y="1943975"/>
            <a:ext cx="189300" cy="168900"/>
          </a:xfrm>
          <a:prstGeom prst="flowChartMagneticTap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59025" y="2295075"/>
            <a:ext cx="189300" cy="168900"/>
          </a:xfrm>
          <a:prstGeom prst="flowChartMagneticTap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59025" y="2697850"/>
            <a:ext cx="189300" cy="168900"/>
          </a:xfrm>
          <a:prstGeom prst="flowChartMagneticTap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ctrTitle"/>
          </p:nvPr>
        </p:nvSpPr>
        <p:spPr>
          <a:xfrm>
            <a:off x="309925" y="442800"/>
            <a:ext cx="4741500" cy="78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Data Cleaning / ETL</a:t>
            </a:r>
            <a:endParaRPr>
              <a:latin typeface="Nunito"/>
              <a:ea typeface="Nunito"/>
              <a:cs typeface="Nunito"/>
              <a:sym typeface="Nunito"/>
            </a:endParaRPr>
          </a:p>
        </p:txBody>
      </p:sp>
      <p:sp>
        <p:nvSpPr>
          <p:cNvPr id="110" name="Google Shape;110;p19"/>
          <p:cNvSpPr txBox="1"/>
          <p:nvPr>
            <p:ph idx="1" type="subTitle"/>
          </p:nvPr>
        </p:nvSpPr>
        <p:spPr>
          <a:xfrm>
            <a:off x="469075" y="1640025"/>
            <a:ext cx="29013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accent1"/>
                </a:solidFill>
                <a:latin typeface="Nunito"/>
                <a:ea typeface="Nunito"/>
                <a:cs typeface="Nunito"/>
                <a:sym typeface="Nunito"/>
              </a:rPr>
              <a:t>Employee Attrition</a:t>
            </a:r>
            <a:endParaRPr>
              <a:solidFill>
                <a:schemeClr val="accent1"/>
              </a:solidFill>
              <a:latin typeface="Nunito"/>
              <a:ea typeface="Nunito"/>
              <a:cs typeface="Nunito"/>
              <a:sym typeface="Nunito"/>
            </a:endParaRPr>
          </a:p>
        </p:txBody>
      </p:sp>
      <p:sp>
        <p:nvSpPr>
          <p:cNvPr id="111" name="Google Shape;111;p19"/>
          <p:cNvSpPr txBox="1"/>
          <p:nvPr/>
        </p:nvSpPr>
        <p:spPr>
          <a:xfrm>
            <a:off x="934325" y="2143075"/>
            <a:ext cx="2182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Old Standard TT"/>
                <a:ea typeface="Old Standard TT"/>
                <a:cs typeface="Old Standard TT"/>
                <a:sym typeface="Old Standard TT"/>
              </a:rPr>
              <a:t>The Five R’s</a:t>
            </a:r>
            <a:endParaRPr>
              <a:solidFill>
                <a:schemeClr val="accent1"/>
              </a:solidFill>
              <a:latin typeface="Old Standard TT"/>
              <a:ea typeface="Old Standard TT"/>
              <a:cs typeface="Old Standard TT"/>
              <a:sym typeface="Old Standard TT"/>
            </a:endParaRPr>
          </a:p>
          <a:p>
            <a:pPr indent="-317500" lvl="0" marL="457200" rtl="0" algn="l">
              <a:spcBef>
                <a:spcPts val="0"/>
              </a:spcBef>
              <a:spcAft>
                <a:spcPts val="0"/>
              </a:spcAft>
              <a:buClr>
                <a:schemeClr val="accent1"/>
              </a:buClr>
              <a:buSzPts val="1400"/>
              <a:buFont typeface="Old Standard TT"/>
              <a:buChar char="●"/>
            </a:pPr>
            <a:r>
              <a:rPr lang="en">
                <a:solidFill>
                  <a:schemeClr val="accent1"/>
                </a:solidFill>
                <a:latin typeface="Old Standard TT"/>
                <a:ea typeface="Old Standard TT"/>
                <a:cs typeface="Old Standard TT"/>
                <a:sym typeface="Old Standard TT"/>
              </a:rPr>
              <a:t>Retirement</a:t>
            </a:r>
            <a:endParaRPr>
              <a:solidFill>
                <a:schemeClr val="accent1"/>
              </a:solidFill>
              <a:latin typeface="Old Standard TT"/>
              <a:ea typeface="Old Standard TT"/>
              <a:cs typeface="Old Standard TT"/>
              <a:sym typeface="Old Standard TT"/>
            </a:endParaRPr>
          </a:p>
          <a:p>
            <a:pPr indent="-317500" lvl="0" marL="457200" rtl="0" algn="l">
              <a:spcBef>
                <a:spcPts val="0"/>
              </a:spcBef>
              <a:spcAft>
                <a:spcPts val="0"/>
              </a:spcAft>
              <a:buClr>
                <a:schemeClr val="accent1"/>
              </a:buClr>
              <a:buSzPts val="1400"/>
              <a:buFont typeface="Old Standard TT"/>
              <a:buChar char="●"/>
            </a:pPr>
            <a:r>
              <a:rPr lang="en">
                <a:solidFill>
                  <a:schemeClr val="accent1"/>
                </a:solidFill>
                <a:latin typeface="Old Standard TT"/>
                <a:ea typeface="Old Standard TT"/>
                <a:cs typeface="Old Standard TT"/>
                <a:sym typeface="Old Standard TT"/>
              </a:rPr>
              <a:t>Relocation</a:t>
            </a:r>
            <a:endParaRPr>
              <a:solidFill>
                <a:schemeClr val="accent1"/>
              </a:solidFill>
              <a:latin typeface="Old Standard TT"/>
              <a:ea typeface="Old Standard TT"/>
              <a:cs typeface="Old Standard TT"/>
              <a:sym typeface="Old Standard TT"/>
            </a:endParaRPr>
          </a:p>
          <a:p>
            <a:pPr indent="-317500" lvl="0" marL="457200" rtl="0" algn="l">
              <a:spcBef>
                <a:spcPts val="0"/>
              </a:spcBef>
              <a:spcAft>
                <a:spcPts val="0"/>
              </a:spcAft>
              <a:buClr>
                <a:schemeClr val="accent1"/>
              </a:buClr>
              <a:buSzPts val="1400"/>
              <a:buFont typeface="Old Standard TT"/>
              <a:buChar char="●"/>
            </a:pPr>
            <a:r>
              <a:rPr lang="en">
                <a:solidFill>
                  <a:schemeClr val="accent1"/>
                </a:solidFill>
                <a:latin typeface="Old Standard TT"/>
                <a:ea typeface="Old Standard TT"/>
                <a:cs typeface="Old Standard TT"/>
                <a:sym typeface="Old Standard TT"/>
              </a:rPr>
              <a:t>Reconsideration</a:t>
            </a:r>
            <a:endParaRPr>
              <a:solidFill>
                <a:schemeClr val="accent1"/>
              </a:solidFill>
              <a:latin typeface="Old Standard TT"/>
              <a:ea typeface="Old Standard TT"/>
              <a:cs typeface="Old Standard TT"/>
              <a:sym typeface="Old Standard TT"/>
            </a:endParaRPr>
          </a:p>
          <a:p>
            <a:pPr indent="-317500" lvl="0" marL="457200" rtl="0" algn="l">
              <a:spcBef>
                <a:spcPts val="0"/>
              </a:spcBef>
              <a:spcAft>
                <a:spcPts val="0"/>
              </a:spcAft>
              <a:buClr>
                <a:schemeClr val="accent1"/>
              </a:buClr>
              <a:buSzPts val="1400"/>
              <a:buFont typeface="Old Standard TT"/>
              <a:buChar char="●"/>
            </a:pPr>
            <a:r>
              <a:rPr lang="en">
                <a:solidFill>
                  <a:schemeClr val="accent1"/>
                </a:solidFill>
                <a:latin typeface="Old Standard TT"/>
                <a:ea typeface="Old Standard TT"/>
                <a:cs typeface="Old Standard TT"/>
                <a:sym typeface="Old Standard TT"/>
              </a:rPr>
              <a:t>Reshuffling</a:t>
            </a:r>
            <a:endParaRPr>
              <a:solidFill>
                <a:schemeClr val="accent1"/>
              </a:solidFill>
              <a:latin typeface="Old Standard TT"/>
              <a:ea typeface="Old Standard TT"/>
              <a:cs typeface="Old Standard TT"/>
              <a:sym typeface="Old Standard TT"/>
            </a:endParaRPr>
          </a:p>
          <a:p>
            <a:pPr indent="-317500" lvl="0" marL="457200" rtl="0" algn="l">
              <a:spcBef>
                <a:spcPts val="0"/>
              </a:spcBef>
              <a:spcAft>
                <a:spcPts val="0"/>
              </a:spcAft>
              <a:buClr>
                <a:schemeClr val="accent1"/>
              </a:buClr>
              <a:buSzPts val="1400"/>
              <a:buFont typeface="Old Standard TT"/>
              <a:buChar char="●"/>
            </a:pPr>
            <a:r>
              <a:rPr lang="en">
                <a:solidFill>
                  <a:schemeClr val="accent1"/>
                </a:solidFill>
                <a:latin typeface="Old Standard TT"/>
                <a:ea typeface="Old Standard TT"/>
                <a:cs typeface="Old Standard TT"/>
                <a:sym typeface="Old Standard TT"/>
              </a:rPr>
              <a:t>Reluctance</a:t>
            </a:r>
            <a:endParaRPr>
              <a:solidFill>
                <a:schemeClr val="accent1"/>
              </a:solidFill>
              <a:latin typeface="Old Standard TT"/>
              <a:ea typeface="Old Standard TT"/>
              <a:cs typeface="Old Standard TT"/>
              <a:sym typeface="Old Standard TT"/>
            </a:endParaRPr>
          </a:p>
        </p:txBody>
      </p:sp>
      <p:sp>
        <p:nvSpPr>
          <p:cNvPr id="112" name="Google Shape;112;p19"/>
          <p:cNvSpPr txBox="1"/>
          <p:nvPr/>
        </p:nvSpPr>
        <p:spPr>
          <a:xfrm>
            <a:off x="5656525" y="2085200"/>
            <a:ext cx="24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Old Standard TT"/>
              <a:ea typeface="Old Standard TT"/>
              <a:cs typeface="Old Standard TT"/>
              <a:sym typeface="Old Standard TT"/>
            </a:endParaRPr>
          </a:p>
        </p:txBody>
      </p:sp>
      <p:pic>
        <p:nvPicPr>
          <p:cNvPr id="113" name="Google Shape;113;p19"/>
          <p:cNvPicPr preferRelativeResize="0"/>
          <p:nvPr/>
        </p:nvPicPr>
        <p:blipFill>
          <a:blip r:embed="rId3">
            <a:alphaModFix/>
          </a:blip>
          <a:stretch>
            <a:fillRect/>
          </a:stretch>
        </p:blipFill>
        <p:spPr>
          <a:xfrm>
            <a:off x="5190125" y="196725"/>
            <a:ext cx="3636399" cy="3960425"/>
          </a:xfrm>
          <a:prstGeom prst="rect">
            <a:avLst/>
          </a:prstGeom>
          <a:noFill/>
          <a:ln cap="flat" cmpd="sng" w="28575">
            <a:solidFill>
              <a:schemeClr val="dk2"/>
            </a:solidFill>
            <a:prstDash val="solid"/>
            <a:round/>
            <a:headEnd len="sm" w="sm" type="none"/>
            <a:tailEnd len="sm" w="sm" type="none"/>
          </a:ln>
        </p:spPr>
      </p:pic>
      <p:pic>
        <p:nvPicPr>
          <p:cNvPr id="114" name="Google Shape;114;p19"/>
          <p:cNvPicPr preferRelativeResize="0"/>
          <p:nvPr/>
        </p:nvPicPr>
        <p:blipFill>
          <a:blip r:embed="rId4">
            <a:alphaModFix/>
          </a:blip>
          <a:stretch>
            <a:fillRect/>
          </a:stretch>
        </p:blipFill>
        <p:spPr>
          <a:xfrm>
            <a:off x="6907975" y="919898"/>
            <a:ext cx="1799325" cy="4181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subTitle"/>
          </p:nvPr>
        </p:nvSpPr>
        <p:spPr>
          <a:xfrm>
            <a:off x="554325" y="720000"/>
            <a:ext cx="3927900" cy="519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45833"/>
              <a:buFont typeface="Arial"/>
              <a:buNone/>
            </a:pPr>
            <a:r>
              <a:rPr lang="en">
                <a:solidFill>
                  <a:schemeClr val="accent1"/>
                </a:solidFill>
                <a:latin typeface="Nunito"/>
                <a:ea typeface="Nunito"/>
                <a:cs typeface="Nunito"/>
                <a:sym typeface="Nunito"/>
              </a:rPr>
              <a:t>Employee Attrition Dataset - Raw</a:t>
            </a:r>
            <a:endParaRPr>
              <a:solidFill>
                <a:schemeClr val="accent1"/>
              </a:solidFill>
              <a:latin typeface="Nunito"/>
              <a:ea typeface="Nunito"/>
              <a:cs typeface="Nunito"/>
              <a:sym typeface="Nunito"/>
            </a:endParaRPr>
          </a:p>
        </p:txBody>
      </p:sp>
      <p:sp>
        <p:nvSpPr>
          <p:cNvPr id="120" name="Google Shape;120;p20"/>
          <p:cNvSpPr txBox="1"/>
          <p:nvPr/>
        </p:nvSpPr>
        <p:spPr>
          <a:xfrm>
            <a:off x="5656525" y="2085200"/>
            <a:ext cx="24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Old Standard TT"/>
              <a:ea typeface="Old Standard TT"/>
              <a:cs typeface="Old Standard TT"/>
              <a:sym typeface="Old Standard TT"/>
            </a:endParaRPr>
          </a:p>
        </p:txBody>
      </p:sp>
      <p:pic>
        <p:nvPicPr>
          <p:cNvPr id="121" name="Google Shape;121;p20"/>
          <p:cNvPicPr preferRelativeResize="0"/>
          <p:nvPr/>
        </p:nvPicPr>
        <p:blipFill>
          <a:blip r:embed="rId3">
            <a:alphaModFix/>
          </a:blip>
          <a:stretch>
            <a:fillRect/>
          </a:stretch>
        </p:blipFill>
        <p:spPr>
          <a:xfrm>
            <a:off x="152400" y="1239900"/>
            <a:ext cx="8841025" cy="3786550"/>
          </a:xfrm>
          <a:prstGeom prst="rect">
            <a:avLst/>
          </a:prstGeom>
          <a:noFill/>
          <a:ln cap="flat" cmpd="sng" w="28575">
            <a:solidFill>
              <a:schemeClr val="dk2"/>
            </a:solidFill>
            <a:prstDash val="solid"/>
            <a:round/>
            <a:headEnd len="sm" w="sm" type="none"/>
            <a:tailEnd len="sm" w="sm" type="none"/>
          </a:ln>
        </p:spPr>
      </p:pic>
      <p:sp>
        <p:nvSpPr>
          <p:cNvPr id="122" name="Google Shape;122;p20"/>
          <p:cNvSpPr txBox="1"/>
          <p:nvPr>
            <p:ph type="ctrTitle"/>
          </p:nvPr>
        </p:nvSpPr>
        <p:spPr>
          <a:xfrm>
            <a:off x="271950" y="75875"/>
            <a:ext cx="4741500" cy="78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Data Cleaning / ETL</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subTitle"/>
          </p:nvPr>
        </p:nvSpPr>
        <p:spPr>
          <a:xfrm>
            <a:off x="365725" y="85008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Nunito"/>
                <a:ea typeface="Nunito"/>
                <a:cs typeface="Nunito"/>
                <a:sym typeface="Nunito"/>
              </a:rPr>
              <a:t>Cleaned Attrition Data</a:t>
            </a:r>
            <a:endParaRPr>
              <a:solidFill>
                <a:schemeClr val="dk1"/>
              </a:solidFill>
              <a:latin typeface="Nunito"/>
              <a:ea typeface="Nunito"/>
              <a:cs typeface="Nunito"/>
              <a:sym typeface="Nunito"/>
            </a:endParaRPr>
          </a:p>
        </p:txBody>
      </p:sp>
      <p:pic>
        <p:nvPicPr>
          <p:cNvPr id="128" name="Google Shape;128;p21"/>
          <p:cNvPicPr preferRelativeResize="0"/>
          <p:nvPr/>
        </p:nvPicPr>
        <p:blipFill>
          <a:blip r:embed="rId3">
            <a:alphaModFix/>
          </a:blip>
          <a:stretch>
            <a:fillRect/>
          </a:stretch>
        </p:blipFill>
        <p:spPr>
          <a:xfrm>
            <a:off x="229150" y="1466150"/>
            <a:ext cx="8705424" cy="3512975"/>
          </a:xfrm>
          <a:prstGeom prst="rect">
            <a:avLst/>
          </a:prstGeom>
          <a:noFill/>
          <a:ln cap="flat" cmpd="sng" w="28575">
            <a:solidFill>
              <a:schemeClr val="dk2"/>
            </a:solidFill>
            <a:prstDash val="solid"/>
            <a:round/>
            <a:headEnd len="sm" w="sm" type="none"/>
            <a:tailEnd len="sm" w="sm" type="none"/>
          </a:ln>
        </p:spPr>
      </p:pic>
      <p:sp>
        <p:nvSpPr>
          <p:cNvPr id="129" name="Google Shape;129;p21"/>
          <p:cNvSpPr txBox="1"/>
          <p:nvPr>
            <p:ph type="ctrTitle"/>
          </p:nvPr>
        </p:nvSpPr>
        <p:spPr>
          <a:xfrm>
            <a:off x="196450" y="228475"/>
            <a:ext cx="4741500" cy="78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Data Cleaning / ETL</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