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94" r:id="rId2"/>
    <p:sldId id="300" r:id="rId3"/>
    <p:sldId id="275" r:id="rId4"/>
    <p:sldId id="298" r:id="rId5"/>
    <p:sldId id="301" r:id="rId6"/>
    <p:sldId id="302" r:id="rId7"/>
    <p:sldId id="304" r:id="rId8"/>
    <p:sldId id="305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07">
          <p15:clr>
            <a:srgbClr val="A4A3A4"/>
          </p15:clr>
        </p15:guide>
        <p15:guide id="2" orient="horz" pos="1274">
          <p15:clr>
            <a:srgbClr val="A4A3A4"/>
          </p15:clr>
        </p15:guide>
        <p15:guide id="3" orient="horz" pos="114">
          <p15:clr>
            <a:srgbClr val="A4A3A4"/>
          </p15:clr>
        </p15:guide>
        <p15:guide id="4" orient="horz" pos="2093">
          <p15:clr>
            <a:srgbClr val="A4A3A4"/>
          </p15:clr>
        </p15:guide>
        <p15:guide id="5" orient="horz" pos="453">
          <p15:clr>
            <a:srgbClr val="A4A3A4"/>
          </p15:clr>
        </p15:guide>
        <p15:guide id="6" orient="horz" pos="3001">
          <p15:clr>
            <a:srgbClr val="A4A3A4"/>
          </p15:clr>
        </p15:guide>
        <p15:guide id="7" pos="5616">
          <p15:clr>
            <a:srgbClr val="A4A3A4"/>
          </p15:clr>
        </p15:guide>
        <p15:guide id="8" pos="136">
          <p15:clr>
            <a:srgbClr val="A4A3A4"/>
          </p15:clr>
        </p15:guide>
        <p15:guide id="9" pos="589">
          <p15:clr>
            <a:srgbClr val="A4A3A4"/>
          </p15:clr>
        </p15:guide>
        <p15:guide id="10" pos="4453">
          <p15:clr>
            <a:srgbClr val="A4A3A4"/>
          </p15:clr>
        </p15:guide>
        <p15:guide id="11" pos="5163">
          <p15:clr>
            <a:srgbClr val="A4A3A4"/>
          </p15:clr>
        </p15:guide>
        <p15:guide id="12" pos="46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504E"/>
    <a:srgbClr val="4E4E4E"/>
    <a:srgbClr val="404040"/>
    <a:srgbClr val="004C97"/>
    <a:srgbClr val="63666A"/>
    <a:srgbClr val="99D6EA"/>
    <a:srgbClr val="505050"/>
    <a:srgbClr val="A7A8AA"/>
    <a:srgbClr val="003087"/>
    <a:srgbClr val="0F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/>
  </p:normalViewPr>
  <p:slideViewPr>
    <p:cSldViewPr snapToGrid="0" snapToObjects="1" showGuides="1">
      <p:cViewPr varScale="1">
        <p:scale>
          <a:sx n="146" d="100"/>
          <a:sy n="146" d="100"/>
        </p:scale>
        <p:origin x="176" y="176"/>
      </p:cViewPr>
      <p:guideLst>
        <p:guide orient="horz" pos="3107"/>
        <p:guide orient="horz" pos="1274"/>
        <p:guide orient="horz" pos="114"/>
        <p:guide orient="horz" pos="2093"/>
        <p:guide orient="horz" pos="453"/>
        <p:guide orient="horz" pos="3001"/>
        <p:guide pos="5616"/>
        <p:guide pos="136"/>
        <p:guide pos="589"/>
        <p:guide pos="4453"/>
        <p:guide pos="5163"/>
        <p:guide pos="4632"/>
      </p:guideLst>
    </p:cSldViewPr>
  </p:slideViewPr>
  <p:outlineViewPr>
    <p:cViewPr>
      <p:scale>
        <a:sx n="33" d="100"/>
        <a:sy n="33" d="100"/>
      </p:scale>
      <p:origin x="0" y="-1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DBB872F3-6144-3148-BC13-C063BA20AE80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0ACDB0ED-0BEE-9846-B9EA-5C7BFF062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531CFD29-8380-B24A-89EC-384D8B8A981B}" type="datetimeFigureOut">
              <a:rPr lang="en-US"/>
              <a:pPr>
                <a:defRPr/>
              </a:pPr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CAD08E57-B576-F641-BEA6-C3D752DF7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41927" y="3996570"/>
            <a:ext cx="8499231" cy="93579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>
              <a:buFontTx/>
              <a:buNone/>
              <a:defRPr sz="16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7762" y="-1"/>
            <a:ext cx="9189720" cy="672702"/>
          </a:xfrm>
          <a:prstGeom prst="rect">
            <a:avLst/>
          </a:prstGeom>
          <a:solidFill>
            <a:srgbClr val="004C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41924" y="3237621"/>
            <a:ext cx="8499232" cy="752287"/>
          </a:xfrm>
          <a:prstGeom prst="rect">
            <a:avLst/>
          </a:prstGeom>
        </p:spPr>
        <p:txBody>
          <a:bodyPr vert="horz" wrap="square" lIns="0" tIns="4572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defRPr sz="2400" b="1" i="0">
                <a:solidFill>
                  <a:srgbClr val="004C97"/>
                </a:solidFill>
              </a:defRPr>
            </a:lvl1pPr>
            <a:lvl2pPr marL="0" indent="0">
              <a:buFontTx/>
              <a:buNone/>
              <a:defRPr sz="2800" b="1" i="0">
                <a:solidFill>
                  <a:srgbClr val="004C97"/>
                </a:solidFill>
              </a:defRPr>
            </a:lvl2pPr>
            <a:lvl3pPr marL="0" indent="0">
              <a:buFontTx/>
              <a:buNone/>
              <a:defRPr sz="2800" b="1" i="0">
                <a:solidFill>
                  <a:srgbClr val="004C97"/>
                </a:solidFill>
              </a:defRPr>
            </a:lvl3pPr>
            <a:lvl4pPr marL="0" indent="0">
              <a:buFontTx/>
              <a:buNone/>
              <a:defRPr sz="2800" b="1" i="0">
                <a:solidFill>
                  <a:srgbClr val="004C97"/>
                </a:solidFill>
              </a:defRPr>
            </a:lvl4pPr>
            <a:lvl5pPr marL="0" indent="0">
              <a:buFontTx/>
              <a:buNone/>
              <a:defRPr sz="2800" b="1" i="0">
                <a:solidFill>
                  <a:srgbClr val="004C9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 descr="14-0218-16D.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29524"/>
          <a:stretch/>
        </p:blipFill>
        <p:spPr>
          <a:xfrm>
            <a:off x="-17762" y="612759"/>
            <a:ext cx="9189720" cy="2508919"/>
          </a:xfrm>
          <a:prstGeom prst="rect">
            <a:avLst/>
          </a:prstGeom>
        </p:spPr>
      </p:pic>
      <p:pic>
        <p:nvPicPr>
          <p:cNvPr id="11" name="Picture 10" descr="title_header_16x9.pd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/>
          <a:stretch/>
        </p:blipFill>
        <p:spPr>
          <a:xfrm>
            <a:off x="-17761" y="187384"/>
            <a:ext cx="9010786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3" y="728664"/>
            <a:ext cx="8672513" cy="3794522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2763" indent="-230188">
              <a:defRPr sz="1600">
                <a:solidFill>
                  <a:srgbClr val="505050"/>
                </a:solidFill>
              </a:defRPr>
            </a:lvl2pPr>
            <a:lvl3pPr marL="803275" indent="-230188">
              <a:defRPr sz="1500">
                <a:solidFill>
                  <a:srgbClr val="505050"/>
                </a:solidFill>
              </a:defRPr>
            </a:lvl3pPr>
            <a:lvl4pPr marL="1085850" indent="-228600">
              <a:defRPr sz="1400">
                <a:solidFill>
                  <a:srgbClr val="505050"/>
                </a:solidFill>
              </a:defRPr>
            </a:lvl4pPr>
            <a:lvl5pPr marL="1370013" indent="-230188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88814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4878161"/>
            <a:ext cx="6262118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728663"/>
            <a:ext cx="4206240" cy="2725341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2763" indent="-230188">
              <a:defRPr sz="1600">
                <a:solidFill>
                  <a:srgbClr val="505050"/>
                </a:solidFill>
              </a:defRPr>
            </a:lvl2pPr>
            <a:lvl3pPr marL="803275" indent="-230188">
              <a:defRPr sz="1500">
                <a:solidFill>
                  <a:srgbClr val="505050"/>
                </a:solidFill>
              </a:defRPr>
            </a:lvl3pPr>
            <a:lvl4pPr marL="1085850" indent="-228600">
              <a:defRPr sz="1400">
                <a:solidFill>
                  <a:srgbClr val="505050"/>
                </a:solidFill>
              </a:defRPr>
            </a:lvl4pPr>
            <a:lvl5pPr marL="1370013" indent="-230188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692455" y="728663"/>
            <a:ext cx="4215383" cy="2725341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2763" indent="-230188">
              <a:defRPr sz="1600">
                <a:solidFill>
                  <a:srgbClr val="505050"/>
                </a:solidFill>
              </a:defRPr>
            </a:lvl2pPr>
            <a:lvl3pPr marL="806450" indent="-228600">
              <a:defRPr sz="1500">
                <a:solidFill>
                  <a:srgbClr val="505050"/>
                </a:solidFill>
              </a:defRPr>
            </a:lvl3pPr>
            <a:lvl4pPr marL="1087438" indent="-228600">
              <a:defRPr sz="1400">
                <a:solidFill>
                  <a:srgbClr val="505050"/>
                </a:solidFill>
              </a:defRPr>
            </a:lvl4pPr>
            <a:lvl5pPr marL="1370013" indent="-228600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3573827"/>
            <a:ext cx="4205476" cy="9493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92452" y="3573827"/>
            <a:ext cx="4206239" cy="9493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2" y="4878161"/>
            <a:ext cx="6262118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188814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719138"/>
            <a:ext cx="3027894" cy="3767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542715" y="719139"/>
            <a:ext cx="5347605" cy="3767006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defRPr sz="1800">
                <a:solidFill>
                  <a:srgbClr val="505050"/>
                </a:solidFill>
              </a:defRPr>
            </a:lvl1pPr>
            <a:lvl2pPr marL="514350" indent="-230188">
              <a:defRPr sz="1600">
                <a:solidFill>
                  <a:srgbClr val="505050"/>
                </a:solidFill>
              </a:defRPr>
            </a:lvl2pPr>
            <a:lvl3pPr marL="806450" indent="-228600">
              <a:defRPr sz="1500">
                <a:solidFill>
                  <a:srgbClr val="505050"/>
                </a:solidFill>
              </a:defRPr>
            </a:lvl3pPr>
            <a:lvl4pPr marL="1087438" indent="-228600">
              <a:defRPr sz="1400">
                <a:solidFill>
                  <a:srgbClr val="505050"/>
                </a:solidFill>
              </a:defRPr>
            </a:lvl4pPr>
            <a:lvl5pPr marL="1370013" indent="-228600">
              <a:buFont typeface="Arial"/>
              <a:buChar char="•"/>
              <a:defRPr sz="14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>
          <a:xfrm>
            <a:off x="736827" y="4878161"/>
            <a:ext cx="675368" cy="18097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530604" y="4878161"/>
            <a:ext cx="6262119" cy="187523"/>
          </a:xfrm>
        </p:spPr>
        <p:txBody>
          <a:bodyPr/>
          <a:lstStyle>
            <a:lvl1pPr>
              <a:defRPr sz="900" dirty="0" smtClean="0"/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79A04A2-726F-2143-A443-7788AF271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90520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728664"/>
            <a:ext cx="8686800" cy="2795038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3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3707254"/>
            <a:ext cx="8686800" cy="818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 b="1" i="0">
                <a:solidFill>
                  <a:srgbClr val="004C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3" y="4878161"/>
            <a:ext cx="6251958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88814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827" y="4878161"/>
            <a:ext cx="675368" cy="1809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5" y="4878161"/>
            <a:ext cx="6260399" cy="18215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22250" y="190501"/>
            <a:ext cx="8675688" cy="4352192"/>
          </a:xfrm>
          <a:prstGeom prst="rect">
            <a:avLst/>
          </a:prstGeom>
        </p:spPr>
        <p:txBody>
          <a:bodyPr vert="horz"/>
          <a:lstStyle>
            <a:lvl1pPr marL="230188" indent="-230188">
              <a:defRPr sz="14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ottom: Extra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0603" y="4878161"/>
            <a:ext cx="6272278" cy="182155"/>
          </a:xfrm>
        </p:spPr>
        <p:txBody>
          <a:bodyPr/>
          <a:lstStyle/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88814"/>
            <a:ext cx="8686800" cy="32090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2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205694" y="203667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1979425" y="203667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753205" y="203667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5534456" y="203667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7300765" y="203667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05694" y="729132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979425" y="729132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753205" y="729132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5534456" y="729132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7300765" y="729132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4"/>
          <p:cNvSpPr>
            <a:spLocks noGrp="1"/>
          </p:cNvSpPr>
          <p:nvPr>
            <p:ph type="pic" sz="quarter" idx="24"/>
          </p:nvPr>
        </p:nvSpPr>
        <p:spPr>
          <a:xfrm>
            <a:off x="205694" y="333660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1979425" y="333660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3753205" y="333660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4"/>
          <p:cNvSpPr>
            <a:spLocks noGrp="1"/>
          </p:cNvSpPr>
          <p:nvPr>
            <p:ph type="pic" sz="quarter" idx="27"/>
          </p:nvPr>
        </p:nvSpPr>
        <p:spPr>
          <a:xfrm>
            <a:off x="5534456" y="333660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4"/>
          <p:cNvSpPr>
            <a:spLocks noGrp="1"/>
          </p:cNvSpPr>
          <p:nvPr>
            <p:ph type="pic" sz="quarter" idx="28"/>
          </p:nvPr>
        </p:nvSpPr>
        <p:spPr>
          <a:xfrm>
            <a:off x="7300765" y="3336601"/>
            <a:ext cx="1600200" cy="120015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100">
                <a:solidFill>
                  <a:srgbClr val="50505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36827" y="4878161"/>
            <a:ext cx="675368" cy="1809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0605" y="4878161"/>
            <a:ext cx="6260399" cy="18215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250" y="4878161"/>
            <a:ext cx="414338" cy="17796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3"/>
          <p:cNvSpPr txBox="1">
            <a:spLocks/>
          </p:cNvSpPr>
          <p:nvPr/>
        </p:nvSpPr>
        <p:spPr>
          <a:xfrm>
            <a:off x="6450016" y="3358114"/>
            <a:ext cx="1076325" cy="180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Geneva" charset="0"/>
                <a:cs typeface="Geneva" charset="0"/>
              </a:defRPr>
            </a:lvl9pPr>
          </a:lstStyle>
          <a:p>
            <a:endParaRPr lang="en-US" dirty="0"/>
          </a:p>
        </p:txBody>
      </p: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215900" y="4670857"/>
            <a:ext cx="8699500" cy="202387"/>
            <a:chOff x="600217" y="6229673"/>
            <a:chExt cx="8297721" cy="257386"/>
          </a:xfrm>
        </p:grpSpPr>
        <p:cxnSp>
          <p:nvCxnSpPr>
            <p:cNvPr id="26" name="Straight Connector 25"/>
            <p:cNvCxnSpPr/>
            <p:nvPr userDrawn="1"/>
          </p:nvCxnSpPr>
          <p:spPr>
            <a:xfrm>
              <a:off x="600217" y="6357936"/>
              <a:ext cx="7190785" cy="0"/>
            </a:xfrm>
            <a:prstGeom prst="line">
              <a:avLst/>
            </a:prstGeom>
            <a:ln w="76200" cmpd="sng">
              <a:solidFill>
                <a:srgbClr val="99D6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6" descr="FermiLogo_RGB_NALBlue.png"/>
            <p:cNvPicPr>
              <a:picLocks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3781" y="6229673"/>
              <a:ext cx="1044157" cy="25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4" r:id="rId2"/>
    <p:sldLayoutId id="2147484105" r:id="rId3"/>
    <p:sldLayoutId id="2147484120" r:id="rId4"/>
    <p:sldLayoutId id="2147484103" r:id="rId5"/>
    <p:sldLayoutId id="2147484122" r:id="rId6"/>
    <p:sldLayoutId id="2147484116" r:id="rId7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7F7F7F"/>
          </a:solidFill>
          <a:latin typeface="Helvetica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bucket.org/joezuntz/cosmo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mpaterno/y3_cluster_c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mpaterno/cubacpp" TargetMode="External"/><Relationship Id="rId2" Type="http://schemas.openxmlformats.org/officeDocument/2006/relationships/hyperlink" Target="http://www.feynarts.de/cub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Introduction to (Y3 </a:t>
            </a:r>
            <a:r>
              <a:rPr lang="en-US" dirty="0"/>
              <a:t>cluster use</a:t>
            </a:r>
            <a:r>
              <a:rPr lang="en-US" sz="2400" dirty="0"/>
              <a:t> of) CosmoSIS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 Paterno	</a:t>
            </a:r>
          </a:p>
          <a:p>
            <a:r>
              <a:rPr lang="en-US" dirty="0"/>
              <a:t>DES Collaboration Meeting</a:t>
            </a:r>
          </a:p>
          <a:p>
            <a:r>
              <a:rPr lang="en-US" dirty="0"/>
              <a:t>15 May 2018</a:t>
            </a:r>
          </a:p>
        </p:txBody>
      </p:sp>
    </p:spTree>
    <p:extLst>
      <p:ext uri="{BB962C8B-B14F-4D97-AF65-F5344CB8AC3E}">
        <p14:creationId xmlns:p14="http://schemas.microsoft.com/office/powerpoint/2010/main" val="19895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B6F5F-56C6-DE4D-AEBA-97DDA0EA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MCMC technique (as in CosmoSIS) generates </a:t>
            </a:r>
            <a:r>
              <a:rPr lang="en-US" i="1" dirty="0"/>
              <a:t>samples</a:t>
            </a:r>
            <a:r>
              <a:rPr lang="en-US" dirty="0"/>
              <a:t> in an </a:t>
            </a:r>
            <a:r>
              <a:rPr lang="en-US" i="1" dirty="0"/>
              <a:t>n-</a:t>
            </a:r>
            <a:r>
              <a:rPr lang="en-US" dirty="0"/>
              <a:t>dimensional space of interest.</a:t>
            </a:r>
          </a:p>
          <a:p>
            <a:pPr lvl="1"/>
            <a:r>
              <a:rPr lang="en-US" dirty="0"/>
              <a:t>this includes both (cosmological) parameters of interest, and </a:t>
            </a:r>
            <a:r>
              <a:rPr lang="en-US" i="1" dirty="0"/>
              <a:t>nuisance</a:t>
            </a:r>
            <a:r>
              <a:rPr lang="en-US" dirty="0"/>
              <a:t> parameters</a:t>
            </a:r>
          </a:p>
          <a:p>
            <a:r>
              <a:rPr lang="en-US" dirty="0"/>
              <a:t>When the sample generation reaches stability, it is producing samples according according to the distribution that is defined by the integral:</a:t>
            </a:r>
          </a:p>
          <a:p>
            <a:pPr lvl="1"/>
            <a:r>
              <a:rPr lang="en-US" dirty="0"/>
              <a:t>the probability of a sample landing in a given volume is proportional to the value of the integral over that volume.</a:t>
            </a:r>
          </a:p>
          <a:p>
            <a:r>
              <a:rPr lang="en-US" dirty="0"/>
              <a:t>Expectation values of functions can be calculated by averaging over the samples.</a:t>
            </a:r>
          </a:p>
          <a:p>
            <a:pPr marL="28257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BE97B-942D-A24A-BEB2-25978FC4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is numerical integration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8A06-7FDC-BD43-A82B-A98A757F94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F32D-E781-4A46-B472-84D6A6A5A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25A9-6116-514F-8C8D-CE96D747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8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CosmoSIS is </a:t>
            </a:r>
            <a:r>
              <a:rPr lang="en-US" i="1" dirty="0"/>
              <a:t>framework</a:t>
            </a:r>
            <a:r>
              <a:rPr lang="en-US" dirty="0"/>
              <a:t> for Markov Chain Monte Carlo parameter estimation.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: this means CosmoSIS provides the </a:t>
            </a:r>
            <a:r>
              <a:rPr lang="en-US" i="1" dirty="0"/>
              <a:t>main program</a:t>
            </a:r>
            <a:r>
              <a:rPr lang="en-US" dirty="0"/>
              <a:t> that calls your code.</a:t>
            </a:r>
          </a:p>
          <a:p>
            <a:pPr lvl="1">
              <a:buClr>
                <a:schemeClr val="accent6">
                  <a:lumMod val="50000"/>
                </a:schemeClr>
              </a:buClr>
            </a:pPr>
            <a:r>
              <a:rPr lang="en-US" dirty="0"/>
              <a:t>You provide your code as a “module”.</a:t>
            </a:r>
          </a:p>
          <a:p>
            <a:r>
              <a:rPr lang="en-US" dirty="0"/>
              <a:t>It is a framework for structuring cosmological</a:t>
            </a:r>
            <a:br>
              <a:rPr lang="en-US" dirty="0"/>
            </a:br>
            <a:r>
              <a:rPr lang="en-US" dirty="0"/>
              <a:t>parameter estimation in a way that eases</a:t>
            </a:r>
            <a:br>
              <a:rPr lang="en-US" dirty="0"/>
            </a:br>
            <a:r>
              <a:rPr lang="en-US" dirty="0"/>
              <a:t>re-usability, debugging, verifiability, and code</a:t>
            </a:r>
            <a:br>
              <a:rPr lang="en-US" dirty="0"/>
            </a:br>
            <a:r>
              <a:rPr lang="en-US" dirty="0"/>
              <a:t>sharing in the form of calculation modules.</a:t>
            </a:r>
          </a:p>
          <a:p>
            <a:r>
              <a:rPr lang="en-US" dirty="0"/>
              <a:t>It consolidates and connects together existing</a:t>
            </a:r>
            <a:br>
              <a:rPr lang="en-US" dirty="0"/>
            </a:br>
            <a:r>
              <a:rPr lang="en-US" dirty="0"/>
              <a:t>code for predicting cosmic observables, and</a:t>
            </a:r>
            <a:br>
              <a:rPr lang="en-US" dirty="0"/>
            </a:br>
            <a:r>
              <a:rPr lang="en-US" dirty="0"/>
              <a:t>makes mapping out experimental likelihoods</a:t>
            </a:r>
            <a:br>
              <a:rPr lang="en-US" dirty="0"/>
            </a:br>
            <a:r>
              <a:rPr lang="en-US" dirty="0"/>
              <a:t>with a range of different techniques much more</a:t>
            </a:r>
            <a:br>
              <a:rPr lang="en-US" dirty="0"/>
            </a:br>
            <a:r>
              <a:rPr lang="en-US" dirty="0"/>
              <a:t> accessible.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https://bitbucket.org/joezuntz/cosmosis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CosmoSIS?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M. Paterno | Introduction to CosmoSIS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0484F-0574-8A42-BC8F-99E34078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04" y="1304605"/>
            <a:ext cx="3704896" cy="27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11028-1F34-384A-B0C9-158D1D47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(Log) Likelihoods are calculated by </a:t>
            </a:r>
            <a:r>
              <a:rPr lang="en-US" i="1" dirty="0"/>
              <a:t>modules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pipeline</a:t>
            </a:r>
            <a:r>
              <a:rPr lang="en-US" dirty="0"/>
              <a:t> consists of a sequence of modules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modules = consistency </a:t>
            </a:r>
            <a:r>
              <a:rPr lang="en-US" dirty="0" err="1">
                <a:solidFill>
                  <a:schemeClr val="accent4"/>
                </a:solidFill>
                <a:latin typeface="Courier" pitchFamily="2" charset="0"/>
              </a:rPr>
              <a:t>bbn_consistency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" pitchFamily="2" charset="0"/>
              </a:rPr>
              <a:t>camb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" pitchFamily="2" charset="0"/>
              </a:rPr>
              <a:t>fgas</a:t>
            </a:r>
            <a:endParaRPr lang="en-US" dirty="0">
              <a:solidFill>
                <a:schemeClr val="accent4"/>
              </a:solidFill>
              <a:latin typeface="Courier" pitchFamily="2" charset="0"/>
            </a:endParaRPr>
          </a:p>
          <a:p>
            <a:r>
              <a:rPr lang="en-US" dirty="0"/>
              <a:t>Each module does one or both of:</a:t>
            </a:r>
          </a:p>
          <a:p>
            <a:pPr lvl="1"/>
            <a:r>
              <a:rPr lang="en-US" dirty="0"/>
              <a:t>calculate physical quantities of interest to other modules in the pipeline, </a:t>
            </a:r>
            <a:r>
              <a:rPr lang="en-US" i="1" dirty="0"/>
              <a:t>e.g.</a:t>
            </a:r>
            <a:r>
              <a:rPr lang="en-US" dirty="0"/>
              <a:t> matter power spectrum</a:t>
            </a:r>
          </a:p>
          <a:p>
            <a:pPr lvl="1"/>
            <a:r>
              <a:rPr lang="en-US" dirty="0"/>
              <a:t>calculate a contribution to the (log) likelihood (there can be more than one contribution) for some data</a:t>
            </a:r>
          </a:p>
          <a:p>
            <a:r>
              <a:rPr lang="en-US" dirty="0"/>
              <a:t>A program is configured by writing an “</a:t>
            </a:r>
            <a:r>
              <a:rPr lang="en-US" dirty="0" err="1"/>
              <a:t>ini</a:t>
            </a:r>
            <a:r>
              <a:rPr lang="en-US" dirty="0"/>
              <a:t>” file that specifies:</a:t>
            </a:r>
          </a:p>
          <a:p>
            <a:pPr lvl="1"/>
            <a:r>
              <a:rPr lang="en-US" dirty="0"/>
              <a:t>what </a:t>
            </a:r>
            <a:r>
              <a:rPr lang="en-US" i="1" dirty="0">
                <a:solidFill>
                  <a:schemeClr val="accent4"/>
                </a:solidFill>
              </a:rPr>
              <a:t>sampler</a:t>
            </a:r>
            <a:r>
              <a:rPr lang="en-US" dirty="0"/>
              <a:t> is to be used (CosmoSIS provides several)</a:t>
            </a:r>
          </a:p>
          <a:p>
            <a:pPr lvl="1"/>
            <a:r>
              <a:rPr lang="en-US" dirty="0"/>
              <a:t>what </a:t>
            </a:r>
            <a:r>
              <a:rPr lang="en-US" i="1" dirty="0">
                <a:solidFill>
                  <a:schemeClr val="accent4"/>
                </a:solidFill>
              </a:rPr>
              <a:t>modules</a:t>
            </a:r>
            <a:r>
              <a:rPr lang="en-US" dirty="0"/>
              <a:t> are to be loaded, and made part of the pipeline</a:t>
            </a:r>
          </a:p>
          <a:p>
            <a:pPr lvl="1"/>
            <a:r>
              <a:rPr lang="en-US" dirty="0"/>
              <a:t>how those modules should be </a:t>
            </a:r>
            <a:r>
              <a:rPr lang="en-US" i="1" dirty="0">
                <a:solidFill>
                  <a:schemeClr val="accent4"/>
                </a:solidFill>
              </a:rPr>
              <a:t>configured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D1F19-204A-D145-AC22-DF6BCE12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high-level view of CosmoSIS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6251-E62B-D146-BE08-6BEABCD37C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AF20-33C0-BE4F-A11E-E03121B5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B99D-4E41-254D-BD91-63624AE8B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53588-3F34-4048-9379-9F1653D4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3" y="728663"/>
            <a:ext cx="5579530" cy="4004203"/>
          </a:xfrm>
        </p:spPr>
        <p:txBody>
          <a:bodyPr/>
          <a:lstStyle/>
          <a:p>
            <a:r>
              <a:rPr lang="en-US" dirty="0"/>
              <a:t>CosmoSIS relies on some</a:t>
            </a:r>
            <a:br>
              <a:rPr lang="en-US" dirty="0"/>
            </a:b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products, delivered by</a:t>
            </a:r>
            <a:br>
              <a:rPr lang="en-US" dirty="0"/>
            </a:br>
            <a:r>
              <a:rPr lang="en-US" dirty="0"/>
              <a:t>a bootstrap script or </a:t>
            </a:r>
            <a:br>
              <a:rPr lang="en-US" dirty="0"/>
            </a:br>
            <a:r>
              <a:rPr lang="en-US" i="1" dirty="0">
                <a:solidFill>
                  <a:schemeClr val="accent4"/>
                </a:solidFill>
              </a:rPr>
              <a:t>Docker container</a:t>
            </a:r>
            <a:r>
              <a:rPr lang="en-US" dirty="0"/>
              <a:t>.</a:t>
            </a:r>
          </a:p>
          <a:p>
            <a:r>
              <a:rPr lang="en-US" dirty="0"/>
              <a:t>CosmoSIS code comes from </a:t>
            </a:r>
            <a:br>
              <a:rPr lang="en-US" dirty="0"/>
            </a:br>
            <a:r>
              <a:rPr lang="en-US" dirty="0"/>
              <a:t>multiple repositories.</a:t>
            </a:r>
          </a:p>
          <a:p>
            <a:r>
              <a:rPr lang="en-US" dirty="0"/>
              <a:t>One of these is our </a:t>
            </a:r>
            <a:br>
              <a:rPr lang="en-US" dirty="0"/>
            </a:br>
            <a:r>
              <a:rPr lang="en-US" i="1" dirty="0"/>
              <a:t>y3_cluster_cpp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https://bitbucket.org/mpaterno/y3_cluster_cpp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A7D6C0-BB68-F34C-8A30-28CC9ED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code live?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F70C-E216-A449-9120-DDA8FDE01C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CDB8-CE4A-E645-9239-03409F727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8E9E-3145-4547-8298-BF1B97D2E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2DF70-F592-564D-9019-B99294527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500" y="728664"/>
            <a:ext cx="4975616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8006E-67AA-A141-ADDC-0967DB24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computational speed, the likelihood function Spencer spoke about is being implemented in C++.</a:t>
            </a:r>
          </a:p>
          <a:p>
            <a:r>
              <a:rPr lang="en-US" dirty="0"/>
              <a:t>The integrand has many terms that can be implemented (specialized) in different ways.</a:t>
            </a:r>
          </a:p>
          <a:p>
            <a:r>
              <a:rPr lang="en-US" dirty="0"/>
              <a:t>To allow this flexibility while maintaining efficiency, we are implementing the integrand as a </a:t>
            </a:r>
            <a:r>
              <a:rPr lang="en-US" i="1" dirty="0"/>
              <a:t>class template</a:t>
            </a:r>
            <a:r>
              <a:rPr lang="en-US" dirty="0"/>
              <a:t>.</a:t>
            </a:r>
          </a:p>
          <a:p>
            <a:r>
              <a:rPr lang="en-US" dirty="0"/>
              <a:t>The current implementation is called </a:t>
            </a:r>
            <a:r>
              <a:rPr lang="en-US" i="1" dirty="0" err="1"/>
              <a:t>trivial_gamma_t</a:t>
            </a:r>
            <a:r>
              <a:rPr lang="en-US" dirty="0"/>
              <a:t>. We should change the name when it is no longer trivial!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91993-D6C6-6246-AE0E-14E1D23D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>
                <a:latin typeface="Courier" pitchFamily="2" charset="0"/>
              </a:rPr>
              <a:t>y3_cluster_cpp</a:t>
            </a:r>
            <a:r>
              <a:rPr lang="en-US" dirty="0"/>
              <a:t> reflect what </a:t>
            </a:r>
            <a:r>
              <a:rPr lang="en-US" baseline="0" dirty="0"/>
              <a:t>you just heard about?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DF1D-331B-524A-A3C1-5C59380AA7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F26E-5DE0-1A4A-9ED8-2DB0C5A2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56E2-A91C-044B-A6B9-B720A816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E877E-CC90-BD42-B7A8-99B662A6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integrand is not itself a CosmoSIS module.</a:t>
            </a:r>
          </a:p>
          <a:p>
            <a:r>
              <a:rPr lang="en-US" dirty="0"/>
              <a:t>Some “plumbing” needs to be provided to make a C++ module for calling the integrand.</a:t>
            </a:r>
          </a:p>
          <a:p>
            <a:pPr lvl="1"/>
            <a:r>
              <a:rPr lang="en-US" dirty="0"/>
              <a:t>obtain inputs (cosmological parameters, other calculations) from the CosmoSIS pipeline</a:t>
            </a:r>
          </a:p>
          <a:p>
            <a:pPr lvl="1"/>
            <a:r>
              <a:rPr lang="en-US" dirty="0"/>
              <a:t>calculate the likelihood for the current sample</a:t>
            </a:r>
          </a:p>
          <a:p>
            <a:pPr lvl="1"/>
            <a:r>
              <a:rPr lang="en-US" dirty="0"/>
              <a:t>put the likelihood back into the pipeline</a:t>
            </a:r>
          </a:p>
          <a:p>
            <a:r>
              <a:rPr lang="en-US" dirty="0"/>
              <a:t>The detailed design of the module class template will depend on the final design for the integrand</a:t>
            </a:r>
          </a:p>
          <a:p>
            <a:pPr lvl="1"/>
            <a:r>
              <a:rPr lang="en-US" dirty="0"/>
              <a:t>I am hoping we can determine everything necessary for finalizing the design this week.</a:t>
            </a:r>
          </a:p>
          <a:p>
            <a:r>
              <a:rPr lang="en-US" dirty="0"/>
              <a:t>Users of this module will be able to tailor it by</a:t>
            </a:r>
          </a:p>
          <a:p>
            <a:pPr lvl="1"/>
            <a:r>
              <a:rPr lang="en-US" dirty="0"/>
              <a:t>specifying the implementations of the various terms in the integrand, and</a:t>
            </a:r>
          </a:p>
          <a:p>
            <a:pPr lvl="1"/>
            <a:r>
              <a:rPr lang="en-US" dirty="0"/>
              <a:t>compiling the result into a (C++-base) CosmoSIS module.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38268-B195-4447-AEB6-56EDBD05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(current plan for) a CosmoSIS</a:t>
            </a:r>
            <a:r>
              <a:rPr lang="en-US" baseline="0" dirty="0"/>
              <a:t> module class template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5895-87D8-0B4E-84D1-BD5A470240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C5F7-27B2-BF48-A430-3BA4CE5EA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4C2C-CABD-4C43-8688-404EDB056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B5FE8-F2B2-7246-8525-9FB78150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is done by algorithms in the CUBA library (</a:t>
            </a:r>
            <a:r>
              <a:rPr lang="en-US" dirty="0">
                <a:hlinkClick r:id="rId2"/>
              </a:rPr>
              <a:t>http://www.feynarts.de/cuba</a:t>
            </a:r>
            <a:r>
              <a:rPr lang="en-US" dirty="0"/>
              <a:t>)</a:t>
            </a:r>
          </a:p>
          <a:p>
            <a:r>
              <a:rPr lang="en-US" dirty="0"/>
              <a:t>CUBA is wrapped for use in C++: </a:t>
            </a:r>
            <a:r>
              <a:rPr lang="en-US" dirty="0">
                <a:hlinkClick r:id="rId3"/>
              </a:rPr>
              <a:t>https://bitbucket.org/mpaterno/cubacpp</a:t>
            </a:r>
            <a:endParaRPr lang="en-US" dirty="0"/>
          </a:p>
          <a:p>
            <a:r>
              <a:rPr lang="en-US" dirty="0">
                <a:latin typeface="Courier" pitchFamily="2" charset="0"/>
              </a:rPr>
              <a:t>y3_cluster_cpp</a:t>
            </a:r>
            <a:r>
              <a:rPr lang="en-US" dirty="0"/>
              <a:t> also contains a few other utilities:</a:t>
            </a:r>
          </a:p>
          <a:p>
            <a:pPr lvl="1"/>
            <a:r>
              <a:rPr lang="en-US" i="1" dirty="0" err="1"/>
              <a:t>integration_range</a:t>
            </a:r>
            <a:r>
              <a:rPr lang="en-US" dirty="0"/>
              <a:t>, for setting ranges of integration (CUBA integrates of the unit hypercube in </a:t>
            </a:r>
            <a:r>
              <a:rPr lang="en-US" i="1" dirty="0"/>
              <a:t>n-</a:t>
            </a:r>
            <a:r>
              <a:rPr lang="en-US" dirty="0"/>
              <a:t>dimensions)</a:t>
            </a:r>
          </a:p>
          <a:p>
            <a:pPr lvl="1"/>
            <a:r>
              <a:rPr lang="en-US" i="1" dirty="0"/>
              <a:t>interp_1D </a:t>
            </a:r>
            <a:r>
              <a:rPr lang="en-US" dirty="0"/>
              <a:t>and </a:t>
            </a:r>
            <a:r>
              <a:rPr lang="en-US" i="1" dirty="0"/>
              <a:t>interp_2D</a:t>
            </a:r>
            <a:r>
              <a:rPr lang="en-US" dirty="0"/>
              <a:t>, for linear and bilinear interpolation (wrapping up GSL integration routines for easier use).</a:t>
            </a:r>
          </a:p>
          <a:p>
            <a:r>
              <a:rPr lang="en-US" dirty="0"/>
              <a:t>We are using a (slightly customized) version of the Docker delivery of CosmoSIS, so that</a:t>
            </a:r>
          </a:p>
          <a:p>
            <a:pPr lvl="1"/>
            <a:r>
              <a:rPr lang="en-US" dirty="0"/>
              <a:t>we can use a new enough C++ compiler to support our code</a:t>
            </a:r>
          </a:p>
          <a:p>
            <a:pPr lvl="1"/>
            <a:r>
              <a:rPr lang="en-US" dirty="0"/>
              <a:t>we can take advantage </a:t>
            </a:r>
            <a:r>
              <a:rPr lang="en-US"/>
              <a:t>of Shifter at NERSC for running large jobs.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C4481E-1C84-B84D-8415-87918E3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tools we are using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D1E1-9C8C-1F47-9EBF-3FA109072F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5/15/18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3D39-F4A7-D447-B4A3-9E6D3B220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Paterno | Introduction to CosmoSIS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9D75-5CB8-8C40-9F1F-BAEA4023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9427"/>
      </p:ext>
    </p:extLst>
  </p:cSld>
  <p:clrMapOvr>
    <a:masterClrMapping/>
  </p:clrMapOvr>
</p:sld>
</file>

<file path=ppt/theme/theme1.xml><?xml version="1.0" encoding="utf-8"?>
<a:theme xmlns:a="http://schemas.openxmlformats.org/drawingml/2006/main" name="Fermilab_PPT_090915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32455B7-F76A-5447-B1AA-357D4698D1AA}" vid="{233E21E4-A218-B348-972E-94F698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Fermilab_PPT_090915</Template>
  <TotalTime>4743</TotalTime>
  <Words>707</Words>
  <Application>Microsoft Macintosh PowerPoint</Application>
  <PresentationFormat>On-screen Show (16:9)</PresentationFormat>
  <Paragraphs>86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Helvetica</vt:lpstr>
      <vt:lpstr>Fermilab_PPT_090915</vt:lpstr>
      <vt:lpstr>PowerPoint Presentation</vt:lpstr>
      <vt:lpstr>MCMC is numerical integration </vt:lpstr>
      <vt:lpstr>What is CosmoSIS?</vt:lpstr>
      <vt:lpstr>A high-level view of CosmoSIS</vt:lpstr>
      <vt:lpstr>Where does code live?</vt:lpstr>
      <vt:lpstr>How does y3_cluster_cpp reflect what you just heard about?</vt:lpstr>
      <vt:lpstr>The (current plan for) a CosmoSIS module class template</vt:lpstr>
      <vt:lpstr>Some of the tools we are 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F Paterno</dc:creator>
  <cp:lastModifiedBy>Marc F Paterno</cp:lastModifiedBy>
  <cp:revision>24</cp:revision>
  <cp:lastPrinted>2014-01-20T19:40:21Z</cp:lastPrinted>
  <dcterms:created xsi:type="dcterms:W3CDTF">2018-05-11T19:40:34Z</dcterms:created>
  <dcterms:modified xsi:type="dcterms:W3CDTF">2019-06-13T22:40:35Z</dcterms:modified>
</cp:coreProperties>
</file>