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9"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610-C202-E50E-19A3-9BCBD918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D18E9-0503-8F0E-3CD8-6BA1E3413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A429C-335A-E891-1DDA-74C140EB31FB}"/>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E492FAFC-4F39-FD1B-889E-9B763D69B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A431B-7F2A-25D3-A7F6-CD9B5AC59F55}"/>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224490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05B3-D741-A87A-1F79-76FFDA5665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21803E-4073-EAE3-8C33-CC2FF3537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C6FEE-DD48-7C64-B293-E09BB482475F}"/>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622E3628-4740-C103-7910-40161C652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60B02-44B0-6D46-527C-12B95DD731F9}"/>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248333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42213-3951-8679-C8E3-038FDB4D1E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E985C-3EF5-088B-8687-8AB3F1635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19C21-DF6A-9903-F4E4-9716BAEFCE5A}"/>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EDB8F91D-7707-C65F-65D1-0C090B50E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8FAA1-19BE-933E-64FC-845209CF415D}"/>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350718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35E9-4425-D84E-FB68-D7943C5A1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A3CEF-0917-4716-ABBD-8915CDC97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84EB1-1AE7-495E-75C3-5C49527C36FF}"/>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72080B63-72DF-A854-3B23-13FB75EC9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3D392-8611-96F1-722C-5E597785FE41}"/>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14735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2BBC-E247-90FF-A0A3-2C11512AC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2191F5-FC1D-4511-6F50-2571EB86B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6B1A4-401F-8522-EDA2-34DA410394F5}"/>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D8F14A02-B722-1B3C-96CE-1DC326F3A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E83C1-10D8-1A51-497C-3A7758080456}"/>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242744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AA2F-C5FE-EB35-2AC6-1B6E73592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4369D-802A-6862-687F-6A9A5449A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5B3A0-ACE1-8056-0D27-F71E4386A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D049B7-3B65-81AD-1023-BB7AAD07732F}"/>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6" name="Footer Placeholder 5">
            <a:extLst>
              <a:ext uri="{FF2B5EF4-FFF2-40B4-BE49-F238E27FC236}">
                <a16:creationId xmlns:a16="http://schemas.microsoft.com/office/drawing/2014/main" id="{EF1D615A-8202-849B-E671-5A90234A2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D8452-AD29-62E3-5A17-17D7D1ACC598}"/>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206775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EA48-9B49-886C-C293-9B8BF6E9C0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6F51B8-36F9-FB04-973F-5298ACB58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C8868E-B3BA-966F-0A75-D54CE18CC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B2E228-4F72-BD8E-3172-1911DF47A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D1F3E-245B-C195-C1C0-988198CB0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53860-FA50-2D70-6E7C-7FBD00E6E067}"/>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8" name="Footer Placeholder 7">
            <a:extLst>
              <a:ext uri="{FF2B5EF4-FFF2-40B4-BE49-F238E27FC236}">
                <a16:creationId xmlns:a16="http://schemas.microsoft.com/office/drawing/2014/main" id="{C01B752B-D1BB-40A4-4F8A-F0BABC62DF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0D0D1-C452-9DD7-8351-A9E063055282}"/>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325839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7AEC-C452-9D71-A8B5-EBBA11525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5B3941-AA9C-7571-A8E0-AD5A2F5E5BEB}"/>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4" name="Footer Placeholder 3">
            <a:extLst>
              <a:ext uri="{FF2B5EF4-FFF2-40B4-BE49-F238E27FC236}">
                <a16:creationId xmlns:a16="http://schemas.microsoft.com/office/drawing/2014/main" id="{C2F83551-867D-AA14-07C9-E8AB5CE58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70A9F4-3D3D-622D-0C58-A6E719AEEEFF}"/>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396691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00B44-72EB-6E7F-5D4D-E54FEC98B872}"/>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3" name="Footer Placeholder 2">
            <a:extLst>
              <a:ext uri="{FF2B5EF4-FFF2-40B4-BE49-F238E27FC236}">
                <a16:creationId xmlns:a16="http://schemas.microsoft.com/office/drawing/2014/main" id="{917D4094-FEA6-189D-5E7D-2D80D7EA14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B87AB0-0CAA-7D26-639D-7F3732ACA642}"/>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114034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D0EF-73BA-E4A3-8A04-1FC595531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F15EC7-544C-D395-CFE1-118870553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B3021-2395-1D46-A45A-B9E3F7592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8081E-E564-1E67-2B4E-B1F8E00C19C2}"/>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6" name="Footer Placeholder 5">
            <a:extLst>
              <a:ext uri="{FF2B5EF4-FFF2-40B4-BE49-F238E27FC236}">
                <a16:creationId xmlns:a16="http://schemas.microsoft.com/office/drawing/2014/main" id="{B7EA4D7C-7C49-424F-C0A7-64D1DD44E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45972-29F6-F3BA-5264-DAE17E2A5178}"/>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353490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9F0B-27C1-F486-72BC-9A77F2BAC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CF18AE-CA93-DA7A-457A-F91DAABFB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8B8DB-ED50-F919-C9FE-3560326E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D313C-D887-24CC-3233-7A505E0F4F11}"/>
              </a:ext>
            </a:extLst>
          </p:cNvPr>
          <p:cNvSpPr>
            <a:spLocks noGrp="1"/>
          </p:cNvSpPr>
          <p:nvPr>
            <p:ph type="dt" sz="half" idx="10"/>
          </p:nvPr>
        </p:nvSpPr>
        <p:spPr/>
        <p:txBody>
          <a:bodyPr/>
          <a:lstStyle/>
          <a:p>
            <a:fld id="{FB3A2C64-447D-43C2-BBCA-18BF87703405}" type="datetimeFigureOut">
              <a:rPr lang="en-US" smtClean="0"/>
              <a:t>5/24/2023</a:t>
            </a:fld>
            <a:endParaRPr lang="en-US"/>
          </a:p>
        </p:txBody>
      </p:sp>
      <p:sp>
        <p:nvSpPr>
          <p:cNvPr id="6" name="Footer Placeholder 5">
            <a:extLst>
              <a:ext uri="{FF2B5EF4-FFF2-40B4-BE49-F238E27FC236}">
                <a16:creationId xmlns:a16="http://schemas.microsoft.com/office/drawing/2014/main" id="{AF1B195D-D372-1AD1-456F-0C24FEA85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E2918-0A10-75DA-9032-2DE150059D59}"/>
              </a:ext>
            </a:extLst>
          </p:cNvPr>
          <p:cNvSpPr>
            <a:spLocks noGrp="1"/>
          </p:cNvSpPr>
          <p:nvPr>
            <p:ph type="sldNum" sz="quarter" idx="12"/>
          </p:nvPr>
        </p:nvSpPr>
        <p:spPr/>
        <p:txBody>
          <a:bodyPr/>
          <a:lstStyle/>
          <a:p>
            <a:fld id="{737E0CD9-B588-4FD1-B3F4-8C42775299EF}" type="slidenum">
              <a:rPr lang="en-US" smtClean="0"/>
              <a:t>‹#›</a:t>
            </a:fld>
            <a:endParaRPr lang="en-US"/>
          </a:p>
        </p:txBody>
      </p:sp>
    </p:spTree>
    <p:extLst>
      <p:ext uri="{BB962C8B-B14F-4D97-AF65-F5344CB8AC3E}">
        <p14:creationId xmlns:p14="http://schemas.microsoft.com/office/powerpoint/2010/main" val="260938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6087F-CCFB-FFC6-D67D-60865CD70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B50F93-C470-7648-2D74-1EDFD7345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C8323-8285-19C3-439F-10E6DD962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A2C64-447D-43C2-BBCA-18BF87703405}" type="datetimeFigureOut">
              <a:rPr lang="en-US" smtClean="0"/>
              <a:t>5/24/2023</a:t>
            </a:fld>
            <a:endParaRPr lang="en-US"/>
          </a:p>
        </p:txBody>
      </p:sp>
      <p:sp>
        <p:nvSpPr>
          <p:cNvPr id="5" name="Footer Placeholder 4">
            <a:extLst>
              <a:ext uri="{FF2B5EF4-FFF2-40B4-BE49-F238E27FC236}">
                <a16:creationId xmlns:a16="http://schemas.microsoft.com/office/drawing/2014/main" id="{5CF23A06-9756-620B-246C-6CC496856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AE91F0-BE49-69C7-4451-4001E7FFA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E0CD9-B588-4FD1-B3F4-8C42775299EF}" type="slidenum">
              <a:rPr lang="en-US" smtClean="0"/>
              <a:t>‹#›</a:t>
            </a:fld>
            <a:endParaRPr lang="en-US"/>
          </a:p>
        </p:txBody>
      </p:sp>
    </p:spTree>
    <p:extLst>
      <p:ext uri="{BB962C8B-B14F-4D97-AF65-F5344CB8AC3E}">
        <p14:creationId xmlns:p14="http://schemas.microsoft.com/office/powerpoint/2010/main" val="410756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pulse/breaking-down-current-trends-used-car-prices-chai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754E8-4DAA-532F-597F-CC9A2F6F2048}"/>
              </a:ext>
            </a:extLst>
          </p:cNvPr>
          <p:cNvSpPr>
            <a:spLocks noGrp="1"/>
          </p:cNvSpPr>
          <p:nvPr>
            <p:ph type="ctrTitle"/>
          </p:nvPr>
        </p:nvSpPr>
        <p:spPr>
          <a:xfrm>
            <a:off x="838200" y="451381"/>
            <a:ext cx="10512552" cy="4066540"/>
          </a:xfrm>
        </p:spPr>
        <p:txBody>
          <a:bodyPr anchor="b">
            <a:normAutofit/>
          </a:bodyPr>
          <a:lstStyle/>
          <a:p>
            <a:pPr algn="l"/>
            <a:r>
              <a:rPr lang="en-US" sz="6600" dirty="0"/>
              <a:t>Intervention Analysis to Analyze the Effect of COVID-19 on Used Car Sales and Forecasting in the US</a:t>
            </a:r>
          </a:p>
        </p:txBody>
      </p:sp>
      <p:sp>
        <p:nvSpPr>
          <p:cNvPr id="3" name="Subtitle 2">
            <a:extLst>
              <a:ext uri="{FF2B5EF4-FFF2-40B4-BE49-F238E27FC236}">
                <a16:creationId xmlns:a16="http://schemas.microsoft.com/office/drawing/2014/main" id="{41D8E4D5-F36D-E471-6E92-62BECC73C44A}"/>
              </a:ext>
            </a:extLst>
          </p:cNvPr>
          <p:cNvSpPr>
            <a:spLocks noGrp="1"/>
          </p:cNvSpPr>
          <p:nvPr>
            <p:ph type="subTitle" idx="1"/>
          </p:nvPr>
        </p:nvSpPr>
        <p:spPr>
          <a:xfrm>
            <a:off x="838199" y="4983276"/>
            <a:ext cx="10512552" cy="1126680"/>
          </a:xfrm>
        </p:spPr>
        <p:txBody>
          <a:bodyPr>
            <a:noAutofit/>
          </a:bodyPr>
          <a:lstStyle/>
          <a:p>
            <a:pPr algn="l"/>
            <a:r>
              <a:rPr lang="en-US" sz="2000" dirty="0"/>
              <a:t>Marc Edwards</a:t>
            </a:r>
          </a:p>
          <a:p>
            <a:pPr algn="l"/>
            <a:r>
              <a:rPr lang="en-US" sz="2000" dirty="0"/>
              <a:t>Time Series Analysis and Forecasting</a:t>
            </a:r>
          </a:p>
          <a:p>
            <a:pPr algn="l"/>
            <a:r>
              <a:rPr lang="en-US" sz="2000" dirty="0"/>
              <a:t>Spring 2023</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6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ADF8-34C1-0F5A-6042-D3FD9A9ACC9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3893C04-872C-8B8B-B808-363F635541B2}"/>
              </a:ext>
            </a:extLst>
          </p:cNvPr>
          <p:cNvSpPr>
            <a:spLocks noGrp="1"/>
          </p:cNvSpPr>
          <p:nvPr>
            <p:ph idx="1"/>
          </p:nvPr>
        </p:nvSpPr>
        <p:spPr/>
        <p:txBody>
          <a:bodyPr>
            <a:normAutofit fontScale="55000" lnSpcReduction="20000"/>
          </a:bodyPr>
          <a:lstStyle/>
          <a:p>
            <a:pPr>
              <a:buFont typeface="+mj-lt"/>
              <a:buAutoNum type="arabicPeriod"/>
            </a:pPr>
            <a:r>
              <a:rPr lang="en-US" sz="3800" b="1" i="0" dirty="0">
                <a:effectLst/>
                <a:latin typeface="Söhne"/>
              </a:rPr>
              <a:t>Model Evaluation and Refinement: </a:t>
            </a:r>
            <a:r>
              <a:rPr lang="en-US" sz="3800" b="0" i="0" dirty="0">
                <a:effectLst/>
                <a:latin typeface="Söhne"/>
              </a:rPr>
              <a:t>Evaluate the performance of the SARIMA models and intervention analysis by comparing the forecasted values with actual values after the observed data is collected post March 2024. Then, Assess the accuracy of predictions with root mean square error (RMSE) or mean absolute error (MAE). Fine-tune the models by experimenting with different (p, d, q) (P, D, Q) orders, seasonality, and intervention points.</a:t>
            </a:r>
          </a:p>
          <a:p>
            <a:pPr>
              <a:buFont typeface="+mj-lt"/>
              <a:buAutoNum type="arabicPeriod"/>
            </a:pPr>
            <a:r>
              <a:rPr lang="en-US" sz="3800" b="1" i="0" dirty="0">
                <a:effectLst/>
                <a:latin typeface="Söhne"/>
              </a:rPr>
              <a:t>Ensemble Methods: </a:t>
            </a:r>
            <a:r>
              <a:rPr lang="en-US" sz="3800" b="0" i="0" dirty="0">
                <a:effectLst/>
                <a:latin typeface="Söhne"/>
              </a:rPr>
              <a:t>Combine multiple forecasting models such as model averaging, weighted averaging, and/or stacking to</a:t>
            </a:r>
            <a:r>
              <a:rPr lang="en-US" sz="3800" dirty="0">
                <a:latin typeface="Söhne"/>
              </a:rPr>
              <a:t> </a:t>
            </a:r>
            <a:r>
              <a:rPr lang="en-US" sz="3800" b="0" i="0" dirty="0">
                <a:effectLst/>
                <a:latin typeface="Söhne"/>
              </a:rPr>
              <a:t>potentially improve prediction accuracy by leveraging the strengths of different models (TBATS, Holt-Winters, etc.). Additional models can also capture complex patterns and dependencies in the data that SARIMA may not capture effectively.</a:t>
            </a:r>
          </a:p>
          <a:p>
            <a:pPr algn="l">
              <a:buFont typeface="+mj-lt"/>
              <a:buAutoNum type="arabicPeriod"/>
            </a:pPr>
            <a:r>
              <a:rPr lang="en-US" sz="3800" b="1" i="0" dirty="0">
                <a:effectLst/>
                <a:latin typeface="Söhne"/>
              </a:rPr>
              <a:t>Explore Feature Engineering Techniques: </a:t>
            </a:r>
            <a:r>
              <a:rPr lang="en-US" sz="3800" b="0" i="0" dirty="0">
                <a:effectLst/>
                <a:latin typeface="Söhne"/>
              </a:rPr>
              <a:t>Experiment with different lag variables, rolling statistics, or domain-specific features that may enhance the predictive power of the models.</a:t>
            </a:r>
          </a:p>
          <a:p>
            <a:pPr algn="l">
              <a:buFont typeface="+mj-lt"/>
              <a:buAutoNum type="arabicPeriod"/>
            </a:pPr>
            <a:r>
              <a:rPr lang="en-US" sz="3800" b="1" i="0" dirty="0">
                <a:effectLst/>
                <a:latin typeface="Söhne"/>
              </a:rPr>
              <a:t>Incorporate Additional External Factors: </a:t>
            </a:r>
            <a:r>
              <a:rPr lang="en-US" sz="3800" b="0" i="0" dirty="0">
                <a:effectLst/>
                <a:latin typeface="Söhne"/>
              </a:rPr>
              <a:t>Not only consider COVID-19 as an external factor but also look at the effects that the new car market and global supply chain had on the used car market at the onset of the COVID-19 pandemic.</a:t>
            </a:r>
          </a:p>
          <a:p>
            <a:endParaRPr lang="en-US" dirty="0"/>
          </a:p>
        </p:txBody>
      </p:sp>
      <p:pic>
        <p:nvPicPr>
          <p:cNvPr id="6" name="Picture 5">
            <a:extLst>
              <a:ext uri="{FF2B5EF4-FFF2-40B4-BE49-F238E27FC236}">
                <a16:creationId xmlns:a16="http://schemas.microsoft.com/office/drawing/2014/main" id="{9A8E3AAE-1D6A-D539-A329-C9B3E562E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3482"/>
            <a:ext cx="7445385" cy="198137"/>
          </a:xfrm>
          <a:prstGeom prst="rect">
            <a:avLst/>
          </a:prstGeom>
        </p:spPr>
      </p:pic>
    </p:spTree>
    <p:extLst>
      <p:ext uri="{BB962C8B-B14F-4D97-AF65-F5344CB8AC3E}">
        <p14:creationId xmlns:p14="http://schemas.microsoft.com/office/powerpoint/2010/main" val="147522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70132-9720-0F40-E8E3-EDC7C6C0C7C2}"/>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16D3DEBD-6091-945D-0AE1-4C3D6283E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1391" y="1194889"/>
            <a:ext cx="4087368" cy="4087368"/>
          </a:xfrm>
          <a:prstGeom prst="rect">
            <a:avLst/>
          </a:prstGeom>
        </p:spPr>
      </p:pic>
    </p:spTree>
    <p:extLst>
      <p:ext uri="{BB962C8B-B14F-4D97-AF65-F5344CB8AC3E}">
        <p14:creationId xmlns:p14="http://schemas.microsoft.com/office/powerpoint/2010/main" val="388009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32258-7968-4B6A-7B82-4FC8FA8455CD}"/>
              </a:ext>
            </a:extLst>
          </p:cNvPr>
          <p:cNvSpPr>
            <a:spLocks noGrp="1"/>
          </p:cNvSpPr>
          <p:nvPr>
            <p:ph type="title"/>
          </p:nvPr>
        </p:nvSpPr>
        <p:spPr>
          <a:xfrm>
            <a:off x="686834" y="1153572"/>
            <a:ext cx="3200400" cy="4461163"/>
          </a:xfrm>
        </p:spPr>
        <p:txBody>
          <a:bodyPr>
            <a:normAutofit/>
          </a:bodyPr>
          <a:lstStyle/>
          <a:p>
            <a:r>
              <a:rPr lang="en-US">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FFA266-1A0A-CC1B-3265-37521E1A7A76}"/>
              </a:ext>
            </a:extLst>
          </p:cNvPr>
          <p:cNvSpPr>
            <a:spLocks noGrp="1"/>
          </p:cNvSpPr>
          <p:nvPr>
            <p:ph idx="1"/>
          </p:nvPr>
        </p:nvSpPr>
        <p:spPr>
          <a:xfrm>
            <a:off x="4447308" y="591344"/>
            <a:ext cx="6906491" cy="5585619"/>
          </a:xfrm>
        </p:spPr>
        <p:txBody>
          <a:bodyPr anchor="ctr">
            <a:normAutofit/>
          </a:bodyPr>
          <a:lstStyle/>
          <a:p>
            <a:r>
              <a:rPr lang="en-US" dirty="0">
                <a:hlinkClick r:id="rId2"/>
              </a:rPr>
              <a:t>https://fred.stlouisfed.org/series/MRTSSM44112USN</a:t>
            </a:r>
          </a:p>
          <a:p>
            <a:r>
              <a:rPr lang="en-US" dirty="0">
                <a:hlinkClick r:id="rId2"/>
              </a:rPr>
              <a:t>https://www.linkedin.com/pulse/breaking-down-current-trends-used-car-prices-chaiz/</a:t>
            </a:r>
            <a:endParaRPr lang="en-US" dirty="0"/>
          </a:p>
          <a:p>
            <a:r>
              <a:rPr lang="en-US" dirty="0"/>
              <a:t>TS8 Lecture Notes, </a:t>
            </a:r>
            <a:r>
              <a:rPr lang="en-US" b="0" i="0" dirty="0">
                <a:effectLst/>
                <a:latin typeface="Arial" panose="020B0604020202020204" pitchFamily="34" charset="0"/>
              </a:rPr>
              <a:t>Arnab Bose, M.Sc. Analytics, University of Chicago</a:t>
            </a:r>
            <a:br>
              <a:rPr lang="en-US" dirty="0"/>
            </a:br>
            <a:endParaRPr lang="en-US" dirty="0"/>
          </a:p>
          <a:p>
            <a:endParaRPr lang="en-US" dirty="0"/>
          </a:p>
        </p:txBody>
      </p:sp>
    </p:spTree>
    <p:extLst>
      <p:ext uri="{BB962C8B-B14F-4D97-AF65-F5344CB8AC3E}">
        <p14:creationId xmlns:p14="http://schemas.microsoft.com/office/powerpoint/2010/main" val="288575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3C96-C898-A147-50C2-0A49F405B82F}"/>
              </a:ext>
            </a:extLst>
          </p:cNvPr>
          <p:cNvSpPr>
            <a:spLocks noGrp="1"/>
          </p:cNvSpPr>
          <p:nvPr>
            <p:ph type="title"/>
          </p:nvPr>
        </p:nvSpPr>
        <p:spPr/>
        <p:txBody>
          <a:bodyPr/>
          <a:lstStyle/>
          <a:p>
            <a:r>
              <a:rPr lang="en-US" sz="4400" dirty="0"/>
              <a:t>Problem Statement</a:t>
            </a:r>
            <a:endParaRPr lang="en-US" dirty="0"/>
          </a:p>
        </p:txBody>
      </p:sp>
      <p:sp>
        <p:nvSpPr>
          <p:cNvPr id="3" name="Content Placeholder 2">
            <a:extLst>
              <a:ext uri="{FF2B5EF4-FFF2-40B4-BE49-F238E27FC236}">
                <a16:creationId xmlns:a16="http://schemas.microsoft.com/office/drawing/2014/main" id="{830EBC00-037B-8E1E-03A2-618974EF3113}"/>
              </a:ext>
            </a:extLst>
          </p:cNvPr>
          <p:cNvSpPr>
            <a:spLocks noGrp="1"/>
          </p:cNvSpPr>
          <p:nvPr>
            <p:ph idx="1"/>
          </p:nvPr>
        </p:nvSpPr>
        <p:spPr>
          <a:xfrm>
            <a:off x="838200" y="1825625"/>
            <a:ext cx="10515600" cy="3154937"/>
          </a:xfrm>
        </p:spPr>
        <p:txBody>
          <a:bodyPr>
            <a:normAutofit/>
          </a:bodyPr>
          <a:lstStyle/>
          <a:p>
            <a:pPr algn="l" fontAlgn="auto"/>
            <a:r>
              <a:rPr lang="en-US" b="0" i="0" dirty="0">
                <a:effectLst/>
                <a:latin typeface="-apple-system"/>
              </a:rPr>
              <a:t>Historical trends in used car prices can provide valuable insights into the current market. </a:t>
            </a:r>
          </a:p>
          <a:p>
            <a:pPr algn="l" fontAlgn="auto"/>
            <a:r>
              <a:rPr lang="en-US" b="0" i="0" dirty="0">
                <a:effectLst/>
                <a:latin typeface="-apple-system"/>
              </a:rPr>
              <a:t>Prices for used cars have been on the rise due to the increasing demand for used cars and the limited supply. </a:t>
            </a:r>
          </a:p>
          <a:p>
            <a:pPr algn="l" fontAlgn="auto"/>
            <a:r>
              <a:rPr lang="en-US" dirty="0">
                <a:latin typeface="-apple-system"/>
              </a:rPr>
              <a:t>T</a:t>
            </a:r>
            <a:r>
              <a:rPr lang="en-US" b="0" i="0" dirty="0">
                <a:effectLst/>
                <a:latin typeface="-apple-system"/>
              </a:rPr>
              <a:t>he economic downturn caused by the COVID-19 pandemic led to a decrease in the production of new cars, which further increased the demand for used cars.</a:t>
            </a:r>
          </a:p>
          <a:p>
            <a:endParaRPr lang="en-US" dirty="0"/>
          </a:p>
        </p:txBody>
      </p:sp>
      <p:sp>
        <p:nvSpPr>
          <p:cNvPr id="4" name="Rectangle: Rounded Corners 3">
            <a:extLst>
              <a:ext uri="{FF2B5EF4-FFF2-40B4-BE49-F238E27FC236}">
                <a16:creationId xmlns:a16="http://schemas.microsoft.com/office/drawing/2014/main" id="{3E6F0C97-3CFA-EB98-B1B1-CDFEDDF4E68D}"/>
              </a:ext>
            </a:extLst>
          </p:cNvPr>
          <p:cNvSpPr/>
          <p:nvPr/>
        </p:nvSpPr>
        <p:spPr>
          <a:xfrm>
            <a:off x="838201" y="5077327"/>
            <a:ext cx="10515599" cy="1523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How did the COVID-19 pandemic affect the used car market in the US? </a:t>
            </a:r>
          </a:p>
          <a:p>
            <a:pPr algn="ctr"/>
            <a:r>
              <a:rPr lang="en-US" sz="2400" dirty="0">
                <a:solidFill>
                  <a:sysClr val="windowText" lastClr="000000"/>
                </a:solidFill>
              </a:rPr>
              <a:t>How do different methods and models forecast future sales?</a:t>
            </a:r>
          </a:p>
        </p:txBody>
      </p:sp>
      <p:pic>
        <p:nvPicPr>
          <p:cNvPr id="6" name="Picture 5">
            <a:extLst>
              <a:ext uri="{FF2B5EF4-FFF2-40B4-BE49-F238E27FC236}">
                <a16:creationId xmlns:a16="http://schemas.microsoft.com/office/drawing/2014/main" id="{9FD88DE4-E857-8867-F96D-14CB0BF93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89728"/>
            <a:ext cx="7445385" cy="198137"/>
          </a:xfrm>
          <a:prstGeom prst="rect">
            <a:avLst/>
          </a:prstGeom>
        </p:spPr>
      </p:pic>
    </p:spTree>
    <p:extLst>
      <p:ext uri="{BB962C8B-B14F-4D97-AF65-F5344CB8AC3E}">
        <p14:creationId xmlns:p14="http://schemas.microsoft.com/office/powerpoint/2010/main" val="29145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5E3B-0AD3-AF66-B2A1-F54C493F411B}"/>
              </a:ext>
            </a:extLst>
          </p:cNvPr>
          <p:cNvSpPr>
            <a:spLocks noGrp="1"/>
          </p:cNvSpPr>
          <p:nvPr>
            <p:ph type="title"/>
          </p:nvPr>
        </p:nvSpPr>
        <p:spPr/>
        <p:txBody>
          <a:bodyPr/>
          <a:lstStyle/>
          <a:p>
            <a:r>
              <a:rPr lang="en-US" sz="4400" dirty="0"/>
              <a:t>Assumptions &amp; Hypotheses</a:t>
            </a:r>
            <a:endParaRPr lang="en-US" dirty="0"/>
          </a:p>
        </p:txBody>
      </p:sp>
      <p:sp>
        <p:nvSpPr>
          <p:cNvPr id="3" name="Content Placeholder 2">
            <a:extLst>
              <a:ext uri="{FF2B5EF4-FFF2-40B4-BE49-F238E27FC236}">
                <a16:creationId xmlns:a16="http://schemas.microsoft.com/office/drawing/2014/main" id="{E91638EE-3D89-7534-0D4E-3C2211386DE9}"/>
              </a:ext>
            </a:extLst>
          </p:cNvPr>
          <p:cNvSpPr>
            <a:spLocks noGrp="1"/>
          </p:cNvSpPr>
          <p:nvPr>
            <p:ph idx="1"/>
          </p:nvPr>
        </p:nvSpPr>
        <p:spPr>
          <a:xfrm>
            <a:off x="838200" y="1690688"/>
            <a:ext cx="7880684" cy="4802187"/>
          </a:xfrm>
        </p:spPr>
        <p:txBody>
          <a:bodyPr>
            <a:normAutofit lnSpcReduction="10000"/>
          </a:bodyPr>
          <a:lstStyle/>
          <a:p>
            <a:pPr algn="l">
              <a:buFont typeface="+mj-lt"/>
              <a:buAutoNum type="arabicPeriod"/>
            </a:pPr>
            <a:r>
              <a:rPr lang="en-US" sz="1400" b="1" i="0" dirty="0">
                <a:effectLst/>
                <a:latin typeface="Söhne"/>
              </a:rPr>
              <a:t>Seasonal Patterns</a:t>
            </a:r>
            <a:r>
              <a:rPr lang="en-US" sz="1400" b="0" i="0" dirty="0">
                <a:effectLst/>
                <a:latin typeface="Söhne"/>
              </a:rPr>
              <a:t>: The hypothesis is that the time series data exhibits recurring seasonal patterns or cycles. These patterns could be monthly, quarterly, or annual cycles. The assumption is that the patterns repeat consistently across multiple cycles.</a:t>
            </a:r>
          </a:p>
          <a:p>
            <a:pPr algn="l">
              <a:buFont typeface="+mj-lt"/>
              <a:buAutoNum type="arabicPeriod"/>
            </a:pPr>
            <a:r>
              <a:rPr lang="en-US" sz="1400" b="1" i="0" dirty="0">
                <a:effectLst/>
                <a:latin typeface="Söhne"/>
              </a:rPr>
              <a:t>Additive or Multiplicative Seasonality</a:t>
            </a:r>
            <a:r>
              <a:rPr lang="en-US" sz="1400" b="0" i="0" dirty="0">
                <a:effectLst/>
                <a:latin typeface="Söhne"/>
              </a:rPr>
              <a:t>: The assumption is that the seasonal component can be modeled as either an additive effect, where the amplitude of the seasonal pattern remains relatively constant, or a multiplicative effect, where the amplitude of the seasonal pattern varies with the level of the time series.</a:t>
            </a:r>
          </a:p>
          <a:p>
            <a:pPr algn="l">
              <a:buFont typeface="+mj-lt"/>
              <a:buAutoNum type="arabicPeriod"/>
            </a:pPr>
            <a:r>
              <a:rPr lang="en-US" sz="1400" b="1" i="0" dirty="0">
                <a:effectLst/>
                <a:latin typeface="Söhne"/>
              </a:rPr>
              <a:t>Seasonal Stationarity</a:t>
            </a:r>
            <a:r>
              <a:rPr lang="en-US" sz="1400" b="0" i="0" dirty="0">
                <a:effectLst/>
                <a:latin typeface="Söhne"/>
              </a:rPr>
              <a:t>: The assumption is that the seasonal component of the data is stationary, meaning that the statistical properties of the seasonal patterns do not change over time. This assumption is necessary for modeling and forecasting the seasonal component accurately.</a:t>
            </a:r>
          </a:p>
          <a:p>
            <a:pPr algn="l">
              <a:buFont typeface="+mj-lt"/>
              <a:buAutoNum type="arabicPeriod"/>
            </a:pPr>
            <a:r>
              <a:rPr lang="en-US" sz="1400" b="1" i="0" dirty="0">
                <a:effectLst/>
                <a:latin typeface="Söhne"/>
              </a:rPr>
              <a:t>Independence and Identically Distributed (IID) Residuals</a:t>
            </a:r>
            <a:r>
              <a:rPr lang="en-US" sz="1400" b="0" i="0" dirty="0">
                <a:effectLst/>
                <a:latin typeface="Söhne"/>
              </a:rPr>
              <a:t>: The hypothesis is that the errors or residuals of the time series model are independent and identically distributed. In the data, </a:t>
            </a:r>
            <a:r>
              <a:rPr lang="en-US" sz="1400" dirty="0">
                <a:latin typeface="Söhne"/>
              </a:rPr>
              <a:t>the residuals’ distribution begin to change after the 300</a:t>
            </a:r>
            <a:r>
              <a:rPr lang="en-US" sz="1400" baseline="30000" dirty="0">
                <a:latin typeface="Söhne"/>
              </a:rPr>
              <a:t>th</a:t>
            </a:r>
            <a:r>
              <a:rPr lang="en-US" sz="1400" dirty="0">
                <a:latin typeface="Söhne"/>
              </a:rPr>
              <a:t> index. That is the start of the COVID-19 pandemic; that intervention will be tested later.</a:t>
            </a:r>
            <a:endParaRPr lang="en-US" sz="1400" b="0" i="0" dirty="0">
              <a:effectLst/>
              <a:latin typeface="Söhne"/>
            </a:endParaRPr>
          </a:p>
          <a:p>
            <a:pPr>
              <a:buFont typeface="+mj-lt"/>
              <a:buAutoNum type="arabicPeriod"/>
            </a:pPr>
            <a:r>
              <a:rPr lang="en-US" sz="1400" b="1" i="0" dirty="0">
                <a:effectLst/>
                <a:latin typeface="Söhne"/>
              </a:rPr>
              <a:t>Homoscedasticity</a:t>
            </a:r>
            <a:r>
              <a:rPr lang="en-US" sz="1400" b="0" i="0" dirty="0">
                <a:effectLst/>
                <a:latin typeface="Söhne"/>
              </a:rPr>
              <a:t>: The assumption of homoscedasticity implies that the variance of the errors remains constant across different time points and does not exhibit any systematic patterns. In the data, </a:t>
            </a:r>
            <a:r>
              <a:rPr lang="en-US" sz="1400" dirty="0">
                <a:latin typeface="Söhne"/>
              </a:rPr>
              <a:t>the spread of the residuals begins to increase in a heteroskedastic manner after the 300</a:t>
            </a:r>
            <a:r>
              <a:rPr lang="en-US" sz="1400" baseline="30000" dirty="0">
                <a:latin typeface="Söhne"/>
              </a:rPr>
              <a:t>th</a:t>
            </a:r>
            <a:r>
              <a:rPr lang="en-US" sz="1400" dirty="0">
                <a:latin typeface="Söhne"/>
              </a:rPr>
              <a:t> index. That is the start of the COVID-19 pandemic; we will test the impact of that intervention later.</a:t>
            </a:r>
            <a:endParaRPr lang="en-US" sz="1400" b="0" i="0" dirty="0">
              <a:effectLst/>
              <a:latin typeface="Söhne"/>
            </a:endParaRPr>
          </a:p>
          <a:p>
            <a:pPr>
              <a:buFont typeface="+mj-lt"/>
              <a:buAutoNum type="arabicPeriod"/>
            </a:pPr>
            <a:r>
              <a:rPr lang="en-US" sz="1400" b="1" i="0" dirty="0">
                <a:effectLst/>
                <a:latin typeface="Söhne"/>
              </a:rPr>
              <a:t>Absence of Outliers</a:t>
            </a:r>
            <a:r>
              <a:rPr lang="en-US" sz="1400" b="0" i="0" dirty="0">
                <a:effectLst/>
                <a:latin typeface="Söhne"/>
              </a:rPr>
              <a:t>: The assumption is that the time series data is free from outliers or influential observations that can significantly impact the model's performance and accuracy. Outliers should be identified and handled appropriately before modeling. COVID-19 presents some outliers later in the data.</a:t>
            </a:r>
          </a:p>
        </p:txBody>
      </p:sp>
      <p:pic>
        <p:nvPicPr>
          <p:cNvPr id="1026" name="Picture 2">
            <a:extLst>
              <a:ext uri="{FF2B5EF4-FFF2-40B4-BE49-F238E27FC236}">
                <a16:creationId xmlns:a16="http://schemas.microsoft.com/office/drawing/2014/main" id="{49AB1C3D-93B7-EC5D-DC12-3F272249E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161" y="118469"/>
            <a:ext cx="2981192" cy="21294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96B772-200F-BEF8-9D11-EE122CD17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161" y="2364288"/>
            <a:ext cx="2981192" cy="21294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B9B065-67B7-D27A-75B8-6490096B5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1161" y="4610109"/>
            <a:ext cx="2981191" cy="21294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099F316-3EBA-096B-CE65-06C206672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393482"/>
            <a:ext cx="7445385" cy="198137"/>
          </a:xfrm>
          <a:prstGeom prst="rect">
            <a:avLst/>
          </a:prstGeom>
        </p:spPr>
      </p:pic>
    </p:spTree>
    <p:extLst>
      <p:ext uri="{BB962C8B-B14F-4D97-AF65-F5344CB8AC3E}">
        <p14:creationId xmlns:p14="http://schemas.microsoft.com/office/powerpoint/2010/main" val="99704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6D64-FFEC-6B19-0352-367AC22D4CC1}"/>
              </a:ext>
            </a:extLst>
          </p:cNvPr>
          <p:cNvSpPr>
            <a:spLocks noGrp="1"/>
          </p:cNvSpPr>
          <p:nvPr>
            <p:ph type="title"/>
          </p:nvPr>
        </p:nvSpPr>
        <p:spPr/>
        <p:txBody>
          <a:bodyPr>
            <a:normAutofit/>
          </a:bodyPr>
          <a:lstStyle/>
          <a:p>
            <a:r>
              <a:rPr lang="en-US" dirty="0"/>
              <a:t>Data Properties</a:t>
            </a:r>
          </a:p>
        </p:txBody>
      </p:sp>
      <p:pic>
        <p:nvPicPr>
          <p:cNvPr id="1027" name="Picture 3">
            <a:extLst>
              <a:ext uri="{FF2B5EF4-FFF2-40B4-BE49-F238E27FC236}">
                <a16:creationId xmlns:a16="http://schemas.microsoft.com/office/drawing/2014/main" id="{A51191E2-C7BD-D5F9-AB32-0590D04A61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5090" y="324357"/>
            <a:ext cx="4289425" cy="3063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DCB082-FBEB-BABF-B16B-379149021E5A}"/>
              </a:ext>
            </a:extLst>
          </p:cNvPr>
          <p:cNvPicPr>
            <a:picLocks noChangeAspect="1"/>
          </p:cNvPicPr>
          <p:nvPr/>
        </p:nvPicPr>
        <p:blipFill>
          <a:blip r:embed="rId3"/>
          <a:stretch>
            <a:fillRect/>
          </a:stretch>
        </p:blipFill>
        <p:spPr>
          <a:xfrm>
            <a:off x="7751141" y="3466948"/>
            <a:ext cx="4293374" cy="3066695"/>
          </a:xfrm>
          <a:prstGeom prst="rect">
            <a:avLst/>
          </a:prstGeom>
          <a:ln>
            <a:solidFill>
              <a:schemeClr val="tx1"/>
            </a:solidFill>
          </a:ln>
        </p:spPr>
      </p:pic>
      <p:graphicFrame>
        <p:nvGraphicFramePr>
          <p:cNvPr id="4" name="Table 5">
            <a:extLst>
              <a:ext uri="{FF2B5EF4-FFF2-40B4-BE49-F238E27FC236}">
                <a16:creationId xmlns:a16="http://schemas.microsoft.com/office/drawing/2014/main" id="{23EF2FD8-0F30-0458-3649-78CDCCBEFDDF}"/>
              </a:ext>
            </a:extLst>
          </p:cNvPr>
          <p:cNvGraphicFramePr>
            <a:graphicFrameLocks noGrp="1"/>
          </p:cNvGraphicFramePr>
          <p:nvPr>
            <p:extLst>
              <p:ext uri="{D42A27DB-BD31-4B8C-83A1-F6EECF244321}">
                <p14:modId xmlns:p14="http://schemas.microsoft.com/office/powerpoint/2010/main" val="3468965400"/>
              </p:ext>
            </p:extLst>
          </p:nvPr>
        </p:nvGraphicFramePr>
        <p:xfrm>
          <a:off x="838198" y="5380352"/>
          <a:ext cx="6785722" cy="1112520"/>
        </p:xfrm>
        <a:graphic>
          <a:graphicData uri="http://schemas.openxmlformats.org/drawingml/2006/table">
            <a:tbl>
              <a:tblPr firstRow="1" bandRow="1">
                <a:tableStyleId>{21E4AEA4-8DFA-4A89-87EB-49C32662AFE0}</a:tableStyleId>
              </a:tblPr>
              <a:tblGrid>
                <a:gridCol w="3372638">
                  <a:extLst>
                    <a:ext uri="{9D8B030D-6E8A-4147-A177-3AD203B41FA5}">
                      <a16:colId xmlns:a16="http://schemas.microsoft.com/office/drawing/2014/main" val="3639119152"/>
                    </a:ext>
                  </a:extLst>
                </a:gridCol>
                <a:gridCol w="1759284">
                  <a:extLst>
                    <a:ext uri="{9D8B030D-6E8A-4147-A177-3AD203B41FA5}">
                      <a16:colId xmlns:a16="http://schemas.microsoft.com/office/drawing/2014/main" val="4243493633"/>
                    </a:ext>
                  </a:extLst>
                </a:gridCol>
                <a:gridCol w="1653800">
                  <a:extLst>
                    <a:ext uri="{9D8B030D-6E8A-4147-A177-3AD203B41FA5}">
                      <a16:colId xmlns:a16="http://schemas.microsoft.com/office/drawing/2014/main" val="2833082439"/>
                    </a:ext>
                  </a:extLst>
                </a:gridCol>
              </a:tblGrid>
              <a:tr h="370840">
                <a:tc>
                  <a:txBody>
                    <a:bodyPr/>
                    <a:lstStyle/>
                    <a:p>
                      <a:pPr algn="ctr"/>
                      <a:r>
                        <a:rPr lang="en-US" dirty="0"/>
                        <a:t>Test</a:t>
                      </a:r>
                    </a:p>
                  </a:txBody>
                  <a:tcPr anchor="ctr"/>
                </a:tc>
                <a:tc>
                  <a:txBody>
                    <a:bodyPr/>
                    <a:lstStyle/>
                    <a:p>
                      <a:pPr algn="ctr"/>
                      <a:r>
                        <a:rPr lang="en-US" dirty="0"/>
                        <a:t>Test Statistic</a:t>
                      </a:r>
                    </a:p>
                  </a:txBody>
                  <a:tcPr anchor="ctr"/>
                </a:tc>
                <a:tc>
                  <a:txBody>
                    <a:bodyPr/>
                    <a:lstStyle/>
                    <a:p>
                      <a:pPr algn="ctr"/>
                      <a:r>
                        <a:rPr lang="en-US" dirty="0"/>
                        <a:t>P-Value</a:t>
                      </a:r>
                    </a:p>
                  </a:txBody>
                  <a:tcPr anchor="ctr"/>
                </a:tc>
                <a:extLst>
                  <a:ext uri="{0D108BD9-81ED-4DB2-BD59-A6C34878D82A}">
                    <a16:rowId xmlns:a16="http://schemas.microsoft.com/office/drawing/2014/main" val="2959555222"/>
                  </a:ext>
                </a:extLst>
              </a:tr>
              <a:tr h="370840">
                <a:tc>
                  <a:txBody>
                    <a:bodyPr/>
                    <a:lstStyle/>
                    <a:p>
                      <a:pPr algn="ctr"/>
                      <a:r>
                        <a:rPr lang="en-US" dirty="0"/>
                        <a:t>Augmented Dickey-Fuller Test</a:t>
                      </a:r>
                    </a:p>
                  </a:txBody>
                  <a:tcPr anchor="ctr"/>
                </a:tc>
                <a:tc>
                  <a:txBody>
                    <a:bodyPr/>
                    <a:lstStyle/>
                    <a:p>
                      <a:pPr algn="ctr"/>
                      <a:r>
                        <a:rPr lang="en-US" dirty="0"/>
                        <a:t>-2.1953</a:t>
                      </a:r>
                    </a:p>
                  </a:txBody>
                  <a:tcPr anchor="ctr"/>
                </a:tc>
                <a:tc>
                  <a:txBody>
                    <a:bodyPr/>
                    <a:lstStyle/>
                    <a:p>
                      <a:pPr algn="ctr"/>
                      <a:r>
                        <a:rPr lang="en-US" dirty="0"/>
                        <a:t>0.4946</a:t>
                      </a:r>
                    </a:p>
                  </a:txBody>
                  <a:tcPr anchor="ctr"/>
                </a:tc>
                <a:extLst>
                  <a:ext uri="{0D108BD9-81ED-4DB2-BD59-A6C34878D82A}">
                    <a16:rowId xmlns:a16="http://schemas.microsoft.com/office/drawing/2014/main" val="3978014217"/>
                  </a:ext>
                </a:extLst>
              </a:tr>
              <a:tr h="370840">
                <a:tc>
                  <a:txBody>
                    <a:bodyPr/>
                    <a:lstStyle/>
                    <a:p>
                      <a:pPr algn="ctr"/>
                      <a:r>
                        <a:rPr lang="en-US" dirty="0"/>
                        <a:t>KPSS Test for Level Stationarity</a:t>
                      </a:r>
                    </a:p>
                  </a:txBody>
                  <a:tcPr anchor="ctr"/>
                </a:tc>
                <a:tc>
                  <a:txBody>
                    <a:bodyPr/>
                    <a:lstStyle/>
                    <a:p>
                      <a:pPr algn="ctr"/>
                      <a:r>
                        <a:rPr lang="en-US" dirty="0"/>
                        <a:t>5.3905</a:t>
                      </a:r>
                    </a:p>
                  </a:txBody>
                  <a:tcPr anchor="ctr"/>
                </a:tc>
                <a:tc>
                  <a:txBody>
                    <a:bodyPr/>
                    <a:lstStyle/>
                    <a:p>
                      <a:pPr algn="ctr"/>
                      <a:r>
                        <a:rPr lang="en-US" dirty="0"/>
                        <a:t>0.01</a:t>
                      </a:r>
                    </a:p>
                  </a:txBody>
                  <a:tcPr anchor="ctr"/>
                </a:tc>
                <a:extLst>
                  <a:ext uri="{0D108BD9-81ED-4DB2-BD59-A6C34878D82A}">
                    <a16:rowId xmlns:a16="http://schemas.microsoft.com/office/drawing/2014/main" val="3176481099"/>
                  </a:ext>
                </a:extLst>
              </a:tr>
            </a:tbl>
          </a:graphicData>
        </a:graphic>
      </p:graphicFrame>
      <p:sp>
        <p:nvSpPr>
          <p:cNvPr id="6" name="Content Placeholder 2">
            <a:extLst>
              <a:ext uri="{FF2B5EF4-FFF2-40B4-BE49-F238E27FC236}">
                <a16:creationId xmlns:a16="http://schemas.microsoft.com/office/drawing/2014/main" id="{3B5068B3-DC4B-D538-5263-2BBCD0BD9D4D}"/>
              </a:ext>
            </a:extLst>
          </p:cNvPr>
          <p:cNvSpPr txBox="1">
            <a:spLocks/>
          </p:cNvSpPr>
          <p:nvPr/>
        </p:nvSpPr>
        <p:spPr>
          <a:xfrm>
            <a:off x="838199" y="1690687"/>
            <a:ext cx="6785721" cy="35525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solidFill>
                  <a:srgbClr val="333333"/>
                </a:solidFill>
                <a:effectLst/>
                <a:latin typeface="Helvetica Neue"/>
              </a:rPr>
              <a:t>The ACF plot shows the ACF dying down very slowly as the lag increases. </a:t>
            </a:r>
          </a:p>
          <a:p>
            <a:pPr lvl="1"/>
            <a:r>
              <a:rPr lang="en-US" sz="1800" b="0" i="0" dirty="0">
                <a:solidFill>
                  <a:srgbClr val="333333"/>
                </a:solidFill>
                <a:effectLst/>
                <a:latin typeface="Helvetica Neue"/>
              </a:rPr>
              <a:t>This gives us the evidence that the </a:t>
            </a:r>
            <a:r>
              <a:rPr lang="en-US" sz="1800" b="1" i="0" dirty="0">
                <a:solidFill>
                  <a:srgbClr val="333333"/>
                </a:solidFill>
                <a:effectLst/>
                <a:latin typeface="Helvetica Neue"/>
              </a:rPr>
              <a:t>time series is </a:t>
            </a:r>
            <a:br>
              <a:rPr lang="en-US" sz="1800" b="1" i="0" dirty="0">
                <a:solidFill>
                  <a:srgbClr val="333333"/>
                </a:solidFill>
                <a:effectLst/>
                <a:latin typeface="Helvetica Neue"/>
              </a:rPr>
            </a:br>
            <a:r>
              <a:rPr lang="en-US" sz="1800" b="1" i="0" dirty="0">
                <a:solidFill>
                  <a:srgbClr val="333333"/>
                </a:solidFill>
                <a:effectLst/>
                <a:latin typeface="Helvetica Neue"/>
              </a:rPr>
              <a:t>non-stationary. </a:t>
            </a:r>
          </a:p>
          <a:p>
            <a:r>
              <a:rPr lang="en-US" sz="2000" b="0" i="0" dirty="0">
                <a:solidFill>
                  <a:srgbClr val="333333"/>
                </a:solidFill>
                <a:effectLst/>
                <a:latin typeface="Helvetica Neue"/>
              </a:rPr>
              <a:t>The ADF test has a p-value of 0.4946, we do not reject the null hypothesis (at a 5% level). </a:t>
            </a:r>
          </a:p>
          <a:p>
            <a:pPr lvl="1"/>
            <a:r>
              <a:rPr lang="en-US" sz="1800" b="0" i="0" dirty="0">
                <a:solidFill>
                  <a:srgbClr val="333333"/>
                </a:solidFill>
                <a:effectLst/>
                <a:latin typeface="Helvetica Neue"/>
              </a:rPr>
              <a:t>We have significant evidence that the </a:t>
            </a:r>
            <a:r>
              <a:rPr lang="en-US" sz="1800" b="1" i="0" dirty="0">
                <a:solidFill>
                  <a:srgbClr val="333333"/>
                </a:solidFill>
                <a:effectLst/>
                <a:latin typeface="Helvetica Neue"/>
              </a:rPr>
              <a:t>time series is </a:t>
            </a:r>
            <a:br>
              <a:rPr lang="en-US" sz="1800" b="1" i="0" dirty="0">
                <a:solidFill>
                  <a:srgbClr val="333333"/>
                </a:solidFill>
                <a:effectLst/>
                <a:latin typeface="Helvetica Neue"/>
              </a:rPr>
            </a:br>
            <a:r>
              <a:rPr lang="en-US" sz="1800" b="1" i="0" dirty="0">
                <a:solidFill>
                  <a:srgbClr val="333333"/>
                </a:solidFill>
                <a:effectLst/>
                <a:latin typeface="Helvetica Neue"/>
              </a:rPr>
              <a:t>non-stationary</a:t>
            </a:r>
            <a:r>
              <a:rPr lang="en-US" sz="1800" b="0" i="0" dirty="0">
                <a:solidFill>
                  <a:srgbClr val="333333"/>
                </a:solidFill>
                <a:effectLst/>
                <a:latin typeface="Helvetica Neue"/>
              </a:rPr>
              <a:t>.</a:t>
            </a:r>
          </a:p>
          <a:p>
            <a:r>
              <a:rPr lang="en-US" sz="2000" b="0" i="0" dirty="0">
                <a:solidFill>
                  <a:srgbClr val="333333"/>
                </a:solidFill>
                <a:effectLst/>
                <a:latin typeface="Helvetica Neue"/>
              </a:rPr>
              <a:t>The KPSS Test has a p-value of 0.01, we reject the null hypothesis (at a 5% level). </a:t>
            </a:r>
          </a:p>
          <a:p>
            <a:pPr lvl="1"/>
            <a:r>
              <a:rPr lang="en-US" sz="1800" b="0" i="0" dirty="0">
                <a:solidFill>
                  <a:srgbClr val="333333"/>
                </a:solidFill>
                <a:effectLst/>
                <a:latin typeface="Helvetica Neue"/>
              </a:rPr>
              <a:t>We have significant evidence that the </a:t>
            </a:r>
            <a:r>
              <a:rPr lang="en-US" sz="1800" b="1" i="0" dirty="0">
                <a:solidFill>
                  <a:srgbClr val="333333"/>
                </a:solidFill>
                <a:effectLst/>
                <a:latin typeface="Helvetica Neue"/>
              </a:rPr>
              <a:t>time series is </a:t>
            </a:r>
            <a:br>
              <a:rPr lang="en-US" sz="1800" b="1" i="0" dirty="0">
                <a:solidFill>
                  <a:srgbClr val="333333"/>
                </a:solidFill>
                <a:effectLst/>
                <a:latin typeface="Helvetica Neue"/>
              </a:rPr>
            </a:br>
            <a:r>
              <a:rPr lang="en-US" sz="1800" b="1" i="0" dirty="0">
                <a:solidFill>
                  <a:srgbClr val="333333"/>
                </a:solidFill>
                <a:effectLst/>
                <a:latin typeface="Helvetica Neue"/>
              </a:rPr>
              <a:t>non-stationary</a:t>
            </a:r>
            <a:r>
              <a:rPr lang="en-US" sz="1800" b="0" i="0" dirty="0">
                <a:solidFill>
                  <a:srgbClr val="333333"/>
                </a:solidFill>
                <a:effectLst/>
                <a:latin typeface="Helvetica Neue"/>
              </a:rPr>
              <a:t>.</a:t>
            </a:r>
            <a:endParaRPr lang="en-US" sz="1800" dirty="0"/>
          </a:p>
        </p:txBody>
      </p:sp>
      <p:pic>
        <p:nvPicPr>
          <p:cNvPr id="7" name="Picture 6">
            <a:extLst>
              <a:ext uri="{FF2B5EF4-FFF2-40B4-BE49-F238E27FC236}">
                <a16:creationId xmlns:a16="http://schemas.microsoft.com/office/drawing/2014/main" id="{7168A31A-93C6-8F69-B89F-68194386E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407283"/>
            <a:ext cx="6785720" cy="180582"/>
          </a:xfrm>
          <a:prstGeom prst="rect">
            <a:avLst/>
          </a:prstGeom>
        </p:spPr>
      </p:pic>
    </p:spTree>
    <p:extLst>
      <p:ext uri="{BB962C8B-B14F-4D97-AF65-F5344CB8AC3E}">
        <p14:creationId xmlns:p14="http://schemas.microsoft.com/office/powerpoint/2010/main" val="12318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CBF7-9863-A2C3-685C-736535EE4DB3}"/>
              </a:ext>
            </a:extLst>
          </p:cNvPr>
          <p:cNvSpPr>
            <a:spLocks noGrp="1"/>
          </p:cNvSpPr>
          <p:nvPr>
            <p:ph type="title"/>
          </p:nvPr>
        </p:nvSpPr>
        <p:spPr/>
        <p:txBody>
          <a:bodyPr>
            <a:normAutofit/>
          </a:bodyPr>
          <a:lstStyle/>
          <a:p>
            <a:r>
              <a:rPr lang="en-US" sz="4400" dirty="0"/>
              <a:t>Feature Engineering &amp; Transformations</a:t>
            </a:r>
            <a:endParaRPr lang="en-US" dirty="0"/>
          </a:p>
        </p:txBody>
      </p:sp>
      <p:sp>
        <p:nvSpPr>
          <p:cNvPr id="3" name="Content Placeholder 2">
            <a:extLst>
              <a:ext uri="{FF2B5EF4-FFF2-40B4-BE49-F238E27FC236}">
                <a16:creationId xmlns:a16="http://schemas.microsoft.com/office/drawing/2014/main" id="{176CBE5E-DB7A-D7CF-4EC3-6959FE36C06A}"/>
              </a:ext>
            </a:extLst>
          </p:cNvPr>
          <p:cNvSpPr>
            <a:spLocks noGrp="1"/>
          </p:cNvSpPr>
          <p:nvPr>
            <p:ph idx="1"/>
          </p:nvPr>
        </p:nvSpPr>
        <p:spPr>
          <a:xfrm>
            <a:off x="838201" y="1825625"/>
            <a:ext cx="7327232" cy="3962400"/>
          </a:xfrm>
        </p:spPr>
        <p:txBody>
          <a:bodyPr/>
          <a:lstStyle/>
          <a:p>
            <a:r>
              <a:rPr lang="en-US" dirty="0"/>
              <a:t>The original dataset was transformed into ‘</a:t>
            </a:r>
            <a:r>
              <a:rPr lang="en-US" dirty="0" err="1"/>
              <a:t>xts</a:t>
            </a:r>
            <a:r>
              <a:rPr lang="en-US" dirty="0"/>
              <a:t>’ and ‘</a:t>
            </a:r>
            <a:r>
              <a:rPr lang="en-US" dirty="0" err="1"/>
              <a:t>ts</a:t>
            </a:r>
            <a:r>
              <a:rPr lang="en-US" dirty="0"/>
              <a:t>’ objects for its respective tasks during modelling.</a:t>
            </a:r>
          </a:p>
          <a:p>
            <a:r>
              <a:rPr lang="en-US" dirty="0"/>
              <a:t>The data was clean, had no missing data, and had consistent observation times (1</a:t>
            </a:r>
            <a:r>
              <a:rPr lang="en-US" baseline="30000" dirty="0"/>
              <a:t>st</a:t>
            </a:r>
            <a:r>
              <a:rPr lang="en-US" dirty="0"/>
              <a:t> of every month).</a:t>
            </a:r>
          </a:p>
          <a:p>
            <a:r>
              <a:rPr lang="en-US" dirty="0"/>
              <a:t>No additional feature engineering or data transformations were required for analysis.</a:t>
            </a:r>
          </a:p>
        </p:txBody>
      </p:sp>
      <p:pic>
        <p:nvPicPr>
          <p:cNvPr id="4" name="Picture 3">
            <a:extLst>
              <a:ext uri="{FF2B5EF4-FFF2-40B4-BE49-F238E27FC236}">
                <a16:creationId xmlns:a16="http://schemas.microsoft.com/office/drawing/2014/main" id="{A4114FDE-AE1A-6A0F-CD69-4C40A7B23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6038"/>
            <a:ext cx="9228221" cy="245582"/>
          </a:xfrm>
          <a:prstGeom prst="rect">
            <a:avLst/>
          </a:prstGeom>
        </p:spPr>
      </p:pic>
      <p:graphicFrame>
        <p:nvGraphicFramePr>
          <p:cNvPr id="5" name="Table 5">
            <a:extLst>
              <a:ext uri="{FF2B5EF4-FFF2-40B4-BE49-F238E27FC236}">
                <a16:creationId xmlns:a16="http://schemas.microsoft.com/office/drawing/2014/main" id="{1207BC05-D65B-FF3E-8EB6-980BC399B640}"/>
              </a:ext>
            </a:extLst>
          </p:cNvPr>
          <p:cNvGraphicFramePr>
            <a:graphicFrameLocks noGrp="1"/>
          </p:cNvGraphicFramePr>
          <p:nvPr>
            <p:extLst>
              <p:ext uri="{D42A27DB-BD31-4B8C-83A1-F6EECF244321}">
                <p14:modId xmlns:p14="http://schemas.microsoft.com/office/powerpoint/2010/main" val="3686373605"/>
              </p:ext>
            </p:extLst>
          </p:nvPr>
        </p:nvGraphicFramePr>
        <p:xfrm>
          <a:off x="8395367" y="1825625"/>
          <a:ext cx="3467770" cy="3962400"/>
        </p:xfrm>
        <a:graphic>
          <a:graphicData uri="http://schemas.openxmlformats.org/drawingml/2006/table">
            <a:tbl>
              <a:tblPr firstRow="1" bandRow="1">
                <a:tableStyleId>{21E4AEA4-8DFA-4A89-87EB-49C32662AFE0}</a:tableStyleId>
              </a:tblPr>
              <a:tblGrid>
                <a:gridCol w="1733885">
                  <a:extLst>
                    <a:ext uri="{9D8B030D-6E8A-4147-A177-3AD203B41FA5}">
                      <a16:colId xmlns:a16="http://schemas.microsoft.com/office/drawing/2014/main" val="1263133373"/>
                    </a:ext>
                  </a:extLst>
                </a:gridCol>
                <a:gridCol w="1733885">
                  <a:extLst>
                    <a:ext uri="{9D8B030D-6E8A-4147-A177-3AD203B41FA5}">
                      <a16:colId xmlns:a16="http://schemas.microsoft.com/office/drawing/2014/main" val="1929466997"/>
                    </a:ext>
                  </a:extLst>
                </a:gridCol>
              </a:tblGrid>
              <a:tr h="370840">
                <a:tc>
                  <a:txBody>
                    <a:bodyPr/>
                    <a:lstStyle/>
                    <a:p>
                      <a:pPr algn="ctr"/>
                      <a:r>
                        <a:rPr lang="en-US" b="1" dirty="0">
                          <a:solidFill>
                            <a:srgbClr val="FFFFFF"/>
                          </a:solidFill>
                          <a:effectLst/>
                        </a:rPr>
                        <a:t>DATE</a:t>
                      </a:r>
                    </a:p>
                  </a:txBody>
                  <a:tcPr marL="38100" marR="38100" marT="38100" marB="38100" anchor="ctr"/>
                </a:tc>
                <a:tc>
                  <a:txBody>
                    <a:bodyPr/>
                    <a:lstStyle/>
                    <a:p>
                      <a:pPr algn="ctr"/>
                      <a:r>
                        <a:rPr lang="en-US" b="1" dirty="0">
                          <a:solidFill>
                            <a:srgbClr val="FFFFFF"/>
                          </a:solidFill>
                          <a:effectLst/>
                        </a:rPr>
                        <a:t>Revenue, </a:t>
                      </a:r>
                      <a:br>
                        <a:rPr lang="en-US" b="1" dirty="0">
                          <a:solidFill>
                            <a:srgbClr val="FFFFFF"/>
                          </a:solidFill>
                          <a:effectLst/>
                        </a:rPr>
                      </a:br>
                      <a:r>
                        <a:rPr lang="en-US" b="1" dirty="0">
                          <a:solidFill>
                            <a:srgbClr val="FFFFFF"/>
                          </a:solidFill>
                          <a:effectLst/>
                        </a:rPr>
                        <a:t>Millions of $USD</a:t>
                      </a:r>
                    </a:p>
                  </a:txBody>
                  <a:tcPr marL="38100" marR="38100" marT="38100" marB="38100" anchor="ctr"/>
                </a:tc>
                <a:extLst>
                  <a:ext uri="{0D108BD9-81ED-4DB2-BD59-A6C34878D82A}">
                    <a16:rowId xmlns:a16="http://schemas.microsoft.com/office/drawing/2014/main" val="18579340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1992-01-01</a:t>
                      </a:r>
                    </a:p>
                  </a:txBody>
                  <a:tcPr marL="38100" marR="3810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1744</a:t>
                      </a:r>
                    </a:p>
                  </a:txBody>
                  <a:tcPr anchor="ctr"/>
                </a:tc>
                <a:extLst>
                  <a:ext uri="{0D108BD9-81ED-4DB2-BD59-A6C34878D82A}">
                    <a16:rowId xmlns:a16="http://schemas.microsoft.com/office/drawing/2014/main" val="1368888694"/>
                  </a:ext>
                </a:extLst>
              </a:tr>
              <a:tr h="370840">
                <a:tc>
                  <a:txBody>
                    <a:bodyPr/>
                    <a:lstStyle/>
                    <a:p>
                      <a:pPr algn="ctr"/>
                      <a:r>
                        <a:rPr lang="en-US" dirty="0">
                          <a:effectLst/>
                        </a:rPr>
                        <a:t>1992-02-01</a:t>
                      </a:r>
                    </a:p>
                  </a:txBody>
                  <a:tcPr marL="38100" marR="38100" marT="30480" marB="30480" anchor="ctr"/>
                </a:tc>
                <a:tc>
                  <a:txBody>
                    <a:bodyPr/>
                    <a:lstStyle/>
                    <a:p>
                      <a:pPr algn="ctr"/>
                      <a:r>
                        <a:rPr lang="en-US">
                          <a:effectLst/>
                        </a:rPr>
                        <a:t>1990</a:t>
                      </a:r>
                    </a:p>
                  </a:txBody>
                  <a:tcPr marL="38100" marR="38100" marT="30480" marB="30480" anchor="ctr"/>
                </a:tc>
                <a:extLst>
                  <a:ext uri="{0D108BD9-81ED-4DB2-BD59-A6C34878D82A}">
                    <a16:rowId xmlns:a16="http://schemas.microsoft.com/office/drawing/2014/main" val="4175688640"/>
                  </a:ext>
                </a:extLst>
              </a:tr>
              <a:tr h="370840">
                <a:tc>
                  <a:txBody>
                    <a:bodyPr/>
                    <a:lstStyle/>
                    <a:p>
                      <a:pPr algn="ctr"/>
                      <a:r>
                        <a:rPr lang="en-US">
                          <a:effectLst/>
                        </a:rPr>
                        <a:t>1992-03-01</a:t>
                      </a:r>
                    </a:p>
                  </a:txBody>
                  <a:tcPr marL="38100" marR="38100" marT="30480" marB="30480" anchor="ctr"/>
                </a:tc>
                <a:tc>
                  <a:txBody>
                    <a:bodyPr/>
                    <a:lstStyle/>
                    <a:p>
                      <a:pPr algn="ctr"/>
                      <a:r>
                        <a:rPr lang="en-US" dirty="0">
                          <a:effectLst/>
                        </a:rPr>
                        <a:t>2177</a:t>
                      </a:r>
                    </a:p>
                  </a:txBody>
                  <a:tcPr marL="38100" marR="38100" marT="30480" marB="30480" anchor="ctr"/>
                </a:tc>
                <a:extLst>
                  <a:ext uri="{0D108BD9-81ED-4DB2-BD59-A6C34878D82A}">
                    <a16:rowId xmlns:a16="http://schemas.microsoft.com/office/drawing/2014/main" val="3952401026"/>
                  </a:ext>
                </a:extLst>
              </a:tr>
              <a:tr h="370840">
                <a:tc>
                  <a:txBody>
                    <a:bodyPr/>
                    <a:lstStyle/>
                    <a:p>
                      <a:pPr algn="ctr"/>
                      <a:r>
                        <a:rPr lang="en-US">
                          <a:effectLst/>
                        </a:rPr>
                        <a:t>1992-04-01</a:t>
                      </a:r>
                    </a:p>
                  </a:txBody>
                  <a:tcPr marL="38100" marR="38100" marT="30480" marB="30480" anchor="ctr"/>
                </a:tc>
                <a:tc>
                  <a:txBody>
                    <a:bodyPr/>
                    <a:lstStyle/>
                    <a:p>
                      <a:pPr algn="ctr"/>
                      <a:r>
                        <a:rPr lang="en-US" dirty="0">
                          <a:effectLst/>
                        </a:rPr>
                        <a:t>2601</a:t>
                      </a:r>
                    </a:p>
                  </a:txBody>
                  <a:tcPr marL="38100" marR="38100" marT="30480" marB="30480" anchor="ctr"/>
                </a:tc>
                <a:extLst>
                  <a:ext uri="{0D108BD9-81ED-4DB2-BD59-A6C34878D82A}">
                    <a16:rowId xmlns:a16="http://schemas.microsoft.com/office/drawing/2014/main" val="1495853654"/>
                  </a:ext>
                </a:extLst>
              </a:tr>
              <a:tr h="370840">
                <a:tc>
                  <a:txBody>
                    <a:bodyPr/>
                    <a:lstStyle/>
                    <a:p>
                      <a:pPr algn="ctr"/>
                      <a:r>
                        <a:rPr lang="en-US" dirty="0">
                          <a:effectLst/>
                        </a:rPr>
                        <a:t>…</a:t>
                      </a:r>
                    </a:p>
                  </a:txBody>
                  <a:tcPr marL="38100" marR="38100" marT="30480" marB="30480" anchor="ctr"/>
                </a:tc>
                <a:tc>
                  <a:txBody>
                    <a:bodyPr/>
                    <a:lstStyle/>
                    <a:p>
                      <a:pPr algn="ctr"/>
                      <a:r>
                        <a:rPr lang="en-US" dirty="0">
                          <a:effectLst/>
                        </a:rPr>
                        <a:t>…</a:t>
                      </a:r>
                    </a:p>
                  </a:txBody>
                  <a:tcPr marL="38100" marR="38100" marT="30480" marB="30480" anchor="ctr"/>
                </a:tc>
                <a:extLst>
                  <a:ext uri="{0D108BD9-81ED-4DB2-BD59-A6C34878D82A}">
                    <a16:rowId xmlns:a16="http://schemas.microsoft.com/office/drawing/2014/main" val="2237110460"/>
                  </a:ext>
                </a:extLst>
              </a:tr>
              <a:tr h="370840">
                <a:tc>
                  <a:txBody>
                    <a:bodyPr/>
                    <a:lstStyle/>
                    <a:p>
                      <a:pPr algn="ctr"/>
                      <a:r>
                        <a:rPr lang="en-US" dirty="0">
                          <a:effectLst/>
                        </a:rPr>
                        <a:t>2022-12-01</a:t>
                      </a:r>
                    </a:p>
                  </a:txBody>
                  <a:tcPr marL="38100" marR="38100" marT="30480" marB="30480" anchor="ctr"/>
                </a:tc>
                <a:tc>
                  <a:txBody>
                    <a:bodyPr/>
                    <a:lstStyle/>
                    <a:p>
                      <a:pPr algn="ctr"/>
                      <a:r>
                        <a:rPr lang="en-US">
                          <a:effectLst/>
                        </a:rPr>
                        <a:t>11219</a:t>
                      </a:r>
                    </a:p>
                  </a:txBody>
                  <a:tcPr marL="38100" marR="38100" marT="30480" marB="30480" anchor="ctr"/>
                </a:tc>
                <a:extLst>
                  <a:ext uri="{0D108BD9-81ED-4DB2-BD59-A6C34878D82A}">
                    <a16:rowId xmlns:a16="http://schemas.microsoft.com/office/drawing/2014/main" val="138638195"/>
                  </a:ext>
                </a:extLst>
              </a:tr>
              <a:tr h="370840">
                <a:tc>
                  <a:txBody>
                    <a:bodyPr/>
                    <a:lstStyle/>
                    <a:p>
                      <a:pPr algn="ctr"/>
                      <a:r>
                        <a:rPr lang="en-US" dirty="0">
                          <a:effectLst/>
                        </a:rPr>
                        <a:t>2023-01-01</a:t>
                      </a:r>
                    </a:p>
                  </a:txBody>
                  <a:tcPr marL="38100" marR="38100" marT="30480" marB="30480" anchor="ctr"/>
                </a:tc>
                <a:tc>
                  <a:txBody>
                    <a:bodyPr/>
                    <a:lstStyle/>
                    <a:p>
                      <a:pPr algn="ctr"/>
                      <a:r>
                        <a:rPr lang="en-US">
                          <a:effectLst/>
                        </a:rPr>
                        <a:t>12570</a:t>
                      </a:r>
                    </a:p>
                  </a:txBody>
                  <a:tcPr marL="38100" marR="38100" marT="30480" marB="30480" anchor="ctr"/>
                </a:tc>
                <a:extLst>
                  <a:ext uri="{0D108BD9-81ED-4DB2-BD59-A6C34878D82A}">
                    <a16:rowId xmlns:a16="http://schemas.microsoft.com/office/drawing/2014/main" val="2300805405"/>
                  </a:ext>
                </a:extLst>
              </a:tr>
              <a:tr h="370840">
                <a:tc>
                  <a:txBody>
                    <a:bodyPr/>
                    <a:lstStyle/>
                    <a:p>
                      <a:pPr algn="ctr"/>
                      <a:r>
                        <a:rPr lang="en-US" dirty="0">
                          <a:effectLst/>
                        </a:rPr>
                        <a:t>2023-02-01</a:t>
                      </a:r>
                    </a:p>
                  </a:txBody>
                  <a:tcPr marL="38100" marR="38100" marT="30480" marB="30480" anchor="ctr"/>
                </a:tc>
                <a:tc>
                  <a:txBody>
                    <a:bodyPr/>
                    <a:lstStyle/>
                    <a:p>
                      <a:pPr algn="ctr"/>
                      <a:r>
                        <a:rPr lang="en-US">
                          <a:effectLst/>
                        </a:rPr>
                        <a:t>14100</a:t>
                      </a:r>
                    </a:p>
                  </a:txBody>
                  <a:tcPr marL="38100" marR="38100" marT="30480" marB="30480" anchor="ctr"/>
                </a:tc>
                <a:extLst>
                  <a:ext uri="{0D108BD9-81ED-4DB2-BD59-A6C34878D82A}">
                    <a16:rowId xmlns:a16="http://schemas.microsoft.com/office/drawing/2014/main" val="26332298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2023-03-01</a:t>
                      </a:r>
                    </a:p>
                  </a:txBody>
                  <a:tcPr marL="38100" marR="38100" marT="30480" marB="30480" anchor="ctr"/>
                </a:tc>
                <a:tc>
                  <a:txBody>
                    <a:bodyPr/>
                    <a:lstStyle/>
                    <a:p>
                      <a:pPr algn="ctr"/>
                      <a:r>
                        <a:rPr lang="en-US" dirty="0">
                          <a:effectLst/>
                        </a:rPr>
                        <a:t>17039</a:t>
                      </a:r>
                    </a:p>
                  </a:txBody>
                  <a:tcPr marL="38100" marR="38100" marT="30480" marB="30480" anchor="ctr"/>
                </a:tc>
                <a:extLst>
                  <a:ext uri="{0D108BD9-81ED-4DB2-BD59-A6C34878D82A}">
                    <a16:rowId xmlns:a16="http://schemas.microsoft.com/office/drawing/2014/main" val="3403216937"/>
                  </a:ext>
                </a:extLst>
              </a:tr>
            </a:tbl>
          </a:graphicData>
        </a:graphic>
      </p:graphicFrame>
    </p:spTree>
    <p:extLst>
      <p:ext uri="{BB962C8B-B14F-4D97-AF65-F5344CB8AC3E}">
        <p14:creationId xmlns:p14="http://schemas.microsoft.com/office/powerpoint/2010/main" val="287042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1D3A-2135-B31C-07C9-457301827BD2}"/>
              </a:ext>
            </a:extLst>
          </p:cNvPr>
          <p:cNvSpPr>
            <a:spLocks noGrp="1"/>
          </p:cNvSpPr>
          <p:nvPr>
            <p:ph type="title"/>
          </p:nvPr>
        </p:nvSpPr>
        <p:spPr/>
        <p:txBody>
          <a:bodyPr/>
          <a:lstStyle/>
          <a:p>
            <a:r>
              <a:rPr lang="en-US" dirty="0"/>
              <a:t>Proposed Approaches</a:t>
            </a:r>
          </a:p>
        </p:txBody>
      </p:sp>
      <p:sp>
        <p:nvSpPr>
          <p:cNvPr id="4" name="Content Placeholder 2">
            <a:extLst>
              <a:ext uri="{FF2B5EF4-FFF2-40B4-BE49-F238E27FC236}">
                <a16:creationId xmlns:a16="http://schemas.microsoft.com/office/drawing/2014/main" id="{4031B0B6-6156-F02D-6D70-5FE890575977}"/>
              </a:ext>
            </a:extLst>
          </p:cNvPr>
          <p:cNvSpPr>
            <a:spLocks noGrp="1"/>
          </p:cNvSpPr>
          <p:nvPr>
            <p:ph idx="1"/>
          </p:nvPr>
        </p:nvSpPr>
        <p:spPr>
          <a:xfrm>
            <a:off x="838200" y="1825625"/>
            <a:ext cx="5145505" cy="4351338"/>
          </a:xfrm>
          <a:ln>
            <a:solidFill>
              <a:schemeClr val="tx1"/>
            </a:solidFill>
          </a:ln>
        </p:spPr>
        <p:txBody>
          <a:bodyPr>
            <a:normAutofit fontScale="92500" lnSpcReduction="10000"/>
          </a:bodyPr>
          <a:lstStyle/>
          <a:p>
            <a:pPr marL="0" indent="0" algn="ctr">
              <a:buNone/>
            </a:pPr>
            <a:r>
              <a:rPr lang="en-US" b="1" dirty="0"/>
              <a:t>1. Monthly, Quarterly, and Yearly SARIMA Models for Forecasting</a:t>
            </a:r>
          </a:p>
          <a:p>
            <a:r>
              <a:rPr lang="en-US" sz="2600" b="0" i="0" dirty="0">
                <a:effectLst/>
                <a:latin typeface="Söhne"/>
              </a:rPr>
              <a:t>SARIMA models extend the ARIMA framework to handle time series data with seasonal patterns. </a:t>
            </a:r>
          </a:p>
          <a:p>
            <a:r>
              <a:rPr lang="en-US" sz="2600" b="0" i="0" dirty="0">
                <a:effectLst/>
                <a:latin typeface="Söhne"/>
              </a:rPr>
              <a:t>SARIMA models include additional seasonal components to capture the seasonality present in the data.</a:t>
            </a:r>
          </a:p>
          <a:p>
            <a:r>
              <a:rPr lang="en-US" sz="2600" b="0" i="0" dirty="0">
                <a:effectLst/>
                <a:latin typeface="Söhne"/>
              </a:rPr>
              <a:t>SARIMA models can effectively capture and forecast time series data that exhibit seasonal patterns, such as monthly, quarterly, or yearly cycles.</a:t>
            </a:r>
            <a:endParaRPr lang="en-US" sz="2600" dirty="0"/>
          </a:p>
          <a:p>
            <a:endParaRPr lang="en-US" dirty="0"/>
          </a:p>
        </p:txBody>
      </p:sp>
      <p:sp>
        <p:nvSpPr>
          <p:cNvPr id="3" name="Content Placeholder 2">
            <a:extLst>
              <a:ext uri="{FF2B5EF4-FFF2-40B4-BE49-F238E27FC236}">
                <a16:creationId xmlns:a16="http://schemas.microsoft.com/office/drawing/2014/main" id="{DE003EE0-0028-A46E-B921-1553D860FC8B}"/>
              </a:ext>
            </a:extLst>
          </p:cNvPr>
          <p:cNvSpPr txBox="1">
            <a:spLocks/>
          </p:cNvSpPr>
          <p:nvPr/>
        </p:nvSpPr>
        <p:spPr>
          <a:xfrm>
            <a:off x="6208294" y="1825625"/>
            <a:ext cx="5145505" cy="4351338"/>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2. Pulse and Step Intervention Analysis (ARIMAX Prediction)</a:t>
            </a:r>
          </a:p>
          <a:p>
            <a:r>
              <a:rPr lang="en-US" sz="2600" dirty="0">
                <a:latin typeface="Söhne"/>
              </a:rPr>
              <a:t>Analyze and quantify the impact of the COVID-19 pandemic on used car sales. </a:t>
            </a:r>
          </a:p>
          <a:p>
            <a:r>
              <a:rPr lang="en-US" sz="2600" dirty="0">
                <a:latin typeface="Söhne"/>
              </a:rPr>
              <a:t>It helps to understand whether and how COVID-19 caused a significant change or disruption in the observed time series.</a:t>
            </a:r>
          </a:p>
          <a:p>
            <a:r>
              <a:rPr lang="en-US" sz="2600" dirty="0">
                <a:latin typeface="Söhne"/>
              </a:rPr>
              <a:t>The goal of intervention analysis is to assess the causal effect of COVID-19 on the time series and provide insights into its impact.</a:t>
            </a:r>
          </a:p>
          <a:p>
            <a:endParaRPr lang="en-US" dirty="0"/>
          </a:p>
          <a:p>
            <a:endParaRPr lang="en-US" dirty="0"/>
          </a:p>
        </p:txBody>
      </p:sp>
      <p:pic>
        <p:nvPicPr>
          <p:cNvPr id="5" name="Picture 4">
            <a:extLst>
              <a:ext uri="{FF2B5EF4-FFF2-40B4-BE49-F238E27FC236}">
                <a16:creationId xmlns:a16="http://schemas.microsoft.com/office/drawing/2014/main" id="{30E4845E-C4B3-EEB7-FA36-7C867A63E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3482"/>
            <a:ext cx="7445385" cy="198137"/>
          </a:xfrm>
          <a:prstGeom prst="rect">
            <a:avLst/>
          </a:prstGeom>
        </p:spPr>
      </p:pic>
    </p:spTree>
    <p:extLst>
      <p:ext uri="{BB962C8B-B14F-4D97-AF65-F5344CB8AC3E}">
        <p14:creationId xmlns:p14="http://schemas.microsoft.com/office/powerpoint/2010/main" val="199137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CEB2DF2-16F1-5804-0E65-285641C23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49606"/>
            <a:ext cx="7445385" cy="198137"/>
          </a:xfrm>
          <a:prstGeom prst="rect">
            <a:avLst/>
          </a:prstGeom>
        </p:spPr>
      </p:pic>
      <p:pic>
        <p:nvPicPr>
          <p:cNvPr id="8" name="Picture 7">
            <a:extLst>
              <a:ext uri="{FF2B5EF4-FFF2-40B4-BE49-F238E27FC236}">
                <a16:creationId xmlns:a16="http://schemas.microsoft.com/office/drawing/2014/main" id="{6A0F6C75-4385-626A-10B5-F2C92DF44071}"/>
              </a:ext>
            </a:extLst>
          </p:cNvPr>
          <p:cNvPicPr>
            <a:picLocks noChangeAspect="1"/>
          </p:cNvPicPr>
          <p:nvPr/>
        </p:nvPicPr>
        <p:blipFill>
          <a:blip r:embed="rId3"/>
          <a:stretch>
            <a:fillRect/>
          </a:stretch>
        </p:blipFill>
        <p:spPr>
          <a:xfrm>
            <a:off x="525861" y="1848793"/>
            <a:ext cx="3694889" cy="2639206"/>
          </a:xfrm>
          <a:prstGeom prst="rect">
            <a:avLst/>
          </a:prstGeom>
          <a:ln>
            <a:solidFill>
              <a:schemeClr val="tx1"/>
            </a:solidFill>
          </a:ln>
        </p:spPr>
      </p:pic>
      <p:pic>
        <p:nvPicPr>
          <p:cNvPr id="9" name="Picture 8">
            <a:extLst>
              <a:ext uri="{FF2B5EF4-FFF2-40B4-BE49-F238E27FC236}">
                <a16:creationId xmlns:a16="http://schemas.microsoft.com/office/drawing/2014/main" id="{85693F12-0D0A-09A8-3C9D-4C3AEC3E3EF5}"/>
              </a:ext>
            </a:extLst>
          </p:cNvPr>
          <p:cNvPicPr>
            <a:picLocks noChangeAspect="1"/>
          </p:cNvPicPr>
          <p:nvPr/>
        </p:nvPicPr>
        <p:blipFill>
          <a:blip r:embed="rId4"/>
          <a:stretch>
            <a:fillRect/>
          </a:stretch>
        </p:blipFill>
        <p:spPr>
          <a:xfrm>
            <a:off x="4248555" y="1848795"/>
            <a:ext cx="3694889" cy="2639206"/>
          </a:xfrm>
          <a:prstGeom prst="rect">
            <a:avLst/>
          </a:prstGeom>
          <a:ln>
            <a:solidFill>
              <a:schemeClr val="tx1"/>
            </a:solidFill>
          </a:ln>
        </p:spPr>
      </p:pic>
      <p:pic>
        <p:nvPicPr>
          <p:cNvPr id="10" name="Picture 9">
            <a:extLst>
              <a:ext uri="{FF2B5EF4-FFF2-40B4-BE49-F238E27FC236}">
                <a16:creationId xmlns:a16="http://schemas.microsoft.com/office/drawing/2014/main" id="{10282AD4-4CAC-3CC6-E98A-721D71C095E8}"/>
              </a:ext>
            </a:extLst>
          </p:cNvPr>
          <p:cNvPicPr>
            <a:picLocks noChangeAspect="1"/>
          </p:cNvPicPr>
          <p:nvPr/>
        </p:nvPicPr>
        <p:blipFill>
          <a:blip r:embed="rId5"/>
          <a:stretch>
            <a:fillRect/>
          </a:stretch>
        </p:blipFill>
        <p:spPr>
          <a:xfrm>
            <a:off x="7971248" y="1848795"/>
            <a:ext cx="3694889" cy="2639206"/>
          </a:xfrm>
          <a:prstGeom prst="rect">
            <a:avLst/>
          </a:prstGeom>
          <a:ln>
            <a:solidFill>
              <a:schemeClr val="tx1"/>
            </a:solidFill>
          </a:ln>
        </p:spPr>
      </p:pic>
      <p:sp>
        <p:nvSpPr>
          <p:cNvPr id="13" name="Title 1">
            <a:extLst>
              <a:ext uri="{FF2B5EF4-FFF2-40B4-BE49-F238E27FC236}">
                <a16:creationId xmlns:a16="http://schemas.microsoft.com/office/drawing/2014/main" id="{056FBC19-A592-1191-D359-B42C05DCE852}"/>
              </a:ext>
            </a:extLst>
          </p:cNvPr>
          <p:cNvSpPr>
            <a:spLocks noGrp="1"/>
          </p:cNvSpPr>
          <p:nvPr>
            <p:ph type="title"/>
          </p:nvPr>
        </p:nvSpPr>
        <p:spPr>
          <a:xfrm>
            <a:off x="838200" y="365125"/>
            <a:ext cx="10515600" cy="1325563"/>
          </a:xfrm>
        </p:spPr>
        <p:txBody>
          <a:bodyPr/>
          <a:lstStyle/>
          <a:p>
            <a:r>
              <a:rPr lang="en-US" dirty="0"/>
              <a:t>Results - SARIMA</a:t>
            </a:r>
          </a:p>
        </p:txBody>
      </p:sp>
      <p:graphicFrame>
        <p:nvGraphicFramePr>
          <p:cNvPr id="17" name="Table 17">
            <a:extLst>
              <a:ext uri="{FF2B5EF4-FFF2-40B4-BE49-F238E27FC236}">
                <a16:creationId xmlns:a16="http://schemas.microsoft.com/office/drawing/2014/main" id="{D6F65754-4514-D892-C094-C50E34663C58}"/>
              </a:ext>
            </a:extLst>
          </p:cNvPr>
          <p:cNvGraphicFramePr>
            <a:graphicFrameLocks noGrp="1"/>
          </p:cNvGraphicFramePr>
          <p:nvPr>
            <p:extLst>
              <p:ext uri="{D42A27DB-BD31-4B8C-83A1-F6EECF244321}">
                <p14:modId xmlns:p14="http://schemas.microsoft.com/office/powerpoint/2010/main" val="2481770338"/>
              </p:ext>
            </p:extLst>
          </p:nvPr>
        </p:nvGraphicFramePr>
        <p:xfrm>
          <a:off x="525860" y="4597474"/>
          <a:ext cx="3694890" cy="1899920"/>
        </p:xfrm>
        <a:graphic>
          <a:graphicData uri="http://schemas.openxmlformats.org/drawingml/2006/table">
            <a:tbl>
              <a:tblPr bandRow="1">
                <a:tableStyleId>{21E4AEA4-8DFA-4A89-87EB-49C32662AFE0}</a:tableStyleId>
              </a:tblPr>
              <a:tblGrid>
                <a:gridCol w="1847445">
                  <a:extLst>
                    <a:ext uri="{9D8B030D-6E8A-4147-A177-3AD203B41FA5}">
                      <a16:colId xmlns:a16="http://schemas.microsoft.com/office/drawing/2014/main" val="3710827493"/>
                    </a:ext>
                  </a:extLst>
                </a:gridCol>
                <a:gridCol w="1847445">
                  <a:extLst>
                    <a:ext uri="{9D8B030D-6E8A-4147-A177-3AD203B41FA5}">
                      <a16:colId xmlns:a16="http://schemas.microsoft.com/office/drawing/2014/main" val="37576598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Model Order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(2,1,3)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3941003"/>
                  </a:ext>
                </a:extLst>
              </a:tr>
              <a:tr h="370840">
                <a:tc>
                  <a:txBody>
                    <a:bodyPr/>
                    <a:lstStyle/>
                    <a:p>
                      <a:pPr algn="ctr"/>
                      <a:r>
                        <a:rPr lang="en-US" sz="1600" b="1" dirty="0"/>
                        <a:t>Durbin-Watson</a:t>
                      </a:r>
                    </a:p>
                    <a:p>
                      <a:pPr algn="ctr"/>
                      <a:r>
                        <a:rPr lang="en-US" sz="1600" b="1" dirty="0"/>
                        <a:t>(Autocorrelation)</a:t>
                      </a:r>
                    </a:p>
                  </a:txBody>
                  <a:tcPr>
                    <a:lnL w="12700" cap="flat" cmpd="sng" algn="ctr">
                      <a:solidFill>
                        <a:schemeClr val="tx1"/>
                      </a:solidFill>
                      <a:prstDash val="solid"/>
                      <a:round/>
                      <a:headEnd type="none" w="med" len="med"/>
                      <a:tailEnd type="none" w="med" len="med"/>
                    </a:lnL>
                  </a:tcPr>
                </a:tc>
                <a:tc>
                  <a:txBody>
                    <a:bodyPr/>
                    <a:lstStyle/>
                    <a:p>
                      <a:pPr algn="ctr"/>
                      <a:r>
                        <a:rPr lang="en-US" sz="1600" dirty="0"/>
                        <a:t>1.948138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848197"/>
                  </a:ext>
                </a:extLst>
              </a:tr>
              <a:tr h="370840">
                <a:tc>
                  <a:txBody>
                    <a:bodyPr/>
                    <a:lstStyle/>
                    <a:p>
                      <a:pPr algn="ctr"/>
                      <a:r>
                        <a:rPr lang="en-US" sz="1600" b="1" kern="1200" dirty="0">
                          <a:solidFill>
                            <a:schemeClr val="dk1"/>
                          </a:solidFill>
                          <a:effectLst/>
                        </a:rPr>
                        <a:t>Box-</a:t>
                      </a:r>
                      <a:r>
                        <a:rPr lang="en-US" sz="1600" b="1" kern="1200" dirty="0" err="1">
                          <a:solidFill>
                            <a:schemeClr val="dk1"/>
                          </a:solidFill>
                          <a:effectLst/>
                        </a:rPr>
                        <a:t>Ljung</a:t>
                      </a:r>
                      <a:r>
                        <a:rPr lang="en-US" sz="1600" b="1" kern="1200" dirty="0">
                          <a:solidFill>
                            <a:schemeClr val="dk1"/>
                          </a:solidFill>
                          <a:effectLst/>
                        </a:rPr>
                        <a:t> P-Value</a:t>
                      </a:r>
                    </a:p>
                    <a:p>
                      <a:pPr algn="ctr"/>
                      <a:r>
                        <a:rPr lang="en-US" sz="1600" b="1" kern="1200" dirty="0">
                          <a:solidFill>
                            <a:schemeClr val="dk1"/>
                          </a:solidFill>
                          <a:effectLst/>
                        </a:rPr>
                        <a:t>(Autocorrelation)</a:t>
                      </a:r>
                      <a:endParaRPr lang="en-US" sz="1600" b="1" dirty="0"/>
                    </a:p>
                  </a:txBody>
                  <a:tcPr>
                    <a:lnL w="12700" cap="flat" cmpd="sng" algn="ctr">
                      <a:solidFill>
                        <a:schemeClr val="tx1"/>
                      </a:solidFill>
                      <a:prstDash val="solid"/>
                      <a:round/>
                      <a:headEnd type="none" w="med" len="med"/>
                      <a:tailEnd type="none" w="med" len="med"/>
                    </a:lnL>
                  </a:tcPr>
                </a:tc>
                <a:tc>
                  <a:txBody>
                    <a:bodyPr/>
                    <a:lstStyle/>
                    <a:p>
                      <a:pPr algn="ctr"/>
                      <a:r>
                        <a:rPr lang="en-US" sz="1600" dirty="0"/>
                        <a:t>0.8370336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7286988"/>
                  </a:ext>
                </a:extLst>
              </a:tr>
              <a:tr h="370840">
                <a:tc>
                  <a:txBody>
                    <a:bodyPr/>
                    <a:lstStyle/>
                    <a:p>
                      <a:pPr algn="ctr"/>
                      <a:r>
                        <a:rPr lang="en-US" sz="1600" b="1" dirty="0"/>
                        <a:t>Result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Not Autocorrelated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266524"/>
                  </a:ext>
                </a:extLst>
              </a:tr>
            </a:tbl>
          </a:graphicData>
        </a:graphic>
      </p:graphicFrame>
      <p:graphicFrame>
        <p:nvGraphicFramePr>
          <p:cNvPr id="18" name="Table 17">
            <a:extLst>
              <a:ext uri="{FF2B5EF4-FFF2-40B4-BE49-F238E27FC236}">
                <a16:creationId xmlns:a16="http://schemas.microsoft.com/office/drawing/2014/main" id="{D335D650-C0A1-B905-1541-F43DB3358180}"/>
              </a:ext>
            </a:extLst>
          </p:cNvPr>
          <p:cNvGraphicFramePr>
            <a:graphicFrameLocks noGrp="1"/>
          </p:cNvGraphicFramePr>
          <p:nvPr>
            <p:extLst>
              <p:ext uri="{D42A27DB-BD31-4B8C-83A1-F6EECF244321}">
                <p14:modId xmlns:p14="http://schemas.microsoft.com/office/powerpoint/2010/main" val="3374189585"/>
              </p:ext>
            </p:extLst>
          </p:nvPr>
        </p:nvGraphicFramePr>
        <p:xfrm>
          <a:off x="4248554" y="4597474"/>
          <a:ext cx="3694890" cy="1899920"/>
        </p:xfrm>
        <a:graphic>
          <a:graphicData uri="http://schemas.openxmlformats.org/drawingml/2006/table">
            <a:tbl>
              <a:tblPr bandRow="1">
                <a:tableStyleId>{21E4AEA4-8DFA-4A89-87EB-49C32662AFE0}</a:tableStyleId>
              </a:tblPr>
              <a:tblGrid>
                <a:gridCol w="1847445">
                  <a:extLst>
                    <a:ext uri="{9D8B030D-6E8A-4147-A177-3AD203B41FA5}">
                      <a16:colId xmlns:a16="http://schemas.microsoft.com/office/drawing/2014/main" val="3710827493"/>
                    </a:ext>
                  </a:extLst>
                </a:gridCol>
                <a:gridCol w="1847445">
                  <a:extLst>
                    <a:ext uri="{9D8B030D-6E8A-4147-A177-3AD203B41FA5}">
                      <a16:colId xmlns:a16="http://schemas.microsoft.com/office/drawing/2014/main" val="37576598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t>Model Order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dirty="0"/>
                        <a:t>(2,1,2)(0,0,1)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3941003"/>
                  </a:ext>
                </a:extLst>
              </a:tr>
              <a:tr h="370840">
                <a:tc>
                  <a:txBody>
                    <a:bodyPr/>
                    <a:lstStyle/>
                    <a:p>
                      <a:pPr algn="ctr"/>
                      <a:r>
                        <a:rPr lang="en-US" sz="1600" b="1" i="0" dirty="0"/>
                        <a:t>Durbin-Watson</a:t>
                      </a:r>
                    </a:p>
                    <a:p>
                      <a:pPr algn="ctr"/>
                      <a:r>
                        <a:rPr lang="en-US" sz="1600" b="1" i="0" dirty="0"/>
                        <a:t>(Autocorrelation)</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1600" dirty="0"/>
                        <a:t>1.97895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0986933"/>
                  </a:ext>
                </a:extLst>
              </a:tr>
              <a:tr h="370840">
                <a:tc>
                  <a:txBody>
                    <a:bodyPr/>
                    <a:lstStyle/>
                    <a:p>
                      <a:pPr algn="ctr"/>
                      <a:r>
                        <a:rPr lang="en-US" sz="1600" b="1" i="0" kern="1200" dirty="0">
                          <a:solidFill>
                            <a:schemeClr val="dk1"/>
                          </a:solidFill>
                          <a:effectLst/>
                        </a:rPr>
                        <a:t>Box-</a:t>
                      </a:r>
                      <a:r>
                        <a:rPr lang="en-US" sz="1600" b="1" i="0" kern="1200" dirty="0" err="1">
                          <a:solidFill>
                            <a:schemeClr val="dk1"/>
                          </a:solidFill>
                          <a:effectLst/>
                        </a:rPr>
                        <a:t>Ljung</a:t>
                      </a:r>
                      <a:r>
                        <a:rPr lang="en-US" sz="1600" b="1" i="0" kern="1200" dirty="0">
                          <a:solidFill>
                            <a:schemeClr val="dk1"/>
                          </a:solidFill>
                          <a:effectLst/>
                        </a:rPr>
                        <a:t> P-Value</a:t>
                      </a:r>
                    </a:p>
                    <a:p>
                      <a:pPr algn="ctr"/>
                      <a:r>
                        <a:rPr lang="en-US" sz="1600" b="1" i="0" kern="1200" dirty="0">
                          <a:solidFill>
                            <a:schemeClr val="dk1"/>
                          </a:solidFill>
                          <a:effectLst/>
                        </a:rPr>
                        <a:t>(Autocorrelation)</a:t>
                      </a:r>
                      <a:endParaRPr lang="en-US" sz="1600" b="1" i="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a:t>0.8532571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6539747"/>
                  </a:ext>
                </a:extLst>
              </a:tr>
              <a:tr h="370840">
                <a:tc>
                  <a:txBody>
                    <a:bodyPr/>
                    <a:lstStyle/>
                    <a:p>
                      <a:pPr algn="ctr"/>
                      <a:r>
                        <a:rPr lang="en-US" sz="1600" b="1" i="0" dirty="0"/>
                        <a:t>Result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Not Autocorrelated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2142165"/>
                  </a:ext>
                </a:extLst>
              </a:tr>
            </a:tbl>
          </a:graphicData>
        </a:graphic>
      </p:graphicFrame>
      <p:graphicFrame>
        <p:nvGraphicFramePr>
          <p:cNvPr id="19" name="Table 17">
            <a:extLst>
              <a:ext uri="{FF2B5EF4-FFF2-40B4-BE49-F238E27FC236}">
                <a16:creationId xmlns:a16="http://schemas.microsoft.com/office/drawing/2014/main" id="{4C1C59CF-33C1-700F-2F48-257FEE03C0BF}"/>
              </a:ext>
            </a:extLst>
          </p:cNvPr>
          <p:cNvGraphicFramePr>
            <a:graphicFrameLocks noGrp="1"/>
          </p:cNvGraphicFramePr>
          <p:nvPr>
            <p:extLst>
              <p:ext uri="{D42A27DB-BD31-4B8C-83A1-F6EECF244321}">
                <p14:modId xmlns:p14="http://schemas.microsoft.com/office/powerpoint/2010/main" val="1686093600"/>
              </p:ext>
            </p:extLst>
          </p:nvPr>
        </p:nvGraphicFramePr>
        <p:xfrm>
          <a:off x="7971248" y="4597474"/>
          <a:ext cx="3694890" cy="1899920"/>
        </p:xfrm>
        <a:graphic>
          <a:graphicData uri="http://schemas.openxmlformats.org/drawingml/2006/table">
            <a:tbl>
              <a:tblPr bandRow="1">
                <a:tableStyleId>{21E4AEA4-8DFA-4A89-87EB-49C32662AFE0}</a:tableStyleId>
              </a:tblPr>
              <a:tblGrid>
                <a:gridCol w="1847445">
                  <a:extLst>
                    <a:ext uri="{9D8B030D-6E8A-4147-A177-3AD203B41FA5}">
                      <a16:colId xmlns:a16="http://schemas.microsoft.com/office/drawing/2014/main" val="3710827493"/>
                    </a:ext>
                  </a:extLst>
                </a:gridCol>
                <a:gridCol w="1847445">
                  <a:extLst>
                    <a:ext uri="{9D8B030D-6E8A-4147-A177-3AD203B41FA5}">
                      <a16:colId xmlns:a16="http://schemas.microsoft.com/office/drawing/2014/main" val="37576598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Model Order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(3,0,2)(0,1,2)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3941003"/>
                  </a:ext>
                </a:extLst>
              </a:tr>
              <a:tr h="370840">
                <a:tc>
                  <a:txBody>
                    <a:bodyPr/>
                    <a:lstStyle/>
                    <a:p>
                      <a:pPr algn="ctr"/>
                      <a:r>
                        <a:rPr lang="en-US" sz="1600" b="1" dirty="0"/>
                        <a:t>Durbin-Watson</a:t>
                      </a:r>
                    </a:p>
                    <a:p>
                      <a:pPr algn="ctr"/>
                      <a:r>
                        <a:rPr lang="en-US" sz="1600" b="1" dirty="0"/>
                        <a:t>(Autocorrelation)</a:t>
                      </a:r>
                    </a:p>
                  </a:txBody>
                  <a:tcPr>
                    <a:lnL w="12700" cap="flat" cmpd="sng" algn="ctr">
                      <a:solidFill>
                        <a:schemeClr val="tx1"/>
                      </a:solidFill>
                      <a:prstDash val="solid"/>
                      <a:round/>
                      <a:headEnd type="none" w="med" len="med"/>
                      <a:tailEnd type="none" w="med" len="med"/>
                    </a:lnL>
                  </a:tcPr>
                </a:tc>
                <a:tc>
                  <a:txBody>
                    <a:bodyPr/>
                    <a:lstStyle/>
                    <a:p>
                      <a:pPr algn="ctr"/>
                      <a:r>
                        <a:rPr lang="en-US" sz="1600" dirty="0"/>
                        <a:t>1.935789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4375942"/>
                  </a:ext>
                </a:extLst>
              </a:tr>
              <a:tr h="370840">
                <a:tc>
                  <a:txBody>
                    <a:bodyPr/>
                    <a:lstStyle/>
                    <a:p>
                      <a:pPr algn="ctr"/>
                      <a:r>
                        <a:rPr lang="en-US" sz="1600" b="1" kern="1200" dirty="0">
                          <a:solidFill>
                            <a:schemeClr val="dk1"/>
                          </a:solidFill>
                          <a:effectLst/>
                        </a:rPr>
                        <a:t>Box-</a:t>
                      </a:r>
                      <a:r>
                        <a:rPr lang="en-US" sz="1600" b="1" kern="1200" dirty="0" err="1">
                          <a:solidFill>
                            <a:schemeClr val="dk1"/>
                          </a:solidFill>
                          <a:effectLst/>
                        </a:rPr>
                        <a:t>Ljung</a:t>
                      </a:r>
                      <a:r>
                        <a:rPr lang="en-US" sz="1600" b="1" kern="1200" dirty="0">
                          <a:solidFill>
                            <a:schemeClr val="dk1"/>
                          </a:solidFill>
                          <a:effectLst/>
                        </a:rPr>
                        <a:t> P-Value</a:t>
                      </a:r>
                    </a:p>
                    <a:p>
                      <a:pPr algn="ctr"/>
                      <a:r>
                        <a:rPr lang="en-US" sz="1600" b="1" kern="1200" dirty="0">
                          <a:solidFill>
                            <a:schemeClr val="dk1"/>
                          </a:solidFill>
                          <a:effectLst/>
                        </a:rPr>
                        <a:t>(Autocorrelation)</a:t>
                      </a:r>
                      <a:endParaRPr lang="en-US" sz="1600" b="1" dirty="0"/>
                    </a:p>
                  </a:txBody>
                  <a:tcPr>
                    <a:lnL w="12700" cap="flat" cmpd="sng" algn="ctr">
                      <a:solidFill>
                        <a:schemeClr val="tx1"/>
                      </a:solidFill>
                      <a:prstDash val="solid"/>
                      <a:round/>
                      <a:headEnd type="none" w="med" len="med"/>
                      <a:tailEnd type="none" w="med" len="med"/>
                    </a:lnL>
                  </a:tcPr>
                </a:tc>
                <a:tc>
                  <a:txBody>
                    <a:bodyPr/>
                    <a:lstStyle/>
                    <a:p>
                      <a:pPr algn="ctr"/>
                      <a:r>
                        <a:rPr lang="en-US" sz="1600" dirty="0"/>
                        <a:t>0.5553718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2750845"/>
                  </a:ext>
                </a:extLst>
              </a:tr>
              <a:tr h="370840">
                <a:tc>
                  <a:txBody>
                    <a:bodyPr/>
                    <a:lstStyle/>
                    <a:p>
                      <a:pPr algn="ctr"/>
                      <a:r>
                        <a:rPr lang="en-US" sz="1600" b="1" dirty="0"/>
                        <a:t>Result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Not Autocorrelated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447744"/>
                  </a:ext>
                </a:extLst>
              </a:tr>
            </a:tbl>
          </a:graphicData>
        </a:graphic>
      </p:graphicFrame>
    </p:spTree>
    <p:extLst>
      <p:ext uri="{BB962C8B-B14F-4D97-AF65-F5344CB8AC3E}">
        <p14:creationId xmlns:p14="http://schemas.microsoft.com/office/powerpoint/2010/main" val="148455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CEB2DF2-16F1-5804-0E65-285641C23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49606"/>
            <a:ext cx="7445385" cy="198137"/>
          </a:xfrm>
          <a:prstGeom prst="rect">
            <a:avLst/>
          </a:prstGeom>
        </p:spPr>
      </p:pic>
      <p:pic>
        <p:nvPicPr>
          <p:cNvPr id="2052" name="Picture 4">
            <a:extLst>
              <a:ext uri="{FF2B5EF4-FFF2-40B4-BE49-F238E27FC236}">
                <a16:creationId xmlns:a16="http://schemas.microsoft.com/office/drawing/2014/main" id="{7E27325E-6E07-655D-E08C-1C65A37838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67"/>
          <a:stretch/>
        </p:blipFill>
        <p:spPr bwMode="auto">
          <a:xfrm>
            <a:off x="1843133" y="1971422"/>
            <a:ext cx="3694889" cy="22916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EC6FC73-B961-2E48-76FE-81BF3E959D9F}"/>
              </a:ext>
            </a:extLst>
          </p:cNvPr>
          <p:cNvPicPr>
            <a:picLocks noChangeAspect="1"/>
          </p:cNvPicPr>
          <p:nvPr/>
        </p:nvPicPr>
        <p:blipFill rotWithShape="1">
          <a:blip r:embed="rId4"/>
          <a:srcRect t="13167"/>
          <a:stretch/>
        </p:blipFill>
        <p:spPr>
          <a:xfrm>
            <a:off x="6653978" y="1971422"/>
            <a:ext cx="3694889" cy="2291697"/>
          </a:xfrm>
          <a:prstGeom prst="rect">
            <a:avLst/>
          </a:prstGeom>
          <a:ln>
            <a:solidFill>
              <a:schemeClr val="tx1"/>
            </a:solidFill>
          </a:ln>
        </p:spPr>
      </p:pic>
      <p:sp>
        <p:nvSpPr>
          <p:cNvPr id="13" name="Title 1">
            <a:extLst>
              <a:ext uri="{FF2B5EF4-FFF2-40B4-BE49-F238E27FC236}">
                <a16:creationId xmlns:a16="http://schemas.microsoft.com/office/drawing/2014/main" id="{056FBC19-A592-1191-D359-B42C05DCE852}"/>
              </a:ext>
            </a:extLst>
          </p:cNvPr>
          <p:cNvSpPr>
            <a:spLocks noGrp="1"/>
          </p:cNvSpPr>
          <p:nvPr>
            <p:ph type="title"/>
          </p:nvPr>
        </p:nvSpPr>
        <p:spPr>
          <a:xfrm>
            <a:off x="838200" y="365125"/>
            <a:ext cx="10515600" cy="1325563"/>
          </a:xfrm>
        </p:spPr>
        <p:txBody>
          <a:bodyPr/>
          <a:lstStyle/>
          <a:p>
            <a:r>
              <a:rPr lang="en-US" dirty="0"/>
              <a:t>Results – Intervention Analysis</a:t>
            </a:r>
          </a:p>
        </p:txBody>
      </p:sp>
      <p:sp>
        <p:nvSpPr>
          <p:cNvPr id="2" name="TextBox 1">
            <a:extLst>
              <a:ext uri="{FF2B5EF4-FFF2-40B4-BE49-F238E27FC236}">
                <a16:creationId xmlns:a16="http://schemas.microsoft.com/office/drawing/2014/main" id="{B8FA924A-30DB-E9D0-62DC-001B993D4FF3}"/>
              </a:ext>
            </a:extLst>
          </p:cNvPr>
          <p:cNvSpPr txBox="1"/>
          <p:nvPr/>
        </p:nvSpPr>
        <p:spPr>
          <a:xfrm>
            <a:off x="2639819" y="1524818"/>
            <a:ext cx="2101516" cy="369332"/>
          </a:xfrm>
          <a:prstGeom prst="rect">
            <a:avLst/>
          </a:prstGeom>
          <a:noFill/>
        </p:spPr>
        <p:txBody>
          <a:bodyPr wrap="square" rtlCol="0">
            <a:spAutoFit/>
          </a:bodyPr>
          <a:lstStyle/>
          <a:p>
            <a:pPr algn="ctr"/>
            <a:r>
              <a:rPr lang="en-US" b="1" dirty="0"/>
              <a:t>Pulse Effect</a:t>
            </a:r>
          </a:p>
        </p:txBody>
      </p:sp>
      <p:sp>
        <p:nvSpPr>
          <p:cNvPr id="3" name="TextBox 2">
            <a:extLst>
              <a:ext uri="{FF2B5EF4-FFF2-40B4-BE49-F238E27FC236}">
                <a16:creationId xmlns:a16="http://schemas.microsoft.com/office/drawing/2014/main" id="{F26AC94B-8C00-442B-0C9A-819B68589D0F}"/>
              </a:ext>
            </a:extLst>
          </p:cNvPr>
          <p:cNvSpPr txBox="1"/>
          <p:nvPr/>
        </p:nvSpPr>
        <p:spPr>
          <a:xfrm>
            <a:off x="7450667" y="1506022"/>
            <a:ext cx="2101516" cy="369332"/>
          </a:xfrm>
          <a:prstGeom prst="rect">
            <a:avLst/>
          </a:prstGeom>
          <a:noFill/>
        </p:spPr>
        <p:txBody>
          <a:bodyPr wrap="square" rtlCol="0">
            <a:spAutoFit/>
          </a:bodyPr>
          <a:lstStyle/>
          <a:p>
            <a:pPr algn="ctr"/>
            <a:r>
              <a:rPr lang="en-US" b="1" dirty="0"/>
              <a:t>Step Effect</a:t>
            </a:r>
          </a:p>
        </p:txBody>
      </p:sp>
      <p:cxnSp>
        <p:nvCxnSpPr>
          <p:cNvPr id="5" name="Straight Connector 4">
            <a:extLst>
              <a:ext uri="{FF2B5EF4-FFF2-40B4-BE49-F238E27FC236}">
                <a16:creationId xmlns:a16="http://schemas.microsoft.com/office/drawing/2014/main" id="{B4109EBD-87B7-A9DC-915E-B41C4480F895}"/>
              </a:ext>
            </a:extLst>
          </p:cNvPr>
          <p:cNvCxnSpPr>
            <a:cxnSpLocks/>
            <a:stCxn id="13" idx="2"/>
          </p:cNvCxnSpPr>
          <p:nvPr/>
        </p:nvCxnSpPr>
        <p:spPr>
          <a:xfrm>
            <a:off x="6096000" y="1690688"/>
            <a:ext cx="0" cy="4870533"/>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652DD98-F7E7-366B-EA76-DA023E11B0E8}"/>
              </a:ext>
            </a:extLst>
          </p:cNvPr>
          <p:cNvSpPr txBox="1"/>
          <p:nvPr/>
        </p:nvSpPr>
        <p:spPr>
          <a:xfrm>
            <a:off x="6653978" y="4359187"/>
            <a:ext cx="36948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Downward shift in the sales of used cars in the US until return to its initial level.</a:t>
            </a:r>
          </a:p>
          <a:p>
            <a:pPr marL="285750" indent="-285750">
              <a:buFont typeface="Arial" panose="020B0604020202020204" pitchFamily="34" charset="0"/>
              <a:buChar char="•"/>
            </a:pPr>
            <a:r>
              <a:rPr lang="en-US" dirty="0"/>
              <a:t>Cannot determine what happens to time series after returning to initial level.</a:t>
            </a:r>
          </a:p>
          <a:p>
            <a:endParaRPr lang="en-US" dirty="0"/>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4850A14C-DCC7-8698-A91C-F6AB52D1E3C5}"/>
              </a:ext>
            </a:extLst>
          </p:cNvPr>
          <p:cNvSpPr txBox="1"/>
          <p:nvPr/>
        </p:nvSpPr>
        <p:spPr>
          <a:xfrm>
            <a:off x="1843134" y="4359187"/>
            <a:ext cx="36948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Negative temporary change in the sales of used cars in the US.</a:t>
            </a:r>
          </a:p>
          <a:p>
            <a:pPr marL="285750" indent="-285750">
              <a:buFont typeface="Arial" panose="020B0604020202020204" pitchFamily="34" charset="0"/>
              <a:buChar char="•"/>
            </a:pPr>
            <a:r>
              <a:rPr lang="en-US" dirty="0"/>
              <a:t>Very quickly recovers to original level.</a:t>
            </a:r>
          </a:p>
          <a:p>
            <a:pPr marL="285750" indent="-285750">
              <a:buFont typeface="Arial" panose="020B0604020202020204" pitchFamily="34" charset="0"/>
              <a:buChar char="•"/>
            </a:pPr>
            <a:r>
              <a:rPr lang="en-US" dirty="0"/>
              <a:t>Cannot determine what happens to time series after returning to initial level.</a:t>
            </a:r>
          </a:p>
        </p:txBody>
      </p:sp>
    </p:spTree>
    <p:extLst>
      <p:ext uri="{BB962C8B-B14F-4D97-AF65-F5344CB8AC3E}">
        <p14:creationId xmlns:p14="http://schemas.microsoft.com/office/powerpoint/2010/main" val="167655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1096-5171-3325-F5E3-091F5A87A8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5F72517-E67E-35EF-68CA-F2BDCEDB2865}"/>
              </a:ext>
            </a:extLst>
          </p:cNvPr>
          <p:cNvSpPr>
            <a:spLocks noGrp="1"/>
          </p:cNvSpPr>
          <p:nvPr>
            <p:ph idx="1"/>
          </p:nvPr>
        </p:nvSpPr>
        <p:spPr>
          <a:xfrm>
            <a:off x="838200" y="1825625"/>
            <a:ext cx="7099570" cy="4351338"/>
          </a:xfrm>
        </p:spPr>
        <p:txBody>
          <a:bodyPr/>
          <a:lstStyle/>
          <a:p>
            <a:r>
              <a:rPr lang="en-US" dirty="0"/>
              <a:t>The SARIMA forecasts follow the same relative pattern.</a:t>
            </a:r>
          </a:p>
          <a:p>
            <a:r>
              <a:rPr lang="en-US" dirty="0"/>
              <a:t>The ARIMAX prediction from the intervention analysis is linearly decreasing.  </a:t>
            </a:r>
          </a:p>
          <a:p>
            <a:r>
              <a:rPr lang="en-US" dirty="0"/>
              <a:t>Cannot test the effectiveness and accuracies of the forecasts and predictions without future data.</a:t>
            </a:r>
          </a:p>
          <a:p>
            <a:endParaRPr lang="en-US" dirty="0"/>
          </a:p>
        </p:txBody>
      </p:sp>
      <p:pic>
        <p:nvPicPr>
          <p:cNvPr id="6" name="Picture 2">
            <a:extLst>
              <a:ext uri="{FF2B5EF4-FFF2-40B4-BE49-F238E27FC236}">
                <a16:creationId xmlns:a16="http://schemas.microsoft.com/office/drawing/2014/main" id="{BA0F2045-BA7B-138B-C0B1-00310D600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7"/>
          <a:stretch/>
        </p:blipFill>
        <p:spPr bwMode="auto">
          <a:xfrm>
            <a:off x="8214714" y="2283151"/>
            <a:ext cx="3806689" cy="2361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Content Placeholder 4" descr="A black text on a white background&#10;&#10;Description automatically generated with low confidence">
            <a:extLst>
              <a:ext uri="{FF2B5EF4-FFF2-40B4-BE49-F238E27FC236}">
                <a16:creationId xmlns:a16="http://schemas.microsoft.com/office/drawing/2014/main" id="{ED2C4AD4-5ED3-D89C-2AC1-ACAAF74F4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884" y="4732421"/>
            <a:ext cx="1920348" cy="613010"/>
          </a:xfrm>
          <a:prstGeom prst="rect">
            <a:avLst/>
          </a:prstGeom>
          <a:ln>
            <a:solidFill>
              <a:schemeClr val="tx1"/>
            </a:solidFill>
          </a:ln>
        </p:spPr>
      </p:pic>
      <p:pic>
        <p:nvPicPr>
          <p:cNvPr id="8" name="Picture 7">
            <a:extLst>
              <a:ext uri="{FF2B5EF4-FFF2-40B4-BE49-F238E27FC236}">
                <a16:creationId xmlns:a16="http://schemas.microsoft.com/office/drawing/2014/main" id="{CD047254-4D6C-1C75-9CEB-F79B0B7E2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49606"/>
            <a:ext cx="7445385" cy="198137"/>
          </a:xfrm>
          <a:prstGeom prst="rect">
            <a:avLst/>
          </a:prstGeom>
        </p:spPr>
      </p:pic>
    </p:spTree>
    <p:extLst>
      <p:ext uri="{BB962C8B-B14F-4D97-AF65-F5344CB8AC3E}">
        <p14:creationId xmlns:p14="http://schemas.microsoft.com/office/powerpoint/2010/main" val="69432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1198</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Helvetica Neue</vt:lpstr>
      <vt:lpstr>Söhne</vt:lpstr>
      <vt:lpstr>Office Theme</vt:lpstr>
      <vt:lpstr>Intervention Analysis to Analyze the Effect of COVID-19 on Used Car Sales and Forecasting in the US</vt:lpstr>
      <vt:lpstr>Problem Statement</vt:lpstr>
      <vt:lpstr>Assumptions &amp; Hypotheses</vt:lpstr>
      <vt:lpstr>Data Properties</vt:lpstr>
      <vt:lpstr>Feature Engineering &amp; Transformations</vt:lpstr>
      <vt:lpstr>Proposed Approaches</vt:lpstr>
      <vt:lpstr>Results - SARIMA</vt:lpstr>
      <vt:lpstr>Results – Intervention Analysis</vt:lpstr>
      <vt:lpstr>Conclusions</vt:lpstr>
      <vt:lpstr>Future work</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Edwards</dc:creator>
  <cp:lastModifiedBy>Marc Edwards</cp:lastModifiedBy>
  <cp:revision>11</cp:revision>
  <dcterms:created xsi:type="dcterms:W3CDTF">2023-05-24T13:41:38Z</dcterms:created>
  <dcterms:modified xsi:type="dcterms:W3CDTF">2023-05-25T17:33:33Z</dcterms:modified>
</cp:coreProperties>
</file>