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7" r:id="rId7"/>
    <p:sldId id="262" r:id="rId8"/>
    <p:sldId id="275" r:id="rId9"/>
    <p:sldId id="278" r:id="rId10"/>
    <p:sldId id="264" r:id="rId11"/>
    <p:sldId id="263" r:id="rId12"/>
    <p:sldId id="265" r:id="rId13"/>
    <p:sldId id="276" r:id="rId14"/>
    <p:sldId id="268" r:id="rId15"/>
    <p:sldId id="266" r:id="rId16"/>
    <p:sldId id="272" r:id="rId17"/>
    <p:sldId id="267" r:id="rId18"/>
    <p:sldId id="274" r:id="rId19"/>
    <p:sldId id="27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91" d="100"/>
          <a:sy n="91" d="100"/>
        </p:scale>
        <p:origin x="66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Documentation UML SOSIE2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17830" y="4050836"/>
            <a:ext cx="6656173" cy="1096899"/>
          </a:xfrm>
        </p:spPr>
        <p:txBody>
          <a:bodyPr/>
          <a:lstStyle/>
          <a:p>
            <a:r>
              <a:rPr lang="fr-FR" dirty="0" smtClean="0"/>
              <a:t>Réalisée par Sachan NILLETI DE SILVA, Kaoutar ECH-CHARHAL et Younes ZITOUNI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31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modélisations UML </a:t>
            </a:r>
            <a:br>
              <a:rPr lang="fr-FR" dirty="0"/>
            </a:br>
            <a:r>
              <a:rPr lang="fr-FR" sz="2800" i="1" dirty="0"/>
              <a:t>Diagramme de cas d’utilisation (1)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83" y="2169465"/>
            <a:ext cx="2448570" cy="3881437"/>
          </a:xfrm>
        </p:spPr>
      </p:pic>
    </p:spTree>
    <p:extLst>
      <p:ext uri="{BB962C8B-B14F-4D97-AF65-F5344CB8AC3E}">
        <p14:creationId xmlns:p14="http://schemas.microsoft.com/office/powerpoint/2010/main" val="20898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modélisations UML </a:t>
            </a:r>
            <a:br>
              <a:rPr lang="fr-FR" dirty="0"/>
            </a:br>
            <a:r>
              <a:rPr lang="fr-FR" sz="2800" i="1" dirty="0"/>
              <a:t>Diagramme de </a:t>
            </a:r>
            <a:r>
              <a:rPr lang="fr-FR" sz="2800" i="1" dirty="0" smtClean="0"/>
              <a:t>cas d’utilisation (1)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448" r="1579" b="929"/>
          <a:stretch/>
        </p:blipFill>
        <p:spPr>
          <a:xfrm>
            <a:off x="3124939" y="621437"/>
            <a:ext cx="3666477" cy="5877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8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modélisations UML </a:t>
            </a:r>
            <a:br>
              <a:rPr lang="fr-FR" dirty="0"/>
            </a:br>
            <a:r>
              <a:rPr lang="fr-FR" sz="2800" i="1" dirty="0"/>
              <a:t>Diagramme de cas d’utilisation </a:t>
            </a:r>
            <a:r>
              <a:rPr lang="fr-FR" sz="2800" i="1" dirty="0" smtClean="0"/>
              <a:t>(2)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25" y="2160588"/>
            <a:ext cx="4950988" cy="3881437"/>
          </a:xfrm>
        </p:spPr>
      </p:pic>
    </p:spTree>
    <p:extLst>
      <p:ext uri="{BB962C8B-B14F-4D97-AF65-F5344CB8AC3E}">
        <p14:creationId xmlns:p14="http://schemas.microsoft.com/office/powerpoint/2010/main" val="16196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cas d’utilisation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Nomenclature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extends</a:t>
            </a:r>
            <a:r>
              <a:rPr lang="fr-FR" dirty="0" smtClean="0"/>
              <a:t>&gt; : Un cas d’utilisation X étend un cas d’utilisation Y lorsque le cas d’utilisation X peut être appelé au cours de l’exécution du cas d’utilisation Y.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include</a:t>
            </a:r>
            <a:r>
              <a:rPr lang="fr-FR" dirty="0" smtClean="0"/>
              <a:t>&gt; : Un cas d’utilisation est composé de « sous » cas d’utilisation.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modélisations UML </a:t>
            </a:r>
            <a:br>
              <a:rPr lang="fr-FR" dirty="0"/>
            </a:br>
            <a:r>
              <a:rPr lang="fr-FR" sz="2800" i="1" dirty="0" smtClean="0"/>
              <a:t>Justification diagramme de cas d’utilisation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28" y="1930400"/>
            <a:ext cx="4913879" cy="4816650"/>
          </a:xfrm>
        </p:spPr>
      </p:pic>
    </p:spTree>
    <p:extLst>
      <p:ext uri="{BB962C8B-B14F-4D97-AF65-F5344CB8AC3E}">
        <p14:creationId xmlns:p14="http://schemas.microsoft.com/office/powerpoint/2010/main" val="3627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modélisations UML </a:t>
            </a:r>
            <a:br>
              <a:rPr lang="fr-FR" dirty="0"/>
            </a:br>
            <a:r>
              <a:rPr lang="fr-FR" sz="2800" i="1" dirty="0"/>
              <a:t>Diagramme de </a:t>
            </a:r>
            <a:r>
              <a:rPr lang="fr-FR" sz="2800" i="1" dirty="0" smtClean="0"/>
              <a:t>séquence (1</a:t>
            </a:r>
            <a:r>
              <a:rPr lang="fr-FR" sz="2800" i="1" dirty="0"/>
              <a:t>)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94" y="1930400"/>
            <a:ext cx="7194177" cy="41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(1)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Créer une promotion :</a:t>
            </a:r>
          </a:p>
          <a:p>
            <a:r>
              <a:rPr lang="fr-FR" dirty="0" smtClean="0"/>
              <a:t>Précondition :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fr-FR" dirty="0" smtClean="0"/>
              <a:t>L’administrateur devrait être connecté.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fr-FR" dirty="0" smtClean="0"/>
              <a:t>La promotion à créer n’existe pas déjà.</a:t>
            </a:r>
          </a:p>
          <a:p>
            <a:r>
              <a:rPr lang="fr-FR" dirty="0" smtClean="0"/>
              <a:t>Scénario en langage naturel 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fr-FR" dirty="0" smtClean="0"/>
              <a:t>L’administrateur crée la promotion,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fr-FR" dirty="0" smtClean="0"/>
              <a:t>Boucle &lt;</a:t>
            </a:r>
            <a:r>
              <a:rPr lang="fr-FR" dirty="0" err="1" smtClean="0"/>
              <a:t>loop</a:t>
            </a:r>
            <a:r>
              <a:rPr lang="fr-FR" dirty="0" smtClean="0"/>
              <a:t>&gt; :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fr-FR" dirty="0" smtClean="0"/>
              <a:t>Soit : L’administrateur crée un élève,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fr-FR" dirty="0" smtClean="0"/>
              <a:t>Soit : L’administrateur change un élève,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fr-FR" dirty="0" smtClean="0"/>
              <a:t>Le directeur valide la promotion créée.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48000" y="18593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3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modélisations UML </a:t>
            </a:r>
            <a:br>
              <a:rPr lang="fr-FR" dirty="0"/>
            </a:br>
            <a:r>
              <a:rPr lang="fr-FR" sz="2800" i="1" dirty="0"/>
              <a:t>Diagramme de séquence </a:t>
            </a:r>
            <a:r>
              <a:rPr lang="fr-FR" sz="2800" i="1" dirty="0" smtClean="0"/>
              <a:t>(2)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59" y="1930400"/>
            <a:ext cx="5152817" cy="4561707"/>
          </a:xfrm>
        </p:spPr>
      </p:pic>
    </p:spTree>
    <p:extLst>
      <p:ext uri="{BB962C8B-B14F-4D97-AF65-F5344CB8AC3E}">
        <p14:creationId xmlns:p14="http://schemas.microsoft.com/office/powerpoint/2010/main" val="34985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(2)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Créer une unité d’enseignement :</a:t>
            </a:r>
          </a:p>
          <a:p>
            <a:r>
              <a:rPr lang="fr-FR" dirty="0"/>
              <a:t>Précondition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L’administrateur </a:t>
            </a:r>
            <a:r>
              <a:rPr lang="fr-FR" dirty="0"/>
              <a:t>devrait être connecté.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L’unité </a:t>
            </a:r>
            <a:r>
              <a:rPr lang="fr-FR" dirty="0"/>
              <a:t>d’enseignement </a:t>
            </a:r>
            <a:r>
              <a:rPr lang="fr-FR" dirty="0" smtClean="0"/>
              <a:t>à créer n’existe </a:t>
            </a:r>
            <a:r>
              <a:rPr lang="fr-FR" dirty="0"/>
              <a:t>pas </a:t>
            </a:r>
            <a:r>
              <a:rPr lang="fr-FR" dirty="0" smtClean="0"/>
              <a:t>déjà.</a:t>
            </a:r>
          </a:p>
          <a:p>
            <a:r>
              <a:rPr lang="fr-FR" dirty="0" smtClean="0"/>
              <a:t>Scénario </a:t>
            </a:r>
            <a:r>
              <a:rPr lang="fr-FR" dirty="0"/>
              <a:t>décrit par le </a:t>
            </a:r>
            <a:r>
              <a:rPr lang="fr-FR" dirty="0" smtClean="0"/>
              <a:t>diagramme </a:t>
            </a:r>
            <a:r>
              <a:rPr lang="fr-FR" dirty="0"/>
              <a:t>de séquence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L’administrateur crée l’unité </a:t>
            </a:r>
            <a:r>
              <a:rPr lang="fr-FR" dirty="0" smtClean="0"/>
              <a:t>d’enseignement, 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Si l’enseignant </a:t>
            </a:r>
            <a:r>
              <a:rPr lang="fr-FR" dirty="0"/>
              <a:t>responsable de l’unité n’existe pas : l’administrateur le </a:t>
            </a:r>
            <a:r>
              <a:rPr lang="fr-FR" dirty="0" smtClean="0"/>
              <a:t>crée,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Le </a:t>
            </a:r>
            <a:r>
              <a:rPr lang="fr-FR" dirty="0"/>
              <a:t>directeur valide l’unité crée.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25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modélisations UML</a:t>
            </a:r>
            <a:br>
              <a:rPr lang="fr-FR" dirty="0" smtClean="0"/>
            </a:br>
            <a:r>
              <a:rPr lang="fr-FR" sz="2800" i="1" dirty="0" smtClean="0"/>
              <a:t>Interfaces </a:t>
            </a:r>
            <a:r>
              <a:rPr lang="fr-FR" sz="2800" i="1" dirty="0"/>
              <a:t>et </a:t>
            </a:r>
            <a:r>
              <a:rPr lang="fr-FR" sz="2800" i="1" dirty="0" smtClean="0"/>
              <a:t>d</a:t>
            </a:r>
            <a:r>
              <a:rPr lang="fr-FR" sz="2800" i="1" dirty="0" smtClean="0"/>
              <a:t>iagramme </a:t>
            </a:r>
            <a:r>
              <a:rPr lang="fr-FR" sz="2800" i="1" dirty="0" smtClean="0"/>
              <a:t>de </a:t>
            </a:r>
            <a:r>
              <a:rPr lang="fr-FR" sz="2800" i="1" dirty="0" smtClean="0"/>
              <a:t>composant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93" y="4896011"/>
            <a:ext cx="5602747" cy="16081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66" y="2189677"/>
            <a:ext cx="8305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Introduction</a:t>
            </a:r>
          </a:p>
          <a:p>
            <a:pPr lvl="1"/>
            <a:r>
              <a:rPr lang="fr-FR" dirty="0" smtClean="0"/>
              <a:t>SOSIE2</a:t>
            </a:r>
          </a:p>
          <a:p>
            <a:r>
              <a:rPr lang="fr-FR" dirty="0" smtClean="0"/>
              <a:t>UML</a:t>
            </a:r>
          </a:p>
          <a:p>
            <a:pPr lvl="1"/>
            <a:r>
              <a:rPr lang="fr-FR" dirty="0" smtClean="0"/>
              <a:t>Diagrammes		</a:t>
            </a:r>
          </a:p>
          <a:p>
            <a:r>
              <a:rPr lang="fr-FR" dirty="0" smtClean="0"/>
              <a:t>Nos modélisations UML</a:t>
            </a:r>
          </a:p>
          <a:p>
            <a:pPr lvl="1"/>
            <a:r>
              <a:rPr lang="fr-FR" dirty="0" smtClean="0"/>
              <a:t>Diagramme de package</a:t>
            </a:r>
          </a:p>
          <a:p>
            <a:pPr lvl="1"/>
            <a:r>
              <a:rPr lang="fr-FR" dirty="0" smtClean="0"/>
              <a:t>Diagrammes de cas d’utilisation</a:t>
            </a:r>
          </a:p>
          <a:p>
            <a:pPr lvl="1"/>
            <a:r>
              <a:rPr lang="fr-FR" dirty="0" smtClean="0"/>
              <a:t>Diagrammes de séquence</a:t>
            </a:r>
          </a:p>
          <a:p>
            <a:pPr lvl="1"/>
            <a:r>
              <a:rPr lang="fr-FR" dirty="0" smtClean="0"/>
              <a:t>Diagramme de classe</a:t>
            </a:r>
          </a:p>
          <a:p>
            <a:pPr lvl="1"/>
            <a:r>
              <a:rPr lang="fr-FR" dirty="0" smtClean="0"/>
              <a:t>Diagramme de composant et interface</a:t>
            </a:r>
          </a:p>
          <a:p>
            <a:r>
              <a:rPr lang="fr-FR" dirty="0" smtClean="0"/>
              <a:t>Conclusion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400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L’importance de la modélisation dans un projet</a:t>
            </a:r>
          </a:p>
          <a:p>
            <a:pPr lvl="1"/>
            <a:r>
              <a:rPr lang="fr-FR" dirty="0" smtClean="0"/>
              <a:t>Facilite la compréhension de la structure du projet</a:t>
            </a:r>
          </a:p>
          <a:p>
            <a:pPr lvl="1"/>
            <a:r>
              <a:rPr lang="fr-FR" dirty="0" smtClean="0"/>
              <a:t>Facilite l’ajout de nouvelles fonctionnalités</a:t>
            </a:r>
          </a:p>
          <a:p>
            <a:pPr lvl="1"/>
            <a:r>
              <a:rPr lang="fr-FR" dirty="0" smtClean="0"/>
              <a:t>Facilite la passation du projet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72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Etat d’avancement des différentes fonctionnalités du projet SOSIE2</a:t>
            </a:r>
          </a:p>
          <a:p>
            <a:pPr lvl="1"/>
            <a:r>
              <a:rPr lang="fr-FR" dirty="0" smtClean="0"/>
              <a:t>Gestion des promotions</a:t>
            </a:r>
          </a:p>
          <a:p>
            <a:pPr lvl="1"/>
            <a:r>
              <a:rPr lang="fr-FR" dirty="0" smtClean="0"/>
              <a:t>Gestion des utilisateurs (enseignants, étudiants et administrateurs)</a:t>
            </a:r>
          </a:p>
          <a:p>
            <a:pPr lvl="1"/>
            <a:r>
              <a:rPr lang="fr-FR" dirty="0" smtClean="0"/>
              <a:t>Gestion des unités d’enseignement</a:t>
            </a:r>
          </a:p>
          <a:p>
            <a:pPr lvl="1"/>
            <a:r>
              <a:rPr lang="fr-FR" dirty="0" smtClean="0"/>
              <a:t>Gestion des stages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Modélisation UML : Spécification des besoins du projet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4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UML : Diagrammes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1" y="1677767"/>
            <a:ext cx="6932814" cy="4454875"/>
          </a:xfr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272216" y="4555524"/>
            <a:ext cx="856735" cy="568411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138086" y="4555524"/>
            <a:ext cx="836141" cy="568411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34713" y="4555524"/>
            <a:ext cx="856735" cy="568411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968843" y="4555524"/>
            <a:ext cx="856735" cy="568411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06345" y="5249462"/>
            <a:ext cx="1285103" cy="568411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49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Nos modélisations UML </a:t>
            </a:r>
            <a:br>
              <a:rPr lang="fr-FR" dirty="0" smtClean="0"/>
            </a:br>
            <a:r>
              <a:rPr lang="fr-FR" sz="2800" i="1" dirty="0" smtClean="0"/>
              <a:t>Diagramme de package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41" y="1930400"/>
            <a:ext cx="7544853" cy="3772426"/>
          </a:xfrm>
        </p:spPr>
      </p:pic>
    </p:spTree>
    <p:extLst>
      <p:ext uri="{BB962C8B-B14F-4D97-AF65-F5344CB8AC3E}">
        <p14:creationId xmlns:p14="http://schemas.microsoft.com/office/powerpoint/2010/main" val="31898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package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Ce diagramme représente les packages de SOSIE2 d’une manière bien séparée, à savoir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	</a:t>
            </a:r>
            <a:r>
              <a:rPr lang="fr-FR" b="1" dirty="0" err="1" smtClean="0"/>
              <a:t>Entities</a:t>
            </a:r>
            <a:r>
              <a:rPr lang="fr-FR" dirty="0" smtClean="0"/>
              <a:t> : Classes Java </a:t>
            </a:r>
            <a:r>
              <a:rPr lang="fr-FR" dirty="0" err="1" smtClean="0"/>
              <a:t>Beans</a:t>
            </a:r>
            <a:r>
              <a:rPr lang="fr-FR" dirty="0" smtClean="0"/>
              <a:t>, utilisées par l’ensembles des services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/>
              <a:t> </a:t>
            </a:r>
            <a:r>
              <a:rPr lang="fr-FR" sz="1600" dirty="0" smtClean="0"/>
              <a:t>  </a:t>
            </a:r>
            <a:r>
              <a:rPr lang="fr-FR" sz="1600" b="1" dirty="0" err="1" smtClean="0"/>
              <a:t>Repository</a:t>
            </a:r>
            <a:r>
              <a:rPr lang="fr-FR" sz="1600" dirty="0" smtClean="0"/>
              <a:t> : Englobe les interfaces qui génèrent automatiquement les méthodes        </a:t>
            </a:r>
            <a:r>
              <a:rPr lang="fr-FR" sz="1600" dirty="0" err="1" smtClean="0"/>
              <a:t>crud</a:t>
            </a:r>
            <a:r>
              <a:rPr lang="fr-FR" sz="1600" dirty="0" smtClean="0"/>
              <a:t> en utilisant les </a:t>
            </a:r>
            <a:r>
              <a:rPr lang="fr-FR" sz="1600" dirty="0" err="1" smtClean="0"/>
              <a:t>entities</a:t>
            </a:r>
            <a:r>
              <a:rPr lang="fr-FR" sz="1600" dirty="0" smtClean="0"/>
              <a:t>.</a:t>
            </a:r>
            <a:endParaRPr lang="fr-F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	</a:t>
            </a:r>
            <a:r>
              <a:rPr lang="fr-FR" b="1" dirty="0" smtClean="0"/>
              <a:t>Controller</a:t>
            </a:r>
            <a:r>
              <a:rPr lang="fr-FR" dirty="0" smtClean="0"/>
              <a:t> : Couche web, appelle les packages : service, </a:t>
            </a:r>
            <a:r>
              <a:rPr lang="fr-FR" dirty="0" err="1" smtClean="0"/>
              <a:t>repository</a:t>
            </a:r>
            <a:r>
              <a:rPr lang="fr-FR" dirty="0" smtClean="0"/>
              <a:t>, </a:t>
            </a:r>
            <a:r>
              <a:rPr lang="fr-FR" dirty="0" err="1" smtClean="0"/>
              <a:t>templates</a:t>
            </a:r>
            <a:r>
              <a:rPr lang="fr-FR" dirty="0" smtClean="0"/>
              <a:t>,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	</a:t>
            </a:r>
            <a:r>
              <a:rPr lang="fr-FR" b="1" dirty="0" smtClean="0"/>
              <a:t>Service</a:t>
            </a:r>
            <a:r>
              <a:rPr lang="fr-FR" dirty="0" smtClean="0"/>
              <a:t> : Couche responsable des traitements métiers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	</a:t>
            </a:r>
            <a:r>
              <a:rPr lang="fr-FR" b="1" dirty="0" err="1" smtClean="0"/>
              <a:t>Templates</a:t>
            </a:r>
            <a:r>
              <a:rPr lang="fr-FR" dirty="0" smtClean="0"/>
              <a:t> : Couche vue de l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	</a:t>
            </a:r>
            <a:r>
              <a:rPr lang="fr-FR" b="1" dirty="0" smtClean="0"/>
              <a:t>Data</a:t>
            </a:r>
            <a:r>
              <a:rPr lang="fr-FR" dirty="0" smtClean="0"/>
              <a:t> : Couche responsable entre autre de la conformité des données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2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modélisations UML </a:t>
            </a:r>
            <a:br>
              <a:rPr lang="fr-FR" dirty="0"/>
            </a:br>
            <a:r>
              <a:rPr lang="fr-FR" sz="2800" i="1" dirty="0"/>
              <a:t>Diagramme de </a:t>
            </a:r>
            <a:r>
              <a:rPr lang="fr-FR" sz="2800" i="1" dirty="0" smtClean="0"/>
              <a:t>classe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33" y="1930400"/>
            <a:ext cx="7187270" cy="3881437"/>
          </a:xfrm>
        </p:spPr>
      </p:pic>
    </p:spTree>
    <p:extLst>
      <p:ext uri="{BB962C8B-B14F-4D97-AF65-F5344CB8AC3E}">
        <p14:creationId xmlns:p14="http://schemas.microsoft.com/office/powerpoint/2010/main" val="14324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</a:t>
            </a:r>
            <a:r>
              <a:rPr lang="fr-FR" dirty="0" smtClean="0"/>
              <a:t>iagramme de classe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 diagramme </a:t>
            </a:r>
            <a:r>
              <a:rPr lang="fr-FR" dirty="0"/>
              <a:t>de </a:t>
            </a:r>
            <a:r>
              <a:rPr lang="fr-FR" dirty="0" smtClean="0"/>
              <a:t>Classe </a:t>
            </a:r>
            <a:r>
              <a:rPr lang="fr-FR" dirty="0"/>
              <a:t>en </a:t>
            </a:r>
            <a:r>
              <a:rPr lang="fr-FR" dirty="0" smtClean="0"/>
              <a:t>langage naturel </a:t>
            </a:r>
            <a:r>
              <a:rPr lang="fr-FR" dirty="0"/>
              <a:t>:</a:t>
            </a:r>
          </a:p>
          <a:p>
            <a:r>
              <a:rPr lang="fr-FR" dirty="0"/>
              <a:t>Un utilisateur a un ou plusieurs statuts, chaque statut appartient à un </a:t>
            </a:r>
            <a:r>
              <a:rPr lang="fr-FR" dirty="0" smtClean="0"/>
              <a:t>et </a:t>
            </a:r>
            <a:r>
              <a:rPr lang="fr-FR" dirty="0"/>
              <a:t>un seul </a:t>
            </a:r>
            <a:r>
              <a:rPr lang="fr-FR" dirty="0" smtClean="0"/>
              <a:t>utilisateur</a:t>
            </a:r>
          </a:p>
          <a:p>
            <a:r>
              <a:rPr lang="fr-FR" dirty="0" smtClean="0"/>
              <a:t>Un élève appartient à une seule promotion.</a:t>
            </a:r>
          </a:p>
          <a:p>
            <a:r>
              <a:rPr lang="fr-FR" dirty="0"/>
              <a:t>Un dossier de scolarité est composé d’un élève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 enseignant a une ou plusieurs UE, chaque UE est assignée a un et un seul enseignant. Un enseignant peut être un thésard.</a:t>
            </a:r>
          </a:p>
          <a:p>
            <a:r>
              <a:rPr lang="fr-FR" dirty="0" smtClean="0"/>
              <a:t>Un stage concerne un encadrant et un élève de la promotion.</a:t>
            </a:r>
          </a:p>
          <a:p>
            <a:r>
              <a:rPr lang="fr-FR" dirty="0" smtClean="0"/>
              <a:t>Directeur et thésard sont respectivement des spécialisations de administratif et élève.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65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modélisations UML </a:t>
            </a:r>
            <a:br>
              <a:rPr lang="fr-FR" dirty="0"/>
            </a:br>
            <a:r>
              <a:rPr lang="fr-FR" i="1" dirty="0" smtClean="0"/>
              <a:t>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distingue entre Business Model et Cas d’utilisation, dans notre cas :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93965"/>
              </p:ext>
            </p:extLst>
          </p:nvPr>
        </p:nvGraphicFramePr>
        <p:xfrm>
          <a:off x="917575" y="2569845"/>
          <a:ext cx="7683500" cy="368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750"/>
                <a:gridCol w="3841750"/>
              </a:tblGrid>
              <a:tr h="2822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Business Modèle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Cas d’utilisation</a:t>
                      </a:r>
                      <a:endParaRPr lang="fr-FR" dirty="0"/>
                    </a:p>
                  </a:txBody>
                  <a:tcPr/>
                </a:tc>
              </a:tr>
              <a:tr h="705661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Gérer le cursus des élèves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 smtClean="0"/>
                        <a:t>Changer</a:t>
                      </a:r>
                      <a:r>
                        <a:rPr lang="fr-FR" sz="1400" baseline="0" dirty="0" smtClean="0"/>
                        <a:t> un élève de promotion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baseline="0" dirty="0" smtClean="0"/>
                        <a:t>Créer une promotion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baseline="0" dirty="0" smtClean="0"/>
                        <a:t>Créer un élève</a:t>
                      </a:r>
                    </a:p>
                  </a:txBody>
                  <a:tcPr/>
                </a:tc>
              </a:tr>
              <a:tr h="49396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Gérer les unités</a:t>
                      </a:r>
                      <a:r>
                        <a:rPr lang="fr-FR" sz="1400" baseline="0" dirty="0" smtClean="0"/>
                        <a:t> d’enseignement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 smtClean="0"/>
                        <a:t>Créer une</a:t>
                      </a:r>
                      <a:r>
                        <a:rPr lang="fr-FR" sz="1400" baseline="0" dirty="0" smtClean="0"/>
                        <a:t> UE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baseline="0" dirty="0" smtClean="0"/>
                        <a:t>Changer une UE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baseline="0" dirty="0" smtClean="0"/>
                        <a:t>Créer un enseignant</a:t>
                      </a:r>
                      <a:endParaRPr lang="fr-FR" sz="1400" dirty="0"/>
                    </a:p>
                  </a:txBody>
                  <a:tcPr/>
                </a:tc>
              </a:tr>
              <a:tr h="49396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Gérer les stages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 smtClean="0"/>
                        <a:t>Créer un stage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 smtClean="0"/>
                        <a:t>Editer un stage</a:t>
                      </a:r>
                      <a:endParaRPr lang="fr-FR" sz="1400" dirty="0"/>
                    </a:p>
                  </a:txBody>
                  <a:tcPr/>
                </a:tc>
              </a:tr>
              <a:tr h="1340755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Valider</a:t>
                      </a:r>
                      <a:r>
                        <a:rPr lang="fr-FR" sz="1400" baseline="0" dirty="0" smtClean="0"/>
                        <a:t> les éléments ayant une implication légale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 smtClean="0"/>
                        <a:t>Vérifier qu’un dossier d’élève est complet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 smtClean="0"/>
                        <a:t>Valider</a:t>
                      </a:r>
                      <a:r>
                        <a:rPr lang="fr-FR" sz="1400" baseline="0" dirty="0" smtClean="0"/>
                        <a:t> les documents liés à un élève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baseline="0" dirty="0" smtClean="0"/>
                        <a:t>Vérifier que les données d’une UE sont valide 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</TotalTime>
  <Words>493</Words>
  <Application>Microsoft Office PowerPoint</Application>
  <PresentationFormat>Grand écran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Facette</vt:lpstr>
      <vt:lpstr>Documentation UML SOSIE2</vt:lpstr>
      <vt:lpstr>SOMMAIRE</vt:lpstr>
      <vt:lpstr>Introduction</vt:lpstr>
      <vt:lpstr>UML : Diagrammes</vt:lpstr>
      <vt:lpstr>Nos modélisations UML  Diagramme de package</vt:lpstr>
      <vt:lpstr>Diagramme de package (suite)</vt:lpstr>
      <vt:lpstr>Nos modélisations UML  Diagramme de classe</vt:lpstr>
      <vt:lpstr>Diagramme de classe (suite)</vt:lpstr>
      <vt:lpstr>Nos modélisations UML  Cas d’utilisation</vt:lpstr>
      <vt:lpstr>Nos modélisations UML  Diagramme de cas d’utilisation (1)</vt:lpstr>
      <vt:lpstr>Nos modélisations UML  Diagramme de cas d’utilisation (1)</vt:lpstr>
      <vt:lpstr>Nos modélisations UML  Diagramme de cas d’utilisation (2)</vt:lpstr>
      <vt:lpstr>Diagramme de cas d’utilisation (suite)</vt:lpstr>
      <vt:lpstr>Nos modélisations UML  Justification diagramme de cas d’utilisation</vt:lpstr>
      <vt:lpstr>Nos modélisations UML  Diagramme de séquence (1)</vt:lpstr>
      <vt:lpstr>Diagramme de séquence (1) (suite)</vt:lpstr>
      <vt:lpstr>Nos modélisations UML  Diagramme de séquence (2)</vt:lpstr>
      <vt:lpstr>Diagramme de séquence (2) (suite)</vt:lpstr>
      <vt:lpstr>Nos modélisations UML Interfaces et diagramme de composant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UML SOSIE2</dc:title>
  <dc:creator>Younes Zitouni</dc:creator>
  <cp:lastModifiedBy>kaoutar kaoutar</cp:lastModifiedBy>
  <cp:revision>40</cp:revision>
  <dcterms:created xsi:type="dcterms:W3CDTF">2017-12-17T14:12:55Z</dcterms:created>
  <dcterms:modified xsi:type="dcterms:W3CDTF">2018-01-07T23:11:53Z</dcterms:modified>
</cp:coreProperties>
</file>