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63" r:id="rId6"/>
    <p:sldId id="265" r:id="rId7"/>
    <p:sldId id="264" r:id="rId8"/>
    <p:sldId id="262" r:id="rId9"/>
    <p:sldId id="266" r:id="rId10"/>
  </p:sldIdLst>
  <p:sldSz cx="9144000" cy="5143500" type="screen16x9"/>
  <p:notesSz cx="6858000" cy="9144000"/>
  <p:embeddedFontLst>
    <p:embeddedFont>
      <p:font typeface="Maven Pro" charset="0"/>
      <p:regular r:id="rId12"/>
      <p:bold r:id="rId13"/>
    </p:embeddedFont>
    <p:embeddedFont>
      <p:font typeface="Nunito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94624" autoAdjust="0"/>
  </p:normalViewPr>
  <p:slideViewPr>
    <p:cSldViewPr>
      <p:cViewPr varScale="1">
        <p:scale>
          <a:sx n="92" d="100"/>
          <a:sy n="92" d="100"/>
        </p:scale>
        <p:origin x="-744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6" name="Shape 46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‹N°›</a:t>
            </a:fld>
            <a:endParaRPr lang="fr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‹N°›</a:t>
            </a:fld>
            <a:endParaRPr lang="fr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pPr lvl="0">
                <a:spcBef>
                  <a:spcPts val="0"/>
                </a:spcBef>
                <a:buNone/>
              </a:pPr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‹N°›</a:t>
            </a:fld>
            <a:endParaRPr lang="fr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pPr lvl="0">
                <a:spcBef>
                  <a:spcPts val="0"/>
                </a:spcBef>
                <a:buNone/>
              </a:pPr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pPr lvl="0">
                <a:spcBef>
                  <a:spcPts val="0"/>
                </a:spcBef>
                <a:buNone/>
              </a:pPr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pPr lvl="0">
                <a:spcBef>
                  <a:spcPts val="0"/>
                </a:spcBef>
                <a:buNone/>
              </a:pPr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pPr lvl="0">
                <a:spcBef>
                  <a:spcPts val="0"/>
                </a:spcBef>
                <a:buNone/>
              </a:pPr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‹N°›</a:t>
            </a:fld>
            <a:endParaRPr lang="fr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pPr lvl="0">
                <a:spcBef>
                  <a:spcPts val="0"/>
                </a:spcBef>
                <a:buNone/>
              </a:pPr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pPr lvl="0">
                <a:spcBef>
                  <a:spcPts val="0"/>
                </a:spcBef>
                <a:buNone/>
              </a:pPr>
              <a:t>‹N°›</a:t>
            </a:fld>
            <a:endParaRPr lang="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pPr lvl="0" algn="r">
                <a:spcBef>
                  <a:spcPts val="0"/>
                </a:spcBef>
                <a:buNone/>
              </a:pPr>
              <a:t>‹N°›</a:t>
            </a:fld>
            <a:endParaRPr lang="fr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7708440" cy="1872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/>
            <a:r>
              <a:rPr lang="fr" dirty="0" smtClean="0">
                <a:solidFill>
                  <a:schemeClr val="bg2"/>
                </a:solidFill>
              </a:rPr>
              <a:t>Sujet Dev 4</a:t>
            </a:r>
            <a:r>
              <a:rPr lang="fr" dirty="0" smtClean="0"/>
              <a:t/>
            </a:r>
            <a:br>
              <a:rPr lang="fr" dirty="0" smtClean="0"/>
            </a:br>
            <a:r>
              <a:rPr lang="fr-FR" dirty="0" smtClean="0"/>
              <a:t>Créer un service d'authentification pour le projet SOSIE</a:t>
            </a:r>
            <a:endParaRPr lang="fr" dirty="0"/>
          </a:p>
        </p:txBody>
      </p:sp>
      <p:sp>
        <p:nvSpPr>
          <p:cNvPr id="279" name="Shape 279"/>
          <p:cNvSpPr txBox="1"/>
          <p:nvPr/>
        </p:nvSpPr>
        <p:spPr>
          <a:xfrm>
            <a:off x="0" y="4723625"/>
            <a:ext cx="4455300" cy="37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dirty="0" smtClean="0"/>
              <a:t>Hugo BERNET, Marina BLE , Nicolas GALLO </a:t>
            </a:r>
            <a:endParaRPr lang="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 smtClean="0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1</a:t>
            </a:fld>
            <a:r>
              <a:rPr lang="fr" dirty="0" smtClean="0">
                <a:solidFill>
                  <a:schemeClr val="lt1"/>
                </a:solidFill>
              </a:rPr>
              <a:t> / 9</a:t>
            </a:r>
            <a:endParaRPr lang="fr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1214414" y="714362"/>
            <a:ext cx="7500990" cy="571504"/>
          </a:xfrm>
          <a:prstGeom prst="rect">
            <a:avLst/>
          </a:prstGeom>
          <a:ln>
            <a:prstDash val="soli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dirty="0" smtClean="0"/>
              <a:t>Sommaire </a:t>
            </a:r>
            <a:endParaRPr lang="fr" dirty="0"/>
          </a:p>
        </p:txBody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00050" lvl="0" indent="-400050">
              <a:spcBef>
                <a:spcPts val="0"/>
              </a:spcBef>
              <a:buFont typeface="+mj-lt"/>
              <a:buAutoNum type="romanUcPeriod"/>
            </a:pPr>
            <a:r>
              <a:rPr lang="fr" sz="1800" dirty="0" smtClean="0">
                <a:solidFill>
                  <a:schemeClr val="bg2"/>
                </a:solidFill>
                <a:latin typeface="+mn-lt"/>
              </a:rPr>
              <a:t>Definition de LDAP et Choix des outils </a:t>
            </a:r>
          </a:p>
          <a:p>
            <a:pPr marL="400050" lvl="0" indent="-400050">
              <a:spcBef>
                <a:spcPts val="0"/>
              </a:spcBef>
              <a:buFont typeface="+mj-lt"/>
              <a:buAutoNum type="romanUcPeriod"/>
            </a:pPr>
            <a:r>
              <a:rPr lang="fr-FR" sz="1800" dirty="0" smtClean="0">
                <a:solidFill>
                  <a:schemeClr val="bg2"/>
                </a:solidFill>
                <a:latin typeface="+mn-lt"/>
              </a:rPr>
              <a:t>Les fichiers modifiés dans le projet SOSIE </a:t>
            </a:r>
          </a:p>
          <a:p>
            <a:pPr marL="400050" lvl="0" indent="-400050">
              <a:spcBef>
                <a:spcPts val="0"/>
              </a:spcBef>
              <a:buFont typeface="+mj-lt"/>
              <a:buAutoNum type="romanUcPeriod"/>
            </a:pPr>
            <a:r>
              <a:rPr lang="fr-FR" sz="1800" dirty="0" smtClean="0">
                <a:solidFill>
                  <a:schemeClr val="bg2"/>
                </a:solidFill>
                <a:latin typeface="+mn-lt"/>
              </a:rPr>
              <a:t>Tests d’authentification à l’application </a:t>
            </a:r>
            <a:endParaRPr lang="fr" sz="18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 smtClean="0"/>
              <a:pPr lvl="0">
                <a:spcBef>
                  <a:spcPts val="0"/>
                </a:spcBef>
                <a:buNone/>
              </a:pPr>
              <a:t>2</a:t>
            </a:fld>
            <a:r>
              <a:rPr lang="fr" dirty="0" smtClean="0"/>
              <a:t> / 9</a:t>
            </a:r>
            <a:endParaRPr lang="fr" dirty="0"/>
          </a:p>
        </p:txBody>
      </p:sp>
      <p:sp>
        <p:nvSpPr>
          <p:cNvPr id="5" name="Shape 279"/>
          <p:cNvSpPr txBox="1"/>
          <p:nvPr/>
        </p:nvSpPr>
        <p:spPr>
          <a:xfrm>
            <a:off x="0" y="4723625"/>
            <a:ext cx="4455300" cy="37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dirty="0" smtClean="0"/>
              <a:t>Hugo BERNET, Marina BLE , Nicolas GALLO </a:t>
            </a:r>
            <a:endParaRPr lang="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00050" lvl="0" indent="-400050"/>
            <a:r>
              <a:rPr lang="fr" dirty="0" smtClean="0">
                <a:solidFill>
                  <a:schemeClr val="bg2"/>
                </a:solidFill>
              </a:rPr>
              <a:t>Choix des outils </a:t>
            </a:r>
          </a:p>
        </p:txBody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11560" y="1419622"/>
            <a:ext cx="7848872" cy="324036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fr-FR" sz="1600" dirty="0" smtClean="0"/>
              <a:t>LDAP (</a:t>
            </a:r>
            <a:r>
              <a:rPr lang="fr-FR" sz="1400" i="1" dirty="0" err="1" smtClean="0">
                <a:solidFill>
                  <a:schemeClr val="tx1"/>
                </a:solidFill>
              </a:rPr>
              <a:t>Lightweight</a:t>
            </a:r>
            <a:r>
              <a:rPr lang="fr-FR" sz="1400" i="1" dirty="0" smtClean="0">
                <a:solidFill>
                  <a:schemeClr val="tx1"/>
                </a:solidFill>
              </a:rPr>
              <a:t> Directory Access Protocol ou protocole d’accès aux annuaires légers</a:t>
            </a:r>
            <a:r>
              <a:rPr lang="fr-FR" sz="1600" dirty="0" smtClean="0"/>
              <a:t>)  permet de gérer l'accès à des bases d'informations sur des </a:t>
            </a:r>
            <a:r>
              <a:rPr lang="fr-FR" sz="1600" dirty="0" err="1" smtClean="0"/>
              <a:t>users</a:t>
            </a:r>
            <a:r>
              <a:rPr lang="fr-FR" sz="1600" dirty="0" smtClean="0"/>
              <a:t> d'un réseau  par l’intermédiaire de protocoles TCP/IP(gestion des annuaires )</a:t>
            </a:r>
          </a:p>
          <a:p>
            <a:pPr>
              <a:buNone/>
            </a:pPr>
            <a:r>
              <a:rPr lang="fr-FR" sz="1600" dirty="0" smtClean="0"/>
              <a:t>Pourquoi  Apache Directory Studio ?</a:t>
            </a:r>
          </a:p>
          <a:p>
            <a:pPr>
              <a:buNone/>
            </a:pPr>
            <a:r>
              <a:rPr lang="fr-FR" sz="1600" dirty="0" smtClean="0"/>
              <a:t>	- Implémentation de LDAP en version free</a:t>
            </a:r>
          </a:p>
          <a:p>
            <a:pPr lvl="0">
              <a:buNone/>
            </a:pPr>
            <a:r>
              <a:rPr lang="fr-FR" sz="1600" dirty="0" smtClean="0"/>
              <a:t>	- même structure que Eclipse</a:t>
            </a:r>
          </a:p>
          <a:p>
            <a:pPr lvl="0">
              <a:buNone/>
            </a:pPr>
            <a:r>
              <a:rPr lang="fr-FR" sz="1600" dirty="0" smtClean="0"/>
              <a:t>Autres outils : </a:t>
            </a:r>
            <a:r>
              <a:rPr lang="fr-FR" sz="1600" dirty="0" err="1" smtClean="0"/>
              <a:t>OpenLDAP</a:t>
            </a:r>
            <a:r>
              <a:rPr lang="fr-FR" sz="1600" dirty="0" smtClean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 smtClean="0"/>
              <a:pPr lvl="0">
                <a:spcBef>
                  <a:spcPts val="0"/>
                </a:spcBef>
                <a:buNone/>
              </a:pPr>
              <a:t>3</a:t>
            </a:fld>
            <a:r>
              <a:rPr lang="fr" dirty="0" smtClean="0"/>
              <a:t> / 9</a:t>
            </a:r>
            <a:endParaRPr lang="fr" dirty="0"/>
          </a:p>
        </p:txBody>
      </p:sp>
      <p:sp>
        <p:nvSpPr>
          <p:cNvPr id="5" name="Shape 279"/>
          <p:cNvSpPr txBox="1"/>
          <p:nvPr/>
        </p:nvSpPr>
        <p:spPr>
          <a:xfrm>
            <a:off x="0" y="4723625"/>
            <a:ext cx="4455300" cy="37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dirty="0" smtClean="0"/>
              <a:t>Hugo BERNET, Marina BLE , Nicolas GALLO </a:t>
            </a:r>
            <a:endParaRPr lang="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03800" y="598575"/>
            <a:ext cx="7030500" cy="677031"/>
          </a:xfrm>
        </p:spPr>
        <p:txBody>
          <a:bodyPr/>
          <a:lstStyle/>
          <a:p>
            <a:pPr marL="400050" lvl="0" indent="-400050"/>
            <a:r>
              <a:rPr lang="fr-FR" dirty="0" smtClean="0">
                <a:solidFill>
                  <a:schemeClr val="bg2"/>
                </a:solidFill>
              </a:rPr>
              <a:t>Les fichiers modifiés dans le projet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23528" y="1131590"/>
            <a:ext cx="8020728" cy="3744416"/>
          </a:xfrm>
        </p:spPr>
        <p:txBody>
          <a:bodyPr/>
          <a:lstStyle/>
          <a:p>
            <a:pPr>
              <a:buNone/>
            </a:pPr>
            <a:r>
              <a:rPr lang="fr-FR" sz="1400" b="1" i="1" dirty="0" err="1" smtClean="0">
                <a:solidFill>
                  <a:schemeClr val="tx1"/>
                </a:solidFill>
              </a:rPr>
              <a:t>application.properties</a:t>
            </a:r>
            <a:r>
              <a:rPr lang="fr-FR" sz="1400" b="1" i="1" dirty="0" smtClean="0">
                <a:solidFill>
                  <a:schemeClr val="tx1"/>
                </a:solidFill>
              </a:rPr>
              <a:t> </a:t>
            </a:r>
            <a:r>
              <a:rPr lang="fr-FR" dirty="0" smtClean="0">
                <a:solidFill>
                  <a:schemeClr val="bg2"/>
                </a:solidFill>
              </a:rPr>
              <a:t>qui contient les paramètres de configuration de LDAP (url, </a:t>
            </a:r>
            <a:r>
              <a:rPr lang="fr-FR" dirty="0" err="1" smtClean="0">
                <a:solidFill>
                  <a:schemeClr val="bg2"/>
                </a:solidFill>
              </a:rPr>
              <a:t>group,pattern</a:t>
            </a:r>
            <a:r>
              <a:rPr lang="fr-FR" dirty="0" smtClean="0">
                <a:solidFill>
                  <a:schemeClr val="bg2"/>
                </a:solidFill>
              </a:rPr>
              <a:t>)</a:t>
            </a:r>
          </a:p>
          <a:p>
            <a:pPr>
              <a:buNone/>
            </a:pPr>
            <a:endParaRPr lang="fr-FR" sz="1400" b="1" i="1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fr-FR" sz="1400" dirty="0" smtClean="0">
              <a:solidFill>
                <a:schemeClr val="bg2"/>
              </a:solidFill>
            </a:endParaRPr>
          </a:p>
          <a:p>
            <a:pPr>
              <a:buNone/>
            </a:pPr>
            <a:endParaRPr lang="fr-FR" sz="1400" dirty="0" smtClean="0">
              <a:solidFill>
                <a:schemeClr val="bg2"/>
              </a:solidFill>
            </a:endParaRPr>
          </a:p>
          <a:p>
            <a:pPr>
              <a:buNone/>
            </a:pPr>
            <a:endParaRPr lang="fr-FR" sz="1400" dirty="0" smtClean="0">
              <a:solidFill>
                <a:schemeClr val="bg2"/>
              </a:solidFill>
            </a:endParaRPr>
          </a:p>
          <a:p>
            <a:pPr>
              <a:buNone/>
            </a:pPr>
            <a:endParaRPr lang="fr-FR" sz="1400" dirty="0" smtClean="0">
              <a:solidFill>
                <a:schemeClr val="bg2"/>
              </a:solidFill>
            </a:endParaRPr>
          </a:p>
          <a:p>
            <a:pPr>
              <a:buNone/>
            </a:pPr>
            <a:endParaRPr lang="fr-FR" sz="1400" dirty="0" smtClean="0">
              <a:solidFill>
                <a:schemeClr val="bg2"/>
              </a:solidFill>
            </a:endParaRPr>
          </a:p>
          <a:p>
            <a:pPr>
              <a:buNone/>
            </a:pPr>
            <a:r>
              <a:rPr lang="fr-FR" dirty="0" err="1" smtClean="0">
                <a:solidFill>
                  <a:schemeClr val="bg2"/>
                </a:solidFill>
              </a:rPr>
              <a:t>Spring</a:t>
            </a:r>
            <a:r>
              <a:rPr lang="fr-FR" dirty="0" smtClean="0">
                <a:solidFill>
                  <a:schemeClr val="bg2"/>
                </a:solidFill>
              </a:rPr>
              <a:t> prend les paramètres dans </a:t>
            </a:r>
            <a:r>
              <a:rPr lang="fr-FR" i="1" dirty="0" err="1" smtClean="0">
                <a:solidFill>
                  <a:schemeClr val="bg2"/>
                </a:solidFill>
              </a:rPr>
              <a:t>application.properties</a:t>
            </a:r>
            <a:r>
              <a:rPr lang="fr-FR" dirty="0" smtClean="0">
                <a:solidFill>
                  <a:schemeClr val="bg2"/>
                </a:solidFill>
              </a:rPr>
              <a:t> et les injecte dans </a:t>
            </a:r>
            <a:r>
              <a:rPr lang="fr-FR" i="1" dirty="0" smtClean="0">
                <a:solidFill>
                  <a:schemeClr val="bg2"/>
                </a:solidFill>
              </a:rPr>
              <a:t>WebSecurityConfig.java </a:t>
            </a:r>
          </a:p>
          <a:p>
            <a:pPr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 smtClean="0"/>
              <a:pPr lvl="0">
                <a:spcBef>
                  <a:spcPts val="0"/>
                </a:spcBef>
                <a:buNone/>
              </a:pPr>
              <a:t>4</a:t>
            </a:fld>
            <a:r>
              <a:rPr lang="fr" dirty="0" smtClean="0"/>
              <a:t> /9</a:t>
            </a:r>
            <a:endParaRPr lang="fr" dirty="0"/>
          </a:p>
        </p:txBody>
      </p:sp>
      <p:pic>
        <p:nvPicPr>
          <p:cNvPr id="6" name="Image 5" descr="application.properti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5" y="1555938"/>
            <a:ext cx="6506793" cy="2816012"/>
          </a:xfrm>
          <a:prstGeom prst="rect">
            <a:avLst/>
          </a:prstGeom>
        </p:spPr>
      </p:pic>
      <p:sp>
        <p:nvSpPr>
          <p:cNvPr id="7" name="Shape 279"/>
          <p:cNvSpPr txBox="1"/>
          <p:nvPr/>
        </p:nvSpPr>
        <p:spPr>
          <a:xfrm>
            <a:off x="0" y="4723625"/>
            <a:ext cx="4455300" cy="37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dirty="0" smtClean="0"/>
              <a:t>Hugo BERNET, Marina BLE , Nicolas GALLO </a:t>
            </a:r>
            <a:endParaRPr lang="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00050" lvl="0" indent="-400050"/>
            <a:r>
              <a:rPr lang="fr-FR" dirty="0" smtClean="0">
                <a:solidFill>
                  <a:schemeClr val="bg2"/>
                </a:solidFill>
              </a:rPr>
              <a:t>Les fichiers modifiés dans le projet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23528" y="1347614"/>
            <a:ext cx="8020728" cy="2829632"/>
          </a:xfrm>
        </p:spPr>
        <p:txBody>
          <a:bodyPr/>
          <a:lstStyle/>
          <a:p>
            <a:pPr>
              <a:buNone/>
            </a:pPr>
            <a:r>
              <a:rPr lang="fr-FR" b="1" i="1" dirty="0" smtClean="0">
                <a:solidFill>
                  <a:schemeClr val="tx1"/>
                </a:solidFill>
              </a:rPr>
              <a:t>WebSecurityConfig.java </a:t>
            </a:r>
            <a:r>
              <a:rPr lang="fr-FR" dirty="0" smtClean="0">
                <a:solidFill>
                  <a:schemeClr val="bg2"/>
                </a:solidFill>
              </a:rPr>
              <a:t>module qui gère les l'authentification des </a:t>
            </a:r>
            <a:r>
              <a:rPr lang="fr-FR" dirty="0" err="1" smtClean="0">
                <a:solidFill>
                  <a:schemeClr val="bg2"/>
                </a:solidFill>
              </a:rPr>
              <a:t>users</a:t>
            </a:r>
            <a:r>
              <a:rPr lang="fr-FR" dirty="0" smtClean="0">
                <a:solidFill>
                  <a:schemeClr val="bg2"/>
                </a:solidFill>
              </a:rPr>
              <a:t> dans l'application</a:t>
            </a:r>
          </a:p>
          <a:p>
            <a:pPr>
              <a:buNone/>
            </a:pPr>
            <a:endParaRPr lang="fr-FR" b="1" i="1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 smtClean="0"/>
              <a:pPr lvl="0">
                <a:spcBef>
                  <a:spcPts val="0"/>
                </a:spcBef>
                <a:buNone/>
              </a:pPr>
              <a:t>5</a:t>
            </a:fld>
            <a:r>
              <a:rPr lang="fr" dirty="0" smtClean="0"/>
              <a:t> /9</a:t>
            </a:r>
            <a:endParaRPr lang="fr" dirty="0"/>
          </a:p>
        </p:txBody>
      </p:sp>
      <p:pic>
        <p:nvPicPr>
          <p:cNvPr id="5" name="Image 4" descr="websecu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1735350"/>
            <a:ext cx="5981306" cy="2852624"/>
          </a:xfrm>
          <a:prstGeom prst="rect">
            <a:avLst/>
          </a:prstGeom>
        </p:spPr>
      </p:pic>
      <p:sp>
        <p:nvSpPr>
          <p:cNvPr id="6" name="Shape 279"/>
          <p:cNvSpPr txBox="1"/>
          <p:nvPr/>
        </p:nvSpPr>
        <p:spPr>
          <a:xfrm>
            <a:off x="0" y="4723625"/>
            <a:ext cx="4455300" cy="37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dirty="0" smtClean="0"/>
              <a:t>Hugo BERNET, Marina BLE , Nicolas GALLO </a:t>
            </a:r>
            <a:endParaRPr lang="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00050" lvl="0" indent="-400050"/>
            <a:r>
              <a:rPr lang="fr-FR" dirty="0" smtClean="0">
                <a:solidFill>
                  <a:schemeClr val="bg2"/>
                </a:solidFill>
              </a:rPr>
              <a:t>Les fichiers modifiés dans le projet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3568" y="1635646"/>
            <a:ext cx="7660688" cy="2541600"/>
          </a:xfrm>
        </p:spPr>
        <p:txBody>
          <a:bodyPr/>
          <a:lstStyle/>
          <a:p>
            <a:pPr>
              <a:buNone/>
            </a:pPr>
            <a:r>
              <a:rPr lang="fr-FR" b="1" i="1" dirty="0" smtClean="0">
                <a:solidFill>
                  <a:schemeClr val="tx1"/>
                </a:solidFill>
              </a:rPr>
              <a:t>WebSecurityConfig.java</a:t>
            </a:r>
          </a:p>
          <a:p>
            <a:pPr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 smtClean="0"/>
              <a:pPr lvl="0">
                <a:spcBef>
                  <a:spcPts val="0"/>
                </a:spcBef>
                <a:buNone/>
              </a:pPr>
              <a:t>6</a:t>
            </a:fld>
            <a:r>
              <a:rPr lang="fr" dirty="0" smtClean="0"/>
              <a:t> /9</a:t>
            </a:r>
            <a:endParaRPr lang="fr" dirty="0"/>
          </a:p>
        </p:txBody>
      </p:sp>
      <p:pic>
        <p:nvPicPr>
          <p:cNvPr id="6" name="Image 5" descr="websecu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5" y="1563637"/>
            <a:ext cx="4968552" cy="2994933"/>
          </a:xfrm>
          <a:prstGeom prst="rect">
            <a:avLst/>
          </a:prstGeom>
        </p:spPr>
      </p:pic>
      <p:sp>
        <p:nvSpPr>
          <p:cNvPr id="7" name="Shape 279"/>
          <p:cNvSpPr txBox="1"/>
          <p:nvPr/>
        </p:nvSpPr>
        <p:spPr>
          <a:xfrm>
            <a:off x="0" y="4723625"/>
            <a:ext cx="4455300" cy="37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dirty="0" smtClean="0"/>
              <a:t>Hugo BERNET, Marina BLE , Nicolas GALLO </a:t>
            </a:r>
            <a:endParaRPr lang="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00050" lvl="0" indent="-400050"/>
            <a:r>
              <a:rPr lang="fr-FR" dirty="0" smtClean="0">
                <a:solidFill>
                  <a:schemeClr val="bg2"/>
                </a:solidFill>
              </a:rPr>
              <a:t>Les fichiers modifiés dans le projet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19064" y="1275606"/>
            <a:ext cx="8424936" cy="3384376"/>
          </a:xfrm>
        </p:spPr>
        <p:txBody>
          <a:bodyPr/>
          <a:lstStyle/>
          <a:p>
            <a:pPr>
              <a:buNone/>
            </a:pPr>
            <a:r>
              <a:rPr lang="fr-FR" b="1" i="1" dirty="0" smtClean="0">
                <a:solidFill>
                  <a:schemeClr val="tx1"/>
                </a:solidFill>
              </a:rPr>
              <a:t>pom.xml  </a:t>
            </a:r>
            <a:r>
              <a:rPr lang="fr-FR" dirty="0" smtClean="0">
                <a:solidFill>
                  <a:schemeClr val="bg2"/>
                </a:solidFill>
              </a:rPr>
              <a:t>contient</a:t>
            </a:r>
            <a:r>
              <a:rPr lang="fr-FR" b="1" i="1" dirty="0" smtClean="0">
                <a:solidFill>
                  <a:schemeClr val="tx1"/>
                </a:solidFill>
              </a:rPr>
              <a:t> </a:t>
            </a:r>
            <a:r>
              <a:rPr lang="fr-FR" dirty="0" smtClean="0">
                <a:solidFill>
                  <a:schemeClr val="bg2"/>
                </a:solidFill>
              </a:rPr>
              <a:t>des dépendances </a:t>
            </a:r>
            <a:r>
              <a:rPr lang="fr-FR" dirty="0" err="1" smtClean="0">
                <a:solidFill>
                  <a:schemeClr val="bg2"/>
                </a:solidFill>
              </a:rPr>
              <a:t>Maven</a:t>
            </a:r>
            <a:r>
              <a:rPr lang="fr-FR" dirty="0" smtClean="0">
                <a:solidFill>
                  <a:schemeClr val="bg2"/>
                </a:solidFill>
              </a:rPr>
              <a:t> pour l'utilisation de LDAP avec </a:t>
            </a:r>
            <a:r>
              <a:rPr lang="fr-FR" dirty="0" err="1" smtClean="0">
                <a:solidFill>
                  <a:schemeClr val="bg2"/>
                </a:solidFill>
              </a:rPr>
              <a:t>Spring</a:t>
            </a:r>
            <a:endParaRPr lang="fr-FR" dirty="0">
              <a:solidFill>
                <a:schemeClr val="bg2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 smtClean="0"/>
              <a:pPr lvl="0">
                <a:spcBef>
                  <a:spcPts val="0"/>
                </a:spcBef>
                <a:buNone/>
              </a:pPr>
              <a:t>7</a:t>
            </a:fld>
            <a:r>
              <a:rPr lang="fr" dirty="0" smtClean="0"/>
              <a:t> /9</a:t>
            </a:r>
            <a:endParaRPr lang="fr" dirty="0"/>
          </a:p>
        </p:txBody>
      </p:sp>
      <p:pic>
        <p:nvPicPr>
          <p:cNvPr id="5" name="Image 4" descr="po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995686"/>
            <a:ext cx="6506272" cy="2520280"/>
          </a:xfrm>
          <a:prstGeom prst="rect">
            <a:avLst/>
          </a:prstGeom>
        </p:spPr>
      </p:pic>
      <p:sp>
        <p:nvSpPr>
          <p:cNvPr id="6" name="Shape 279"/>
          <p:cNvSpPr txBox="1"/>
          <p:nvPr/>
        </p:nvSpPr>
        <p:spPr>
          <a:xfrm>
            <a:off x="0" y="4723625"/>
            <a:ext cx="4455300" cy="37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dirty="0" smtClean="0"/>
              <a:t>Hugo BERNET, Marina BLE , Nicolas GALLO </a:t>
            </a:r>
            <a:endParaRPr lang="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627534"/>
            <a:ext cx="7030500" cy="720080"/>
          </a:xfrm>
        </p:spPr>
        <p:txBody>
          <a:bodyPr/>
          <a:lstStyle/>
          <a:p>
            <a:pPr marL="400050" lvl="0" indent="-400050"/>
            <a:r>
              <a:rPr lang="fr-FR" dirty="0" smtClean="0">
                <a:solidFill>
                  <a:schemeClr val="bg2"/>
                </a:solidFill>
              </a:rPr>
              <a:t>Documentations</a:t>
            </a:r>
            <a:endParaRPr lang="fr" dirty="0">
              <a:solidFill>
                <a:schemeClr val="bg2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 smtClean="0"/>
              <a:pPr lvl="0">
                <a:spcBef>
                  <a:spcPts val="0"/>
                </a:spcBef>
                <a:buNone/>
              </a:pPr>
              <a:t>8</a:t>
            </a:fld>
            <a:r>
              <a:rPr lang="fr" dirty="0" smtClean="0"/>
              <a:t> /9</a:t>
            </a:r>
            <a:endParaRPr lang="fr" dirty="0"/>
          </a:p>
        </p:txBody>
      </p:sp>
      <p:sp>
        <p:nvSpPr>
          <p:cNvPr id="5" name="Espace réservé du texte 2"/>
          <p:cNvSpPr>
            <a:spLocks noGrp="1"/>
          </p:cNvSpPr>
          <p:nvPr>
            <p:ph type="body" idx="1"/>
          </p:nvPr>
        </p:nvSpPr>
        <p:spPr>
          <a:xfrm>
            <a:off x="719064" y="1275606"/>
            <a:ext cx="8101408" cy="3384376"/>
          </a:xfrm>
        </p:spPr>
        <p:txBody>
          <a:bodyPr/>
          <a:lstStyle/>
          <a:p>
            <a:pPr>
              <a:buNone/>
            </a:pPr>
            <a:endParaRPr lang="fr-FR" sz="1600" b="1" i="1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sz="1600" b="1" i="1" dirty="0" smtClean="0">
                <a:solidFill>
                  <a:schemeClr val="tx1"/>
                </a:solidFill>
              </a:rPr>
              <a:t>  Guide de configuration LDAP (Apache Directory Studio)</a:t>
            </a:r>
          </a:p>
          <a:p>
            <a:pPr>
              <a:buFont typeface="Wingdings" pitchFamily="2" charset="2"/>
              <a:buChar char="Ø"/>
            </a:pPr>
            <a:r>
              <a:rPr lang="fr-FR" sz="1600" b="1" i="1" dirty="0" smtClean="0">
                <a:solidFill>
                  <a:schemeClr val="tx1"/>
                </a:solidFill>
              </a:rPr>
              <a:t>   </a:t>
            </a:r>
            <a:r>
              <a:rPr lang="fr-FR" sz="1600" b="1" i="1" dirty="0" err="1" smtClean="0">
                <a:solidFill>
                  <a:schemeClr val="tx1"/>
                </a:solidFill>
              </a:rPr>
              <a:t>Readme</a:t>
            </a:r>
            <a:endParaRPr lang="fr-FR" sz="1600" b="1" i="1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sz="1600" b="1" i="1" dirty="0" smtClean="0">
                <a:solidFill>
                  <a:schemeClr val="tx1"/>
                </a:solidFill>
              </a:rPr>
              <a:t>   </a:t>
            </a:r>
            <a:r>
              <a:rPr lang="fr-FR" sz="1600" b="1" i="1" dirty="0" err="1" smtClean="0">
                <a:solidFill>
                  <a:schemeClr val="tx1"/>
                </a:solidFill>
              </a:rPr>
              <a:t>Slide</a:t>
            </a:r>
            <a:r>
              <a:rPr lang="fr-FR" sz="1600" b="1" i="1" dirty="0" smtClean="0">
                <a:solidFill>
                  <a:schemeClr val="tx1"/>
                </a:solidFill>
              </a:rPr>
              <a:t> de </a:t>
            </a:r>
            <a:r>
              <a:rPr lang="fr-FR" sz="1600" b="1" i="1" dirty="0" err="1" smtClean="0">
                <a:solidFill>
                  <a:schemeClr val="tx1"/>
                </a:solidFill>
              </a:rPr>
              <a:t>presentattion</a:t>
            </a:r>
            <a:r>
              <a:rPr lang="fr-FR" sz="1600" b="1" i="1" dirty="0" smtClean="0">
                <a:solidFill>
                  <a:schemeClr val="tx1"/>
                </a:solidFill>
              </a:rPr>
              <a:t> </a:t>
            </a:r>
            <a:endParaRPr lang="fr-FR" sz="1600" dirty="0">
              <a:solidFill>
                <a:schemeClr val="bg2"/>
              </a:solidFill>
            </a:endParaRPr>
          </a:p>
        </p:txBody>
      </p:sp>
      <p:sp>
        <p:nvSpPr>
          <p:cNvPr id="6" name="Shape 279"/>
          <p:cNvSpPr txBox="1"/>
          <p:nvPr/>
        </p:nvSpPr>
        <p:spPr>
          <a:xfrm>
            <a:off x="0" y="4723625"/>
            <a:ext cx="4455300" cy="37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dirty="0" smtClean="0"/>
              <a:t>Hugo BERNET, Marina BLE , Nicolas GALLO </a:t>
            </a:r>
            <a:endParaRPr lang="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5616" y="1779662"/>
            <a:ext cx="7030500" cy="999300"/>
          </a:xfrm>
        </p:spPr>
        <p:txBody>
          <a:bodyPr/>
          <a:lstStyle/>
          <a:p>
            <a:pPr marL="400050" lvl="0" indent="-400050" algn="ctr"/>
            <a:r>
              <a:rPr lang="fr-FR" dirty="0" smtClean="0">
                <a:solidFill>
                  <a:schemeClr val="bg2"/>
                </a:solidFill>
              </a:rPr>
              <a:t>Tests d’authentification à l’application</a:t>
            </a:r>
            <a:br>
              <a:rPr lang="fr-FR" dirty="0" smtClean="0">
                <a:solidFill>
                  <a:schemeClr val="bg2"/>
                </a:solidFill>
              </a:rPr>
            </a:br>
            <a:r>
              <a:rPr lang="fr-FR" dirty="0" smtClean="0">
                <a:solidFill>
                  <a:schemeClr val="bg2"/>
                </a:solidFill>
              </a:rPr>
              <a:t>(</a:t>
            </a:r>
            <a:r>
              <a:rPr lang="fr-FR" dirty="0" err="1" smtClean="0">
                <a:solidFill>
                  <a:schemeClr val="bg2"/>
                </a:solidFill>
              </a:rPr>
              <a:t>Demo</a:t>
            </a:r>
            <a:r>
              <a:rPr lang="fr-FR" dirty="0" smtClean="0">
                <a:solidFill>
                  <a:schemeClr val="bg2"/>
                </a:solidFill>
              </a:rPr>
              <a:t>) </a:t>
            </a:r>
            <a:endParaRPr lang="fr" dirty="0">
              <a:solidFill>
                <a:schemeClr val="bg2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 smtClean="0"/>
              <a:pPr lvl="0">
                <a:spcBef>
                  <a:spcPts val="0"/>
                </a:spcBef>
                <a:buNone/>
              </a:pPr>
              <a:t>9</a:t>
            </a:fld>
            <a:r>
              <a:rPr lang="fr" dirty="0" smtClean="0"/>
              <a:t> /9</a:t>
            </a:r>
            <a:endParaRPr lang="fr" dirty="0"/>
          </a:p>
        </p:txBody>
      </p:sp>
      <p:sp>
        <p:nvSpPr>
          <p:cNvPr id="5" name="Shape 279"/>
          <p:cNvSpPr txBox="1"/>
          <p:nvPr/>
        </p:nvSpPr>
        <p:spPr>
          <a:xfrm>
            <a:off x="0" y="4723625"/>
            <a:ext cx="4455300" cy="37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dirty="0" smtClean="0"/>
              <a:t>Hugo BERNET, Marina BLE , Nicolas GALLO </a:t>
            </a:r>
            <a:endParaRPr lang="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255</Words>
  <Application>Microsoft Office PowerPoint</Application>
  <PresentationFormat>Affichage à l'écran (16:9)</PresentationFormat>
  <Paragraphs>50</Paragraphs>
  <Slides>9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Maven Pro</vt:lpstr>
      <vt:lpstr>Nunito</vt:lpstr>
      <vt:lpstr>Wingdings</vt:lpstr>
      <vt:lpstr>Momentum</vt:lpstr>
      <vt:lpstr>Sujet Dev 4 Créer un service d'authentification pour le projet SOSIE</vt:lpstr>
      <vt:lpstr>Sommaire </vt:lpstr>
      <vt:lpstr>Choix des outils </vt:lpstr>
      <vt:lpstr>Les fichiers modifiés dans le projet</vt:lpstr>
      <vt:lpstr>Les fichiers modifiés dans le projet</vt:lpstr>
      <vt:lpstr>Les fichiers modifiés dans le projet</vt:lpstr>
      <vt:lpstr>Les fichiers modifiés dans le projet</vt:lpstr>
      <vt:lpstr>Documentations</vt:lpstr>
      <vt:lpstr>Tests d’authentification à l’application (Demo)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Contract for the Next Generation project</dc:title>
  <cp:lastModifiedBy>BKM</cp:lastModifiedBy>
  <cp:revision>24</cp:revision>
  <dcterms:modified xsi:type="dcterms:W3CDTF">2017-12-18T09:48:48Z</dcterms:modified>
</cp:coreProperties>
</file>