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56" r:id="rId2"/>
    <p:sldId id="257" r:id="rId3"/>
    <p:sldId id="270" r:id="rId4"/>
    <p:sldId id="269" r:id="rId5"/>
    <p:sldId id="260" r:id="rId6"/>
    <p:sldId id="259" r:id="rId7"/>
    <p:sldId id="266" r:id="rId8"/>
    <p:sldId id="267" r:id="rId9"/>
    <p:sldId id="263" r:id="rId10"/>
    <p:sldId id="264" r:id="rId11"/>
    <p:sldId id="265" r:id="rId12"/>
    <p:sldId id="268" r:id="rId13"/>
    <p:sldId id="262" r:id="rId14"/>
    <p:sldId id="261" r:id="rId15"/>
    <p:sldId id="275" r:id="rId16"/>
    <p:sldId id="273" r:id="rId17"/>
    <p:sldId id="276" r:id="rId18"/>
    <p:sldId id="272" r:id="rId19"/>
    <p:sldId id="274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5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40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64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71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1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432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40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34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476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294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36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0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48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5A93B-5B91-4212-5C18-A019B9C0E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7200" dirty="0"/>
              <a:t>Architecture : PARM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7E042-E031-5A49-DB10-0907DE6D2E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3600" cap="none" dirty="0"/>
              <a:t>Groupe </a:t>
            </a:r>
            <a:r>
              <a:rPr lang="fr-FR" sz="3600" cap="none" dirty="0" err="1"/>
              <a:t>Polycrew</a:t>
            </a:r>
            <a:endParaRPr lang="fr-FR" sz="3600" cap="none" dirty="0"/>
          </a:p>
          <a:p>
            <a:r>
              <a:rPr lang="fr-FR" cap="none" dirty="0"/>
              <a:t>Marc Pinet – Arthur Rodriguez – Marcus Aas Jensen – Loïc </a:t>
            </a:r>
            <a:r>
              <a:rPr lang="fr-FR" cap="none" dirty="0" err="1"/>
              <a:t>Pantano</a:t>
            </a:r>
            <a:endParaRPr lang="en-US" cap="none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38C6716-2DA6-37BD-07BA-D77D8185F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875" y="490259"/>
            <a:ext cx="3154095" cy="98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arque Université Côte d'Azur - Université Côte d'Azur">
            <a:extLst>
              <a:ext uri="{FF2B5EF4-FFF2-40B4-BE49-F238E27FC236}">
                <a16:creationId xmlns:a16="http://schemas.microsoft.com/office/drawing/2014/main" id="{4080D71D-A5B4-D2F8-FA79-B75795B63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" y="364732"/>
            <a:ext cx="1396487" cy="110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608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2F3F7-B229-4879-F269-B1E83840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/>
              <a:t>Flag APSR</a:t>
            </a:r>
            <a:endParaRPr lang="en-US" sz="48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1E4EF40-156E-D929-15E3-129752AAC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463" y="1737359"/>
            <a:ext cx="6187512" cy="3187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772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2F3F7-B229-4879-F269-B1E83840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 err="1"/>
              <a:t>Load</a:t>
            </a:r>
            <a:r>
              <a:rPr lang="fr-FR" sz="4800" dirty="0"/>
              <a:t> store</a:t>
            </a:r>
            <a:endParaRPr lang="en-US" sz="48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C84058B-7107-7DED-8D12-7C1B19BFB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7" r="2403"/>
          <a:stretch/>
        </p:blipFill>
        <p:spPr bwMode="auto">
          <a:xfrm>
            <a:off x="5084866" y="1455576"/>
            <a:ext cx="6246857" cy="3946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073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2F3F7-B229-4879-F269-B1E838403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94359"/>
            <a:ext cx="3108121" cy="2286000"/>
          </a:xfrm>
        </p:spPr>
        <p:txBody>
          <a:bodyPr>
            <a:normAutofit/>
          </a:bodyPr>
          <a:lstStyle/>
          <a:p>
            <a:r>
              <a:rPr lang="fr-FR" sz="4800" dirty="0"/>
              <a:t>SP </a:t>
            </a:r>
            <a:r>
              <a:rPr lang="fr-FR" sz="4800" dirty="0" err="1"/>
              <a:t>Address</a:t>
            </a:r>
            <a:endParaRPr lang="en-US" sz="48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F85893E-BF63-6E96-F50F-67FE55233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970" y="1962685"/>
            <a:ext cx="7400925" cy="259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960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2F3F7-B229-4879-F269-B1E83840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 err="1"/>
              <a:t>Conditional</a:t>
            </a:r>
            <a:endParaRPr lang="en-US" sz="48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B0E3AF1-2345-B30B-2AE8-54494449F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400" y="1666974"/>
            <a:ext cx="5576219" cy="33503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072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2F3F7-B229-4879-F269-B1E83840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dirty="0"/>
              <a:t>Controller</a:t>
            </a:r>
            <a:endParaRPr lang="en-US" sz="54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30D5712-4981-A2CE-6214-172DDA8A3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3051915"/>
            <a:ext cx="3200400" cy="3379124"/>
          </a:xfrm>
        </p:spPr>
        <p:txBody>
          <a:bodyPr/>
          <a:lstStyle/>
          <a:p>
            <a:r>
              <a:rPr lang="fr-FR" dirty="0"/>
              <a:t>Composants regroupés :</a:t>
            </a:r>
          </a:p>
          <a:p>
            <a:r>
              <a:rPr lang="fr-FR" dirty="0"/>
              <a:t>	Opcode </a:t>
            </a:r>
            <a:r>
              <a:rPr lang="fr-FR" dirty="0" err="1"/>
              <a:t>decoder</a:t>
            </a:r>
            <a:endParaRPr lang="fr-FR" dirty="0"/>
          </a:p>
          <a:p>
            <a:r>
              <a:rPr lang="fr-FR" dirty="0"/>
              <a:t>	Shift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Sub</a:t>
            </a:r>
            <a:r>
              <a:rPr lang="fr-FR" dirty="0"/>
              <a:t> Move</a:t>
            </a:r>
          </a:p>
          <a:p>
            <a:r>
              <a:rPr lang="fr-FR" dirty="0"/>
              <a:t>	Data </a:t>
            </a:r>
            <a:r>
              <a:rPr lang="fr-FR" dirty="0" err="1"/>
              <a:t>processing</a:t>
            </a:r>
            <a:endParaRPr lang="fr-FR" dirty="0"/>
          </a:p>
          <a:p>
            <a:r>
              <a:rPr lang="fr-FR" dirty="0"/>
              <a:t>	</a:t>
            </a:r>
            <a:r>
              <a:rPr lang="fr-FR" dirty="0" err="1"/>
              <a:t>Load</a:t>
            </a:r>
            <a:r>
              <a:rPr lang="fr-FR" dirty="0"/>
              <a:t> store</a:t>
            </a:r>
          </a:p>
          <a:p>
            <a:r>
              <a:rPr lang="fr-FR" dirty="0"/>
              <a:t>	SP </a:t>
            </a:r>
            <a:r>
              <a:rPr lang="fr-FR" dirty="0" err="1"/>
              <a:t>address</a:t>
            </a:r>
            <a:endParaRPr lang="fr-FR" dirty="0"/>
          </a:p>
          <a:p>
            <a:r>
              <a:rPr lang="fr-FR" dirty="0"/>
              <a:t>	Flag APSR</a:t>
            </a:r>
          </a:p>
          <a:p>
            <a:r>
              <a:rPr lang="fr-FR" dirty="0"/>
              <a:t>	</a:t>
            </a:r>
            <a:r>
              <a:rPr lang="fr-FR" dirty="0" err="1"/>
              <a:t>Conditional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D2C673-819E-84D6-3892-46AF3A8ED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140" y="594359"/>
            <a:ext cx="5077499" cy="5743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819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B0871-AEC5-3B6F-B960-8C385293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Assembleur (python)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D90223-E62A-3CAE-F02A-55B97DE51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089" y="2112470"/>
            <a:ext cx="3964303" cy="37584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586B40-D0F3-BBE1-D5CC-46032D958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980571"/>
            <a:ext cx="4417695" cy="31578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F2A1C1-5EBC-825A-7FA9-41D738B1D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1925578"/>
            <a:ext cx="4772025" cy="676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85226A-EDE3-6334-5BFE-D84DADB7CF59}"/>
              </a:ext>
            </a:extLst>
          </p:cNvPr>
          <p:cNvSpPr txBox="1"/>
          <p:nvPr/>
        </p:nvSpPr>
        <p:spPr>
          <a:xfrm>
            <a:off x="1097280" y="2611239"/>
            <a:ext cx="453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 UNE FONCTION PAR INSTRUCTION … PUIS …</a:t>
            </a:r>
          </a:p>
        </p:txBody>
      </p:sp>
    </p:spTree>
    <p:extLst>
      <p:ext uri="{BB962C8B-B14F-4D97-AF65-F5344CB8AC3E}">
        <p14:creationId xmlns:p14="http://schemas.microsoft.com/office/powerpoint/2010/main" val="1293287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B0871-AEC5-3B6F-B960-8C385293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Assembleur (python)</a:t>
            </a:r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B10ED21-CA58-EF8B-6396-D428091FD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839" y="5460505"/>
            <a:ext cx="5286977" cy="704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EB5EF0-4D64-CD1A-B898-AE01F3985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839" y="1737360"/>
            <a:ext cx="5286978" cy="38075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0EAD16D-04F6-9076-C047-738D9E8C5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02053"/>
            <a:ext cx="5651031" cy="18790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87B7454-A0ED-A2AE-4DCB-A8E8E32892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9425" y="4086308"/>
            <a:ext cx="4140500" cy="18790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2762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B0871-AEC5-3B6F-B960-8C385293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Assembleur (python)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A165BA-A3F5-DD8A-2739-545D5C709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9" y="2071687"/>
            <a:ext cx="5019675" cy="3686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F16B96-2058-D92B-9FB6-1F289141B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037" y="2071687"/>
            <a:ext cx="5700713" cy="17689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1F5D47-4BCF-5FAD-5C3E-B9E62F0FD187}"/>
              </a:ext>
            </a:extLst>
          </p:cNvPr>
          <p:cNvSpPr txBox="1"/>
          <p:nvPr/>
        </p:nvSpPr>
        <p:spPr>
          <a:xfrm>
            <a:off x="6448425" y="4667250"/>
            <a:ext cx="5193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&lt;- Fonction interne à la fonction principale de </a:t>
            </a:r>
            <a:r>
              <a:rPr lang="fr-FR" dirty="0" err="1"/>
              <a:t>parsing</a:t>
            </a:r>
            <a:endParaRPr lang="fr-FR" dirty="0"/>
          </a:p>
          <a:p>
            <a:r>
              <a:rPr lang="fr-FR" dirty="0"/>
              <a:t>(ayant accès à la variable </a:t>
            </a:r>
            <a:r>
              <a:rPr lang="fr-FR" dirty="0" err="1"/>
              <a:t>parsed_asm_code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33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B0871-AEC5-3B6F-B960-8C385293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 du simulateur </a:t>
            </a:r>
            <a:r>
              <a:rPr lang="fr-FR" dirty="0" err="1"/>
              <a:t>Logisim</a:t>
            </a:r>
            <a:endParaRPr lang="en-US" dirty="0"/>
          </a:p>
        </p:txBody>
      </p:sp>
      <p:pic>
        <p:nvPicPr>
          <p:cNvPr id="13" name="Picture 2" descr="Logisim — Wikipédia">
            <a:extLst>
              <a:ext uri="{FF2B5EF4-FFF2-40B4-BE49-F238E27FC236}">
                <a16:creationId xmlns:a16="http://schemas.microsoft.com/office/drawing/2014/main" id="{943FF9F1-D650-8638-80D4-3FD482CC7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248" y="2424768"/>
            <a:ext cx="2008463" cy="20084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931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58F94-C6F9-0DA1-4DD8-4584D3A8B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Passage des tests (</a:t>
            </a:r>
            <a:r>
              <a:rPr lang="fr-FR" dirty="0" err="1"/>
              <a:t>Parser</a:t>
            </a:r>
            <a:r>
              <a:rPr lang="fr-FR" dirty="0"/>
              <a:t>)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FFE7D79-9710-79E5-0C83-720673A5E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700" y="2136193"/>
            <a:ext cx="4133473" cy="37858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E4DE2EB0-9BF0-4D2F-4B41-5201FBAF0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510" y="2136193"/>
            <a:ext cx="6251617" cy="32495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354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7412-1690-0179-41AF-103F9EF7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F1636-0E71-0DAA-67E6-A8E56875F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30960"/>
            <a:ext cx="10058400" cy="4023360"/>
          </a:xfrm>
        </p:spPr>
        <p:txBody>
          <a:bodyPr>
            <a:normAutofit/>
          </a:bodyPr>
          <a:lstStyle/>
          <a:p>
            <a:pPr lvl="1"/>
            <a:r>
              <a:rPr lang="fr-FR" sz="2800" dirty="0"/>
              <a:t>Structure du projet (CPU)</a:t>
            </a:r>
          </a:p>
          <a:p>
            <a:pPr lvl="1"/>
            <a:r>
              <a:rPr lang="fr-FR" sz="2800" dirty="0"/>
              <a:t>Composants</a:t>
            </a:r>
          </a:p>
          <a:p>
            <a:pPr lvl="1"/>
            <a:r>
              <a:rPr lang="fr-FR" sz="2800" dirty="0"/>
              <a:t>Assembleur</a:t>
            </a:r>
          </a:p>
          <a:p>
            <a:pPr lvl="1"/>
            <a:r>
              <a:rPr lang="fr-FR" sz="2800" dirty="0"/>
              <a:t>Passage des tests</a:t>
            </a:r>
          </a:p>
          <a:p>
            <a:pPr lvl="1"/>
            <a:r>
              <a:rPr lang="fr-FR" sz="2800" dirty="0"/>
              <a:t>Simulateur </a:t>
            </a:r>
            <a:r>
              <a:rPr lang="fr-FR" sz="2800" dirty="0" err="1"/>
              <a:t>Logisim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703085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2F0DE0-8378-C9BE-3F3B-CBBD232ACC3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11291" y="2528232"/>
            <a:ext cx="8369417" cy="1801536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>Fin de la présentation</a:t>
            </a:r>
            <a:br>
              <a:rPr lang="fr-FR" b="1" dirty="0"/>
            </a:br>
            <a:br>
              <a:rPr lang="fr-FR" b="1" dirty="0"/>
            </a:br>
            <a:r>
              <a:rPr lang="fr-FR" b="1" dirty="0"/>
              <a:t>Questions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00326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B0871-AEC5-3B6F-B960-8C385293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du projet (CPU)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5480696-28F5-CB4A-FCF2-28AEFA24BDAF}"/>
              </a:ext>
            </a:extLst>
          </p:cNvPr>
          <p:cNvSpPr/>
          <p:nvPr/>
        </p:nvSpPr>
        <p:spPr>
          <a:xfrm>
            <a:off x="9031388" y="3583095"/>
            <a:ext cx="1877456" cy="8745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ALU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235E9D4-7561-9BE9-2F1B-21B672E2C4A8}"/>
              </a:ext>
            </a:extLst>
          </p:cNvPr>
          <p:cNvSpPr/>
          <p:nvPr/>
        </p:nvSpPr>
        <p:spPr>
          <a:xfrm>
            <a:off x="6763205" y="2350017"/>
            <a:ext cx="1877456" cy="87455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RAM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92D93DE-0860-D6BC-E266-2EAA0B3B118A}"/>
              </a:ext>
            </a:extLst>
          </p:cNvPr>
          <p:cNvSpPr/>
          <p:nvPr/>
        </p:nvSpPr>
        <p:spPr>
          <a:xfrm>
            <a:off x="6763204" y="3583095"/>
            <a:ext cx="1877457" cy="8745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Controller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EDA8EB3-307E-12E2-513E-9398C15C0427}"/>
              </a:ext>
            </a:extLst>
          </p:cNvPr>
          <p:cNvSpPr/>
          <p:nvPr/>
        </p:nvSpPr>
        <p:spPr>
          <a:xfrm>
            <a:off x="6763204" y="4816170"/>
            <a:ext cx="1877457" cy="6886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ROM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B98042C-2D97-6ACB-05DA-904D42A7D9A3}"/>
              </a:ext>
            </a:extLst>
          </p:cNvPr>
          <p:cNvSpPr/>
          <p:nvPr/>
        </p:nvSpPr>
        <p:spPr>
          <a:xfrm>
            <a:off x="9031388" y="2350017"/>
            <a:ext cx="1877456" cy="8745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Banc de registres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C8F322D-86FD-55BC-1BD8-B35B4B528B1E}"/>
              </a:ext>
            </a:extLst>
          </p:cNvPr>
          <p:cNvSpPr/>
          <p:nvPr/>
        </p:nvSpPr>
        <p:spPr>
          <a:xfrm>
            <a:off x="9031388" y="4816169"/>
            <a:ext cx="1877457" cy="6886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Assembleur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B9E56D-80FC-DEAF-F7D5-326E3141A0EC}"/>
              </a:ext>
            </a:extLst>
          </p:cNvPr>
          <p:cNvCxnSpPr/>
          <p:nvPr/>
        </p:nvCxnSpPr>
        <p:spPr>
          <a:xfrm flipV="1">
            <a:off x="7107992" y="3224570"/>
            <a:ext cx="0" cy="358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4EDA25C-0FA8-BE05-3E23-E00EB21BB498}"/>
              </a:ext>
            </a:extLst>
          </p:cNvPr>
          <p:cNvCxnSpPr/>
          <p:nvPr/>
        </p:nvCxnSpPr>
        <p:spPr>
          <a:xfrm flipV="1">
            <a:off x="8224141" y="3224569"/>
            <a:ext cx="0" cy="358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86E9291-784E-023F-2E07-7256F2995EEB}"/>
              </a:ext>
            </a:extLst>
          </p:cNvPr>
          <p:cNvCxnSpPr>
            <a:cxnSpLocks/>
          </p:cNvCxnSpPr>
          <p:nvPr/>
        </p:nvCxnSpPr>
        <p:spPr>
          <a:xfrm flipV="1">
            <a:off x="8568929" y="3224568"/>
            <a:ext cx="481699" cy="35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FDECECE-214D-8E94-597B-76EB69799C5C}"/>
              </a:ext>
            </a:extLst>
          </p:cNvPr>
          <p:cNvCxnSpPr/>
          <p:nvPr/>
        </p:nvCxnSpPr>
        <p:spPr>
          <a:xfrm>
            <a:off x="8640661" y="3841108"/>
            <a:ext cx="409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63991F7-D65B-97FF-C807-BF5A06CBB539}"/>
              </a:ext>
            </a:extLst>
          </p:cNvPr>
          <p:cNvCxnSpPr/>
          <p:nvPr/>
        </p:nvCxnSpPr>
        <p:spPr>
          <a:xfrm flipH="1">
            <a:off x="8640661" y="4213004"/>
            <a:ext cx="390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34BAE12-1A23-3738-AD92-D6A947D05789}"/>
              </a:ext>
            </a:extLst>
          </p:cNvPr>
          <p:cNvCxnSpPr/>
          <p:nvPr/>
        </p:nvCxnSpPr>
        <p:spPr>
          <a:xfrm>
            <a:off x="9361509" y="3237943"/>
            <a:ext cx="0" cy="345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913E4F-8A2E-A781-DC11-CBA6194645AE}"/>
              </a:ext>
            </a:extLst>
          </p:cNvPr>
          <p:cNvCxnSpPr/>
          <p:nvPr/>
        </p:nvCxnSpPr>
        <p:spPr>
          <a:xfrm>
            <a:off x="10473855" y="3224568"/>
            <a:ext cx="0" cy="35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28D9AE5-5C5B-9E8F-F16E-54C231A48CD7}"/>
              </a:ext>
            </a:extLst>
          </p:cNvPr>
          <p:cNvCxnSpPr>
            <a:stCxn id="4" idx="0"/>
            <a:endCxn id="8" idx="2"/>
          </p:cNvCxnSpPr>
          <p:nvPr/>
        </p:nvCxnSpPr>
        <p:spPr>
          <a:xfrm flipV="1">
            <a:off x="9970116" y="3224570"/>
            <a:ext cx="0" cy="358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491D3A-A281-7BA0-CC03-3305C33D2DBE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8640661" y="2787294"/>
            <a:ext cx="3907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CCD356-D072-5E9C-1120-5505D7ED41FC}"/>
              </a:ext>
            </a:extLst>
          </p:cNvPr>
          <p:cNvCxnSpPr/>
          <p:nvPr/>
        </p:nvCxnSpPr>
        <p:spPr>
          <a:xfrm>
            <a:off x="8224141" y="4457648"/>
            <a:ext cx="0" cy="358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0002136-1C34-0749-35C0-AA4D06F61380}"/>
              </a:ext>
            </a:extLst>
          </p:cNvPr>
          <p:cNvCxnSpPr/>
          <p:nvPr/>
        </p:nvCxnSpPr>
        <p:spPr>
          <a:xfrm flipV="1">
            <a:off x="7251683" y="4457648"/>
            <a:ext cx="0" cy="358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94E6CCC-4CF9-E959-CFBE-631B29AC8850}"/>
              </a:ext>
            </a:extLst>
          </p:cNvPr>
          <p:cNvCxnSpPr>
            <a:stCxn id="9" idx="1"/>
            <a:endCxn id="7" idx="3"/>
          </p:cNvCxnSpPr>
          <p:nvPr/>
        </p:nvCxnSpPr>
        <p:spPr>
          <a:xfrm flipH="1">
            <a:off x="8640661" y="5160472"/>
            <a:ext cx="3907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9184DD-7E45-926A-14D4-315F98D84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23" y="2350017"/>
            <a:ext cx="5550653" cy="27911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965A74-333C-83D3-7D7D-FE3EE919E9FD}"/>
              </a:ext>
            </a:extLst>
          </p:cNvPr>
          <p:cNvSpPr txBox="1"/>
          <p:nvPr/>
        </p:nvSpPr>
        <p:spPr>
          <a:xfrm>
            <a:off x="8217351" y="4505518"/>
            <a:ext cx="1091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PC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2212DE-D1F0-1A5F-4920-062E7DB5B9FF}"/>
              </a:ext>
            </a:extLst>
          </p:cNvPr>
          <p:cNvSpPr txBox="1"/>
          <p:nvPr/>
        </p:nvSpPr>
        <p:spPr>
          <a:xfrm>
            <a:off x="6591337" y="3290500"/>
            <a:ext cx="545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Imm8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386E5E-5887-C179-13DF-CFCE5E971D65}"/>
              </a:ext>
            </a:extLst>
          </p:cNvPr>
          <p:cNvSpPr txBox="1"/>
          <p:nvPr/>
        </p:nvSpPr>
        <p:spPr>
          <a:xfrm>
            <a:off x="7389612" y="3272017"/>
            <a:ext cx="955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Load</a:t>
            </a:r>
            <a:r>
              <a:rPr lang="fr-FR" sz="1200" dirty="0"/>
              <a:t>/store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B0105-D4A7-F60B-9462-1F4C0E26A30C}"/>
              </a:ext>
            </a:extLst>
          </p:cNvPr>
          <p:cNvSpPr txBox="1"/>
          <p:nvPr/>
        </p:nvSpPr>
        <p:spPr>
          <a:xfrm>
            <a:off x="8603458" y="2478101"/>
            <a:ext cx="955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Data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EDDDCE-9E38-5589-508B-99AB9D813183}"/>
              </a:ext>
            </a:extLst>
          </p:cNvPr>
          <p:cNvSpPr txBox="1"/>
          <p:nvPr/>
        </p:nvSpPr>
        <p:spPr>
          <a:xfrm>
            <a:off x="9381073" y="3252418"/>
            <a:ext cx="291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A2923-1306-5E95-BBE7-549361EAC77B}"/>
              </a:ext>
            </a:extLst>
          </p:cNvPr>
          <p:cNvSpPr txBox="1"/>
          <p:nvPr/>
        </p:nvSpPr>
        <p:spPr>
          <a:xfrm>
            <a:off x="10505284" y="3252418"/>
            <a:ext cx="291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34CB31-3241-8079-BC43-8B477B20E7B9}"/>
              </a:ext>
            </a:extLst>
          </p:cNvPr>
          <p:cNvSpPr txBox="1"/>
          <p:nvPr/>
        </p:nvSpPr>
        <p:spPr>
          <a:xfrm>
            <a:off x="9970116" y="3265329"/>
            <a:ext cx="291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9103A2-F4F1-B6E3-DA65-6321161C6C5F}"/>
              </a:ext>
            </a:extLst>
          </p:cNvPr>
          <p:cNvSpPr txBox="1"/>
          <p:nvPr/>
        </p:nvSpPr>
        <p:spPr>
          <a:xfrm>
            <a:off x="8603458" y="4210447"/>
            <a:ext cx="707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Flags</a:t>
            </a:r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006462-22B9-C6C3-9B11-D35C4C474B8C}"/>
              </a:ext>
            </a:extLst>
          </p:cNvPr>
          <p:cNvSpPr txBox="1"/>
          <p:nvPr/>
        </p:nvSpPr>
        <p:spPr>
          <a:xfrm>
            <a:off x="8570019" y="3817811"/>
            <a:ext cx="70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Opcode</a:t>
            </a:r>
          </a:p>
          <a:p>
            <a:r>
              <a:rPr lang="fr-FR" sz="900" dirty="0"/>
              <a:t>shift</a:t>
            </a:r>
            <a:endParaRPr lang="en-US" sz="9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9329FF-8346-85F7-CD27-9961D483E5B7}"/>
              </a:ext>
            </a:extLst>
          </p:cNvPr>
          <p:cNvSpPr txBox="1"/>
          <p:nvPr/>
        </p:nvSpPr>
        <p:spPr>
          <a:xfrm rot="19469786">
            <a:off x="8254617" y="3076499"/>
            <a:ext cx="1178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Rd, </a:t>
            </a:r>
            <a:r>
              <a:rPr lang="fr-FR" sz="1200" dirty="0" err="1"/>
              <a:t>Rm</a:t>
            </a:r>
            <a:r>
              <a:rPr lang="fr-FR" sz="1200" dirty="0"/>
              <a:t>, Rn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65404E-1376-B036-F6FE-DC2080009EE7}"/>
              </a:ext>
            </a:extLst>
          </p:cNvPr>
          <p:cNvSpPr txBox="1"/>
          <p:nvPr/>
        </p:nvSpPr>
        <p:spPr>
          <a:xfrm>
            <a:off x="7232096" y="4473244"/>
            <a:ext cx="1091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Instruction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8957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98656-F5FA-4D9F-070F-5A428233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Composants </a:t>
            </a:r>
            <a:r>
              <a:rPr lang="fr-FR" dirty="0" err="1"/>
              <a:t>Logisim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A261B-2C42-FD8C-C7A9-0A7BA62DD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ALU</a:t>
            </a:r>
          </a:p>
          <a:p>
            <a:pPr lvl="1"/>
            <a:r>
              <a:rPr lang="en-US" dirty="0"/>
              <a:t>Banc de </a:t>
            </a:r>
            <a:r>
              <a:rPr lang="en-US" dirty="0" err="1"/>
              <a:t>registres</a:t>
            </a:r>
            <a:endParaRPr lang="fr-FR" dirty="0"/>
          </a:p>
          <a:p>
            <a:pPr lvl="1"/>
            <a:r>
              <a:rPr lang="fr-FR" dirty="0"/>
              <a:t>Opcode décodeur</a:t>
            </a:r>
          </a:p>
          <a:p>
            <a:pPr lvl="1"/>
            <a:r>
              <a:rPr lang="fr-FR" dirty="0"/>
              <a:t>Shift, </a:t>
            </a:r>
            <a:r>
              <a:rPr lang="fr-FR" dirty="0" err="1"/>
              <a:t>Add</a:t>
            </a:r>
            <a:r>
              <a:rPr lang="fr-FR" dirty="0"/>
              <a:t>, </a:t>
            </a:r>
            <a:r>
              <a:rPr lang="fr-FR" dirty="0" err="1"/>
              <a:t>Sub</a:t>
            </a:r>
            <a:r>
              <a:rPr lang="fr-FR" dirty="0"/>
              <a:t>, Move</a:t>
            </a:r>
          </a:p>
          <a:p>
            <a:pPr lvl="1"/>
            <a:r>
              <a:rPr lang="fr-FR" dirty="0"/>
              <a:t>Data </a:t>
            </a:r>
            <a:r>
              <a:rPr lang="fr-FR" dirty="0" err="1"/>
              <a:t>processing</a:t>
            </a:r>
            <a:endParaRPr lang="fr-FR" dirty="0"/>
          </a:p>
          <a:p>
            <a:pPr lvl="1"/>
            <a:r>
              <a:rPr lang="fr-FR" dirty="0"/>
              <a:t>Flag APSR</a:t>
            </a:r>
          </a:p>
          <a:p>
            <a:pPr lvl="1"/>
            <a:r>
              <a:rPr lang="en-US" dirty="0"/>
              <a:t>Load store</a:t>
            </a:r>
          </a:p>
          <a:p>
            <a:pPr lvl="1"/>
            <a:r>
              <a:rPr lang="en-US" dirty="0"/>
              <a:t>SP address</a:t>
            </a:r>
          </a:p>
          <a:p>
            <a:pPr lvl="1"/>
            <a:r>
              <a:rPr lang="en-US" dirty="0"/>
              <a:t>Conditional</a:t>
            </a:r>
          </a:p>
          <a:p>
            <a:pPr lvl="1"/>
            <a:r>
              <a:rPr lang="en-US" dirty="0" err="1"/>
              <a:t>Contrôleur</a:t>
            </a:r>
            <a:r>
              <a:rPr lang="en-US" dirty="0"/>
              <a:t> (</a:t>
            </a:r>
            <a:r>
              <a:rPr lang="en-US" dirty="0" err="1"/>
              <a:t>regroupement</a:t>
            </a:r>
            <a:r>
              <a:rPr lang="en-US" dirty="0"/>
              <a:t>)</a:t>
            </a:r>
          </a:p>
          <a:p>
            <a:pPr marL="201168" lvl="1" indent="0">
              <a:buNone/>
            </a:pPr>
            <a:endParaRPr lang="en-US" dirty="0"/>
          </a:p>
        </p:txBody>
      </p:sp>
      <p:pic>
        <p:nvPicPr>
          <p:cNvPr id="3074" name="Picture 2" descr="Logisim — Wikipédia">
            <a:extLst>
              <a:ext uri="{FF2B5EF4-FFF2-40B4-BE49-F238E27FC236}">
                <a16:creationId xmlns:a16="http://schemas.microsoft.com/office/drawing/2014/main" id="{5817DF27-BF62-AE1C-4526-C40E9CA17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3548" y="2201288"/>
            <a:ext cx="2008463" cy="200846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1222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2F3F7-B229-4879-F269-B1E83840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/>
              <a:t>ALU</a:t>
            </a:r>
            <a:endParaRPr lang="en-US" sz="66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30D5712-4981-A2CE-6214-172DDA8A3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22E40C-1EDC-79E0-E1F2-99B3DCAD0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005" y="1003297"/>
            <a:ext cx="7618473" cy="4699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185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2F3F7-B229-4879-F269-B1E83840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/>
              <a:t>Banc de registres </a:t>
            </a:r>
            <a:endParaRPr lang="en-US" sz="48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30D5712-4981-A2CE-6214-172DDA8A3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8BEBBB1-E09F-A8EB-CB06-9A4CAAB93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165" y="427288"/>
            <a:ext cx="5187452" cy="59993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451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2F3F7-B229-4879-F269-B1E838403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24" y="97734"/>
            <a:ext cx="3200400" cy="1546509"/>
          </a:xfrm>
        </p:spPr>
        <p:txBody>
          <a:bodyPr>
            <a:normAutofit/>
          </a:bodyPr>
          <a:lstStyle/>
          <a:p>
            <a:r>
              <a:rPr lang="fr-FR" sz="4800" dirty="0"/>
              <a:t>Opcode </a:t>
            </a:r>
            <a:r>
              <a:rPr lang="fr-FR" sz="4800" dirty="0" err="1"/>
              <a:t>decoder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DF10F7-8969-E457-7B11-7CE95B4C4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24" y="1644243"/>
            <a:ext cx="2786861" cy="5104701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B6E1265-B92C-EC48-54EF-FA72AF6CA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327" y="504825"/>
            <a:ext cx="6353175" cy="5848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129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2F3F7-B229-4879-F269-B1E838403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73" y="674999"/>
            <a:ext cx="1442906" cy="2357936"/>
          </a:xfrm>
        </p:spPr>
        <p:txBody>
          <a:bodyPr>
            <a:normAutofit fontScale="90000"/>
          </a:bodyPr>
          <a:lstStyle/>
          <a:p>
            <a:r>
              <a:rPr lang="fr-FR" sz="4800" dirty="0"/>
              <a:t>Shift </a:t>
            </a:r>
            <a:br>
              <a:rPr lang="fr-FR" sz="4800" dirty="0"/>
            </a:br>
            <a:r>
              <a:rPr lang="fr-FR" sz="4800" dirty="0" err="1"/>
              <a:t>Add</a:t>
            </a:r>
            <a:r>
              <a:rPr lang="fr-FR" sz="4800" dirty="0"/>
              <a:t> </a:t>
            </a:r>
            <a:br>
              <a:rPr lang="fr-FR" sz="4800" dirty="0"/>
            </a:br>
            <a:r>
              <a:rPr lang="fr-FR" sz="4800" dirty="0" err="1"/>
              <a:t>Sub</a:t>
            </a:r>
            <a:r>
              <a:rPr lang="fr-FR" sz="4800" dirty="0"/>
              <a:t> </a:t>
            </a:r>
            <a:br>
              <a:rPr lang="fr-FR" sz="4800" dirty="0"/>
            </a:br>
            <a:r>
              <a:rPr lang="fr-FR" sz="4800" dirty="0"/>
              <a:t>Move</a:t>
            </a:r>
            <a:endParaRPr lang="en-US" sz="48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A64F114-9AD0-7113-ACEF-0452B3D43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359" y="1896052"/>
            <a:ext cx="6605026" cy="3153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804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2F3F7-B229-4879-F269-B1E83840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/>
              <a:t>Data </a:t>
            </a:r>
            <a:r>
              <a:rPr lang="fr-FR" sz="4800" dirty="0" err="1"/>
              <a:t>processing</a:t>
            </a:r>
            <a:endParaRPr lang="en-US" sz="48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F767ACD-6454-226C-0452-8190EE2C85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44" b="34659"/>
          <a:stretch/>
        </p:blipFill>
        <p:spPr bwMode="auto">
          <a:xfrm>
            <a:off x="5289846" y="1924940"/>
            <a:ext cx="5975786" cy="30081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8997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</TotalTime>
  <Words>197</Words>
  <Application>Microsoft Office PowerPoint</Application>
  <PresentationFormat>Widescreen</PresentationFormat>
  <Paragraphs>66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Calibri</vt:lpstr>
      <vt:lpstr>Calibri Light</vt:lpstr>
      <vt:lpstr>Retrospect</vt:lpstr>
      <vt:lpstr>Architecture : PARM</vt:lpstr>
      <vt:lpstr>Sommaire</vt:lpstr>
      <vt:lpstr>Structure du projet (CPU)</vt:lpstr>
      <vt:lpstr>Composants Logisim</vt:lpstr>
      <vt:lpstr>ALU</vt:lpstr>
      <vt:lpstr>Banc de registres </vt:lpstr>
      <vt:lpstr>Opcode decoder</vt:lpstr>
      <vt:lpstr>Shift  Add  Sub  Move</vt:lpstr>
      <vt:lpstr>Data processing</vt:lpstr>
      <vt:lpstr>Flag APSR</vt:lpstr>
      <vt:lpstr>Load store</vt:lpstr>
      <vt:lpstr>SP Address</vt:lpstr>
      <vt:lpstr>Conditional</vt:lpstr>
      <vt:lpstr>Controller</vt:lpstr>
      <vt:lpstr>Assembleur (python)</vt:lpstr>
      <vt:lpstr>Assembleur (python)</vt:lpstr>
      <vt:lpstr>Assembleur (python)</vt:lpstr>
      <vt:lpstr>Démonstration du simulateur Logisim</vt:lpstr>
      <vt:lpstr>Passage des tests (Parser)</vt:lpstr>
      <vt:lpstr>Fin de la présentation 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: PARM</dc:title>
  <dc:creator>Marcus Aas Jensen</dc:creator>
  <cp:lastModifiedBy>Marc Pinet</cp:lastModifiedBy>
  <cp:revision>20</cp:revision>
  <dcterms:created xsi:type="dcterms:W3CDTF">2023-01-29T14:14:42Z</dcterms:created>
  <dcterms:modified xsi:type="dcterms:W3CDTF">2023-01-31T08:52:59Z</dcterms:modified>
</cp:coreProperties>
</file>