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8"/>
  </p:notesMasterIdLst>
  <p:handoutMasterIdLst>
    <p:handoutMasterId r:id="rId9"/>
  </p:handoutMasterIdLst>
  <p:sldIdLst>
    <p:sldId id="1534" r:id="rId2"/>
    <p:sldId id="1527" r:id="rId3"/>
    <p:sldId id="1528" r:id="rId4"/>
    <p:sldId id="1536" r:id="rId5"/>
    <p:sldId id="1535" r:id="rId6"/>
    <p:sldId id="1533" r:id="rId7"/>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1">
          <p15:clr>
            <a:srgbClr val="A4A3A4"/>
          </p15:clr>
        </p15:guide>
      </p15:sldGuideLst>
    </p:ext>
    <p:ext uri="{2D200454-40CA-4A62-9FC3-DE9A4176ACB9}">
      <p15:notesGuideLst xmlns:p15="http://schemas.microsoft.com/office/powerpoint/2012/main">
        <p15:guide id="1" orient="horz" pos="3109">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72806" autoAdjust="0"/>
  </p:normalViewPr>
  <p:slideViewPr>
    <p:cSldViewPr snapToObjects="1">
      <p:cViewPr varScale="1">
        <p:scale>
          <a:sx n="86" d="100"/>
          <a:sy n="86" d="100"/>
        </p:scale>
        <p:origin x="2868" y="96"/>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a:t>Formatvorlage</a:t>
            </a:r>
            <a:r>
              <a:rPr lang="en-US" altLang="en-GB" noProof="0" dirty="0"/>
              <a:t> des </a:t>
            </a:r>
            <a:r>
              <a:rPr lang="en-US" altLang="en-GB" noProof="0" dirty="0" err="1"/>
              <a:t>Untertitelmasters</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a:t>Titelmasterformat durch Klicken bearbeiten</a:t>
            </a:r>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a:t>Titelmasterformat durch Klicken bearbeiten</a:t>
            </a:r>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a:t>Titelmasterformat durch Klicken bearbeiten</a:t>
            </a:r>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04.08.2020</a:t>
            </a:fld>
            <a:endParaRPr lang="de-DE" dirty="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p:spPr>
      </p:pic>
    </p:spTree>
    <p:extLst>
      <p:ext uri="{BB962C8B-B14F-4D97-AF65-F5344CB8AC3E}">
        <p14:creationId xmlns:p14="http://schemas.microsoft.com/office/powerpoint/2010/main" val="20715067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04.08.2020</a:t>
            </a:fld>
            <a:endParaRPr lang="de-DE" dirty="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a:t>Titelmasterformat durch Klicken bearbeiten</a:t>
            </a:r>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830997"/>
          </a:xfrm>
          <a:prstGeom prst="rect">
            <a:avLst/>
          </a:prstGeom>
          <a:noFill/>
        </p:spPr>
        <p:txBody>
          <a:bodyPr wrap="square" rtlCol="0">
            <a:spAutoFit/>
          </a:bodyPr>
          <a:lstStyle/>
          <a:p>
            <a:pPr algn="ctr"/>
            <a:r>
              <a:rPr lang="de-DE" sz="4800" b="1" dirty="0" err="1">
                <a:latin typeface="Consolas" panose="020B0609020204030204" pitchFamily="49" charset="0"/>
              </a:rPr>
              <a:t>Silver</a:t>
            </a:r>
            <a:r>
              <a:rPr lang="de-DE" sz="4800" b="1" dirty="0">
                <a:latin typeface="Consolas" panose="020B0609020204030204" pitchFamily="49" charset="0"/>
              </a:rPr>
              <a:t> Surfer</a:t>
            </a:r>
          </a:p>
        </p:txBody>
      </p:sp>
      <p:pic>
        <p:nvPicPr>
          <p:cNvPr id="12" name="Grafik 11" descr="Ein Bild, das draußen, Gebäude, Mann, Luft enthält.&#10;&#10;Automatisch generierte Beschreibung">
            <a:extLst>
              <a:ext uri="{FF2B5EF4-FFF2-40B4-BE49-F238E27FC236}">
                <a16:creationId xmlns:a16="http://schemas.microsoft.com/office/drawing/2014/main" id="{50E4C228-CE17-4D2F-B491-4E350D4FF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8880" y="5742319"/>
            <a:ext cx="1880789" cy="2522265"/>
          </a:xfrm>
          <a:prstGeom prst="rect">
            <a:avLst/>
          </a:prstGeom>
        </p:spPr>
      </p:pic>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GAME CONTROLS</a:t>
            </a:r>
            <a:endParaRPr kumimoji="0" lang="de-DE" sz="2400" b="1" i="0" u="none" strike="noStrike" cap="none" normalizeH="0" baseline="0" dirty="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a:t>Silver Surfer </a:t>
            </a:r>
            <a:r>
              <a:rPr lang="en-US" sz="1200" dirty="0"/>
              <a:t>is designed to be played with the built-in control panel only. The functions of the controls are:</a:t>
            </a:r>
          </a:p>
          <a:p>
            <a:endParaRPr lang="en-US" sz="1800" dirty="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a:effectLst>
                <a:outerShdw blurRad="38100" dist="38100" dir="2700000" algn="tl">
                  <a:srgbClr val="000000">
                    <a:alpha val="43137"/>
                  </a:srgbClr>
                </a:outerShdw>
              </a:effectLst>
            </a:endParaRPr>
          </a:p>
          <a:p>
            <a:pPr algn="ctr"/>
            <a:r>
              <a:rPr lang="de-DE" sz="4000" b="1" dirty="0" err="1">
                <a:latin typeface="Consolas" panose="020B0609020204030204" pitchFamily="49" charset="0"/>
              </a:rPr>
              <a:t>Silver</a:t>
            </a:r>
            <a:r>
              <a:rPr lang="de-DE" sz="4000" b="1" dirty="0">
                <a:latin typeface="Consolas" panose="020B0609020204030204" pitchFamily="49" charset="0"/>
              </a:rPr>
              <a:t> Surfer</a:t>
            </a:r>
          </a:p>
        </p:txBody>
      </p:sp>
      <p:grpSp>
        <p:nvGrpSpPr>
          <p:cNvPr id="7" name="Gruppieren 6"/>
          <p:cNvGrpSpPr/>
          <p:nvPr/>
        </p:nvGrpSpPr>
        <p:grpSpPr>
          <a:xfrm>
            <a:off x="908720" y="3945346"/>
            <a:ext cx="5039841" cy="3728918"/>
            <a:chOff x="908720" y="4083575"/>
            <a:chExt cx="5039841" cy="3728918"/>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415498"/>
            </a:xfrm>
            <a:prstGeom prst="rect">
              <a:avLst/>
            </a:prstGeom>
            <a:noFill/>
          </p:spPr>
          <p:txBody>
            <a:bodyPr wrap="square" rtlCol="0">
              <a:spAutoFit/>
            </a:bodyPr>
            <a:lstStyle/>
            <a:p>
              <a:r>
                <a:rPr lang="en-US" sz="1050" b="1" dirty="0"/>
                <a:t>Button 1</a:t>
              </a:r>
            </a:p>
            <a:p>
              <a:r>
                <a:rPr lang="en-US" sz="1050" dirty="0"/>
                <a:t>Change jump button</a:t>
              </a:r>
            </a:p>
          </p:txBody>
        </p:sp>
        <p:sp>
          <p:nvSpPr>
            <p:cNvPr id="8" name="Textfeld 7"/>
            <p:cNvSpPr txBox="1"/>
            <p:nvPr/>
          </p:nvSpPr>
          <p:spPr>
            <a:xfrm>
              <a:off x="3932337" y="4099578"/>
              <a:ext cx="2016224" cy="415498"/>
            </a:xfrm>
            <a:prstGeom prst="rect">
              <a:avLst/>
            </a:prstGeom>
            <a:noFill/>
          </p:spPr>
          <p:txBody>
            <a:bodyPr wrap="square" rtlCol="0">
              <a:spAutoFit/>
            </a:bodyPr>
            <a:lstStyle/>
            <a:p>
              <a:r>
                <a:rPr lang="en-US" sz="1050" b="1" dirty="0"/>
                <a:t>Button 2</a:t>
              </a:r>
            </a:p>
            <a:p>
              <a:r>
                <a:rPr lang="en-US" sz="1050" dirty="0"/>
                <a:t>Change World</a:t>
              </a:r>
            </a:p>
          </p:txBody>
        </p:sp>
        <p:sp>
          <p:nvSpPr>
            <p:cNvPr id="9" name="Textfeld 8"/>
            <p:cNvSpPr txBox="1"/>
            <p:nvPr/>
          </p:nvSpPr>
          <p:spPr>
            <a:xfrm>
              <a:off x="908720" y="7396995"/>
              <a:ext cx="1800200" cy="415498"/>
            </a:xfrm>
            <a:prstGeom prst="rect">
              <a:avLst/>
            </a:prstGeom>
            <a:noFill/>
          </p:spPr>
          <p:txBody>
            <a:bodyPr wrap="square" rtlCol="0">
              <a:spAutoFit/>
            </a:bodyPr>
            <a:lstStyle/>
            <a:p>
              <a:r>
                <a:rPr lang="en-US" sz="1050" b="1" dirty="0"/>
                <a:t>Joystick UP</a:t>
              </a:r>
            </a:p>
            <a:p>
              <a:r>
                <a:rPr lang="en-US" sz="1050" dirty="0"/>
                <a:t>Jump (if selected)</a:t>
              </a:r>
            </a:p>
          </p:txBody>
        </p:sp>
        <p:sp>
          <p:nvSpPr>
            <p:cNvPr id="12" name="Textfeld 11"/>
            <p:cNvSpPr txBox="1"/>
            <p:nvPr/>
          </p:nvSpPr>
          <p:spPr>
            <a:xfrm>
              <a:off x="2708921" y="7396995"/>
              <a:ext cx="1152127" cy="415498"/>
            </a:xfrm>
            <a:prstGeom prst="rect">
              <a:avLst/>
            </a:prstGeom>
            <a:noFill/>
          </p:spPr>
          <p:txBody>
            <a:bodyPr wrap="square" rtlCol="0">
              <a:spAutoFit/>
            </a:bodyPr>
            <a:lstStyle/>
            <a:p>
              <a:r>
                <a:rPr lang="en-US" sz="1050" b="1" dirty="0"/>
                <a:t>Button 3</a:t>
              </a:r>
            </a:p>
            <a:p>
              <a:r>
                <a:rPr lang="en-US" sz="1050" dirty="0"/>
                <a:t>Not used</a:t>
              </a:r>
            </a:p>
          </p:txBody>
        </p:sp>
        <p:sp>
          <p:nvSpPr>
            <p:cNvPr id="13" name="Textfeld 12"/>
            <p:cNvSpPr txBox="1"/>
            <p:nvPr/>
          </p:nvSpPr>
          <p:spPr>
            <a:xfrm>
              <a:off x="3828316" y="7352473"/>
              <a:ext cx="1579881" cy="415498"/>
            </a:xfrm>
            <a:prstGeom prst="rect">
              <a:avLst/>
            </a:prstGeom>
            <a:noFill/>
          </p:spPr>
          <p:txBody>
            <a:bodyPr wrap="square" rtlCol="0">
              <a:spAutoFit/>
            </a:bodyPr>
            <a:lstStyle/>
            <a:p>
              <a:r>
                <a:rPr lang="en-US" sz="1050" b="1" dirty="0"/>
                <a:t>Button 4</a:t>
              </a:r>
            </a:p>
            <a:p>
              <a:r>
                <a:rPr lang="en-US" sz="1050" dirty="0"/>
                <a:t>Jump (if selected)</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3539430"/>
          </a:xfrm>
          <a:prstGeom prst="rect">
            <a:avLst/>
          </a:prstGeom>
          <a:noFill/>
        </p:spPr>
        <p:txBody>
          <a:bodyPr wrap="square" rtlCol="0">
            <a:spAutoFit/>
          </a:bodyPr>
          <a:lstStyle/>
          <a:p>
            <a:r>
              <a:rPr lang="en-US" sz="1400" b="1" dirty="0"/>
              <a:t>PLAYER SELECTION</a:t>
            </a:r>
          </a:p>
          <a:p>
            <a:r>
              <a:rPr lang="en-US" sz="1200" dirty="0"/>
              <a:t>There is only one player. No selection needed.</a:t>
            </a:r>
          </a:p>
          <a:p>
            <a:endParaRPr lang="en-US" sz="1200" dirty="0"/>
          </a:p>
          <a:p>
            <a:r>
              <a:rPr lang="en-US" sz="1400" b="1" dirty="0"/>
              <a:t>OPTION SELECTION</a:t>
            </a:r>
          </a:p>
          <a:p>
            <a:r>
              <a:rPr lang="en-US" sz="1200" dirty="0"/>
              <a:t>Through the option menu, the jump button can be selected with the press of button 1. The currently selected jump button is displayed in the middle. Same goes for the world selection. The moon world has less gravity therefore the silver surfer jumps higher and falls less fast.</a:t>
            </a:r>
            <a:br>
              <a:rPr lang="en-US" sz="1200" dirty="0"/>
            </a:br>
            <a:r>
              <a:rPr lang="en-US" sz="1200" dirty="0"/>
              <a:t>Press button 4 to advance.</a:t>
            </a:r>
          </a:p>
          <a:p>
            <a:endParaRPr lang="en-US" sz="1200" dirty="0"/>
          </a:p>
          <a:p>
            <a:endParaRPr lang="en-US" sz="1200" dirty="0"/>
          </a:p>
          <a:p>
            <a:r>
              <a:rPr lang="en-US" sz="1400" b="1" dirty="0"/>
              <a:t>GAME PLAY</a:t>
            </a:r>
          </a:p>
          <a:p>
            <a:r>
              <a:rPr lang="en-US" sz="1200" dirty="0">
                <a:latin typeface="+mn-lt"/>
                <a:ea typeface="Verdana" panose="020B0604030504040204" pitchFamily="34" charset="0"/>
              </a:rPr>
              <a:t>Silver Surfer is a clone of the popular Flappy Bird game. </a:t>
            </a:r>
            <a:br>
              <a:rPr lang="en-US" sz="1200" dirty="0">
                <a:latin typeface="+mn-lt"/>
                <a:ea typeface="Verdana" panose="020B0604030504040204" pitchFamily="34" charset="0"/>
              </a:rPr>
            </a:br>
            <a:r>
              <a:rPr lang="en-US" sz="1200" dirty="0">
                <a:latin typeface="+mn-lt"/>
                <a:ea typeface="Verdana" panose="020B0604030504040204" pitchFamily="34" charset="0"/>
              </a:rPr>
              <a:t>Silver Surfer jumps vertically with the press of a single button.</a:t>
            </a:r>
          </a:p>
          <a:p>
            <a:r>
              <a:rPr lang="en-US" sz="1200" dirty="0">
                <a:solidFill>
                  <a:srgbClr val="000000"/>
                </a:solidFill>
                <a:latin typeface="+mn-lt"/>
              </a:rPr>
              <a:t>Navigate through the incoming obstacles and don't get hit!</a:t>
            </a:r>
          </a:p>
          <a:p>
            <a:endParaRPr lang="en-US" sz="1200" dirty="0"/>
          </a:p>
          <a:p>
            <a:r>
              <a:rPr lang="en-US" sz="1400" b="1" dirty="0"/>
              <a:t>WHATEVER ELSE IS IMPORTANT</a:t>
            </a:r>
          </a:p>
          <a:p>
            <a:r>
              <a:rPr lang="en-US" sz="1200" dirty="0"/>
              <a:t>The game features several levels which are randomized at the start. </a:t>
            </a:r>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SCORING</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2123658"/>
          </a:xfrm>
          <a:prstGeom prst="rect">
            <a:avLst/>
          </a:prstGeom>
          <a:noFill/>
        </p:spPr>
        <p:txBody>
          <a:bodyPr wrap="square" rtlCol="0">
            <a:spAutoFit/>
          </a:bodyPr>
          <a:lstStyle/>
          <a:p>
            <a:r>
              <a:rPr lang="en-US" sz="1200" dirty="0"/>
              <a:t>Points are awarded for achieving the following:</a:t>
            </a:r>
          </a:p>
          <a:p>
            <a:r>
              <a:rPr lang="en-US" sz="1200" dirty="0"/>
              <a:t>The player achieves a point for every obstacle overcome.</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HIGH SCORE MEMORY</a:t>
            </a:r>
            <a:endParaRPr kumimoji="0" lang="de-DE" sz="2400" b="1" i="0" u="none" strike="noStrike" cap="none" normalizeH="0" baseline="0" dirty="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RESTARTING THE GAME</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SETTING UP</a:t>
            </a:r>
            <a:endParaRPr kumimoji="0" lang="de-DE" sz="2400" b="1" i="0" u="none" strike="noStrike" cap="none" normalizeH="0" baseline="0" dirty="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CREDITS</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a:t>This game was developed by Marc Retzlaff and programmed in C and MC6809 assembly language. It is the outcome of a student project which was part of the elective course “Advanced hardware-oriented C and Assembly Language Programming” at Pforzheim University, Germany, in spring term 2020, supervised and tutored by Prof. Dr. </a:t>
            </a:r>
            <a:r>
              <a:rPr lang="en-US" sz="1100" dirty="0" err="1"/>
              <a:t>rer</a:t>
            </a:r>
            <a:r>
              <a:rPr lang="en-US" sz="1100" dirty="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descr="Ein Bild, das draußen, Gebäude, Mann, Luft enthält.&#10;&#10;Automatisch generierte Beschreibung">
            <a:extLst>
              <a:ext uri="{FF2B5EF4-FFF2-40B4-BE49-F238E27FC236}">
                <a16:creationId xmlns:a16="http://schemas.microsoft.com/office/drawing/2014/main" id="{085D0025-9DE3-4C1C-A53E-D60A8644A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752" y="1187624"/>
            <a:ext cx="4536504" cy="6083758"/>
          </a:xfrm>
          <a:prstGeom prst="rect">
            <a:avLst/>
          </a:prstGeom>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381</Words>
  <Application>Microsoft Office PowerPoint</Application>
  <PresentationFormat>Bildschirmpräsentation (4:3)</PresentationFormat>
  <Paragraphs>46</Paragraphs>
  <Slides>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vt:i4>
      </vt:variant>
    </vt:vector>
  </HeadingPairs>
  <TitlesOfParts>
    <vt:vector size="12" baseType="lpstr">
      <vt:lpstr>Arial</vt:lpstr>
      <vt:lpstr>Consolas</vt:lpstr>
      <vt:lpstr>Frutiger 45 Light</vt:lpstr>
      <vt:lpstr>Symbol</vt:lpstr>
      <vt:lpstr>Times New Roman</vt:lpstr>
      <vt:lpstr>2_Vorlage FH</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Marc Retzlaff</cp:lastModifiedBy>
  <cp:revision>1023</cp:revision>
  <cp:lastPrinted>2016-03-08T07:59:56Z</cp:lastPrinted>
  <dcterms:created xsi:type="dcterms:W3CDTF">2004-10-10T13:55:48Z</dcterms:created>
  <dcterms:modified xsi:type="dcterms:W3CDTF">2020-08-04T08:52:17Z</dcterms:modified>
</cp:coreProperties>
</file>