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314" r:id="rId32"/>
    <p:sldId id="299" r:id="rId33"/>
    <p:sldId id="300" r:id="rId34"/>
    <p:sldId id="303" r:id="rId35"/>
    <p:sldId id="302" r:id="rId36"/>
    <p:sldId id="312" r:id="rId37"/>
    <p:sldId id="304" r:id="rId38"/>
    <p:sldId id="305" r:id="rId39"/>
    <p:sldId id="308" r:id="rId40"/>
    <p:sldId id="307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434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27.03.2020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27.03.2020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 (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521464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32688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546059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>
            <a:cxnSpLocks/>
          </p:cNvCxnSpPr>
          <p:nvPr/>
        </p:nvCxnSpPr>
        <p:spPr>
          <a:xfrm>
            <a:off x="5447576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AD9819-1A6F-4E76-8E63-631BDF0C7151}"/>
              </a:ext>
            </a:extLst>
          </p:cNvPr>
          <p:cNvSpPr/>
          <p:nvPr/>
        </p:nvSpPr>
        <p:spPr>
          <a:xfrm>
            <a:off x="3672000" y="5017076"/>
            <a:ext cx="1591200" cy="55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96EE78-90CD-4876-BC4C-13B94743A48F}"/>
              </a:ext>
            </a:extLst>
          </p:cNvPr>
          <p:cNvSpPr/>
          <p:nvPr/>
        </p:nvSpPr>
        <p:spPr>
          <a:xfrm>
            <a:off x="6558658" y="5000672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 Historie / Projektarchiv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2D94EDE-CCE8-4EB5-8030-A11B9E4F6353}"/>
              </a:ext>
            </a:extLst>
          </p:cNvPr>
          <p:cNvSpPr/>
          <p:nvPr/>
        </p:nvSpPr>
        <p:spPr>
          <a:xfrm>
            <a:off x="785342" y="5032990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aktiven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</a:t>
            </a:r>
            <a:r>
              <a:rPr lang="de-DE" dirty="0" err="1"/>
              <a:t>Commits</a:t>
            </a:r>
            <a:r>
              <a:rPr lang="de-DE" dirty="0"/>
              <a:t>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einen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Historie mit </a:t>
            </a:r>
            <a:r>
              <a:rPr lang="de-DE" dirty="0" err="1"/>
              <a:t>Git</a:t>
            </a:r>
            <a:r>
              <a:rPr lang="de-DE" dirty="0"/>
              <a:t> 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des aktiven Zweigs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		nur ein Teil der Änderungen wird zwischengespeichert</a:t>
            </a:r>
          </a:p>
          <a:p>
            <a:pPr lvl="1"/>
            <a:r>
              <a:rPr lang="de-DE" sz="1400" dirty="0"/>
              <a:t>-u	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			listet alle bereits gespeicherten Zwischenstände auf</a:t>
            </a:r>
          </a:p>
          <a:p>
            <a:pPr lvl="1"/>
            <a:r>
              <a:rPr lang="de-DE" sz="1400" dirty="0"/>
              <a:t>save "&lt;Nachricht&gt;"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270833"/>
            <a:ext cx="5949299" cy="612540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BE908EE2-0291-4BDB-911A-D8A8003FA283}"/>
              </a:ext>
            </a:extLst>
          </p:cNvPr>
          <p:cNvSpPr/>
          <p:nvPr/>
        </p:nvSpPr>
        <p:spPr>
          <a:xfrm rot="5400000">
            <a:off x="1837996" y="5628540"/>
            <a:ext cx="145283" cy="626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44EF32-D1E8-45B6-A1A7-5F7F1C5EB465}"/>
              </a:ext>
            </a:extLst>
          </p:cNvPr>
          <p:cNvSpPr txBox="1"/>
          <p:nvPr/>
        </p:nvSpPr>
        <p:spPr>
          <a:xfrm>
            <a:off x="1597350" y="5983738"/>
            <a:ext cx="81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stash-id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Zwischenspeicherverzeichnis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>
            <a:off x="3801292" y="4851541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5391390" y="4851540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182861" y="5178081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621758" y="50448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F40C590-0111-4E7D-B174-FC17110701C7}"/>
              </a:ext>
            </a:extLst>
          </p:cNvPr>
          <p:cNvSpPr/>
          <p:nvPr/>
        </p:nvSpPr>
        <p:spPr>
          <a:xfrm>
            <a:off x="3801292" y="5498071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042A43-C253-4EEF-B590-3508FD1DF447}"/>
              </a:ext>
            </a:extLst>
          </p:cNvPr>
          <p:cNvSpPr/>
          <p:nvPr/>
        </p:nvSpPr>
        <p:spPr>
          <a:xfrm>
            <a:off x="3801292" y="4574340"/>
            <a:ext cx="1590098" cy="55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Zwischenspeicher</a:t>
            </a:r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 (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 und Projektvarianten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4FAF26-4A19-407D-8F6C-38D76C40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5" y="4203016"/>
            <a:ext cx="3383909" cy="19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die Arbeitskopie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		</a:t>
            </a:r>
          </a:p>
          <a:p>
            <a:r>
              <a:rPr lang="de-DE" dirty="0"/>
              <a:t>Abbruch der Zusammenführung mit: </a:t>
            </a:r>
          </a:p>
          <a:p>
            <a:pPr marL="0" indent="0">
              <a:buNone/>
            </a:pPr>
            <a:r>
              <a:rPr lang="de-DE" b="1" i="1" dirty="0"/>
              <a:t>   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34A0ED-0302-42C0-A1A1-0C39C707AEDB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212D8DAA-323C-43D3-BFF7-6FAF2828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34E67FC-4D5D-449E-BEC5-1293C66B9242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C2203E1F-2AE1-4FB8-9FE5-463129805B47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A4C3134-52BE-44F4-9577-E7BCFC3DF49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B46E96D-4013-4650-AF62-43A05662E917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D858B8A-CC42-4D1F-999F-8DB75C125D0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6DCB6E1-0166-4980-B06A-593B88DDCA52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DB1E28E-E12D-4E87-B707-EF4F8EEE8077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030D7CD-7E47-47B0-BBBE-9210CD451BF9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33CAF9-C0FA-411D-AA19-E22F19E4EB41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E0F926E-D370-4BBA-80BA-08CE9D7E6947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4F9628D-1FE6-4E57-8A13-57B65E628999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7927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06435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4073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7477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62" y="4135773"/>
            <a:ext cx="4508949" cy="2155572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71" y="2354701"/>
            <a:ext cx="9952" cy="5580787"/>
          </a:xfrm>
          <a:prstGeom prst="bentConnector3">
            <a:avLst>
              <a:gd name="adj1" fmla="val 2228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422905" y="44263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446170" y="49084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5478010" y="4802626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203634" y="450683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1A41B1-644A-401E-917D-1D068599CDB2}"/>
              </a:ext>
            </a:extLst>
          </p:cNvPr>
          <p:cNvSpPr/>
          <p:nvPr/>
        </p:nvSpPr>
        <p:spPr>
          <a:xfrm>
            <a:off x="3730558" y="4506834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22EAF9C-077A-4151-A0F3-7F3EA39C71AA}"/>
              </a:ext>
            </a:extLst>
          </p:cNvPr>
          <p:cNvSpPr/>
          <p:nvPr/>
        </p:nvSpPr>
        <p:spPr>
          <a:xfrm>
            <a:off x="6544492" y="4536948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56B2CD-3C47-4317-9F6E-BA7AA4C956BE}"/>
              </a:ext>
            </a:extLst>
          </p:cNvPr>
          <p:cNvSpPr/>
          <p:nvPr/>
        </p:nvSpPr>
        <p:spPr>
          <a:xfrm>
            <a:off x="963154" y="4528559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Referenzarchiv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BFB1D7-2F26-494D-A4C0-FDD0220D61D5}"/>
              </a:ext>
            </a:extLst>
          </p:cNvPr>
          <p:cNvCxnSpPr>
            <a:cxnSpLocks/>
          </p:cNvCxnSpPr>
          <p:nvPr/>
        </p:nvCxnSpPr>
        <p:spPr>
          <a:xfrm>
            <a:off x="2677486" y="4687791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EAF534-5E6B-400A-9F46-658C29D63440}"/>
              </a:ext>
            </a:extLst>
          </p:cNvPr>
          <p:cNvCxnSpPr>
            <a:cxnSpLocks/>
          </p:cNvCxnSpPr>
          <p:nvPr/>
        </p:nvCxnSpPr>
        <p:spPr>
          <a:xfrm rot="10800000">
            <a:off x="2677486" y="4940859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5381827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4439166"/>
            <a:ext cx="0" cy="91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577279" y="3967977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Lokaler Stand vor </a:t>
            </a:r>
            <a:r>
              <a:rPr lang="de-DE" sz="1400" dirty="0" err="1"/>
              <a:t>Synchronsierung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EC99A2-1A51-4A50-AF6F-0F8EEDE3B4D6}"/>
              </a:ext>
            </a:extLst>
          </p:cNvPr>
          <p:cNvSpPr txBox="1"/>
          <p:nvPr/>
        </p:nvSpPr>
        <p:spPr>
          <a:xfrm>
            <a:off x="4596341" y="4756608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DEC847-51A2-40EA-9E03-8EABEA400C06}"/>
              </a:ext>
            </a:extLst>
          </p:cNvPr>
          <p:cNvSpPr txBox="1"/>
          <p:nvPr/>
        </p:nvSpPr>
        <p:spPr>
          <a:xfrm>
            <a:off x="577279" y="5351062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Lokaler Stand nach </a:t>
            </a:r>
            <a:r>
              <a:rPr lang="de-DE" sz="1400" dirty="0" err="1"/>
              <a:t>Synchronsierung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5088886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541732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7115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Veröffentlichungen</a:t>
            </a:r>
          </a:p>
          <a:p>
            <a:pPr lvl="1"/>
            <a:r>
              <a:rPr lang="de-DE" dirty="0"/>
              <a:t>Markierung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die schnelle Übertragung und Integrierung größerer Änderungen</a:t>
            </a:r>
          </a:p>
          <a:p>
            <a:pPr lvl="1"/>
            <a:r>
              <a:rPr lang="de-DE" dirty="0"/>
              <a:t>Konfigurierbarer E-Mail Header wird angehangen zur direkten Verschickung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EFB66-A68C-4B50-9746-ED8CEB23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33" y="5181479"/>
            <a:ext cx="5826933" cy="5304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F79D83-F680-4115-AA08-6AC7475416E3}"/>
              </a:ext>
            </a:extLst>
          </p:cNvPr>
          <p:cNvSpPr txBox="1"/>
          <p:nvPr/>
        </p:nvSpPr>
        <p:spPr>
          <a:xfrm>
            <a:off x="1130026" y="5650253"/>
            <a:ext cx="582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	-&gt; Commit: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foo</a:t>
            </a:r>
            <a:r>
              <a:rPr lang="de-DE" sz="1400" dirty="0"/>
              <a:t>() existiert auch in </a:t>
            </a:r>
            <a:r>
              <a:rPr lang="de-DE" sz="1400" i="1" dirty="0" err="1"/>
              <a:t>master</a:t>
            </a:r>
            <a:endParaRPr lang="de-DE" sz="1400" i="1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D1F37B-7932-4052-93AE-AF09925C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revidieren</a:t>
            </a:r>
          </a:p>
        </p:txBody>
      </p:sp>
    </p:spTree>
    <p:extLst>
      <p:ext uri="{BB962C8B-B14F-4D97-AF65-F5344CB8AC3E}">
        <p14:creationId xmlns:p14="http://schemas.microsoft.com/office/powerpoint/2010/main" val="3922292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252718" y="3811814"/>
            <a:ext cx="6687246" cy="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3515" cy="4931635"/>
          </a:xfrm>
        </p:spPr>
        <p:txBody>
          <a:bodyPr>
            <a:normAutofit/>
          </a:bodyPr>
          <a:lstStyle/>
          <a:p>
            <a:r>
              <a:rPr lang="de-DE" dirty="0"/>
              <a:t>Workflow, der für die Entwicklung des Linux Kernels verwendet wird</a:t>
            </a:r>
          </a:p>
          <a:p>
            <a:r>
              <a:rPr lang="de-DE" dirty="0"/>
              <a:t>Bis heute setzt diese auf einen E-Mail Verteiler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 aus und wo diese zu finden sind (URL)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des </a:t>
            </a:r>
            <a:r>
              <a:rPr lang="de-DE" sz="1600" dirty="0" err="1"/>
              <a:t>Commits</a:t>
            </a:r>
            <a:r>
              <a:rPr lang="de-DE" sz="1600" dirty="0"/>
              <a:t> und die vordefinierte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Request-Pull (Linux Workflow)</a:t>
            </a:r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 (GitHub, </a:t>
            </a:r>
            <a:r>
              <a:rPr lang="de-DE" dirty="0" err="1"/>
              <a:t>Bitbucket</a:t>
            </a:r>
            <a:r>
              <a:rPr lang="de-DE" dirty="0"/>
              <a:t>, etc.)</a:t>
            </a:r>
          </a:p>
          <a:p>
            <a:r>
              <a:rPr lang="de-DE" dirty="0"/>
              <a:t>Gearbeitet wird an eine lokalen Kopie namens </a:t>
            </a:r>
            <a:r>
              <a:rPr lang="de-DE" i="1" dirty="0"/>
              <a:t>Fork</a:t>
            </a:r>
          </a:p>
          <a:p>
            <a:r>
              <a:rPr lang="de-DE" dirty="0"/>
              <a:t>Für Änderungen wird in der Regel ein neuer Zweig angelegt</a:t>
            </a:r>
          </a:p>
          <a:p>
            <a:r>
              <a:rPr lang="de-DE" dirty="0"/>
              <a:t>Änderungen werden dann über einen Pull-Request vorgeschlagen</a:t>
            </a:r>
          </a:p>
          <a:p>
            <a:r>
              <a:rPr lang="de-DE" dirty="0"/>
              <a:t>Betreiber des Projekts kann über diese Funktion die vorgeschlagen Änderungen übernehmen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 Workflow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70A41-5D56-469E-AAAB-2B0FAEDABDA2}"/>
              </a:ext>
            </a:extLst>
          </p:cNvPr>
          <p:cNvSpPr txBox="1"/>
          <p:nvPr/>
        </p:nvSpPr>
        <p:spPr>
          <a:xfrm>
            <a:off x="1418060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fork</a:t>
            </a:r>
            <a:endParaRPr lang="de-DE" sz="12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9E5BCD-AF1D-48DD-85C4-4A8D8B4FEB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99898" y="5993184"/>
            <a:ext cx="15460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65C1D3D-7D16-47C2-B6D2-E5C59C5C26DE}"/>
              </a:ext>
            </a:extLst>
          </p:cNvPr>
          <p:cNvSpPr txBox="1"/>
          <p:nvPr/>
        </p:nvSpPr>
        <p:spPr>
          <a:xfrm>
            <a:off x="2776654" y="59926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Änderungen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23FCF9-E8A9-4CBD-B6C1-065DF059BCA3}"/>
              </a:ext>
            </a:extLst>
          </p:cNvPr>
          <p:cNvSpPr/>
          <p:nvPr/>
        </p:nvSpPr>
        <p:spPr>
          <a:xfrm>
            <a:off x="1108698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713B396-9C83-49BA-8BFD-79311674EF40}"/>
              </a:ext>
            </a:extLst>
          </p:cNvPr>
          <p:cNvSpPr/>
          <p:nvPr/>
        </p:nvSpPr>
        <p:spPr>
          <a:xfrm>
            <a:off x="1110676" y="4759612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0AEB13-7AAF-49A0-A245-4827132B3C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904298" y="5312449"/>
            <a:ext cx="1978" cy="40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9419B7E-43CE-4745-9C77-C662EA2C6FBA}"/>
              </a:ext>
            </a:extLst>
          </p:cNvPr>
          <p:cNvSpPr/>
          <p:nvPr/>
        </p:nvSpPr>
        <p:spPr>
          <a:xfrm>
            <a:off x="4245983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24C592C-5BEB-41F7-87C8-1429B5BED2DE}"/>
              </a:ext>
            </a:extLst>
          </p:cNvPr>
          <p:cNvCxnSpPr>
            <a:cxnSpLocks/>
          </p:cNvCxnSpPr>
          <p:nvPr/>
        </p:nvCxnSpPr>
        <p:spPr>
          <a:xfrm flipV="1">
            <a:off x="5041583" y="5312449"/>
            <a:ext cx="0" cy="37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6C150BB-D253-433C-9F1C-A10A09FB5505}"/>
              </a:ext>
            </a:extLst>
          </p:cNvPr>
          <p:cNvSpPr/>
          <p:nvPr/>
        </p:nvSpPr>
        <p:spPr>
          <a:xfrm>
            <a:off x="4245983" y="4754277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70AE21-9B39-4D52-80BE-F44B03369F50}"/>
              </a:ext>
            </a:extLst>
          </p:cNvPr>
          <p:cNvSpPr txBox="1"/>
          <p:nvPr/>
        </p:nvSpPr>
        <p:spPr>
          <a:xfrm>
            <a:off x="4865378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„Pull-Request“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C257F26-16A7-43A7-8A47-1685A0E6EC9F}"/>
              </a:ext>
            </a:extLst>
          </p:cNvPr>
          <p:cNvSpPr/>
          <p:nvPr/>
        </p:nvSpPr>
        <p:spPr>
          <a:xfrm>
            <a:off x="6924150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DCAC467-9091-4764-8AB2-4155DFAA0B09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 flipV="1">
            <a:off x="5837183" y="5302990"/>
            <a:ext cx="1882567" cy="690195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39B4767-194D-44A1-B237-718A42B6F363}"/>
              </a:ext>
            </a:extLst>
          </p:cNvPr>
          <p:cNvSpPr txBox="1"/>
          <p:nvPr/>
        </p:nvSpPr>
        <p:spPr>
          <a:xfrm>
            <a:off x="6128769" y="5992604"/>
            <a:ext cx="259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Annahme durch Fremdarchiv Besitzer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dezentralen Ansatz ist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r>
              <a:rPr lang="de-DE" dirty="0"/>
              <a:t>Komprimierung durch </a:t>
            </a:r>
            <a:r>
              <a:rPr lang="de-DE" i="1" dirty="0" err="1"/>
              <a:t>Zlib</a:t>
            </a:r>
            <a:r>
              <a:rPr lang="de-DE" i="1" dirty="0"/>
              <a:t> </a:t>
            </a:r>
            <a:r>
              <a:rPr lang="de-DE" dirty="0"/>
              <a:t>und Voranstellung des Kopfteils</a:t>
            </a:r>
          </a:p>
          <a:p>
            <a:pPr lvl="1"/>
            <a:r>
              <a:rPr lang="de-DE" dirty="0"/>
              <a:t>Aus einer Datei wird ein sogenannter „</a:t>
            </a:r>
            <a:r>
              <a:rPr lang="de-DE" i="1" dirty="0" err="1"/>
              <a:t>Blob</a:t>
            </a:r>
            <a:r>
              <a:rPr lang="de-DE" i="1" dirty="0"/>
              <a:t>“</a:t>
            </a:r>
          </a:p>
          <a:p>
            <a:pPr lvl="1"/>
            <a:r>
              <a:rPr lang="de-DE" dirty="0"/>
              <a:t>Neue Erstellung eines </a:t>
            </a:r>
            <a:r>
              <a:rPr lang="de-DE" i="1" dirty="0" err="1"/>
              <a:t>blobs</a:t>
            </a:r>
            <a:r>
              <a:rPr lang="de-DE" i="1" dirty="0"/>
              <a:t> </a:t>
            </a:r>
            <a:r>
              <a:rPr lang="de-DE" dirty="0"/>
              <a:t>nur bei abweichender Prüfsumme</a:t>
            </a:r>
          </a:p>
          <a:p>
            <a:r>
              <a:rPr lang="de-DE" i="1" dirty="0" err="1"/>
              <a:t>blobs</a:t>
            </a:r>
            <a:r>
              <a:rPr lang="de-DE" dirty="0"/>
              <a:t> werden durch Verzeichnisse namens </a:t>
            </a:r>
            <a:r>
              <a:rPr lang="de-DE" i="1" dirty="0" err="1"/>
              <a:t>tree</a:t>
            </a:r>
            <a:r>
              <a:rPr lang="de-DE" dirty="0"/>
              <a:t> verwaltet</a:t>
            </a:r>
          </a:p>
          <a:p>
            <a:r>
              <a:rPr lang="de-DE" dirty="0" err="1"/>
              <a:t>Commits</a:t>
            </a:r>
            <a:r>
              <a:rPr lang="de-DE" dirty="0"/>
              <a:t> / Tags sind Zeiger auf </a:t>
            </a:r>
            <a:r>
              <a:rPr lang="de-DE" i="1" dirty="0" err="1"/>
              <a:t>trees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Speicheraufbau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4059680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wird die gesamte Datei erneut gespeichert</a:t>
            </a:r>
          </a:p>
          <a:p>
            <a:r>
              <a:rPr lang="de-DE" dirty="0"/>
              <a:t>Um Speicherplatz zu minimieren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r>
              <a:rPr lang="de-DE" b="1" i="1" dirty="0"/>
              <a:t> </a:t>
            </a:r>
            <a:r>
              <a:rPr lang="de-DE" i="1" dirty="0"/>
              <a:t>angestoßen</a:t>
            </a:r>
          </a:p>
          <a:p>
            <a:r>
              <a:rPr lang="de-DE" dirty="0"/>
              <a:t>Wiederherstellung dauert länger, weshalb dies erst im späteren Verlauf geschieht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41BC89-F4B3-4748-9BD9-6A4920D257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Erstellung über </a:t>
            </a:r>
            <a:r>
              <a:rPr lang="de-DE" i="1" dirty="0" err="1"/>
              <a:t>init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init</a:t>
            </a:r>
            <a:r>
              <a:rPr lang="de-DE" b="1" i="1" dirty="0"/>
              <a:t> [Verzeichnis]</a:t>
            </a:r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Erstellung über </a:t>
            </a:r>
            <a:r>
              <a:rPr lang="de-DE" i="1" dirty="0" err="1"/>
              <a:t>clone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und globalen Archiv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29990" y="4893594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1696</Words>
  <Application>Microsoft Office PowerPoint</Application>
  <PresentationFormat>Bildschirmpräsentation (4:3)</PresentationFormat>
  <Paragraphs>405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Die Datei .gitignore</vt:lpstr>
      <vt:lpstr>Änderungen durchführen</vt:lpstr>
      <vt:lpstr>Index (staging area)</vt:lpstr>
      <vt:lpstr>Commit</vt:lpstr>
      <vt:lpstr>Historie mit Git Log</vt:lpstr>
      <vt:lpstr>Stash</vt:lpstr>
      <vt:lpstr>Zwischenspeicher anwenden: Apply / Pop</vt:lpstr>
      <vt:lpstr>Zweige (branches)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Weitere nützliche Befehle</vt:lpstr>
      <vt:lpstr>Tags / Etiketten</vt:lpstr>
      <vt:lpstr>Änderungen integrieren</vt:lpstr>
      <vt:lpstr>Cherry pick</vt:lpstr>
      <vt:lpstr>Cherry</vt:lpstr>
      <vt:lpstr>Änderungen revidieren</vt:lpstr>
      <vt:lpstr>Revert</vt:lpstr>
      <vt:lpstr>Reset</vt:lpstr>
      <vt:lpstr>Workflow</vt:lpstr>
      <vt:lpstr>Git-Flow</vt:lpstr>
      <vt:lpstr>Git-Flow – Grafische Darstellung</vt:lpstr>
      <vt:lpstr>Request-Pull (Linux Workflow)</vt:lpstr>
      <vt:lpstr>Forking Workflow</vt:lpstr>
      <vt:lpstr>Interne Datenverwaltung</vt:lpstr>
      <vt:lpstr>Speicheraufbau</vt:lpstr>
      <vt:lpstr>Packfiles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143</cp:revision>
  <dcterms:created xsi:type="dcterms:W3CDTF">2020-03-03T07:10:20Z</dcterms:created>
  <dcterms:modified xsi:type="dcterms:W3CDTF">2020-03-27T15:39:30Z</dcterms:modified>
</cp:coreProperties>
</file>