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315" r:id="rId2"/>
    <p:sldId id="310" r:id="rId3"/>
    <p:sldId id="311" r:id="rId4"/>
    <p:sldId id="257" r:id="rId5"/>
    <p:sldId id="270" r:id="rId6"/>
    <p:sldId id="271" r:id="rId7"/>
    <p:sldId id="272" r:id="rId8"/>
    <p:sldId id="273" r:id="rId9"/>
    <p:sldId id="274" r:id="rId10"/>
    <p:sldId id="277" r:id="rId11"/>
    <p:sldId id="275" r:id="rId12"/>
    <p:sldId id="276" r:id="rId13"/>
    <p:sldId id="279" r:id="rId14"/>
    <p:sldId id="278" r:id="rId15"/>
    <p:sldId id="297" r:id="rId16"/>
    <p:sldId id="280" r:id="rId17"/>
    <p:sldId id="281" r:id="rId18"/>
    <p:sldId id="282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314" r:id="rId28"/>
    <p:sldId id="299" r:id="rId29"/>
    <p:sldId id="300" r:id="rId30"/>
    <p:sldId id="293" r:id="rId31"/>
    <p:sldId id="292" r:id="rId32"/>
    <p:sldId id="295" r:id="rId33"/>
    <p:sldId id="298" r:id="rId34"/>
    <p:sldId id="309" r:id="rId35"/>
    <p:sldId id="303" r:id="rId36"/>
    <p:sldId id="302" r:id="rId37"/>
    <p:sldId id="312" r:id="rId38"/>
    <p:sldId id="304" r:id="rId39"/>
    <p:sldId id="305" r:id="rId40"/>
    <p:sldId id="308" r:id="rId41"/>
    <p:sldId id="307" r:id="rId42"/>
    <p:sldId id="313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nart Kaussen" initials="LK" lastIdx="3" clrIdx="0">
    <p:extLst>
      <p:ext uri="{19B8F6BF-5375-455C-9EA6-DF929625EA0E}">
        <p15:presenceInfo xmlns:p15="http://schemas.microsoft.com/office/powerpoint/2012/main" userId="2e5805316ca2118f" providerId="Windows Live"/>
      </p:ext>
    </p:extLst>
  </p:cmAuthor>
  <p:cmAuthor id="2" name="Marc Retzlaff" initials="MR" lastIdx="2" clrIdx="1">
    <p:extLst>
      <p:ext uri="{19B8F6BF-5375-455C-9EA6-DF929625EA0E}">
        <p15:presenceInfo xmlns:p15="http://schemas.microsoft.com/office/powerpoint/2012/main" userId="874654ead53cf3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4343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1CD49-93F9-4EB7-9AB7-31369D3CCD5D}" type="datetimeFigureOut">
              <a:rPr lang="de-DE" smtClean="0"/>
              <a:t>29.03.2020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901F-C259-463B-A8B7-2A4122B29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7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51D4-4F8D-402A-BD06-90531D3D0B0E}" type="datetime1">
              <a:rPr lang="de-DE" smtClean="0"/>
              <a:t>29.03.2020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5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FC1D-F958-4804-B298-25E0F93B1193}" type="datetime1">
              <a:rPr lang="de-DE" smtClean="0"/>
              <a:t>29.03.2020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2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26B7-2C61-49BA-838E-19A37BCD9623}" type="datetime1">
              <a:rPr lang="de-DE" smtClean="0"/>
              <a:t>29.03.2020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9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B37C9A-2CA1-49A0-A942-3CADD9F812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9F54691-472B-4645-8737-F750CF2422BB}"/>
              </a:ext>
            </a:extLst>
          </p:cNvPr>
          <p:cNvSpPr txBox="1">
            <a:spLocks/>
          </p:cNvSpPr>
          <p:nvPr userDrawn="1"/>
        </p:nvSpPr>
        <p:spPr>
          <a:xfrm>
            <a:off x="61234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7941D6-DDCD-4FEB-B76A-6EA7C7E1DF91}" type="datetime1">
              <a:rPr lang="de-DE" smtClean="0"/>
              <a:pPr/>
              <a:t>29.03.2020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1CEB3F1-71B9-4099-B062-C7706FA6D7C1}"/>
              </a:ext>
            </a:extLst>
          </p:cNvPr>
          <p:cNvSpPr txBox="1">
            <a:spLocks/>
          </p:cNvSpPr>
          <p:nvPr userDrawn="1"/>
        </p:nvSpPr>
        <p:spPr>
          <a:xfrm>
            <a:off x="1145412" y="6356351"/>
            <a:ext cx="369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Versionsverwaltung </a:t>
            </a:r>
            <a:r>
              <a:rPr lang="de-DE" dirty="0" err="1"/>
              <a:t>Git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4EF56B5-ECA9-4597-9322-E4C2CA5C2ED7}"/>
              </a:ext>
            </a:extLst>
          </p:cNvPr>
          <p:cNvSpPr txBox="1">
            <a:spLocks/>
          </p:cNvSpPr>
          <p:nvPr userDrawn="1"/>
        </p:nvSpPr>
        <p:spPr>
          <a:xfrm>
            <a:off x="-158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94D85D-A331-4F90-A37B-3680A0933E4F}" type="slidenum">
              <a:rPr lang="de-DE" smtClean="0"/>
              <a:pPr algn="ctr"/>
              <a:t>‹Nr.›</a:t>
            </a:fld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EDB33C-9BB9-4D75-BD26-376FAF9009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C7D42711-20F3-40A7-81C7-7C84A5A9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77C827-8816-455A-8002-451154911463}"/>
              </a:ext>
            </a:extLst>
          </p:cNvPr>
          <p:cNvCxnSpPr>
            <a:cxnSpLocks/>
          </p:cNvCxnSpPr>
          <p:nvPr userDrawn="1"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A1EC9D5-4DD4-491B-BB9B-D24B97861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1836" y="365127"/>
            <a:ext cx="7169010" cy="697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31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A775AD-C2C9-409C-BFF9-CDBCCEC174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DB84DBD-C905-4CB3-BC15-25DBE95E196C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5C9BB90-1928-43F1-8306-63EF73E7337D}"/>
              </a:ext>
            </a:extLst>
          </p:cNvPr>
          <p:cNvCxnSpPr>
            <a:cxnSpLocks/>
          </p:cNvCxnSpPr>
          <p:nvPr userDrawn="1"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el 11">
            <a:extLst>
              <a:ext uri="{FF2B5EF4-FFF2-40B4-BE49-F238E27FC236}">
                <a16:creationId xmlns:a16="http://schemas.microsoft.com/office/drawing/2014/main" id="{62FE974D-81CC-4F03-8BF9-50F6A6D3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8" y="2708276"/>
            <a:ext cx="5868987" cy="4921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37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25DE-6FE8-4EA0-83A6-6CAFC8B06972}" type="datetime1">
              <a:rPr lang="de-DE" smtClean="0"/>
              <a:t>29.03.2020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8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6157-A9C6-4111-84CF-F4ABC9BB74CD}" type="datetime1">
              <a:rPr lang="de-DE" smtClean="0"/>
              <a:t>29.03.2020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A223-4612-4606-8A30-596D72469CD7}" type="datetime1">
              <a:rPr lang="de-DE" smtClean="0"/>
              <a:t>29.03.2020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F00-9786-41ED-9D90-88F7ADE0F2B0}" type="datetime1">
              <a:rPr lang="de-DE" smtClean="0"/>
              <a:t>29.03.2020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FA33-7DFF-4544-8A2D-E09A4E33D92E}" type="datetime1">
              <a:rPr lang="de-DE" smtClean="0"/>
              <a:t>29.03.2020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52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841-BABD-4AE4-8760-966DF476109C}" type="datetime1">
              <a:rPr lang="de-DE" smtClean="0"/>
              <a:t>29.03.2020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8200" y="365126"/>
            <a:ext cx="7167600" cy="698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 Mastertextformat bearbeiten</a:t>
            </a:r>
          </a:p>
          <a:p>
            <a:pPr lvl="1"/>
            <a:r>
              <a:rPr lang="de-DE" dirty="0"/>
              <a:t>  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C537-7C07-410D-9EF1-F90075952502}" type="datetime1">
              <a:rPr lang="de-DE" smtClean="0"/>
              <a:t>29.03.2020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63694-4A22-4B12-9765-F07CFE7A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8" y="2775388"/>
            <a:ext cx="5868987" cy="720724"/>
          </a:xfrm>
        </p:spPr>
        <p:txBody>
          <a:bodyPr>
            <a:noAutofit/>
          </a:bodyPr>
          <a:lstStyle/>
          <a:p>
            <a:r>
              <a:rPr lang="de-DE" dirty="0"/>
              <a:t>Entwicklung eines Tutorials für die Versionsverwaltung mit </a:t>
            </a:r>
            <a:r>
              <a:rPr lang="de-DE" i="1" dirty="0" err="1"/>
              <a:t>git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772467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0D21A4-BC91-4461-A139-778A00DB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 durchführen</a:t>
            </a:r>
          </a:p>
        </p:txBody>
      </p:sp>
    </p:spTree>
    <p:extLst>
      <p:ext uri="{BB962C8B-B14F-4D97-AF65-F5344CB8AC3E}">
        <p14:creationId xmlns:p14="http://schemas.microsoft.com/office/powerpoint/2010/main" val="115954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2BFA9D9-8AEE-43BF-BF11-29F16A4F294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87495" y="1236939"/>
            <a:ext cx="7169010" cy="4931635"/>
          </a:xfrm>
        </p:spPr>
        <p:txBody>
          <a:bodyPr/>
          <a:lstStyle/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status</a:t>
            </a:r>
            <a:endParaRPr lang="de-DE" sz="1800" b="1" i="1" dirty="0"/>
          </a:p>
          <a:p>
            <a:r>
              <a:rPr lang="de-DE" dirty="0"/>
              <a:t>Stellt die Änderungen an der Arbeitskopie dar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sz="1800" dirty="0"/>
              <a:t>Änderungen werden über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add</a:t>
            </a:r>
            <a:r>
              <a:rPr lang="de-DE" sz="1800" b="1" i="1" dirty="0"/>
              <a:t> &lt;Datei&gt; </a:t>
            </a:r>
            <a:r>
              <a:rPr lang="de-DE" sz="1800" dirty="0"/>
              <a:t>dem Index hinzugefügt</a:t>
            </a:r>
          </a:p>
          <a:p>
            <a:pPr lvl="1"/>
            <a:r>
              <a:rPr lang="de-DE" sz="1400" b="1" i="1" dirty="0" err="1"/>
              <a:t>git</a:t>
            </a:r>
            <a:r>
              <a:rPr lang="de-DE" sz="1400" b="1" i="1" dirty="0"/>
              <a:t> </a:t>
            </a:r>
            <a:r>
              <a:rPr lang="de-DE" sz="1400" b="1" i="1" dirty="0" err="1"/>
              <a:t>add</a:t>
            </a:r>
            <a:r>
              <a:rPr lang="de-DE" sz="1400" b="1" i="1" dirty="0"/>
              <a:t> . </a:t>
            </a:r>
            <a:r>
              <a:rPr lang="de-DE" sz="1400" dirty="0"/>
              <a:t>fügt alle Änderungen hinzu</a:t>
            </a:r>
            <a:endParaRPr lang="de-DE" sz="1400" b="1" i="1" dirty="0"/>
          </a:p>
          <a:p>
            <a:r>
              <a:rPr lang="de-DE" sz="1800" dirty="0"/>
              <a:t>Dateien im Index sind für einen Commit vorgemerkt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A5B1D2-4489-46B6-BA0B-18E4C8627E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Der </a:t>
            </a:r>
            <a:r>
              <a:rPr lang="de-DE" i="1" dirty="0"/>
              <a:t>Index</a:t>
            </a:r>
            <a:r>
              <a:rPr lang="de-DE" dirty="0"/>
              <a:t> (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C172AA-81C7-455D-A18E-7751E2CB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52" y="2056159"/>
            <a:ext cx="5450296" cy="176799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01F93AE-9139-4FB3-BB19-BB4779D27D7E}"/>
              </a:ext>
            </a:extLst>
          </p:cNvPr>
          <p:cNvSpPr txBox="1"/>
          <p:nvPr/>
        </p:nvSpPr>
        <p:spPr>
          <a:xfrm>
            <a:off x="1754572" y="3824152"/>
            <a:ext cx="4830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Nicht vorgemerkte Änderungen im Arbeitsverzeichnis:</a:t>
            </a:r>
          </a:p>
          <a:p>
            <a:r>
              <a:rPr lang="de-DE" sz="1600" dirty="0"/>
              <a:t>.</a:t>
            </a:r>
            <a:r>
              <a:rPr lang="de-DE" sz="1600" dirty="0" err="1"/>
              <a:t>gitignore</a:t>
            </a:r>
            <a:r>
              <a:rPr lang="de-DE" sz="1600" dirty="0"/>
              <a:t> und README</a:t>
            </a:r>
          </a:p>
        </p:txBody>
      </p:sp>
    </p:spTree>
    <p:extLst>
      <p:ext uri="{BB962C8B-B14F-4D97-AF65-F5344CB8AC3E}">
        <p14:creationId xmlns:p14="http://schemas.microsoft.com/office/powerpoint/2010/main" val="2123715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F7522253-2755-4360-A964-F5590B10F495}"/>
              </a:ext>
            </a:extLst>
          </p:cNvPr>
          <p:cNvSpPr txBox="1"/>
          <p:nvPr/>
        </p:nvSpPr>
        <p:spPr>
          <a:xfrm>
            <a:off x="5214643" y="511390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F471B74-7BF8-4EDE-93B3-42AED6DE0FAA}"/>
              </a:ext>
            </a:extLst>
          </p:cNvPr>
          <p:cNvSpPr txBox="1"/>
          <p:nvPr/>
        </p:nvSpPr>
        <p:spPr>
          <a:xfrm>
            <a:off x="2326883" y="511390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endParaRPr lang="de-DE" sz="1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D054A3A-6F87-44D5-9FFF-876B09A1EA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Erstellt einen Schnappschuss der Arbeitskopie</a:t>
            </a:r>
          </a:p>
          <a:p>
            <a:r>
              <a:rPr lang="de-DE" dirty="0"/>
              <a:t>Nur Änderungen im Index werden einbezogen</a:t>
            </a:r>
          </a:p>
          <a:p>
            <a:r>
              <a:rPr lang="de-DE" dirty="0"/>
              <a:t>Commit wird dem aktuellen Zweig angehangen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commit</a:t>
            </a:r>
            <a:r>
              <a:rPr lang="de-DE" b="1" i="1" dirty="0"/>
              <a:t> –m “&lt;Nachricht&gt;“</a:t>
            </a:r>
          </a:p>
          <a:p>
            <a:pPr lvl="1"/>
            <a:r>
              <a:rPr lang="de-DE" b="1" i="1" dirty="0"/>
              <a:t>--</a:t>
            </a:r>
            <a:r>
              <a:rPr lang="de-DE" b="1" i="1" dirty="0" err="1"/>
              <a:t>amend</a:t>
            </a:r>
            <a:r>
              <a:rPr lang="de-DE" dirty="0"/>
              <a:t> zur Bearbeitung des letzten </a:t>
            </a:r>
            <a:r>
              <a:rPr lang="de-DE" dirty="0" err="1"/>
              <a:t>Commits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9035D7F-C069-4FAE-AA03-CC3D6FA9F3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Erstellung eines </a:t>
            </a:r>
            <a:r>
              <a:rPr lang="de-DE" i="1" dirty="0"/>
              <a:t>Commit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236655-55A5-4694-8F6A-54286536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609" y="3416481"/>
            <a:ext cx="5790545" cy="68999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A157FA3-E5ED-4EFA-A31F-99A2EFF6047A}"/>
              </a:ext>
            </a:extLst>
          </p:cNvPr>
          <p:cNvCxnSpPr/>
          <p:nvPr/>
        </p:nvCxnSpPr>
        <p:spPr>
          <a:xfrm>
            <a:off x="2546059" y="5364978"/>
            <a:ext cx="96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90F41AC-07A8-45A5-BF38-DADF25F32DE3}"/>
              </a:ext>
            </a:extLst>
          </p:cNvPr>
          <p:cNvCxnSpPr>
            <a:cxnSpLocks/>
          </p:cNvCxnSpPr>
          <p:nvPr/>
        </p:nvCxnSpPr>
        <p:spPr>
          <a:xfrm>
            <a:off x="5447576" y="5364978"/>
            <a:ext cx="96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9AD9819-1A6F-4E76-8E63-631BDF0C7151}"/>
              </a:ext>
            </a:extLst>
          </p:cNvPr>
          <p:cNvSpPr/>
          <p:nvPr/>
        </p:nvSpPr>
        <p:spPr>
          <a:xfrm>
            <a:off x="3672000" y="5017076"/>
            <a:ext cx="1591200" cy="55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D96EE78-90CD-4876-BC4C-13B94743A48F}"/>
              </a:ext>
            </a:extLst>
          </p:cNvPr>
          <p:cNvSpPr/>
          <p:nvPr/>
        </p:nvSpPr>
        <p:spPr>
          <a:xfrm>
            <a:off x="6558658" y="5000672"/>
            <a:ext cx="1591200" cy="5528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Commit Historie / Projektarchiv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2D94EDE-CCE8-4EB5-8030-A11B9E4F6353}"/>
              </a:ext>
            </a:extLst>
          </p:cNvPr>
          <p:cNvSpPr/>
          <p:nvPr/>
        </p:nvSpPr>
        <p:spPr>
          <a:xfrm>
            <a:off x="785342" y="5032990"/>
            <a:ext cx="1590098" cy="55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Arbeitsverzeichnis</a:t>
            </a:r>
          </a:p>
        </p:txBody>
      </p:sp>
    </p:spTree>
    <p:extLst>
      <p:ext uri="{BB962C8B-B14F-4D97-AF65-F5344CB8AC3E}">
        <p14:creationId xmlns:p14="http://schemas.microsoft.com/office/powerpoint/2010/main" val="4291075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76ADF3-5999-4C90-8DA1-E918066BFDE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603658" cy="4931635"/>
          </a:xfrm>
        </p:spPr>
        <p:txBody>
          <a:bodyPr>
            <a:normAutofit lnSpcReduction="10000"/>
          </a:bodyPr>
          <a:lstStyle/>
          <a:p>
            <a:r>
              <a:rPr lang="de-DE" sz="1800" dirty="0"/>
              <a:t>Ermöglicht einen Überblick über den aktuellen Stand des Zweiges</a:t>
            </a:r>
          </a:p>
          <a:p>
            <a:r>
              <a:rPr lang="de-DE" sz="1800" dirty="0"/>
              <a:t>Angezeigt werden alle </a:t>
            </a:r>
            <a:r>
              <a:rPr lang="de-DE" sz="1800" dirty="0" err="1"/>
              <a:t>Commits</a:t>
            </a:r>
            <a:r>
              <a:rPr lang="de-DE" sz="1800" dirty="0"/>
              <a:t> des aktiven Zweiges mit Informationen zum Autor, Datum und der Prüfsumme</a:t>
            </a:r>
          </a:p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log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800" dirty="0"/>
              <a:t>Optionen: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oneline</a:t>
            </a:r>
            <a:r>
              <a:rPr lang="de-DE" dirty="0"/>
              <a:t>		Stellt </a:t>
            </a:r>
            <a:r>
              <a:rPr lang="de-DE" dirty="0" err="1"/>
              <a:t>Commits</a:t>
            </a:r>
            <a:r>
              <a:rPr lang="de-DE" dirty="0"/>
              <a:t> in verkürzter Form da</a:t>
            </a:r>
          </a:p>
          <a:p>
            <a:pPr lvl="1"/>
            <a:r>
              <a:rPr lang="de-DE" dirty="0"/>
              <a:t>--all		Listet </a:t>
            </a:r>
            <a:r>
              <a:rPr lang="de-DE" dirty="0" err="1"/>
              <a:t>Commits</a:t>
            </a:r>
            <a:r>
              <a:rPr lang="de-DE" dirty="0"/>
              <a:t> aller Zweige</a:t>
            </a:r>
          </a:p>
          <a:p>
            <a:pPr lvl="1"/>
            <a:r>
              <a:rPr lang="de-DE" dirty="0"/>
              <a:t>--follow &lt;Datei&gt;	Listet </a:t>
            </a:r>
            <a:r>
              <a:rPr lang="de-DE" dirty="0" err="1"/>
              <a:t>Commits</a:t>
            </a:r>
            <a:r>
              <a:rPr lang="de-DE" dirty="0"/>
              <a:t> mit Änderungen an der Datei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decorate</a:t>
            </a:r>
            <a:r>
              <a:rPr lang="de-DE" dirty="0"/>
              <a:t>		Listet Etiketten, Zweignamen an zugehörige 				</a:t>
            </a:r>
            <a:r>
              <a:rPr lang="de-DE" dirty="0" err="1"/>
              <a:t>Commits</a:t>
            </a:r>
            <a:endParaRPr lang="de-DE" dirty="0"/>
          </a:p>
          <a:p>
            <a:pPr lvl="1"/>
            <a:r>
              <a:rPr lang="de-DE" dirty="0"/>
              <a:t>--graph		Erstellt einen </a:t>
            </a:r>
            <a:r>
              <a:rPr lang="de-DE" dirty="0" err="1"/>
              <a:t>Ascii</a:t>
            </a:r>
            <a:r>
              <a:rPr lang="de-DE" dirty="0"/>
              <a:t> Baum am Anfang der Zeile zur 				einfachen Zweigzuordnung	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grep</a:t>
            </a:r>
            <a:r>
              <a:rPr lang="de-DE" dirty="0"/>
              <a:t> ‘&lt;Suche&gt;‘	Durchsucht die Commit Nachrichten</a:t>
            </a:r>
          </a:p>
          <a:p>
            <a:pPr lvl="1"/>
            <a:r>
              <a:rPr lang="de-DE" dirty="0"/>
              <a:t>-S&lt;Suche&gt;		Durchsucht Änderungen der </a:t>
            </a:r>
            <a:r>
              <a:rPr lang="de-DE" dirty="0" err="1"/>
              <a:t>Commits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		(falls einsehbar)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12F092-D3B3-4246-8550-7F89DC5A3E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Historie mit dem Befehl </a:t>
            </a:r>
            <a:r>
              <a:rPr lang="de-DE" i="1" dirty="0"/>
              <a:t>Log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31E8D0-7902-4AED-A689-428159E9C6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34" y="2206370"/>
            <a:ext cx="4362450" cy="80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823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579AFA-4288-4E59-BD2C-CF222CE7DDE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503514" cy="4931635"/>
          </a:xfrm>
        </p:spPr>
        <p:txBody>
          <a:bodyPr>
            <a:normAutofit/>
          </a:bodyPr>
          <a:lstStyle/>
          <a:p>
            <a:r>
              <a:rPr lang="de-DE" dirty="0"/>
              <a:t>Stellt einen Zwischenspeicher dar, z.B. für temporäre Zweigwechsel</a:t>
            </a:r>
          </a:p>
          <a:p>
            <a:r>
              <a:rPr lang="de-DE" dirty="0"/>
              <a:t>Setzt die Arbeitskopie auf den letzten Commit des aktiven Zweigs zurück</a:t>
            </a:r>
          </a:p>
          <a:p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stash</a:t>
            </a:r>
            <a:endParaRPr lang="de-DE" b="1" i="1" dirty="0"/>
          </a:p>
          <a:p>
            <a:r>
              <a:rPr lang="de-DE" dirty="0"/>
              <a:t>Optionen:</a:t>
            </a:r>
          </a:p>
          <a:p>
            <a:pPr lvl="1"/>
            <a:r>
              <a:rPr lang="de-DE" sz="1400" dirty="0"/>
              <a:t>-patch		nur ein Teil der Änderungen wird zwischengespeichert</a:t>
            </a:r>
          </a:p>
          <a:p>
            <a:pPr lvl="1"/>
            <a:r>
              <a:rPr lang="de-DE" sz="1400" dirty="0"/>
              <a:t>-u	 		nicht versionsverwaltete Dateien werden mit 				einbezogen</a:t>
            </a:r>
          </a:p>
          <a:p>
            <a:pPr lvl="1"/>
            <a:r>
              <a:rPr lang="de-DE" sz="1400" dirty="0" err="1"/>
              <a:t>list</a:t>
            </a:r>
            <a:r>
              <a:rPr lang="de-DE" sz="1400" dirty="0"/>
              <a:t>			listet alle bereits gespeicherten Zwischenstände auf</a:t>
            </a:r>
          </a:p>
          <a:p>
            <a:pPr lvl="1"/>
            <a:r>
              <a:rPr lang="de-DE" sz="1400" dirty="0"/>
              <a:t>save "&lt;Nachricht&gt;"	fügt dem Zwischenstand eine Nachricht hinzu</a:t>
            </a:r>
          </a:p>
          <a:p>
            <a:pPr lvl="1"/>
            <a:r>
              <a:rPr lang="de-DE" sz="1400" dirty="0" err="1"/>
              <a:t>show</a:t>
            </a:r>
            <a:r>
              <a:rPr lang="de-DE" sz="1400" dirty="0"/>
              <a:t>		Änderungen des ersten Eintrages im </a:t>
            </a:r>
            <a:r>
              <a:rPr lang="de-DE" sz="1400" dirty="0" err="1"/>
              <a:t>Stash</a:t>
            </a:r>
            <a:r>
              <a:rPr lang="de-DE" sz="1400" dirty="0"/>
              <a:t> wird angezeigt</a:t>
            </a:r>
          </a:p>
          <a:p>
            <a:pPr lvl="1"/>
            <a:r>
              <a:rPr lang="de-DE" sz="1400" dirty="0" err="1"/>
              <a:t>drop</a:t>
            </a:r>
            <a:r>
              <a:rPr lang="de-DE" sz="1400" dirty="0"/>
              <a:t> &lt;</a:t>
            </a:r>
            <a:r>
              <a:rPr lang="de-DE" sz="1400" dirty="0" err="1"/>
              <a:t>stash-id</a:t>
            </a:r>
            <a:r>
              <a:rPr lang="de-DE" sz="1400" dirty="0"/>
              <a:t>&gt;	Löscht den übergebenen Zwischenstand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F9D629-AE16-4134-A025-BC6DE94F1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Zwischenspeicher (</a:t>
            </a:r>
            <a:r>
              <a:rPr lang="de-DE" i="1" dirty="0" err="1"/>
              <a:t>Stash</a:t>
            </a:r>
            <a:r>
              <a:rPr lang="de-DE" dirty="0"/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993E2E-B70F-44BD-9CE2-5D300C52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50" y="5270833"/>
            <a:ext cx="5949299" cy="612540"/>
          </a:xfrm>
          <a:prstGeom prst="rect">
            <a:avLst/>
          </a:prstGeom>
        </p:spPr>
      </p:pic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BE908EE2-0291-4BDB-911A-D8A8003FA283}"/>
              </a:ext>
            </a:extLst>
          </p:cNvPr>
          <p:cNvSpPr/>
          <p:nvPr/>
        </p:nvSpPr>
        <p:spPr>
          <a:xfrm rot="5400000">
            <a:off x="1837996" y="5628540"/>
            <a:ext cx="145283" cy="6265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44EF32-D1E8-45B6-A1A7-5F7F1C5EB465}"/>
              </a:ext>
            </a:extLst>
          </p:cNvPr>
          <p:cNvSpPr txBox="1"/>
          <p:nvPr/>
        </p:nvSpPr>
        <p:spPr>
          <a:xfrm>
            <a:off x="1547015" y="5983738"/>
            <a:ext cx="127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stash-id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29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5D7B170-D8D2-41A1-B5D8-0717A6B89BD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Beide Kommandos wenden eine Zwischenspeicherung auf die aktuelle Arbeitskopie an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apply</a:t>
            </a:r>
            <a:endParaRPr lang="de-DE" b="1" i="1" dirty="0"/>
          </a:p>
          <a:p>
            <a:pPr lvl="1"/>
            <a:r>
              <a:rPr lang="de-DE" dirty="0"/>
              <a:t>Lädt Zwischenstand in die Arbeitskopie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pop</a:t>
            </a:r>
            <a:endParaRPr lang="de-DE" b="1" i="1" dirty="0"/>
          </a:p>
          <a:p>
            <a:pPr lvl="1"/>
            <a:r>
              <a:rPr lang="de-DE" dirty="0"/>
              <a:t>Lädt Zwischenstand in die Arbeitskopie und löscht diesen aus dem Zwischenspeicherverzeichnis</a:t>
            </a:r>
          </a:p>
          <a:p>
            <a:r>
              <a:rPr lang="de-DE" dirty="0"/>
              <a:t>Auswahl eines bestimmten Zwischenspeichers über:</a:t>
            </a:r>
          </a:p>
          <a:p>
            <a:pPr lvl="1"/>
            <a:r>
              <a:rPr lang="de-DE" dirty="0" err="1"/>
              <a:t>stash</a:t>
            </a:r>
            <a:r>
              <a:rPr lang="de-DE" dirty="0"/>
              <a:t>@{&lt;Zahl&gt;}</a:t>
            </a:r>
          </a:p>
          <a:p>
            <a:pPr lvl="1"/>
            <a:r>
              <a:rPr lang="de-DE" dirty="0"/>
              <a:t>Einsicht aller gespeicherten Zwischenspeicher: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list</a:t>
            </a:r>
            <a:endParaRPr lang="de-DE" b="1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1777FE-4563-4796-925B-0598F7CF1E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Zwischenspeicher anwenden: </a:t>
            </a:r>
            <a:r>
              <a:rPr lang="de-DE" i="1" dirty="0" err="1"/>
              <a:t>Apply</a:t>
            </a:r>
            <a:r>
              <a:rPr lang="de-DE" dirty="0"/>
              <a:t> / </a:t>
            </a:r>
            <a:r>
              <a:rPr lang="de-DE" i="1" dirty="0"/>
              <a:t>Pop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FF05BDD3-C042-496B-AA48-0439AE1E9291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>
            <a:off x="3801292" y="4851541"/>
            <a:ext cx="12700" cy="92373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FA22B80-3CA4-4FC8-94CB-53A7D98C4D73}"/>
              </a:ext>
            </a:extLst>
          </p:cNvPr>
          <p:cNvCxnSpPr>
            <a:cxnSpLocks/>
            <a:stCxn id="17" idx="3"/>
            <a:endCxn id="16" idx="3"/>
          </p:cNvCxnSpPr>
          <p:nvPr/>
        </p:nvCxnSpPr>
        <p:spPr>
          <a:xfrm>
            <a:off x="5391390" y="4851540"/>
            <a:ext cx="12700" cy="92373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0FB8624-A9BE-4B76-A6A0-B0E9A31325EC}"/>
              </a:ext>
            </a:extLst>
          </p:cNvPr>
          <p:cNvSpPr txBox="1"/>
          <p:nvPr/>
        </p:nvSpPr>
        <p:spPr>
          <a:xfrm>
            <a:off x="2182861" y="5178081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stash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5B23CE4-D53B-414F-A1B5-F0D4F12130B0}"/>
              </a:ext>
            </a:extLst>
          </p:cNvPr>
          <p:cNvSpPr txBox="1"/>
          <p:nvPr/>
        </p:nvSpPr>
        <p:spPr>
          <a:xfrm>
            <a:off x="5621758" y="5044850"/>
            <a:ext cx="139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4F40C590-0111-4E7D-B174-FC17110701C7}"/>
              </a:ext>
            </a:extLst>
          </p:cNvPr>
          <p:cNvSpPr/>
          <p:nvPr/>
        </p:nvSpPr>
        <p:spPr>
          <a:xfrm>
            <a:off x="3801292" y="5498071"/>
            <a:ext cx="1590098" cy="55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Arbeitsverzeichnis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F042A43-C253-4EEF-B590-3508FD1DF447}"/>
              </a:ext>
            </a:extLst>
          </p:cNvPr>
          <p:cNvSpPr/>
          <p:nvPr/>
        </p:nvSpPr>
        <p:spPr>
          <a:xfrm>
            <a:off x="3801292" y="4574340"/>
            <a:ext cx="1590098" cy="5544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Zwischenspeicher</a:t>
            </a:r>
          </a:p>
        </p:txBody>
      </p:sp>
    </p:spTree>
    <p:extLst>
      <p:ext uri="{BB962C8B-B14F-4D97-AF65-F5344CB8AC3E}">
        <p14:creationId xmlns:p14="http://schemas.microsoft.com/office/powerpoint/2010/main" val="2236011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2ABF1F1-47DF-422D-8ECF-EB596742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Zweige (</a:t>
            </a:r>
            <a:r>
              <a:rPr lang="de-DE" dirty="0" err="1"/>
              <a:t>branches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5590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2E4703-45B0-479F-A7F0-532E59E291B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Isolation von verschiedenen Ansätzen / Verantwortlichkeiten</a:t>
            </a:r>
          </a:p>
          <a:p>
            <a:pPr lvl="1"/>
            <a:r>
              <a:rPr lang="de-DE" dirty="0"/>
              <a:t>Funktionsbezogene Zweige</a:t>
            </a:r>
          </a:p>
          <a:p>
            <a:r>
              <a:rPr lang="de-DE" dirty="0"/>
              <a:t>Reduzierung der Synchronisierungen</a:t>
            </a:r>
          </a:p>
          <a:p>
            <a:pPr lvl="1"/>
            <a:r>
              <a:rPr lang="de-DE" dirty="0"/>
              <a:t>Integration nur zu bestimmten Ständen von Zweigen</a:t>
            </a:r>
          </a:p>
          <a:p>
            <a:r>
              <a:rPr lang="de-DE" dirty="0"/>
              <a:t>Ermöglicht Arbeitsteilung mit mehreren Personen</a:t>
            </a:r>
          </a:p>
          <a:p>
            <a:pPr lvl="1"/>
            <a:r>
              <a:rPr lang="de-DE" dirty="0"/>
              <a:t>Aufteilung von Zweigen auf Personen/Teams</a:t>
            </a:r>
          </a:p>
          <a:p>
            <a:r>
              <a:rPr lang="de-DE" dirty="0"/>
              <a:t>Fördert Übersichtlichkeit einzelner Zweige</a:t>
            </a:r>
          </a:p>
          <a:p>
            <a:r>
              <a:rPr lang="de-DE" dirty="0"/>
              <a:t>Einfach Handhabung mehrere Stände und Projektvarianten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5D71C33-EA1B-45F6-8CDB-E316C77904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Warum braucht man Zweige?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24FAF26-4A19-407D-8F6C-38D76C40C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45" y="4203016"/>
            <a:ext cx="3383909" cy="197394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437A089-75B6-4CBF-8245-CDDE5048B516}"/>
              </a:ext>
            </a:extLst>
          </p:cNvPr>
          <p:cNvSpPr txBox="1"/>
          <p:nvPr/>
        </p:nvSpPr>
        <p:spPr>
          <a:xfrm>
            <a:off x="6333175" y="6046158"/>
            <a:ext cx="2072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Quelle: geeks.uniplaces.com</a:t>
            </a:r>
          </a:p>
        </p:txBody>
      </p:sp>
    </p:spTree>
    <p:extLst>
      <p:ext uri="{BB962C8B-B14F-4D97-AF65-F5344CB8AC3E}">
        <p14:creationId xmlns:p14="http://schemas.microsoft.com/office/powerpoint/2010/main" val="2350462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9D8DA4-831F-4325-9B1A-8F9A21DFBED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branch</a:t>
            </a:r>
            <a:endParaRPr lang="de-DE" b="1" i="1" dirty="0"/>
          </a:p>
          <a:p>
            <a:pPr lvl="1"/>
            <a:r>
              <a:rPr lang="de-DE" dirty="0"/>
              <a:t>Listet Zweige des Projekts, sowie den aktiven Zweig</a:t>
            </a:r>
          </a:p>
          <a:p>
            <a:pPr lvl="1"/>
            <a:r>
              <a:rPr lang="de-DE" dirty="0"/>
              <a:t>&lt;Name&gt;	Erstellt Zweig mit dem übergebenen Namen</a:t>
            </a:r>
          </a:p>
          <a:p>
            <a:pPr lvl="1"/>
            <a:r>
              <a:rPr lang="de-DE" dirty="0"/>
              <a:t>-b	&lt;Name&gt;	Löscht übergebenen Zweig, falls dieser keine 			Neuerungen gegenüber anderen Zweigen enthält</a:t>
            </a:r>
          </a:p>
          <a:p>
            <a:pPr lvl="1"/>
            <a:r>
              <a:rPr lang="de-DE" dirty="0"/>
              <a:t>-D	 &lt;Name&gt;	Löscht Zweig ohne Überprüfung ob Neuerungen 			enthalten sind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checkout</a:t>
            </a:r>
            <a:r>
              <a:rPr lang="de-DE" b="1" i="1" dirty="0"/>
              <a:t> &lt;Zweig&gt;</a:t>
            </a:r>
          </a:p>
          <a:p>
            <a:pPr lvl="1"/>
            <a:r>
              <a:rPr lang="de-DE" dirty="0"/>
              <a:t>Wechselt den aktiven Zweig und somit die Arbeitskopie</a:t>
            </a:r>
          </a:p>
          <a:p>
            <a:pPr lvl="1"/>
            <a:r>
              <a:rPr lang="de-DE" dirty="0"/>
              <a:t>Wird eine Datei anstatt eines Zweiges übergeben, wird die Datei auf den Stand des letzten </a:t>
            </a:r>
            <a:r>
              <a:rPr lang="de-DE" dirty="0" err="1"/>
              <a:t>Commits</a:t>
            </a:r>
            <a:r>
              <a:rPr lang="de-DE" dirty="0"/>
              <a:t> zurückgesetzt</a:t>
            </a:r>
          </a:p>
          <a:p>
            <a:pPr lvl="1"/>
            <a:r>
              <a:rPr lang="de-DE" dirty="0"/>
              <a:t>Wird ein Commit (Prüfsumme) anstatt eines Zweiges übergeben, wird die Arbeitskopie mit diesem Commit geladen</a:t>
            </a:r>
          </a:p>
          <a:p>
            <a:pPr lvl="1"/>
            <a:r>
              <a:rPr lang="de-DE" dirty="0"/>
              <a:t>-b		Erstellt einen Zweig und wechselt auf diesen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94D45-32B7-4752-94A3-EDFB734412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Verwendung von Zweigen </a:t>
            </a:r>
          </a:p>
        </p:txBody>
      </p:sp>
    </p:spTree>
    <p:extLst>
      <p:ext uri="{BB962C8B-B14F-4D97-AF65-F5344CB8AC3E}">
        <p14:creationId xmlns:p14="http://schemas.microsoft.com/office/powerpoint/2010/main" val="358630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C170B-980E-47CB-80DA-4404A88E9EE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Drei-Wege-</a:t>
            </a:r>
            <a:r>
              <a:rPr lang="de-DE" dirty="0" err="1"/>
              <a:t>Merge</a:t>
            </a:r>
            <a:r>
              <a:rPr lang="de-DE" dirty="0"/>
              <a:t> (Einbezug des Vorfahren)</a:t>
            </a:r>
          </a:p>
          <a:p>
            <a:r>
              <a:rPr lang="de-DE" dirty="0"/>
              <a:t>Führt Quellzweig mit aktivem Zweig zusammen</a:t>
            </a:r>
          </a:p>
          <a:p>
            <a:r>
              <a:rPr lang="de-DE" dirty="0"/>
              <a:t>Konflikte müssen per Hand gelöst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merge</a:t>
            </a:r>
            <a:r>
              <a:rPr lang="de-DE" b="1" i="1" dirty="0"/>
              <a:t> &lt;Quellzweig&gt;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no-commit</a:t>
            </a:r>
            <a:r>
              <a:rPr lang="de-DE" dirty="0"/>
              <a:t> 	Es entsteht kein Commit und das Ergebnis</a:t>
            </a:r>
          </a:p>
          <a:p>
            <a:pPr marL="457200" lvl="1" indent="0">
              <a:buNone/>
            </a:pPr>
            <a:r>
              <a:rPr lang="de-DE" dirty="0"/>
              <a:t>		befindet sich in der Arbeitsmappe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</a:t>
            </a:r>
            <a:r>
              <a:rPr lang="de-DE" dirty="0"/>
              <a:t>-ff	Es wird immer ein eigener „</a:t>
            </a:r>
            <a:r>
              <a:rPr lang="de-DE" dirty="0" err="1"/>
              <a:t>Merge</a:t>
            </a:r>
            <a:r>
              <a:rPr lang="de-DE" dirty="0"/>
              <a:t>-Commit“</a:t>
            </a:r>
          </a:p>
          <a:p>
            <a:pPr marL="457200" lvl="1" indent="0">
              <a:buNone/>
            </a:pPr>
            <a:r>
              <a:rPr lang="de-DE" dirty="0"/>
              <a:t>		erstellt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ours</a:t>
            </a:r>
            <a:r>
              <a:rPr lang="de-DE" dirty="0"/>
              <a:t> 	Bei Konflikten wird der aktive Zweig 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	Bei Konflikten wird der übergebene Zweig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r>
              <a:rPr lang="de-DE" dirty="0"/>
              <a:t>Besitzt der aktive Zweig keine abweichende 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Commits</a:t>
            </a:r>
            <a:r>
              <a:rPr lang="de-DE" dirty="0"/>
              <a:t> werden die </a:t>
            </a:r>
            <a:r>
              <a:rPr lang="de-DE" dirty="0" err="1"/>
              <a:t>Commits</a:t>
            </a:r>
            <a:r>
              <a:rPr lang="de-DE" dirty="0"/>
              <a:t> des Quellzweigs</a:t>
            </a:r>
          </a:p>
          <a:p>
            <a:pPr marL="0" indent="0">
              <a:buNone/>
            </a:pPr>
            <a:r>
              <a:rPr lang="de-DE" dirty="0"/>
              <a:t>    lediglich dem aktiven Zweig angehangen</a:t>
            </a:r>
          </a:p>
          <a:p>
            <a:pPr marL="0" indent="0">
              <a:buNone/>
            </a:pPr>
            <a:r>
              <a:rPr lang="de-DE" dirty="0"/>
              <a:t>    (fast-forward </a:t>
            </a:r>
            <a:r>
              <a:rPr lang="de-DE" dirty="0" err="1"/>
              <a:t>merge</a:t>
            </a:r>
            <a:r>
              <a:rPr lang="de-DE" dirty="0"/>
              <a:t>)		</a:t>
            </a:r>
          </a:p>
          <a:p>
            <a:r>
              <a:rPr lang="de-DE" dirty="0"/>
              <a:t>Abbruch der Zusammenführung mit: </a:t>
            </a:r>
          </a:p>
          <a:p>
            <a:pPr marL="0" indent="0">
              <a:buNone/>
            </a:pPr>
            <a:r>
              <a:rPr lang="de-DE" b="1" i="1" dirty="0"/>
              <a:t>   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r>
              <a:rPr lang="de-DE" b="1" i="1" dirty="0"/>
              <a:t> --</a:t>
            </a:r>
            <a:r>
              <a:rPr lang="de-DE" b="1" i="1" dirty="0" err="1"/>
              <a:t>merge</a:t>
            </a:r>
            <a:endParaRPr lang="de-DE" b="1" i="1" dirty="0"/>
          </a:p>
          <a:p>
            <a:pPr marL="457200" lvl="1" indent="0">
              <a:buNone/>
            </a:pPr>
            <a:r>
              <a:rPr lang="de-DE" dirty="0"/>
              <a:t>		</a:t>
            </a:r>
          </a:p>
          <a:p>
            <a:pPr marL="457200" lvl="1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E8C774-CC73-4DF3-B362-774B81B4B1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Zusammenführungen in </a:t>
            </a:r>
            <a:r>
              <a:rPr lang="de-DE" dirty="0" err="1"/>
              <a:t>Git</a:t>
            </a:r>
            <a:r>
              <a:rPr lang="de-DE" dirty="0"/>
              <a:t> (</a:t>
            </a:r>
            <a:r>
              <a:rPr lang="de-DE" i="1" dirty="0" err="1"/>
              <a:t>merge</a:t>
            </a:r>
            <a:r>
              <a:rPr lang="de-DE" dirty="0"/>
              <a:t>)</a:t>
            </a: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534A0ED-0302-42C0-A1A1-0C39C707AEDB}"/>
              </a:ext>
            </a:extLst>
          </p:cNvPr>
          <p:cNvGrpSpPr/>
          <p:nvPr/>
        </p:nvGrpSpPr>
        <p:grpSpPr>
          <a:xfrm>
            <a:off x="5736085" y="1467535"/>
            <a:ext cx="2889914" cy="4620032"/>
            <a:chOff x="8058816" y="1047474"/>
            <a:chExt cx="2889914" cy="4620032"/>
          </a:xfrm>
        </p:grpSpPr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212D8DAA-323C-43D3-BFF7-6FAF2828F8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2193" y="2253216"/>
              <a:ext cx="4620032" cy="2208548"/>
            </a:xfrm>
            <a:prstGeom prst="rect">
              <a:avLst/>
            </a:prstGeom>
          </p:spPr>
        </p:pic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E34E67FC-4D5D-449E-BEC5-1293C66B9242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C2203E1F-2AE1-4FB8-9FE5-463129805B47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EA4C3134-52BE-44F4-9577-E7BCFC3DF495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6B46E96D-4013-4650-AF62-43A05662E917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8D858B8A-CC42-4D1F-999F-8DB75C125D0C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6DCB6E1-0166-4980-B06A-593B88DDCA52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Vorfahre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1DB1E28E-E12D-4E87-B707-EF4F8EEE8077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Ergebnis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5030D7CD-7E47-47B0-BBBE-9210CD451BF9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Zweig A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3133CAF9-C0FA-411D-AA19-E22F19E4EB41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Zweig B</a:t>
              </a:r>
            </a:p>
          </p:txBody>
        </p:sp>
      </p:grp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E0F926E-D370-4BBA-80BA-08CE9D7E6947}"/>
              </a:ext>
            </a:extLst>
          </p:cNvPr>
          <p:cNvCxnSpPr>
            <a:cxnSpLocks/>
          </p:cNvCxnSpPr>
          <p:nvPr/>
        </p:nvCxnSpPr>
        <p:spPr>
          <a:xfrm>
            <a:off x="8483920" y="1569990"/>
            <a:ext cx="0" cy="439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C4F9628D-1FE6-4E57-8A13-57B65E628999}"/>
              </a:ext>
            </a:extLst>
          </p:cNvPr>
          <p:cNvSpPr txBox="1"/>
          <p:nvPr/>
        </p:nvSpPr>
        <p:spPr>
          <a:xfrm>
            <a:off x="7601333" y="1196490"/>
            <a:ext cx="11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Zeitlicher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Verlauf</a:t>
            </a:r>
          </a:p>
        </p:txBody>
      </p:sp>
    </p:spTree>
    <p:extLst>
      <p:ext uri="{BB962C8B-B14F-4D97-AF65-F5344CB8AC3E}">
        <p14:creationId xmlns:p14="http://schemas.microsoft.com/office/powerpoint/2010/main" val="1842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46B0EBC-6CC6-4626-B662-5B9373E8434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Einzelne strukturierte Ablage für die Daten eines Projekts</a:t>
            </a:r>
          </a:p>
          <a:p>
            <a:r>
              <a:rPr lang="de-DE" dirty="0"/>
              <a:t>Detaillierte Historie zur einfachen Wartung und Klärung der Verantwortlichkeit</a:t>
            </a:r>
          </a:p>
          <a:p>
            <a:pPr lvl="1"/>
            <a:r>
              <a:rPr lang="de-DE" dirty="0"/>
              <a:t>Schneller Sprung zu älteren Ständen</a:t>
            </a:r>
          </a:p>
          <a:p>
            <a:r>
              <a:rPr lang="de-DE" dirty="0"/>
              <a:t>Möglichkeit zur effizienten und parallelen Entwicklung</a:t>
            </a:r>
          </a:p>
          <a:p>
            <a:pPr lvl="1"/>
            <a:r>
              <a:rPr lang="de-DE" dirty="0"/>
              <a:t>Isolierte Entwicklungsstände, Trennung der Verantwortlichkeiten</a:t>
            </a:r>
          </a:p>
          <a:p>
            <a:pPr lvl="1"/>
            <a:r>
              <a:rPr lang="de-DE" dirty="0"/>
              <a:t>Dezentrale Verwaltung: </a:t>
            </a:r>
            <a:br>
              <a:rPr lang="de-DE" dirty="0"/>
            </a:br>
            <a:r>
              <a:rPr lang="de-DE" dirty="0"/>
              <a:t>Keine zentrale Sperrung von Dateien, Offlinearbeit möglich</a:t>
            </a:r>
          </a:p>
          <a:p>
            <a:pPr lvl="1"/>
            <a:r>
              <a:rPr lang="de-DE" dirty="0"/>
              <a:t>Funktionen zur schnellen Zusammenführung mehrerer Stände</a:t>
            </a:r>
          </a:p>
          <a:p>
            <a:r>
              <a:rPr lang="de-DE" dirty="0"/>
              <a:t>Sichert Integrität von Daten über Prüfsummen</a:t>
            </a:r>
          </a:p>
          <a:p>
            <a:r>
              <a:rPr lang="de-DE" dirty="0"/>
              <a:t>Automatische Sicherung der Projektdaten durch jeden Mitarbeiter, dezentrale Ablage</a:t>
            </a:r>
          </a:p>
          <a:p>
            <a:r>
              <a:rPr lang="de-DE" dirty="0"/>
              <a:t>Bietet große Community und viele Erweiterungen durch Drittanbieter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4BB8BA5-E02A-4AAD-A3CA-A02B418C3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von </a:t>
            </a:r>
            <a:r>
              <a:rPr lang="de-DE" dirty="0" err="1"/>
              <a:t>Git</a:t>
            </a:r>
            <a:r>
              <a:rPr lang="de-DE" dirty="0"/>
              <a:t> innerhalb einer Projektentwicklung</a:t>
            </a:r>
          </a:p>
        </p:txBody>
      </p:sp>
    </p:spTree>
    <p:extLst>
      <p:ext uri="{BB962C8B-B14F-4D97-AF65-F5344CB8AC3E}">
        <p14:creationId xmlns:p14="http://schemas.microsoft.com/office/powerpoint/2010/main" val="570327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912D15-5E8F-4B2D-8EDE-284EA5FCE4E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Abweichende Änderung </a:t>
            </a:r>
          </a:p>
          <a:p>
            <a:pPr marL="0" indent="0">
              <a:buNone/>
            </a:pPr>
            <a:r>
              <a:rPr lang="de-DE" dirty="0"/>
              <a:t>   zum Vorfahren wird übernommen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4FBDFA-2750-49DE-BA39-B520811BAC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Konflikte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057777E4-0892-4F29-8C8D-4F688B16C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67927"/>
              </p:ext>
            </p:extLst>
          </p:nvPr>
        </p:nvGraphicFramePr>
        <p:xfrm>
          <a:off x="4635974" y="2273463"/>
          <a:ext cx="1819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Datei – Zweig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10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D37A36F9-93CA-4E9C-82E4-066AA8F8A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06435"/>
              </p:ext>
            </p:extLst>
          </p:nvPr>
        </p:nvGraphicFramePr>
        <p:xfrm>
          <a:off x="275165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Vorfahre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5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EC3266AB-6994-4900-9AFA-3598BEE9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364073"/>
              </p:ext>
            </p:extLst>
          </p:nvPr>
        </p:nvGraphicFramePr>
        <p:xfrm>
          <a:off x="86269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Datei – Zweig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5B7A04A8-A996-4958-A606-CDB9240CC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47477"/>
              </p:ext>
            </p:extLst>
          </p:nvPr>
        </p:nvGraphicFramePr>
        <p:xfrm>
          <a:off x="2575481" y="3870460"/>
          <a:ext cx="1819948" cy="1483360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{21E4AEA4-8DFA-4A89-87EB-49C32662AFE0}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Merge</a:t>
                      </a:r>
                      <a:r>
                        <a:rPr lang="de-DE" sz="1600" dirty="0"/>
                        <a:t>-Ergebnis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0DF12A22-AB6D-42B9-9531-FCEE2B64817C}"/>
              </a:ext>
            </a:extLst>
          </p:cNvPr>
          <p:cNvSpPr/>
          <p:nvPr/>
        </p:nvSpPr>
        <p:spPr>
          <a:xfrm>
            <a:off x="804819" y="3030529"/>
            <a:ext cx="5713427" cy="2936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B2F224A-9648-473D-9004-0AFC64AC8A54}"/>
              </a:ext>
            </a:extLst>
          </p:cNvPr>
          <p:cNvSpPr txBox="1"/>
          <p:nvPr/>
        </p:nvSpPr>
        <p:spPr>
          <a:xfrm>
            <a:off x="84250" y="3008857"/>
            <a:ext cx="7741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>
                <a:solidFill>
                  <a:srgbClr val="FF0000"/>
                </a:solidFill>
              </a:rPr>
              <a:t>Konflikt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CB0E53C-C0A3-4A68-B04F-B1F4CFF3C3F0}"/>
              </a:ext>
            </a:extLst>
          </p:cNvPr>
          <p:cNvSpPr txBox="1"/>
          <p:nvPr/>
        </p:nvSpPr>
        <p:spPr>
          <a:xfrm>
            <a:off x="967563" y="4370369"/>
            <a:ext cx="203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Manuell</a:t>
            </a:r>
            <a:r>
              <a:rPr lang="de-DE" dirty="0"/>
              <a:t> ausgewählt</a:t>
            </a:r>
          </a:p>
        </p:txBody>
      </p:sp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F9466E1A-6971-401A-889B-BAEA312CEAF6}"/>
              </a:ext>
            </a:extLst>
          </p:cNvPr>
          <p:cNvSpPr/>
          <p:nvPr/>
        </p:nvSpPr>
        <p:spPr>
          <a:xfrm>
            <a:off x="2349653" y="4633108"/>
            <a:ext cx="130986" cy="33611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5FF2039-2989-4351-B66C-92C72135B54C}"/>
              </a:ext>
            </a:extLst>
          </p:cNvPr>
          <p:cNvGrpSpPr/>
          <p:nvPr/>
        </p:nvGrpSpPr>
        <p:grpSpPr>
          <a:xfrm>
            <a:off x="5736085" y="1467535"/>
            <a:ext cx="2889914" cy="4620032"/>
            <a:chOff x="8058816" y="1047474"/>
            <a:chExt cx="2889914" cy="4620032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48E1744C-91FC-4EEC-AB1D-B37F085A0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2193" y="2253216"/>
              <a:ext cx="4620032" cy="2208548"/>
            </a:xfrm>
            <a:prstGeom prst="rect">
              <a:avLst/>
            </a:prstGeom>
          </p:spPr>
        </p:pic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4E68EAAF-D875-4513-B495-C0108B7DF837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859B67B1-CA65-4C39-A523-81CCA3DB587C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7CFF8E64-01C6-463E-83CE-29BAC818B3C2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E2E770FC-BE69-4F2D-8C72-5AC2E0EC167C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59E52365-5105-4906-9D33-E53FB7B4967C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3E04C9ED-996D-4F5D-980A-461244D025F1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Vorfahre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0C8FE63-E808-40D0-AE6D-8F41C6FC433C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Ergebnis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5C51025-0E4F-4200-83B5-DBAC21F8D2A7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Zweig A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2065134-76C9-48C9-A283-9B61F7998416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Zweig B</a:t>
              </a:r>
            </a:p>
          </p:txBody>
        </p:sp>
      </p:grp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0E97A6C-C4B5-45C8-923E-7E271759C846}"/>
              </a:ext>
            </a:extLst>
          </p:cNvPr>
          <p:cNvCxnSpPr>
            <a:cxnSpLocks/>
          </p:cNvCxnSpPr>
          <p:nvPr/>
        </p:nvCxnSpPr>
        <p:spPr>
          <a:xfrm>
            <a:off x="8483920" y="1569990"/>
            <a:ext cx="0" cy="439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29F8C273-1181-4FCC-8A04-3D33156CBAB7}"/>
              </a:ext>
            </a:extLst>
          </p:cNvPr>
          <p:cNvSpPr txBox="1"/>
          <p:nvPr/>
        </p:nvSpPr>
        <p:spPr>
          <a:xfrm>
            <a:off x="7601333" y="1196490"/>
            <a:ext cx="11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Zeitlicher Verlauf</a:t>
            </a:r>
          </a:p>
        </p:txBody>
      </p:sp>
    </p:spTree>
    <p:extLst>
      <p:ext uri="{BB962C8B-B14F-4D97-AF65-F5344CB8AC3E}">
        <p14:creationId xmlns:p14="http://schemas.microsoft.com/office/powerpoint/2010/main" val="609718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40C5A62-F0E7-45BD-ABFC-6DEA461CCD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endParaRPr lang="de-DE" b="1" i="1" dirty="0"/>
          </a:p>
          <a:p>
            <a:pPr lvl="1"/>
            <a:r>
              <a:rPr lang="de-DE" dirty="0"/>
              <a:t>Beispiel: </a:t>
            </a:r>
            <a:r>
              <a:rPr lang="de-DE" i="1" dirty="0" err="1"/>
              <a:t>git</a:t>
            </a:r>
            <a:r>
              <a:rPr lang="de-DE" i="1" dirty="0"/>
              <a:t> </a:t>
            </a:r>
            <a:r>
              <a:rPr lang="de-DE" i="1" dirty="0" err="1"/>
              <a:t>rebase</a:t>
            </a:r>
            <a:r>
              <a:rPr lang="de-DE" i="1" dirty="0"/>
              <a:t> </a:t>
            </a:r>
            <a:r>
              <a:rPr lang="de-DE" i="1" dirty="0" err="1"/>
              <a:t>maindev</a:t>
            </a:r>
            <a:r>
              <a:rPr lang="de-DE" i="1" dirty="0"/>
              <a:t> </a:t>
            </a:r>
            <a:r>
              <a:rPr lang="de-DE" i="1" dirty="0" err="1"/>
              <a:t>dev</a:t>
            </a:r>
            <a:endParaRPr lang="de-DE" i="1" dirty="0"/>
          </a:p>
          <a:p>
            <a:endParaRPr lang="de-DE" b="1" i="1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Wird verwendet um Historie nachträglich zu ändern</a:t>
            </a:r>
          </a:p>
          <a:p>
            <a:pPr lvl="1"/>
            <a:r>
              <a:rPr lang="de-DE" dirty="0"/>
              <a:t>Erzeugung von Ausgangslagen für fast-forward Zusammenführungen</a:t>
            </a:r>
          </a:p>
          <a:p>
            <a:r>
              <a:rPr lang="de-DE" dirty="0"/>
              <a:t>Verändert den Vorfahren des Zweiges</a:t>
            </a:r>
          </a:p>
          <a:p>
            <a:r>
              <a:rPr lang="de-DE" dirty="0"/>
              <a:t>Verändert auch die Metadaten der verschobenen </a:t>
            </a:r>
            <a:r>
              <a:rPr lang="de-DE" dirty="0" err="1"/>
              <a:t>Commits</a:t>
            </a:r>
            <a:endParaRPr lang="de-DE" dirty="0"/>
          </a:p>
          <a:p>
            <a:pPr lvl="1"/>
            <a:r>
              <a:rPr lang="de-DE" dirty="0"/>
              <a:t>Referenzen auf ursprüngliche </a:t>
            </a:r>
            <a:r>
              <a:rPr lang="de-DE" dirty="0" err="1"/>
              <a:t>Commits</a:t>
            </a:r>
            <a:r>
              <a:rPr lang="de-DE" dirty="0"/>
              <a:t> führen danach ins Leere!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45ABDE-05E6-491F-8743-C9967C75A8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Der Befehl </a:t>
            </a:r>
            <a:r>
              <a:rPr lang="de-DE" i="1" dirty="0" err="1"/>
              <a:t>Rebase</a:t>
            </a:r>
            <a:endParaRPr lang="de-DE" i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D6E277-2888-4B96-A810-78F8A89925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09" y="1917291"/>
            <a:ext cx="4651375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AE75AB3-970A-45EE-806D-BA583DC9F3C5}"/>
              </a:ext>
            </a:extLst>
          </p:cNvPr>
          <p:cNvSpPr txBox="1"/>
          <p:nvPr/>
        </p:nvSpPr>
        <p:spPr>
          <a:xfrm>
            <a:off x="1692640" y="2037653"/>
            <a:ext cx="116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600" dirty="0"/>
              <a:t>:</a:t>
            </a:r>
          </a:p>
          <a:p>
            <a:r>
              <a:rPr lang="de-DE" sz="1600" dirty="0" err="1"/>
              <a:t>maindev</a:t>
            </a:r>
            <a:r>
              <a:rPr lang="de-DE" sz="1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87330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ACFCD2-051A-439B-A638-DA41B63380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4" y="1245328"/>
            <a:ext cx="7503515" cy="4931635"/>
          </a:xfrm>
        </p:spPr>
        <p:txBody>
          <a:bodyPr/>
          <a:lstStyle/>
          <a:p>
            <a:r>
              <a:rPr lang="de-DE" dirty="0"/>
              <a:t>Zur individuellen Änderungen mehrerer </a:t>
            </a:r>
            <a:r>
              <a:rPr lang="de-DE" dirty="0" err="1"/>
              <a:t>Commits</a:t>
            </a:r>
            <a:endParaRPr lang="de-DE" dirty="0"/>
          </a:p>
          <a:p>
            <a:r>
              <a:rPr lang="de-DE" dirty="0" err="1"/>
              <a:t>Commits</a:t>
            </a:r>
            <a:r>
              <a:rPr lang="de-DE" dirty="0"/>
              <a:t> können nicht nur verschoben werden sondern:</a:t>
            </a:r>
          </a:p>
          <a:p>
            <a:pPr lvl="1"/>
            <a:r>
              <a:rPr lang="de-DE" dirty="0"/>
              <a:t>Bearbeitet werden</a:t>
            </a:r>
          </a:p>
          <a:p>
            <a:pPr lvl="1"/>
            <a:r>
              <a:rPr lang="de-DE" dirty="0"/>
              <a:t>Verschmolzen werden</a:t>
            </a:r>
          </a:p>
          <a:p>
            <a:pPr lvl="1"/>
            <a:r>
              <a:rPr lang="de-DE" dirty="0"/>
              <a:t>Gelöscht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r>
              <a:rPr lang="de-DE" b="1" i="1" dirty="0"/>
              <a:t> --i </a:t>
            </a:r>
            <a:r>
              <a:rPr lang="de-DE" dirty="0"/>
              <a:t>oder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r>
              <a:rPr lang="de-DE" b="1" i="1" dirty="0"/>
              <a:t> –</a:t>
            </a:r>
            <a:r>
              <a:rPr lang="de-DE" b="1" i="1" dirty="0" err="1"/>
              <a:t>interactive</a:t>
            </a:r>
            <a:endParaRPr lang="de-DE" b="1" i="1" dirty="0"/>
          </a:p>
          <a:p>
            <a:pPr lvl="1"/>
            <a:r>
              <a:rPr lang="de-DE" dirty="0"/>
              <a:t>Editor öffnet sich zur Konfiguration des interaktiven </a:t>
            </a:r>
            <a:r>
              <a:rPr lang="de-DE" dirty="0" err="1"/>
              <a:t>Rebase</a:t>
            </a:r>
            <a:endParaRPr lang="de-DE" dirty="0"/>
          </a:p>
          <a:p>
            <a:r>
              <a:rPr lang="de-DE" dirty="0"/>
              <a:t>Schlüsselwörter für die unterschiedlichen Anwendungen</a:t>
            </a:r>
          </a:p>
          <a:p>
            <a:pPr lvl="1"/>
            <a:r>
              <a:rPr lang="de-DE" dirty="0"/>
              <a:t>pick: Commit wird verwendet</a:t>
            </a:r>
          </a:p>
          <a:p>
            <a:pPr lvl="1"/>
            <a:r>
              <a:rPr lang="de-DE" dirty="0" err="1"/>
              <a:t>reword</a:t>
            </a:r>
            <a:r>
              <a:rPr lang="de-DE" dirty="0"/>
              <a:t>: ermöglicht die Commit Nachricht zu ändern</a:t>
            </a:r>
          </a:p>
          <a:p>
            <a:pPr lvl="1"/>
            <a:r>
              <a:rPr lang="de-DE" dirty="0" err="1"/>
              <a:t>squash</a:t>
            </a:r>
            <a:r>
              <a:rPr lang="de-DE" dirty="0"/>
              <a:t>: erzeugt Verschmelzung mit dem vorherigen Commit</a:t>
            </a:r>
          </a:p>
          <a:p>
            <a:pPr lvl="1"/>
            <a:r>
              <a:rPr lang="de-DE" dirty="0"/>
              <a:t>Wird Zeile von einem Commit gelöscht, wird dieser verworfen</a:t>
            </a:r>
          </a:p>
          <a:p>
            <a:pPr lvl="1"/>
            <a:r>
              <a:rPr lang="de-DE" dirty="0"/>
              <a:t>Reihenfolge der </a:t>
            </a:r>
            <a:r>
              <a:rPr lang="de-DE" dirty="0" err="1"/>
              <a:t>Commits</a:t>
            </a:r>
            <a:r>
              <a:rPr lang="de-DE" dirty="0"/>
              <a:t> wird über die Zeilenreihenfolge festgelegt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441133-F5C1-426D-98D9-D316A3042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Interaktiver </a:t>
            </a:r>
            <a:r>
              <a:rPr lang="de-DE" i="1" dirty="0" err="1"/>
              <a:t>Rebase</a:t>
            </a:r>
            <a:endParaRPr lang="de-DE" i="1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347A4D2-C264-465E-839D-AF729FDB0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48" b="77408"/>
          <a:stretch/>
        </p:blipFill>
        <p:spPr>
          <a:xfrm>
            <a:off x="2596954" y="5418061"/>
            <a:ext cx="3950091" cy="75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3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BB22-8924-47F0-9F4F-D7DC1115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Synchronisierung von Archiven</a:t>
            </a:r>
          </a:p>
        </p:txBody>
      </p:sp>
    </p:spTree>
    <p:extLst>
      <p:ext uri="{BB962C8B-B14F-4D97-AF65-F5344CB8AC3E}">
        <p14:creationId xmlns:p14="http://schemas.microsoft.com/office/powerpoint/2010/main" val="226461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99EF70-303F-4638-866C-534013DC30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Stellt den allgemeinen Stand des Projekts dar</a:t>
            </a:r>
          </a:p>
          <a:p>
            <a:r>
              <a:rPr lang="de-DE" dirty="0"/>
              <a:t>Bei größeren Projekten können mehrere Referenzarchive für Module/Varianten existieren</a:t>
            </a:r>
          </a:p>
          <a:p>
            <a:r>
              <a:rPr lang="de-DE" dirty="0"/>
              <a:t>Hinzufügen von Referenzarchiven: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remote </a:t>
            </a:r>
            <a:r>
              <a:rPr lang="de-DE" b="1" i="1" dirty="0" err="1"/>
              <a:t>add</a:t>
            </a:r>
            <a:r>
              <a:rPr lang="de-DE" b="1" i="1" dirty="0"/>
              <a:t> &lt;Alias&gt; &lt;URL&gt;</a:t>
            </a:r>
          </a:p>
          <a:p>
            <a:r>
              <a:rPr lang="de-DE" dirty="0"/>
              <a:t>Sichtung aller bestehenden Verbindungen: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remote -v</a:t>
            </a:r>
          </a:p>
          <a:p>
            <a:r>
              <a:rPr lang="de-DE" dirty="0"/>
              <a:t>Synchronisierung erfolgt über folgende Kommandos: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1B0FFCB-5ED6-41B3-853D-B50AAF600C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Das Referenzarchiv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9206D5D9-8257-4414-8E3F-454E004755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44171" y="2354701"/>
            <a:ext cx="9952" cy="5580787"/>
          </a:xfrm>
          <a:prstGeom prst="bentConnector3">
            <a:avLst>
              <a:gd name="adj1" fmla="val 22284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749D5DC-287F-4071-AE90-2B8FB994B753}"/>
              </a:ext>
            </a:extLst>
          </p:cNvPr>
          <p:cNvSpPr txBox="1"/>
          <p:nvPr/>
        </p:nvSpPr>
        <p:spPr>
          <a:xfrm>
            <a:off x="3680224" y="5370767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pull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F20C657-3382-463F-86CB-B5C410B978C3}"/>
              </a:ext>
            </a:extLst>
          </p:cNvPr>
          <p:cNvSpPr txBox="1"/>
          <p:nvPr/>
        </p:nvSpPr>
        <p:spPr>
          <a:xfrm>
            <a:off x="2422905" y="4426387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47A475A-4491-4305-BE2F-2C67EB35BB40}"/>
              </a:ext>
            </a:extLst>
          </p:cNvPr>
          <p:cNvSpPr txBox="1"/>
          <p:nvPr/>
        </p:nvSpPr>
        <p:spPr>
          <a:xfrm>
            <a:off x="2446170" y="4908487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push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8A609E5-5593-44C8-9573-8D1E2E8C54DC}"/>
              </a:ext>
            </a:extLst>
          </p:cNvPr>
          <p:cNvCxnSpPr>
            <a:cxnSpLocks/>
          </p:cNvCxnSpPr>
          <p:nvPr/>
        </p:nvCxnSpPr>
        <p:spPr>
          <a:xfrm>
            <a:off x="5478010" y="4802626"/>
            <a:ext cx="919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7106E5B2-64F9-4881-A611-6517540A1383}"/>
              </a:ext>
            </a:extLst>
          </p:cNvPr>
          <p:cNvSpPr txBox="1"/>
          <p:nvPr/>
        </p:nvSpPr>
        <p:spPr>
          <a:xfrm>
            <a:off x="5203634" y="4506834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911A41B1-644A-401E-917D-1D068599CDB2}"/>
              </a:ext>
            </a:extLst>
          </p:cNvPr>
          <p:cNvSpPr/>
          <p:nvPr/>
        </p:nvSpPr>
        <p:spPr>
          <a:xfrm>
            <a:off x="3730558" y="4506834"/>
            <a:ext cx="1591200" cy="5528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Projektarchiv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722EAF9C-077A-4151-A0F3-7F3EA39C71AA}"/>
              </a:ext>
            </a:extLst>
          </p:cNvPr>
          <p:cNvSpPr/>
          <p:nvPr/>
        </p:nvSpPr>
        <p:spPr>
          <a:xfrm>
            <a:off x="6544492" y="4536948"/>
            <a:ext cx="1590098" cy="55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Arbeitsverzeichnis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E56B2CD-3C47-4317-9F6E-BA7AA4C956BE}"/>
              </a:ext>
            </a:extLst>
          </p:cNvPr>
          <p:cNvSpPr/>
          <p:nvPr/>
        </p:nvSpPr>
        <p:spPr>
          <a:xfrm>
            <a:off x="963154" y="4528559"/>
            <a:ext cx="1591200" cy="552837"/>
          </a:xfrm>
          <a:prstGeom prst="roundRect">
            <a:avLst/>
          </a:prstGeom>
          <a:solidFill>
            <a:srgbClr val="FF4747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Referenzarchiv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6BFB1D7-2F26-494D-A4C0-FDD0220D61D5}"/>
              </a:ext>
            </a:extLst>
          </p:cNvPr>
          <p:cNvCxnSpPr>
            <a:cxnSpLocks/>
          </p:cNvCxnSpPr>
          <p:nvPr/>
        </p:nvCxnSpPr>
        <p:spPr>
          <a:xfrm>
            <a:off x="2677486" y="4687791"/>
            <a:ext cx="919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EAF534-5E6B-400A-9F46-658C29D63440}"/>
              </a:ext>
            </a:extLst>
          </p:cNvPr>
          <p:cNvCxnSpPr>
            <a:cxnSpLocks/>
          </p:cNvCxnSpPr>
          <p:nvPr/>
        </p:nvCxnSpPr>
        <p:spPr>
          <a:xfrm rot="10800000">
            <a:off x="2677486" y="4940859"/>
            <a:ext cx="919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48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EB324FE-DECD-4695-AD49-3199FDB60C2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push &lt;Referenzarchiv (</a:t>
            </a:r>
            <a:r>
              <a:rPr lang="de-DE" b="1" i="1" dirty="0" err="1"/>
              <a:t>origin</a:t>
            </a:r>
            <a:r>
              <a:rPr lang="de-DE" b="1" i="1" dirty="0"/>
              <a:t>)&gt; &lt;Zweig&gt;</a:t>
            </a:r>
          </a:p>
          <a:p>
            <a:pPr lvl="1"/>
            <a:r>
              <a:rPr lang="de-DE" dirty="0"/>
              <a:t>Ermöglich lokale Änderungen auf  das Referenzarchiv zu legen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fetch</a:t>
            </a:r>
            <a:r>
              <a:rPr lang="de-DE" b="1" i="1" dirty="0"/>
              <a:t> &lt;Referenzarchiv (</a:t>
            </a:r>
            <a:r>
              <a:rPr lang="de-DE" b="1" i="1" dirty="0" err="1"/>
              <a:t>origin</a:t>
            </a:r>
            <a:r>
              <a:rPr lang="de-DE" b="1" i="1" dirty="0"/>
              <a:t>)&gt; &lt;Zweig&gt;</a:t>
            </a:r>
          </a:p>
          <a:p>
            <a:pPr lvl="1"/>
            <a:r>
              <a:rPr lang="de-DE" dirty="0"/>
              <a:t>Vergleicht Referenzarchiv</a:t>
            </a:r>
            <a:r>
              <a:rPr lang="de-DE" i="1" dirty="0"/>
              <a:t> </a:t>
            </a:r>
            <a:r>
              <a:rPr lang="de-DE" dirty="0"/>
              <a:t>mit dem lokalen Stand</a:t>
            </a:r>
          </a:p>
          <a:p>
            <a:pPr lvl="1"/>
            <a:r>
              <a:rPr lang="de-DE" dirty="0"/>
              <a:t>Abweichende Änderungen werden nur angezeigt und nicht integriert</a:t>
            </a:r>
          </a:p>
          <a:p>
            <a:pPr lvl="1"/>
            <a:r>
              <a:rPr lang="de-DE" dirty="0"/>
              <a:t>Sichtbar unter &lt;Referenzarchiv (</a:t>
            </a:r>
            <a:r>
              <a:rPr lang="de-DE" dirty="0" err="1"/>
              <a:t>origin</a:t>
            </a:r>
            <a:r>
              <a:rPr lang="de-DE" dirty="0"/>
              <a:t>)&gt;/&lt;Zweig&gt;</a:t>
            </a:r>
          </a:p>
          <a:p>
            <a:pPr lvl="1"/>
            <a:endParaRPr lang="de-DE" i="1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4AB558-9021-456D-A794-9A19A1E3EB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Die Befehle </a:t>
            </a:r>
            <a:r>
              <a:rPr lang="de-DE" i="1" dirty="0"/>
              <a:t>Push</a:t>
            </a:r>
            <a:r>
              <a:rPr lang="de-DE" dirty="0"/>
              <a:t> und </a:t>
            </a:r>
            <a:r>
              <a:rPr lang="de-DE" i="1" dirty="0" err="1"/>
              <a:t>Fetch</a:t>
            </a:r>
            <a:endParaRPr lang="de-DE" i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98DEC21-61D8-4907-931D-5538C21FD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24" y="4020008"/>
            <a:ext cx="3238952" cy="419158"/>
          </a:xfrm>
          <a:prstGeom prst="rect">
            <a:avLst/>
          </a:prstGeom>
        </p:spPr>
      </p:pic>
      <p:pic>
        <p:nvPicPr>
          <p:cNvPr id="7" name="Grafik 6" descr="Ein Bild, das Messer, Tisch enthält.&#10;&#10;Automatisch generierte Beschreibung">
            <a:extLst>
              <a:ext uri="{FF2B5EF4-FFF2-40B4-BE49-F238E27FC236}">
                <a16:creationId xmlns:a16="http://schemas.microsoft.com/office/drawing/2014/main" id="{AA4AB8BA-790C-46B7-BA4B-40A2C1F49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24" y="5381827"/>
            <a:ext cx="3877216" cy="64779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BB7147C-9CEF-4746-BAD4-3229BCCDCF6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72000" y="4439166"/>
            <a:ext cx="0" cy="911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D32F025-1D0A-4127-B153-9B218919B982}"/>
              </a:ext>
            </a:extLst>
          </p:cNvPr>
          <p:cNvSpPr txBox="1"/>
          <p:nvPr/>
        </p:nvSpPr>
        <p:spPr>
          <a:xfrm>
            <a:off x="577279" y="3967977"/>
            <a:ext cx="2066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Lokaler Stand vor Synchronisierung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EC99A2-1A51-4A50-AF6F-0F8EEDE3B4D6}"/>
              </a:ext>
            </a:extLst>
          </p:cNvPr>
          <p:cNvSpPr txBox="1"/>
          <p:nvPr/>
        </p:nvSpPr>
        <p:spPr>
          <a:xfrm>
            <a:off x="4596341" y="4756608"/>
            <a:ext cx="206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6DEC847-51A2-40EA-9E03-8EABEA400C06}"/>
              </a:ext>
            </a:extLst>
          </p:cNvPr>
          <p:cNvSpPr txBox="1"/>
          <p:nvPr/>
        </p:nvSpPr>
        <p:spPr>
          <a:xfrm>
            <a:off x="577279" y="5351062"/>
            <a:ext cx="2066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Lokaler Stand nach Synchronisierung</a:t>
            </a:r>
          </a:p>
        </p:txBody>
      </p:sp>
    </p:spTree>
    <p:extLst>
      <p:ext uri="{BB962C8B-B14F-4D97-AF65-F5344CB8AC3E}">
        <p14:creationId xmlns:p14="http://schemas.microsoft.com/office/powerpoint/2010/main" val="1883800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993345E-4322-4AD4-BA0B-0AE461CCFC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verwendet um das lokale Projektarchiv mit Änderungen des Referenzarchivs zu erweitern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pull</a:t>
            </a:r>
          </a:p>
          <a:p>
            <a:pPr lvl="1"/>
            <a:r>
              <a:rPr lang="de-DE" dirty="0"/>
              <a:t>Kombination aus </a:t>
            </a:r>
            <a:r>
              <a:rPr lang="de-DE" i="1" dirty="0" err="1"/>
              <a:t>fetch</a:t>
            </a:r>
            <a:r>
              <a:rPr lang="de-DE" dirty="0"/>
              <a:t> und </a:t>
            </a:r>
            <a:r>
              <a:rPr lang="de-DE" i="1" dirty="0" err="1"/>
              <a:t>merge</a:t>
            </a:r>
            <a:endParaRPr lang="de-DE" i="1" dirty="0"/>
          </a:p>
          <a:p>
            <a:pPr lvl="1"/>
            <a:r>
              <a:rPr lang="de-DE" dirty="0"/>
              <a:t>Mit --</a:t>
            </a:r>
            <a:r>
              <a:rPr lang="de-DE" b="1" i="1" dirty="0" err="1"/>
              <a:t>rebase</a:t>
            </a:r>
            <a:r>
              <a:rPr lang="de-DE" dirty="0"/>
              <a:t> werden lokale Abweichungen des Zweigs an die Spitze verschoben und einkommende Änderungen zuvor integriert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94306C-BD41-4925-9236-4DE81AE928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Der Befehl Pull</a:t>
            </a:r>
          </a:p>
        </p:txBody>
      </p:sp>
      <p:pic>
        <p:nvPicPr>
          <p:cNvPr id="27" name="Grafik 26" descr="Ein Bild, das Messer, Tisch enthält.&#10;&#10;Automatisch generierte Beschreibung">
            <a:extLst>
              <a:ext uri="{FF2B5EF4-FFF2-40B4-BE49-F238E27FC236}">
                <a16:creationId xmlns:a16="http://schemas.microsoft.com/office/drawing/2014/main" id="{E322687E-DFA0-4D7E-B746-2DB765AA9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0" y="4358912"/>
            <a:ext cx="3031658" cy="506517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995F1B8-D85C-4B0D-A433-69BC60F6E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7" y="5088886"/>
            <a:ext cx="3543702" cy="469647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9B9A6FC9-562A-43EC-A9E5-E0F39611D642}"/>
              </a:ext>
            </a:extLst>
          </p:cNvPr>
          <p:cNvSpPr txBox="1"/>
          <p:nvPr/>
        </p:nvSpPr>
        <p:spPr>
          <a:xfrm>
            <a:off x="4875246" y="5541732"/>
            <a:ext cx="3165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pull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rebase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C32B427-524D-4F8A-B348-AEAEDA105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7" y="3461042"/>
            <a:ext cx="3899638" cy="775276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DC244256-4AED-4C3B-B7E1-5B2DAD13D32D}"/>
              </a:ext>
            </a:extLst>
          </p:cNvPr>
          <p:cNvSpPr txBox="1"/>
          <p:nvPr/>
        </p:nvSpPr>
        <p:spPr>
          <a:xfrm>
            <a:off x="4875246" y="4172581"/>
            <a:ext cx="2405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pull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6D2BDB0F-F97E-42E2-802C-8CBD27978AEF}"/>
              </a:ext>
            </a:extLst>
          </p:cNvPr>
          <p:cNvCxnSpPr>
            <a:stCxn id="27" idx="3"/>
            <a:endCxn id="36" idx="1"/>
          </p:cNvCxnSpPr>
          <p:nvPr/>
        </p:nvCxnSpPr>
        <p:spPr>
          <a:xfrm flipV="1">
            <a:off x="3506598" y="3848680"/>
            <a:ext cx="1416419" cy="7634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DEB3E4F7-7BD8-4702-866B-D929FA6CD927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3506598" y="4612171"/>
            <a:ext cx="1416419" cy="71153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79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D1F37B-7932-4052-93AE-AF09925C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Änderungen revidieren</a:t>
            </a:r>
          </a:p>
        </p:txBody>
      </p:sp>
    </p:spTree>
    <p:extLst>
      <p:ext uri="{BB962C8B-B14F-4D97-AF65-F5344CB8AC3E}">
        <p14:creationId xmlns:p14="http://schemas.microsoft.com/office/powerpoint/2010/main" val="3922292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8CE913-F328-4AE6-9B1B-AE0ECF57E5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Verwendet um </a:t>
            </a:r>
            <a:r>
              <a:rPr lang="de-DE" dirty="0" err="1"/>
              <a:t>Commits</a:t>
            </a:r>
            <a:r>
              <a:rPr lang="de-DE" dirty="0"/>
              <a:t> des Referenzarchiv zu revidieren</a:t>
            </a:r>
          </a:p>
          <a:p>
            <a:r>
              <a:rPr lang="de-DE" dirty="0"/>
              <a:t>Erstellt einen weiteren Commit welcher den Zweig auf den Stand vor dem revidierenden Commit zurücksetzt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revert</a:t>
            </a:r>
            <a:endParaRPr lang="de-DE" b="1" i="1" dirty="0"/>
          </a:p>
          <a:p>
            <a:pPr lvl="1"/>
            <a:r>
              <a:rPr lang="de-DE" dirty="0"/>
              <a:t>HEAD		Revidiert den neusten Commit des aktiven 			Zweigs</a:t>
            </a:r>
          </a:p>
          <a:p>
            <a:pPr lvl="1"/>
            <a:r>
              <a:rPr lang="de-DE" dirty="0"/>
              <a:t>&lt;Prüfsumme&gt;	Revidiert den übergebenen Commit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C52FB5-0D40-4B05-82A9-58A2D59348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Der Befehl </a:t>
            </a:r>
            <a:r>
              <a:rPr lang="de-DE" i="1" dirty="0" err="1"/>
              <a:t>Revert</a:t>
            </a:r>
            <a:endParaRPr lang="de-DE" i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C180BC-ABAD-438D-80D7-F9A55DC74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49"/>
          <a:stretch/>
        </p:blipFill>
        <p:spPr>
          <a:xfrm>
            <a:off x="1252718" y="3811814"/>
            <a:ext cx="6687246" cy="9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08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F01BD9-3141-41EF-9673-DDE9F906588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Verwirft bestehende </a:t>
            </a:r>
            <a:r>
              <a:rPr lang="de-DE" dirty="0" err="1"/>
              <a:t>Commits</a:t>
            </a:r>
            <a:endParaRPr lang="de-DE" dirty="0"/>
          </a:p>
          <a:p>
            <a:r>
              <a:rPr lang="de-DE" dirty="0"/>
              <a:t>Wird nur bei lokal existierenden </a:t>
            </a:r>
            <a:r>
              <a:rPr lang="de-DE" dirty="0" err="1"/>
              <a:t>Commits</a:t>
            </a:r>
            <a:r>
              <a:rPr lang="de-DE" dirty="0"/>
              <a:t> verwendet, da </a:t>
            </a:r>
            <a:r>
              <a:rPr lang="de-DE" dirty="0" err="1"/>
              <a:t>Commits</a:t>
            </a:r>
            <a:r>
              <a:rPr lang="de-DE" dirty="0"/>
              <a:t> verworfen werden auf die sich Andere beziehen könnten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endParaRPr lang="de-DE" b="1" i="1" dirty="0"/>
          </a:p>
          <a:p>
            <a:pPr lvl="1"/>
            <a:r>
              <a:rPr lang="de-DE" dirty="0"/>
              <a:t>&lt;Prüfsumme&gt;	Setzt den Zweig auf diesen Stand zurück; 			verworfene Änderungen befinden sich in der 			Arbeitskopie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hard</a:t>
            </a:r>
            <a:r>
              <a:rPr lang="de-DE" dirty="0"/>
              <a:t>		setzt auch die Arbeitskopie zurück; alle 				Änderungen sind verworfen</a:t>
            </a:r>
          </a:p>
          <a:p>
            <a:pPr lvl="1"/>
            <a:r>
              <a:rPr lang="de-DE" dirty="0"/>
              <a:t>&lt;Datei&gt;		Datei wird aus dem Index entfernt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3ABB80-C886-4AF5-B215-5BEEBC4B2C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Der Befehl </a:t>
            </a:r>
            <a:r>
              <a:rPr lang="de-DE" i="1" dirty="0" err="1"/>
              <a:t>Reset</a:t>
            </a:r>
            <a:endParaRPr lang="de-DE" i="1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A917CA4-9600-40FC-9932-E732D523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667" y="5126825"/>
            <a:ext cx="5058666" cy="7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2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27A43C5-2A7D-42CC-8CB3-E591EA563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662" y="4135773"/>
            <a:ext cx="4508949" cy="2155572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5DCD7E-9B73-4C0A-A599-E9E73D5926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477823" cy="4931635"/>
          </a:xfrm>
        </p:spPr>
        <p:txBody>
          <a:bodyPr>
            <a:normAutofit/>
          </a:bodyPr>
          <a:lstStyle/>
          <a:p>
            <a:r>
              <a:rPr lang="de-DE" sz="1800" dirty="0"/>
              <a:t>Verwaltung von Dateien gehörend zu einem Projekt</a:t>
            </a:r>
          </a:p>
          <a:p>
            <a:r>
              <a:rPr lang="de-DE" sz="1800" dirty="0"/>
              <a:t>Änderungen innerhalb des </a:t>
            </a:r>
            <a:r>
              <a:rPr lang="de-DE" sz="1800" dirty="0" err="1"/>
              <a:t>Git</a:t>
            </a:r>
            <a:r>
              <a:rPr lang="de-DE" sz="1800" dirty="0"/>
              <a:t> Projektverzeichnisses können durch Schnappschüsse (</a:t>
            </a:r>
            <a:r>
              <a:rPr lang="de-DE" sz="1800" dirty="0" err="1"/>
              <a:t>Commits</a:t>
            </a:r>
            <a:r>
              <a:rPr lang="de-DE" sz="1800" dirty="0"/>
              <a:t>) festgehalten werden</a:t>
            </a:r>
          </a:p>
          <a:p>
            <a:r>
              <a:rPr lang="de-DE" sz="1800" dirty="0"/>
              <a:t>Die Schnappschüsse dokumentieren den jeweiligen Stand des Projekts (des Verzeichnisses) und können jederzeit referenziert werden</a:t>
            </a:r>
          </a:p>
          <a:p>
            <a:r>
              <a:rPr lang="de-DE" sz="1800" dirty="0"/>
              <a:t>Für effektives Arbeiten werden mehrere isolierte Abfolgen  von Schnappschüssen aufgereiht und die Historien mit Projektmitgliedern synchronisiert</a:t>
            </a:r>
          </a:p>
          <a:p>
            <a:r>
              <a:rPr lang="de-DE" sz="1800" dirty="0"/>
              <a:t>Jeder besitzt das vollständige Projekt lokal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0851720-171D-4257-B470-1C70E0AD515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Grundlegendes Prinzip</a:t>
            </a:r>
          </a:p>
        </p:txBody>
      </p:sp>
    </p:spTree>
    <p:extLst>
      <p:ext uri="{BB962C8B-B14F-4D97-AF65-F5344CB8AC3E}">
        <p14:creationId xmlns:p14="http://schemas.microsoft.com/office/powerpoint/2010/main" val="1531571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143EDCB-1E40-4482-A2C7-B4CCD80B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nützliche Befehle</a:t>
            </a:r>
          </a:p>
        </p:txBody>
      </p:sp>
    </p:spTree>
    <p:extLst>
      <p:ext uri="{BB962C8B-B14F-4D97-AF65-F5344CB8AC3E}">
        <p14:creationId xmlns:p14="http://schemas.microsoft.com/office/powerpoint/2010/main" val="1490657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11C433A-E762-4300-9BC5-EC05FEE9910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Markierung einzelner </a:t>
            </a:r>
            <a:r>
              <a:rPr lang="de-DE" dirty="0" err="1"/>
              <a:t>Commits</a:t>
            </a:r>
            <a:r>
              <a:rPr lang="de-DE" dirty="0"/>
              <a:t> zur:</a:t>
            </a:r>
          </a:p>
          <a:p>
            <a:pPr lvl="1"/>
            <a:r>
              <a:rPr lang="de-DE" dirty="0"/>
              <a:t>Einfachen </a:t>
            </a:r>
            <a:r>
              <a:rPr lang="de-DE" dirty="0" err="1"/>
              <a:t>Referenzierung</a:t>
            </a:r>
            <a:endParaRPr lang="de-DE" dirty="0"/>
          </a:p>
          <a:p>
            <a:pPr lvl="1"/>
            <a:r>
              <a:rPr lang="de-DE" dirty="0"/>
              <a:t>Identifizierung von Veröffentlichungen</a:t>
            </a:r>
          </a:p>
          <a:p>
            <a:pPr lvl="1"/>
            <a:r>
              <a:rPr lang="de-DE" dirty="0"/>
              <a:t>Markierung wichtiger Stände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tag &lt;Name&gt;</a:t>
            </a:r>
          </a:p>
          <a:p>
            <a:pPr lvl="1"/>
            <a:r>
              <a:rPr lang="de-DE" dirty="0"/>
              <a:t>-a -m ‘Nachricht‘	Erweitere Nachricht wird mitgeführt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tag		Listet alle Etiketten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Erstellte Etiketten werden mit </a:t>
            </a:r>
            <a:r>
              <a:rPr lang="de-DE" b="1" i="1" dirty="0" err="1"/>
              <a:t>git</a:t>
            </a:r>
            <a:r>
              <a:rPr lang="de-DE" b="1" i="1" dirty="0"/>
              <a:t> push </a:t>
            </a:r>
            <a:r>
              <a:rPr lang="de-DE" b="1" i="1" dirty="0" err="1"/>
              <a:t>origin</a:t>
            </a:r>
            <a:r>
              <a:rPr lang="de-DE" b="1" i="1" dirty="0"/>
              <a:t> &lt;Etikett&gt;</a:t>
            </a:r>
            <a:r>
              <a:rPr lang="de-DE" dirty="0"/>
              <a:t> dem Referenzarchiv hinzugefügt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15A607-5F02-4538-AEB6-A00CE28060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Kennzeichnung von </a:t>
            </a:r>
            <a:r>
              <a:rPr lang="de-DE" dirty="0" err="1"/>
              <a:t>Commits</a:t>
            </a:r>
            <a:r>
              <a:rPr lang="de-DE" dirty="0"/>
              <a:t> (</a:t>
            </a:r>
            <a:r>
              <a:rPr lang="de-DE" i="1" dirty="0"/>
              <a:t>tags</a:t>
            </a:r>
            <a:r>
              <a:rPr lang="de-DE" dirty="0"/>
              <a:t>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C0502E-A276-469C-8BAE-8E105BE8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39" y="3711145"/>
            <a:ext cx="4560203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66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B1704-BF34-4A74-BACA-A21BC9525ED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886700" cy="4931635"/>
          </a:xfrm>
        </p:spPr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diff</a:t>
            </a:r>
            <a:endParaRPr lang="de-DE" b="1" i="1" dirty="0"/>
          </a:p>
          <a:p>
            <a:pPr lvl="1"/>
            <a:r>
              <a:rPr lang="de-DE" dirty="0"/>
              <a:t>Zeigt Dateiänderungen in der Arbeitskopie</a:t>
            </a:r>
          </a:p>
          <a:p>
            <a:pPr lvl="1"/>
            <a:r>
              <a:rPr lang="de-DE" dirty="0"/>
              <a:t>Erstellung einer Änderungsdatei mit: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diff</a:t>
            </a:r>
            <a:r>
              <a:rPr lang="de-DE" b="1" i="1" dirty="0"/>
              <a:t> --</a:t>
            </a:r>
            <a:r>
              <a:rPr lang="de-DE" b="1" i="1" dirty="0" err="1"/>
              <a:t>staged</a:t>
            </a:r>
            <a:r>
              <a:rPr lang="de-DE" b="1" i="1" dirty="0"/>
              <a:t> &gt; &lt;Datei&gt;</a:t>
            </a:r>
          </a:p>
          <a:p>
            <a:pPr lvl="1"/>
            <a:r>
              <a:rPr lang="de-DE" dirty="0"/>
              <a:t>Berücksichtigt werden </a:t>
            </a:r>
            <a:r>
              <a:rPr lang="de-DE" b="1" dirty="0"/>
              <a:t>nicht: </a:t>
            </a:r>
          </a:p>
          <a:p>
            <a:pPr lvl="2"/>
            <a:r>
              <a:rPr lang="de-DE" sz="1600" dirty="0"/>
              <a:t>Dateien im Index Bereich</a:t>
            </a:r>
          </a:p>
          <a:p>
            <a:pPr lvl="2"/>
            <a:r>
              <a:rPr lang="de-DE" sz="1600" dirty="0"/>
              <a:t>Neu Hinzugefügte Dateien</a:t>
            </a:r>
          </a:p>
          <a:p>
            <a:pPr lvl="1"/>
            <a:r>
              <a:rPr lang="de-DE" b="1" i="1" dirty="0"/>
              <a:t>--</a:t>
            </a:r>
            <a:r>
              <a:rPr lang="de-DE" b="1" i="1" dirty="0" err="1"/>
              <a:t>staged</a:t>
            </a:r>
            <a:r>
              <a:rPr lang="de-DE" b="1" i="1" dirty="0"/>
              <a:t> 	</a:t>
            </a:r>
            <a:r>
              <a:rPr lang="de-DE" dirty="0"/>
              <a:t>bezieht Änderungen im Index Bereich ein</a:t>
            </a:r>
          </a:p>
          <a:p>
            <a:pPr lvl="1"/>
            <a:r>
              <a:rPr lang="de-DE" b="1" i="1" dirty="0"/>
              <a:t>--</a:t>
            </a:r>
            <a:r>
              <a:rPr lang="de-DE" b="1" i="1" dirty="0" err="1"/>
              <a:t>binary</a:t>
            </a:r>
            <a:r>
              <a:rPr lang="de-DE" b="1" i="1" dirty="0"/>
              <a:t> 	</a:t>
            </a:r>
            <a:r>
              <a:rPr lang="de-DE" dirty="0"/>
              <a:t>bezieht binäre Dateien ein</a:t>
            </a:r>
            <a:endParaRPr lang="de-DE" b="1" dirty="0"/>
          </a:p>
          <a:p>
            <a:r>
              <a:rPr lang="de-DE" dirty="0"/>
              <a:t>Patches (Änderungsdateien)</a:t>
            </a:r>
          </a:p>
          <a:p>
            <a:pPr lvl="1"/>
            <a:r>
              <a:rPr lang="de-DE" dirty="0"/>
              <a:t>Ermöglicht die schnelle Übertragung und Integrierung größerer Änderungen</a:t>
            </a:r>
          </a:p>
          <a:p>
            <a:pPr lvl="1"/>
            <a:r>
              <a:rPr lang="de-DE" dirty="0"/>
              <a:t>Konfigurierbarer E-Mail Header wird vorangesetzt</a:t>
            </a:r>
          </a:p>
          <a:p>
            <a:pPr lvl="1"/>
            <a:r>
              <a:rPr lang="de-DE" dirty="0"/>
              <a:t>Kommando: </a:t>
            </a:r>
            <a:br>
              <a:rPr lang="de-DE" dirty="0"/>
            </a:br>
            <a:r>
              <a:rPr lang="de-DE" b="1" i="1" dirty="0" err="1"/>
              <a:t>git</a:t>
            </a:r>
            <a:r>
              <a:rPr lang="de-DE" b="1" i="1" dirty="0"/>
              <a:t> format-patch -&lt;Anzahl </a:t>
            </a:r>
            <a:r>
              <a:rPr lang="de-DE" b="1" i="1" dirty="0" err="1"/>
              <a:t>Commits</a:t>
            </a:r>
            <a:r>
              <a:rPr lang="de-DE" b="1" i="1" dirty="0"/>
              <a:t>&gt; &lt;Prüfsumme des </a:t>
            </a:r>
            <a:r>
              <a:rPr lang="de-DE" b="1" i="1" dirty="0" err="1"/>
              <a:t>Startcommit</a:t>
            </a:r>
            <a:r>
              <a:rPr lang="de-DE" b="1" i="1" dirty="0"/>
              <a:t>&gt;</a:t>
            </a:r>
          </a:p>
          <a:p>
            <a:pPr lvl="1"/>
            <a:r>
              <a:rPr lang="de-DE" dirty="0"/>
              <a:t>Erstellt Änderungsdatei wird mit </a:t>
            </a:r>
            <a:r>
              <a:rPr lang="de-DE" b="1" i="1" dirty="0" err="1"/>
              <a:t>git</a:t>
            </a:r>
            <a:r>
              <a:rPr lang="de-DE" b="1" i="1" dirty="0"/>
              <a:t> am &lt; &lt;Datei&gt; </a:t>
            </a:r>
            <a:r>
              <a:rPr lang="de-DE" dirty="0"/>
              <a:t>angewendet </a:t>
            </a:r>
          </a:p>
          <a:p>
            <a:pPr lvl="1"/>
            <a:r>
              <a:rPr lang="de-DE" dirty="0"/>
              <a:t>Datei für abweichende </a:t>
            </a:r>
            <a:r>
              <a:rPr lang="de-DE" dirty="0" err="1"/>
              <a:t>Commits</a:t>
            </a:r>
            <a:r>
              <a:rPr lang="de-DE" dirty="0"/>
              <a:t> zweier Zweige: </a:t>
            </a:r>
            <a:br>
              <a:rPr lang="de-DE" dirty="0"/>
            </a:br>
            <a:r>
              <a:rPr lang="de-DE" b="1" i="1" dirty="0" err="1"/>
              <a:t>git</a:t>
            </a:r>
            <a:r>
              <a:rPr lang="de-DE" b="1" i="1" dirty="0"/>
              <a:t> format-patch &lt;</a:t>
            </a:r>
            <a:r>
              <a:rPr lang="de-DE" b="1" i="1" dirty="0" err="1"/>
              <a:t>ZielZweig</a:t>
            </a:r>
            <a:r>
              <a:rPr lang="de-DE" b="1" i="1" dirty="0"/>
              <a:t>&gt;</a:t>
            </a:r>
            <a:br>
              <a:rPr lang="de-DE" b="1" i="1" dirty="0"/>
            </a:b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AE84672-22D6-4DD1-ABA8-56B996798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Änderungen integrieren</a:t>
            </a:r>
          </a:p>
        </p:txBody>
      </p:sp>
    </p:spTree>
    <p:extLst>
      <p:ext uri="{BB962C8B-B14F-4D97-AF65-F5344CB8AC3E}">
        <p14:creationId xmlns:p14="http://schemas.microsoft.com/office/powerpoint/2010/main" val="3289326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3412329-D4D2-43D4-98E8-7A1CF18735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verwendet um einen einzelnen Commit auf einen anderen Zweig anzuwenden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cherry</a:t>
            </a:r>
            <a:r>
              <a:rPr lang="de-DE" b="1" i="1" dirty="0"/>
              <a:t>-pick &lt;Prüfsumme&gt;</a:t>
            </a:r>
          </a:p>
          <a:p>
            <a:r>
              <a:rPr lang="de-DE" dirty="0"/>
              <a:t>Nachteil ist, dass der Commit in Form eines </a:t>
            </a:r>
            <a:r>
              <a:rPr lang="de-DE" i="1" dirty="0" err="1"/>
              <a:t>patch</a:t>
            </a:r>
            <a:r>
              <a:rPr lang="de-DE" dirty="0"/>
              <a:t> auf den Zweig angewandt wird</a:t>
            </a:r>
          </a:p>
          <a:p>
            <a:pPr lvl="1"/>
            <a:r>
              <a:rPr lang="de-DE" dirty="0"/>
              <a:t> keine Information über die Herkunft des </a:t>
            </a:r>
            <a:r>
              <a:rPr lang="de-DE" dirty="0" err="1"/>
              <a:t>Commits</a:t>
            </a:r>
            <a:endParaRPr lang="de-DE" dirty="0"/>
          </a:p>
          <a:p>
            <a:r>
              <a:rPr lang="de-DE" dirty="0"/>
              <a:t>Mit Anhang </a:t>
            </a:r>
            <a:r>
              <a:rPr lang="de-DE" b="1" i="1" dirty="0"/>
              <a:t>-x </a:t>
            </a:r>
            <a:r>
              <a:rPr lang="de-DE" dirty="0"/>
              <a:t>wird der Nachricht eine Zeile hinzugefügt, die auf die Herkunft des </a:t>
            </a:r>
            <a:r>
              <a:rPr lang="de-DE" dirty="0" err="1"/>
              <a:t>Commits</a:t>
            </a:r>
            <a:r>
              <a:rPr lang="de-DE" dirty="0"/>
              <a:t> verweist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F9BE68-E0B5-45BF-BABF-1381FA0F54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Änderungen integrieren mit </a:t>
            </a:r>
            <a:r>
              <a:rPr lang="de-DE" i="1" dirty="0"/>
              <a:t>Cherry pick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54893E9-2002-45F8-88F9-62654C66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46" y="4246307"/>
            <a:ext cx="3944790" cy="18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10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12CEDE-A342-42BE-8E55-EF59974F917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502991" cy="4931635"/>
          </a:xfrm>
        </p:spPr>
        <p:txBody>
          <a:bodyPr/>
          <a:lstStyle/>
          <a:p>
            <a:r>
              <a:rPr lang="de-DE" dirty="0"/>
              <a:t>Wird verwendet um festzustellen, ob einem Zweig Änderungen hinzugefügt wurden</a:t>
            </a:r>
          </a:p>
          <a:p>
            <a:r>
              <a:rPr lang="de-DE" dirty="0"/>
              <a:t>Hierbei wird nicht auf die Prüfsumme eines </a:t>
            </a:r>
            <a:r>
              <a:rPr lang="de-DE" dirty="0" err="1"/>
              <a:t>Commits</a:t>
            </a:r>
            <a:r>
              <a:rPr lang="de-DE" dirty="0"/>
              <a:t> geachtet, sondern auf seine implementierten Änderungen</a:t>
            </a:r>
          </a:p>
          <a:p>
            <a:pPr lvl="1"/>
            <a:r>
              <a:rPr lang="de-DE" dirty="0"/>
              <a:t>Cherry-picks und Änderungsdateien somit identifizierbar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cherry</a:t>
            </a:r>
            <a:r>
              <a:rPr lang="de-DE" b="1" i="1" dirty="0"/>
              <a:t> -v &lt;Zweig1&gt; &lt;Zweig2&gt; &lt;Limit&gt;</a:t>
            </a:r>
          </a:p>
          <a:p>
            <a:r>
              <a:rPr lang="de-DE" dirty="0"/>
              <a:t>Überprüft ob </a:t>
            </a:r>
            <a:r>
              <a:rPr lang="de-DE" dirty="0" err="1"/>
              <a:t>Commits</a:t>
            </a:r>
            <a:r>
              <a:rPr lang="de-DE" dirty="0"/>
              <a:t> aus </a:t>
            </a:r>
            <a:r>
              <a:rPr lang="de-DE" i="1" dirty="0"/>
              <a:t>&lt;Zweig2&gt; </a:t>
            </a:r>
            <a:r>
              <a:rPr lang="de-DE" dirty="0"/>
              <a:t>in </a:t>
            </a:r>
            <a:r>
              <a:rPr lang="de-DE" i="1" dirty="0"/>
              <a:t>&lt;Zweig1&gt; </a:t>
            </a:r>
            <a:r>
              <a:rPr lang="de-DE" dirty="0"/>
              <a:t>existieren</a:t>
            </a:r>
          </a:p>
          <a:p>
            <a:r>
              <a:rPr lang="de-DE" i="1" dirty="0"/>
              <a:t>&lt;Limit&gt; </a:t>
            </a:r>
            <a:r>
              <a:rPr lang="de-DE" dirty="0"/>
              <a:t>gibt an, wie viele </a:t>
            </a:r>
            <a:r>
              <a:rPr lang="de-DE" dirty="0" err="1"/>
              <a:t>Commits</a:t>
            </a:r>
            <a:r>
              <a:rPr lang="de-DE" dirty="0"/>
              <a:t> rückwirkend durchsucht werden sollen</a:t>
            </a:r>
          </a:p>
          <a:p>
            <a:r>
              <a:rPr lang="de-DE" dirty="0"/>
              <a:t>Mit -v wird die jeweilige Commit Nachricht angezeigt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6CD2783-9A5A-4B2B-BC5A-36EA71E20E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Der Befehl </a:t>
            </a:r>
            <a:r>
              <a:rPr lang="de-DE" i="1" dirty="0"/>
              <a:t>Cherry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BEFB66-A68C-4B50-9746-ED8CEB230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33" y="5181479"/>
            <a:ext cx="5826933" cy="53045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2F79D83-F680-4115-AA08-6AC7475416E3}"/>
              </a:ext>
            </a:extLst>
          </p:cNvPr>
          <p:cNvSpPr txBox="1"/>
          <p:nvPr/>
        </p:nvSpPr>
        <p:spPr>
          <a:xfrm>
            <a:off x="1130026" y="5650253"/>
            <a:ext cx="5826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	-&gt; Commit: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  <a:r>
              <a:rPr lang="de-DE" sz="1400" dirty="0" err="1"/>
              <a:t>foo</a:t>
            </a:r>
            <a:r>
              <a:rPr lang="de-DE" sz="1400" dirty="0"/>
              <a:t>() existiert auch in </a:t>
            </a:r>
            <a:r>
              <a:rPr lang="de-DE" sz="1400" i="1" dirty="0" err="1"/>
              <a:t>master</a:t>
            </a:r>
            <a:endParaRPr lang="de-DE" sz="1400" i="1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31805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CA8B4-8412-4C61-8E1B-A6CDF158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Workflows mit </a:t>
            </a:r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7972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3C353D-27D2-4156-878C-265100BA984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/>
          <a:lstStyle/>
          <a:p>
            <a:r>
              <a:rPr lang="de-DE" dirty="0"/>
              <a:t>Bietet Richtlinie für ein gut durchdachtes und schlank strukturiertes Projektarchiv</a:t>
            </a:r>
          </a:p>
          <a:p>
            <a:r>
              <a:rPr lang="de-DE" dirty="0"/>
              <a:t>Projekt besitzt 5 Arten von Zweigen:</a:t>
            </a:r>
          </a:p>
          <a:p>
            <a:pPr lvl="1"/>
            <a:r>
              <a:rPr lang="de-DE" dirty="0"/>
              <a:t>Hauptzweig </a:t>
            </a:r>
            <a:r>
              <a:rPr lang="de-DE" i="1" dirty="0" err="1"/>
              <a:t>master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wird für fertige Veröffentlichungen verwendet und ist einmalig</a:t>
            </a:r>
          </a:p>
          <a:p>
            <a:pPr lvl="1"/>
            <a:r>
              <a:rPr lang="de-DE" dirty="0"/>
              <a:t>Entwicklungszweig </a:t>
            </a:r>
            <a:r>
              <a:rPr lang="de-DE" i="1" dirty="0" err="1"/>
              <a:t>development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führt Änderungen und Neuerungen zusammen und ist einmalig</a:t>
            </a:r>
          </a:p>
          <a:p>
            <a:pPr lvl="1"/>
            <a:r>
              <a:rPr lang="de-DE" dirty="0"/>
              <a:t>Veröffentlichungszweig</a:t>
            </a:r>
            <a:r>
              <a:rPr lang="de-DE" i="1" dirty="0"/>
              <a:t> release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beinhaltet Änderungen aus dem Entwicklungszweig, welche in die nächste Version einfließen</a:t>
            </a:r>
          </a:p>
          <a:p>
            <a:pPr lvl="1"/>
            <a:r>
              <a:rPr lang="de-DE" dirty="0"/>
              <a:t>Funktionszweig </a:t>
            </a:r>
            <a:r>
              <a:rPr lang="de-DE" i="1" dirty="0"/>
              <a:t>feature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basierend auf dem Entwicklungszweig, beinhalten diese Zweige Änderungen die anhand Personen, Themen und Funktionen separiert werden </a:t>
            </a:r>
          </a:p>
          <a:p>
            <a:pPr lvl="1"/>
            <a:r>
              <a:rPr lang="de-DE" dirty="0"/>
              <a:t>Korrekturzweig </a:t>
            </a:r>
            <a:r>
              <a:rPr lang="de-DE" i="1" dirty="0" err="1"/>
              <a:t>bugfix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ermöglicht kleine Änderungen direkt an der Veröffentlichung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5B6011-E5CD-40F8-BED3-233D5BEBC7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Git</a:t>
            </a:r>
            <a:r>
              <a:rPr lang="de-DE" dirty="0"/>
              <a:t>-Flow</a:t>
            </a:r>
          </a:p>
        </p:txBody>
      </p:sp>
    </p:spTree>
    <p:extLst>
      <p:ext uri="{BB962C8B-B14F-4D97-AF65-F5344CB8AC3E}">
        <p14:creationId xmlns:p14="http://schemas.microsoft.com/office/powerpoint/2010/main" val="149155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3FD5A71-F73D-4CF7-9489-B8D5B70CC78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20" y="1271857"/>
            <a:ext cx="7257125" cy="449138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AF6D1B3-335A-493E-9891-37AE011B202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-Flow – Grafische Darstellung</a:t>
            </a:r>
          </a:p>
        </p:txBody>
      </p:sp>
    </p:spTree>
    <p:extLst>
      <p:ext uri="{BB962C8B-B14F-4D97-AF65-F5344CB8AC3E}">
        <p14:creationId xmlns:p14="http://schemas.microsoft.com/office/powerpoint/2010/main" val="2222249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0D15137-B24A-4D20-8DAF-E588A7DE91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503515" cy="4931635"/>
          </a:xfrm>
        </p:spPr>
        <p:txBody>
          <a:bodyPr>
            <a:normAutofit/>
          </a:bodyPr>
          <a:lstStyle/>
          <a:p>
            <a:r>
              <a:rPr lang="de-DE" dirty="0"/>
              <a:t>Vorgehensweise der Linux Kernels Entwicklung</a:t>
            </a:r>
          </a:p>
          <a:p>
            <a:r>
              <a:rPr lang="de-DE" dirty="0"/>
              <a:t>Bis heute setzt diese auf einen E-Mail Verteiler</a:t>
            </a:r>
          </a:p>
          <a:p>
            <a:r>
              <a:rPr lang="de-DE" dirty="0"/>
              <a:t>Vorgehensweise:</a:t>
            </a:r>
          </a:p>
          <a:p>
            <a:pPr lvl="1"/>
            <a:r>
              <a:rPr lang="de-DE" dirty="0"/>
              <a:t>Änderungen werden zuerst vorgeschlagen</a:t>
            </a:r>
          </a:p>
          <a:p>
            <a:pPr lvl="1"/>
            <a:r>
              <a:rPr lang="de-DE" dirty="0"/>
              <a:t>Ausgewählte Personen dürfen diese der Hauptentwicklung zuführen</a:t>
            </a:r>
          </a:p>
          <a:p>
            <a:r>
              <a:rPr lang="de-DE" dirty="0"/>
              <a:t>Verwendete Kommandos: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request</a:t>
            </a:r>
            <a:r>
              <a:rPr lang="de-DE" b="1" i="1" dirty="0"/>
              <a:t>-pull &lt;Start&gt; &lt;URL&gt;</a:t>
            </a:r>
            <a:r>
              <a:rPr lang="de-DE" dirty="0"/>
              <a:t> </a:t>
            </a:r>
          </a:p>
          <a:p>
            <a:pPr marL="914400" lvl="2" indent="0">
              <a:buNone/>
            </a:pPr>
            <a:r>
              <a:rPr lang="de-DE" sz="1600" dirty="0"/>
              <a:t>Gibt Differenzen zweier Stände aus und wo diese zu finden sind (URL)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format-patch -1 &lt;Prüfsumme&gt;</a:t>
            </a:r>
          </a:p>
          <a:p>
            <a:pPr marL="914400" lvl="2" indent="0">
              <a:buNone/>
            </a:pPr>
            <a:r>
              <a:rPr lang="de-DE" sz="1600" dirty="0"/>
              <a:t>Fügt Änderungsübersicht des </a:t>
            </a:r>
            <a:r>
              <a:rPr lang="de-DE" sz="1600" dirty="0" err="1"/>
              <a:t>Commits</a:t>
            </a:r>
            <a:r>
              <a:rPr lang="de-DE" sz="1600" dirty="0"/>
              <a:t> und die vordefinierte E-Mail Kopfzeile an und ermöglicht die Änderungen in einen Patch zu verwandeln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599424-652A-4472-8967-4805ED1F4D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Request-Pull (Linux Workflow)</a:t>
            </a:r>
          </a:p>
        </p:txBody>
      </p:sp>
    </p:spTree>
    <p:extLst>
      <p:ext uri="{BB962C8B-B14F-4D97-AF65-F5344CB8AC3E}">
        <p14:creationId xmlns:p14="http://schemas.microsoft.com/office/powerpoint/2010/main" val="1322300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39F8C46-B29C-4E51-82FC-5C372BBE7B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Abwandlung des Linux Workflows</a:t>
            </a:r>
          </a:p>
          <a:p>
            <a:r>
              <a:rPr lang="de-DE" dirty="0"/>
              <a:t>Wird für Open Source Projekte verwendet, bei denen nicht alle Mitwirkenden Berechtigungen am Projekt besitzen (GitHub, </a:t>
            </a:r>
            <a:r>
              <a:rPr lang="de-DE" dirty="0" err="1"/>
              <a:t>Bitbucket</a:t>
            </a:r>
            <a:r>
              <a:rPr lang="de-DE" dirty="0"/>
              <a:t>, etc.)</a:t>
            </a:r>
          </a:p>
          <a:p>
            <a:r>
              <a:rPr lang="de-DE" dirty="0"/>
              <a:t>Gearbeitet wird an einer lokalen Kopie namens </a:t>
            </a:r>
            <a:r>
              <a:rPr lang="de-DE" i="1" dirty="0"/>
              <a:t>Fork</a:t>
            </a:r>
          </a:p>
          <a:p>
            <a:r>
              <a:rPr lang="de-DE" dirty="0"/>
              <a:t>Für Änderungen wird in der Regel ein neuer Zweig angelegt</a:t>
            </a:r>
          </a:p>
          <a:p>
            <a:r>
              <a:rPr lang="de-DE" dirty="0"/>
              <a:t>Änderungen werden bei Fertigstellung über einen Pull-Request vorgeschlagen</a:t>
            </a:r>
          </a:p>
          <a:p>
            <a:r>
              <a:rPr lang="de-DE" dirty="0"/>
              <a:t>Betreiber des Projekts kann über diese Funktion die vorgeschlagen Änderungen übernehmen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E8F690-0089-41E4-BB41-AE8E12035B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Forking</a:t>
            </a:r>
            <a:r>
              <a:rPr lang="de-DE" dirty="0"/>
              <a:t> Workflow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D870A41-5D56-469E-AAAB-2B0FAEDABDA2}"/>
              </a:ext>
            </a:extLst>
          </p:cNvPr>
          <p:cNvSpPr txBox="1"/>
          <p:nvPr/>
        </p:nvSpPr>
        <p:spPr>
          <a:xfrm>
            <a:off x="1418060" y="5376108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A9E5BCD-AF1D-48DD-85C4-4A8D8B4FEB6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647533" y="5993184"/>
            <a:ext cx="136988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65C1D3D-7D16-47C2-B6D2-E5C59C5C26DE}"/>
              </a:ext>
            </a:extLst>
          </p:cNvPr>
          <p:cNvSpPr txBox="1"/>
          <p:nvPr/>
        </p:nvSpPr>
        <p:spPr>
          <a:xfrm>
            <a:off x="2684375" y="5992604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Änderungen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023FCF9-E8A9-4CBD-B6C1-065DF059BCA3}"/>
              </a:ext>
            </a:extLst>
          </p:cNvPr>
          <p:cNvSpPr/>
          <p:nvPr/>
        </p:nvSpPr>
        <p:spPr>
          <a:xfrm>
            <a:off x="1108698" y="5716766"/>
            <a:ext cx="1591200" cy="5528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Projektarchiv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713B396-9C83-49BA-8BFD-79311674EF40}"/>
              </a:ext>
            </a:extLst>
          </p:cNvPr>
          <p:cNvSpPr/>
          <p:nvPr/>
        </p:nvSpPr>
        <p:spPr>
          <a:xfrm>
            <a:off x="1110676" y="4759612"/>
            <a:ext cx="1591200" cy="552837"/>
          </a:xfrm>
          <a:prstGeom prst="roundRect">
            <a:avLst/>
          </a:prstGeom>
          <a:solidFill>
            <a:srgbClr val="FF4747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Fremdarchiv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0AEB13-7AAF-49A0-A245-4827132B3C3F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1904298" y="5312449"/>
            <a:ext cx="1978" cy="404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A9419B7E-43CE-4745-9C77-C662EA2C6FBA}"/>
              </a:ext>
            </a:extLst>
          </p:cNvPr>
          <p:cNvSpPr/>
          <p:nvPr/>
        </p:nvSpPr>
        <p:spPr>
          <a:xfrm>
            <a:off x="4017413" y="5716766"/>
            <a:ext cx="1591200" cy="5528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Projektarchiv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24C592C-5BEB-41F7-87C8-1429B5BED2DE}"/>
              </a:ext>
            </a:extLst>
          </p:cNvPr>
          <p:cNvCxnSpPr>
            <a:cxnSpLocks/>
            <a:stCxn id="19" idx="0"/>
            <a:endCxn id="23" idx="2"/>
          </p:cNvCxnSpPr>
          <p:nvPr/>
        </p:nvCxnSpPr>
        <p:spPr>
          <a:xfrm flipV="1">
            <a:off x="4813013" y="5302990"/>
            <a:ext cx="0" cy="413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6C150BB-D253-433C-9F1C-A10A09FB5505}"/>
              </a:ext>
            </a:extLst>
          </p:cNvPr>
          <p:cNvSpPr/>
          <p:nvPr/>
        </p:nvSpPr>
        <p:spPr>
          <a:xfrm>
            <a:off x="4017413" y="4750153"/>
            <a:ext cx="1591200" cy="552837"/>
          </a:xfrm>
          <a:prstGeom prst="roundRect">
            <a:avLst/>
          </a:prstGeom>
          <a:solidFill>
            <a:srgbClr val="FF4747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Fremdarchiv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C70AE21-9B39-4D52-80BE-F44B03369F50}"/>
              </a:ext>
            </a:extLst>
          </p:cNvPr>
          <p:cNvSpPr txBox="1"/>
          <p:nvPr/>
        </p:nvSpPr>
        <p:spPr>
          <a:xfrm>
            <a:off x="4689209" y="5370798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„Pull-Request“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8C257F26-16A7-43A7-8A47-1685A0E6EC9F}"/>
              </a:ext>
            </a:extLst>
          </p:cNvPr>
          <p:cNvSpPr/>
          <p:nvPr/>
        </p:nvSpPr>
        <p:spPr>
          <a:xfrm>
            <a:off x="6924150" y="4750153"/>
            <a:ext cx="1591200" cy="552837"/>
          </a:xfrm>
          <a:prstGeom prst="roundRect">
            <a:avLst/>
          </a:prstGeom>
          <a:solidFill>
            <a:srgbClr val="FF4747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Fremdarchiv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CDCAC467-9091-4764-8AB2-4155DFAA0B09}"/>
              </a:ext>
            </a:extLst>
          </p:cNvPr>
          <p:cNvCxnSpPr>
            <a:stCxn id="19" idx="3"/>
            <a:endCxn id="26" idx="2"/>
          </p:cNvCxnSpPr>
          <p:nvPr/>
        </p:nvCxnSpPr>
        <p:spPr>
          <a:xfrm flipV="1">
            <a:off x="5608613" y="5302990"/>
            <a:ext cx="2111137" cy="690195"/>
          </a:xfrm>
          <a:prstGeom prst="bentConnector2">
            <a:avLst/>
          </a:prstGeom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939B4767-194D-44A1-B237-718A42B6F363}"/>
              </a:ext>
            </a:extLst>
          </p:cNvPr>
          <p:cNvSpPr txBox="1"/>
          <p:nvPr/>
        </p:nvSpPr>
        <p:spPr>
          <a:xfrm>
            <a:off x="5658984" y="5992604"/>
            <a:ext cx="2843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Annahme durch Fremdarchiv Besitzer</a:t>
            </a:r>
          </a:p>
        </p:txBody>
      </p:sp>
    </p:spTree>
    <p:extLst>
      <p:ext uri="{BB962C8B-B14F-4D97-AF65-F5344CB8AC3E}">
        <p14:creationId xmlns:p14="http://schemas.microsoft.com/office/powerpoint/2010/main" val="169121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0CEE-E433-4CF3-98B1-3DF82889D5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Linux</a:t>
            </a:r>
          </a:p>
          <a:p>
            <a:pPr lvl="1"/>
            <a:r>
              <a:rPr lang="de-DE" dirty="0"/>
              <a:t>Verwendung des Kommandos </a:t>
            </a:r>
            <a:r>
              <a:rPr lang="de-DE" dirty="0" err="1"/>
              <a:t>apt-get</a:t>
            </a:r>
            <a:r>
              <a:rPr lang="de-DE" dirty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sz="1400" dirty="0"/>
              <a:t>Erneuerung der Referenzen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sz="1400" dirty="0"/>
              <a:t>Kommando: </a:t>
            </a:r>
            <a:r>
              <a:rPr lang="de-DE" sz="1400" b="1" i="1" dirty="0" err="1"/>
              <a:t>sudo</a:t>
            </a:r>
            <a:r>
              <a:rPr lang="de-DE" sz="1400" b="1" i="1" dirty="0"/>
              <a:t> </a:t>
            </a:r>
            <a:r>
              <a:rPr lang="de-DE" sz="1400" b="1" i="1" dirty="0" err="1"/>
              <a:t>apt-get</a:t>
            </a:r>
            <a:r>
              <a:rPr lang="de-DE" sz="1400" b="1" i="1" dirty="0"/>
              <a:t> update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sz="1400" dirty="0"/>
              <a:t>Kommando: </a:t>
            </a:r>
            <a:r>
              <a:rPr lang="de-DE" sz="1400" b="1" i="1" dirty="0" err="1"/>
              <a:t>sudo</a:t>
            </a:r>
            <a:r>
              <a:rPr lang="de-DE" sz="1400" b="1" i="1" dirty="0"/>
              <a:t> </a:t>
            </a:r>
            <a:r>
              <a:rPr lang="de-DE" sz="1400" b="1" i="1" dirty="0" err="1"/>
              <a:t>apt-get</a:t>
            </a:r>
            <a:r>
              <a:rPr lang="de-DE" sz="1400" b="1" i="1" dirty="0"/>
              <a:t> </a:t>
            </a:r>
            <a:r>
              <a:rPr lang="de-DE" sz="1400" b="1" i="1" dirty="0" err="1"/>
              <a:t>install</a:t>
            </a:r>
            <a:r>
              <a:rPr lang="de-DE" sz="1400" b="1" i="1" dirty="0"/>
              <a:t> </a:t>
            </a:r>
            <a:r>
              <a:rPr lang="de-DE" sz="1400" b="1" i="1" dirty="0" err="1"/>
              <a:t>git</a:t>
            </a:r>
            <a:endParaRPr lang="de-DE" sz="1400" b="1" i="1" dirty="0"/>
          </a:p>
          <a:p>
            <a:pPr marL="1257300" lvl="2" indent="-342900">
              <a:buFont typeface="+mj-lt"/>
              <a:buAutoNum type="arabicPeriod"/>
            </a:pPr>
            <a:r>
              <a:rPr lang="de-DE" sz="1400" dirty="0"/>
              <a:t>Überprüfung mit </a:t>
            </a:r>
            <a:r>
              <a:rPr lang="de-DE" sz="1400" b="1" i="1" dirty="0" err="1"/>
              <a:t>git</a:t>
            </a:r>
            <a:r>
              <a:rPr lang="de-DE" sz="1400" b="1" i="1" dirty="0"/>
              <a:t> –</a:t>
            </a:r>
            <a:r>
              <a:rPr lang="de-DE" sz="1400" b="1" i="1" dirty="0" err="1"/>
              <a:t>version</a:t>
            </a:r>
            <a:endParaRPr lang="de-DE" sz="1400" b="1" i="1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Windows</a:t>
            </a:r>
          </a:p>
          <a:p>
            <a:pPr lvl="1"/>
            <a:r>
              <a:rPr lang="de-DE" dirty="0"/>
              <a:t>Anwendung herunterladen: </a:t>
            </a:r>
            <a:r>
              <a:rPr lang="de-DE" dirty="0">
                <a:hlinkClick r:id="rId2" tooltip="https://git-scm.com/"/>
              </a:rPr>
              <a:t>https://git-scm.com/</a:t>
            </a:r>
            <a:endParaRPr lang="de-DE" dirty="0"/>
          </a:p>
          <a:p>
            <a:pPr lvl="1"/>
            <a:r>
              <a:rPr lang="de-DE" dirty="0"/>
              <a:t>Anwendung ausführen und Anweisungen folgen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9BD52A-10D4-4170-A998-31F963D2F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Installation von </a:t>
            </a:r>
            <a:r>
              <a:rPr lang="de-DE" dirty="0" err="1"/>
              <a:t>Git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CBE4D-CD6A-43CD-B5F7-D0456D90B3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698875" cy="365125"/>
          </a:xfrm>
        </p:spPr>
        <p:txBody>
          <a:bodyPr/>
          <a:lstStyle/>
          <a:p>
            <a:r>
              <a:rPr lang="de-DE" dirty="0"/>
              <a:t>Git Tutorial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F1831-59D5-4145-B6B9-A1613CE4A1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pPr algn="ctr"/>
            <a:fld id="{6F94D85D-A331-4F90-A37B-3680A0933E4F}" type="slidenum">
              <a:rPr lang="de-DE" smtClean="0"/>
              <a:pPr algn="ctr"/>
              <a:t>4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E8F2A84-19B8-4826-B3AD-6F16601D7885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7A6261ED-119B-40E9-A877-9DF5FF1D4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DA0021-3FCA-4721-AD9E-DF15B2F3591D}"/>
              </a:ext>
            </a:extLst>
          </p:cNvPr>
          <p:cNvCxnSpPr>
            <a:cxnSpLocks/>
          </p:cNvCxnSpPr>
          <p:nvPr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662EF6AE-12E0-4CB0-9C97-4C2C4564B6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969"/>
          <a:stretch/>
        </p:blipFill>
        <p:spPr>
          <a:xfrm>
            <a:off x="1849437" y="3094187"/>
            <a:ext cx="4773074" cy="12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1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30C4B-71C7-4535-8A5A-F0F26623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 Datenverwaltung</a:t>
            </a:r>
          </a:p>
        </p:txBody>
      </p:sp>
    </p:spTree>
    <p:extLst>
      <p:ext uri="{BB962C8B-B14F-4D97-AF65-F5344CB8AC3E}">
        <p14:creationId xmlns:p14="http://schemas.microsoft.com/office/powerpoint/2010/main" val="3431436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7F8E-2FC4-4FEA-BE11-BBC2972A10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Durch den dezentralen Ansatz ist eine kompakte Speicherverwaltung wichtig</a:t>
            </a:r>
          </a:p>
          <a:p>
            <a:r>
              <a:rPr lang="de-DE" dirty="0"/>
              <a:t>Verwaltung von Daten und Informationen über Zeiger</a:t>
            </a:r>
          </a:p>
          <a:p>
            <a:r>
              <a:rPr lang="de-DE" dirty="0"/>
              <a:t>Komprimierung von Dateien durch </a:t>
            </a:r>
            <a:r>
              <a:rPr lang="de-DE" i="1" dirty="0" err="1"/>
              <a:t>Zlib</a:t>
            </a:r>
            <a:endParaRPr lang="de-DE" dirty="0"/>
          </a:p>
          <a:p>
            <a:pPr lvl="1"/>
            <a:r>
              <a:rPr lang="de-DE" dirty="0"/>
              <a:t>Aus einer Datei wird ein sogenannter „</a:t>
            </a:r>
            <a:r>
              <a:rPr lang="de-DE" i="1" dirty="0" err="1"/>
              <a:t>Blob</a:t>
            </a:r>
            <a:r>
              <a:rPr lang="de-DE" i="1" dirty="0"/>
              <a:t>“</a:t>
            </a:r>
          </a:p>
          <a:p>
            <a:pPr lvl="1"/>
            <a:r>
              <a:rPr lang="de-DE" dirty="0"/>
              <a:t>Neue Erstellung eines </a:t>
            </a:r>
            <a:r>
              <a:rPr lang="de-DE" i="1" dirty="0" err="1"/>
              <a:t>blobs</a:t>
            </a:r>
            <a:r>
              <a:rPr lang="de-DE" i="1" dirty="0"/>
              <a:t> </a:t>
            </a:r>
            <a:r>
              <a:rPr lang="de-DE" dirty="0"/>
              <a:t>nur bei abweichender Prüfsumme</a:t>
            </a:r>
          </a:p>
          <a:p>
            <a:r>
              <a:rPr lang="de-DE" i="1" dirty="0" err="1"/>
              <a:t>blobs</a:t>
            </a:r>
            <a:r>
              <a:rPr lang="de-DE" dirty="0"/>
              <a:t> werden durch Verzeichnisse namens </a:t>
            </a:r>
            <a:r>
              <a:rPr lang="de-DE" i="1" dirty="0" err="1"/>
              <a:t>tree</a:t>
            </a:r>
            <a:r>
              <a:rPr lang="de-DE" dirty="0"/>
              <a:t> verwaltet</a:t>
            </a:r>
          </a:p>
          <a:p>
            <a:r>
              <a:rPr lang="de-DE" dirty="0" err="1"/>
              <a:t>Commits</a:t>
            </a:r>
            <a:r>
              <a:rPr lang="de-DE" dirty="0"/>
              <a:t> / Etiketten sind Zeiger auf </a:t>
            </a:r>
            <a:r>
              <a:rPr lang="de-DE" i="1" dirty="0" err="1"/>
              <a:t>trees</a:t>
            </a:r>
            <a:endParaRPr lang="de-DE" i="1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E22394-880D-4500-AA8D-A412EFE36D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Speicherverwaltung von </a:t>
            </a:r>
            <a:r>
              <a:rPr lang="de-DE" dirty="0" err="1"/>
              <a:t>Git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8F73F0-F85A-4DF7-BBF7-D02683C092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25" y="4059680"/>
            <a:ext cx="5890549" cy="2298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165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87913BE-9020-41AC-B373-945A6492F8C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Auch bei kleinen Änderungen wird die gesamte Datei erneut gespeichert</a:t>
            </a:r>
          </a:p>
          <a:p>
            <a:r>
              <a:rPr lang="de-DE" dirty="0"/>
              <a:t>Um Speicherplatz zu minimieren werden Dateien :</a:t>
            </a:r>
          </a:p>
          <a:p>
            <a:pPr lvl="1"/>
            <a:r>
              <a:rPr lang="de-DE" dirty="0"/>
              <a:t>in Archive verpackt</a:t>
            </a:r>
          </a:p>
          <a:p>
            <a:pPr lvl="1"/>
            <a:r>
              <a:rPr lang="de-DE" dirty="0"/>
              <a:t>auf Deltas aufgesplittet</a:t>
            </a:r>
          </a:p>
          <a:p>
            <a:r>
              <a:rPr lang="de-DE" dirty="0"/>
              <a:t>Erfordert aber Dateien, die diese Änderungsnachverfolgung zulassen</a:t>
            </a:r>
          </a:p>
          <a:p>
            <a:pPr lvl="1"/>
            <a:r>
              <a:rPr lang="de-DE" dirty="0"/>
              <a:t>Binäre Dateien sind ausgeschlossen</a:t>
            </a:r>
          </a:p>
          <a:p>
            <a:r>
              <a:rPr lang="de-DE" dirty="0"/>
              <a:t>Dieser Prozess wird</a:t>
            </a:r>
          </a:p>
          <a:p>
            <a:pPr lvl="1"/>
            <a:r>
              <a:rPr lang="de-DE" dirty="0"/>
              <a:t>Periodisch durchgeführt</a:t>
            </a:r>
          </a:p>
          <a:p>
            <a:pPr lvl="1"/>
            <a:r>
              <a:rPr lang="de-DE" dirty="0"/>
              <a:t>Manuell mit dem Kommando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gc</a:t>
            </a:r>
            <a:r>
              <a:rPr lang="de-DE" b="1" i="1" dirty="0"/>
              <a:t> </a:t>
            </a:r>
            <a:r>
              <a:rPr lang="de-DE" i="1" dirty="0"/>
              <a:t>angestoßen</a:t>
            </a:r>
          </a:p>
          <a:p>
            <a:r>
              <a:rPr lang="de-DE" dirty="0"/>
              <a:t>Wiederherstellung dauert länger, weshalb dies erst im späteren Verlauf geschieht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E6F2FB1B-87EE-4EDC-A473-C8ACF1DF00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Speicherverwaltung von </a:t>
            </a:r>
            <a:r>
              <a:rPr lang="de-DE" dirty="0" err="1"/>
              <a:t>Git</a:t>
            </a:r>
            <a:r>
              <a:rPr lang="de-DE" dirty="0"/>
              <a:t> - Packfiles</a:t>
            </a:r>
          </a:p>
        </p:txBody>
      </p:sp>
    </p:spTree>
    <p:extLst>
      <p:ext uri="{BB962C8B-B14F-4D97-AF65-F5344CB8AC3E}">
        <p14:creationId xmlns:p14="http://schemas.microsoft.com/office/powerpoint/2010/main" val="387495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45867DB-F2D0-4450-B49B-4A673D38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0A518D1-6399-4DAB-B623-EC38D7977245}"/>
              </a:ext>
            </a:extLst>
          </p:cNvPr>
          <p:cNvSpPr txBox="1"/>
          <p:nvPr/>
        </p:nvSpPr>
        <p:spPr>
          <a:xfrm>
            <a:off x="1099455" y="2708371"/>
            <a:ext cx="70714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Projektverzeichnis (Repository) erstellen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6106906-E7CB-4E28-A5F7-04B7B28E44A2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761C157-A37E-4721-81A6-D268755F3686}"/>
              </a:ext>
            </a:extLst>
          </p:cNvPr>
          <p:cNvCxnSpPr>
            <a:cxnSpLocks/>
          </p:cNvCxnSpPr>
          <p:nvPr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8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81355EE-4161-48C9-AA83-FA9158BFD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Erstellung über den Befehl </a:t>
            </a:r>
            <a:r>
              <a:rPr lang="de-DE" i="1" dirty="0" err="1"/>
              <a:t>init</a:t>
            </a:r>
            <a:endParaRPr lang="de-DE" i="1" dirty="0"/>
          </a:p>
          <a:p>
            <a:pPr lvl="1"/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init</a:t>
            </a:r>
            <a:r>
              <a:rPr lang="de-DE" b="1" i="1" dirty="0"/>
              <a:t> [Verzeichnis]</a:t>
            </a:r>
          </a:p>
          <a:p>
            <a:pPr lvl="1"/>
            <a:r>
              <a:rPr lang="de-DE" dirty="0"/>
              <a:t>Mit Übergabe eines Verzeichnis, wird dort das Archiv erstellt</a:t>
            </a:r>
          </a:p>
          <a:p>
            <a:pPr lvl="1"/>
            <a:r>
              <a:rPr lang="de-DE" dirty="0"/>
              <a:t>Fügt dem aktuellen Verzeichnis ein Unterverzeichnis ".git" hinzu Somit wird dieses Verzeichnis zu einem Git Projektarchiv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Erstellung über den Befehl </a:t>
            </a:r>
            <a:r>
              <a:rPr lang="de-DE" i="1" dirty="0" err="1"/>
              <a:t>clone</a:t>
            </a:r>
            <a:endParaRPr lang="de-DE" i="1" dirty="0"/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clone</a:t>
            </a:r>
            <a:r>
              <a:rPr lang="de-DE" b="1" i="1" dirty="0"/>
              <a:t> &lt;URL&gt; &lt;lokales Verzeichnis&gt;</a:t>
            </a:r>
          </a:p>
          <a:p>
            <a:pPr lvl="1"/>
            <a:r>
              <a:rPr lang="de-DE" dirty="0"/>
              <a:t>Erstellung eines neuen Projektarchivs anhand einem bestehenden Projektarchiv</a:t>
            </a:r>
          </a:p>
          <a:p>
            <a:pPr lvl="1"/>
            <a:r>
              <a:rPr lang="de-DE" dirty="0"/>
              <a:t>Erstellt eine Verbindung zwischen dem lokalen und globalen Archiv unter dem Alias </a:t>
            </a:r>
            <a:r>
              <a:rPr lang="de-DE" i="1" dirty="0" err="1"/>
              <a:t>origin</a:t>
            </a:r>
            <a:endParaRPr lang="de-DE" i="1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14EC20-B3D2-4C0E-A00F-BC98D3AE66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Die Befehle </a:t>
            </a:r>
            <a:r>
              <a:rPr lang="de-DE" i="1" dirty="0" err="1"/>
              <a:t>Init</a:t>
            </a:r>
            <a:r>
              <a:rPr lang="de-DE" dirty="0"/>
              <a:t> und </a:t>
            </a:r>
            <a:r>
              <a:rPr lang="de-DE" i="1" dirty="0"/>
              <a:t>Clone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12507E-65EA-4A71-AA24-F9D2624C2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23" y="2787986"/>
            <a:ext cx="407733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2D83C0A-51F8-4282-8D0F-370D740BDA3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6"/>
          <a:stretch/>
        </p:blipFill>
        <p:spPr bwMode="auto">
          <a:xfrm>
            <a:off x="1778323" y="5020520"/>
            <a:ext cx="4869180" cy="977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914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01F220-DA18-4A6D-9D34-63BDF7C216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objects</a:t>
            </a:r>
            <a:r>
              <a:rPr lang="de-DE" dirty="0"/>
              <a:t>: 	enthält alle Dateien 				       	die versioniert werden</a:t>
            </a:r>
          </a:p>
          <a:p>
            <a:r>
              <a:rPr lang="de-DE" dirty="0" err="1"/>
              <a:t>refs</a:t>
            </a:r>
            <a:r>
              <a:rPr lang="de-DE" dirty="0"/>
              <a:t>: 		enthält Verweise auf 				 	Zweige und Etiketten</a:t>
            </a:r>
          </a:p>
          <a:p>
            <a:r>
              <a:rPr lang="de-DE" dirty="0"/>
              <a:t>logs: 		enthält Informationen          		   	        	zu Commit Historie und 			              		Historie der Zweige und 		              		Arbeitsverzeichnisse</a:t>
            </a:r>
          </a:p>
          <a:p>
            <a:r>
              <a:rPr lang="de-DE" dirty="0" err="1"/>
              <a:t>hooks</a:t>
            </a:r>
            <a:r>
              <a:rPr lang="de-DE" dirty="0"/>
              <a:t>: 	enthält Shell Skripte, die bei Git Kommandos 		ausgeführt werden</a:t>
            </a:r>
          </a:p>
          <a:p>
            <a:r>
              <a:rPr lang="de-DE" dirty="0" err="1"/>
              <a:t>config</a:t>
            </a:r>
            <a:r>
              <a:rPr lang="de-DE" dirty="0"/>
              <a:t>: 	enthält Informationen und Einstellungen für 		das Projektarchiv</a:t>
            </a:r>
          </a:p>
          <a:p>
            <a:r>
              <a:rPr lang="de-DE" dirty="0"/>
              <a:t>HEAD: 	Verweist auf den Stand der aktuelle 			Arbeitskopie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852DF4-67D0-4FB0-BD9E-EF1E8DE7C3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Speicherung der Daten: </a:t>
            </a:r>
            <a:r>
              <a:rPr lang="de-DE" i="1" dirty="0"/>
              <a:t>.</a:t>
            </a:r>
            <a:r>
              <a:rPr lang="de-DE" i="1" dirty="0" err="1"/>
              <a:t>git</a:t>
            </a:r>
            <a:r>
              <a:rPr lang="de-DE" dirty="0"/>
              <a:t> Ordner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4967B5-EC3F-42A0-9D14-71B7A974C6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1" t="29617" r="33902" b="27839"/>
          <a:stretch/>
        </p:blipFill>
        <p:spPr bwMode="auto">
          <a:xfrm>
            <a:off x="5839261" y="1245328"/>
            <a:ext cx="2676089" cy="19525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517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84B207-B778-44AB-85B9-C492BBABE4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individuelle Einstellungen am Projektarchiv</a:t>
            </a:r>
          </a:p>
          <a:p>
            <a:r>
              <a:rPr lang="de-DE" dirty="0"/>
              <a:t>Hinterlegung von persönlichen Daten:</a:t>
            </a:r>
          </a:p>
          <a:p>
            <a:pPr lvl="1"/>
            <a:r>
              <a:rPr lang="de-DE" dirty="0"/>
              <a:t>Name: </a:t>
            </a:r>
            <a:r>
              <a:rPr lang="en-US" b="1" i="1" dirty="0"/>
              <a:t>git config --global user.name "&lt;Name&gt;"</a:t>
            </a:r>
          </a:p>
          <a:p>
            <a:pPr lvl="1"/>
            <a:r>
              <a:rPr lang="en-US" dirty="0"/>
              <a:t>E-Mail: </a:t>
            </a:r>
            <a:r>
              <a:rPr lang="en-US" b="1" i="1" dirty="0"/>
              <a:t>git config --global </a:t>
            </a:r>
            <a:r>
              <a:rPr lang="en-US" b="1" i="1" dirty="0" err="1"/>
              <a:t>user.email</a:t>
            </a:r>
            <a:r>
              <a:rPr lang="en-US" b="1" i="1" dirty="0"/>
              <a:t> "&lt;E-Mail&gt;“</a:t>
            </a:r>
          </a:p>
          <a:p>
            <a:r>
              <a:rPr lang="de-DE" dirty="0"/>
              <a:t>Einstellung auch innerhalb der Konfigurationsdatei möglich: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config</a:t>
            </a:r>
            <a:r>
              <a:rPr lang="de-DE" b="1" i="1" dirty="0"/>
              <a:t> --</a:t>
            </a:r>
            <a:r>
              <a:rPr lang="de-DE" b="1" i="1" dirty="0" err="1"/>
              <a:t>edit</a:t>
            </a:r>
            <a:endParaRPr lang="de-DE" b="1" i="1" dirty="0"/>
          </a:p>
          <a:p>
            <a:r>
              <a:rPr lang="de-DE" dirty="0"/>
              <a:t>Alias für Befehle angeben: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alias.&lt;Alias Name&gt; &lt;Git Kommando&gt;</a:t>
            </a:r>
          </a:p>
          <a:p>
            <a:r>
              <a:rPr lang="de-DE" dirty="0"/>
              <a:t>Einstellungen einsehen: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--list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2C9F7D-80F5-4EED-9D00-DE6431CB7C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Konfiguration von </a:t>
            </a:r>
            <a:r>
              <a:rPr lang="de-DE" dirty="0" err="1"/>
              <a:t>Git</a:t>
            </a:r>
            <a:r>
              <a:rPr lang="de-DE" dirty="0"/>
              <a:t> über den Befehl </a:t>
            </a:r>
            <a:r>
              <a:rPr lang="de-DE" i="1" dirty="0" err="1"/>
              <a:t>config</a:t>
            </a:r>
            <a:endParaRPr lang="de-DE" i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0575CE-AC59-4766-921C-12BFF5D18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3"/>
          <a:stretch/>
        </p:blipFill>
        <p:spPr>
          <a:xfrm>
            <a:off x="2529990" y="4893594"/>
            <a:ext cx="4084020" cy="11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063AF5-4A8A-4315-88D3-75A5DCAA9E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Ausblendung von Dateien / Ordnern, die nicht versioniert werden sollen, </a:t>
            </a:r>
            <a:r>
              <a:rPr lang="de-DE" dirty="0" err="1"/>
              <a:t>z.B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Build</a:t>
            </a:r>
            <a:r>
              <a:rPr lang="de-DE" dirty="0"/>
              <a:t> Dateien</a:t>
            </a:r>
          </a:p>
          <a:p>
            <a:pPr lvl="1"/>
            <a:r>
              <a:rPr lang="de-DE" dirty="0"/>
              <a:t>Temporäre Dateien</a:t>
            </a:r>
          </a:p>
          <a:p>
            <a:pPr lvl="1"/>
            <a:r>
              <a:rPr lang="de-DE" dirty="0"/>
              <a:t>Benutzerdefinierte Dateien</a:t>
            </a:r>
          </a:p>
          <a:p>
            <a:r>
              <a:rPr lang="de-DE" dirty="0"/>
              <a:t>Diese Dateien werden in </a:t>
            </a:r>
            <a:r>
              <a:rPr lang="de-DE" i="1" dirty="0"/>
              <a:t>.</a:t>
            </a:r>
            <a:r>
              <a:rPr lang="de-DE" i="1" dirty="0" err="1"/>
              <a:t>gitignore</a:t>
            </a:r>
            <a:r>
              <a:rPr lang="de-DE" i="1" dirty="0"/>
              <a:t> </a:t>
            </a:r>
            <a:r>
              <a:rPr lang="de-DE" dirty="0"/>
              <a:t>zeilenweise angegeben: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 der Beispiel Abbildungen ausgeblendet werden: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-Dateien (</a:t>
            </a:r>
            <a:r>
              <a:rPr lang="de-DE" dirty="0" err="1"/>
              <a:t>Build</a:t>
            </a:r>
            <a:r>
              <a:rPr lang="de-DE" dirty="0"/>
              <a:t> Dateien)</a:t>
            </a:r>
          </a:p>
          <a:p>
            <a:pPr lvl="1"/>
            <a:r>
              <a:rPr lang="de-DE" dirty="0"/>
              <a:t>Eine Datei namens „</a:t>
            </a:r>
            <a:r>
              <a:rPr lang="de-DE" dirty="0" err="1"/>
              <a:t>geo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Dateien, welche mit einer Tilde enden (temporäre Dateien)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74E382-A7F7-4C5E-BE6B-589CB0EB14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Die Datei </a:t>
            </a:r>
            <a:r>
              <a:rPr lang="de-DE" i="1" dirty="0"/>
              <a:t>.</a:t>
            </a:r>
            <a:r>
              <a:rPr lang="de-DE" i="1" dirty="0" err="1"/>
              <a:t>gitignore</a:t>
            </a:r>
            <a:endParaRPr lang="de-DE" i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2B0763-9D56-4398-A550-F74A18EB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20" y="3191035"/>
            <a:ext cx="3469042" cy="6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1754</Words>
  <Application>Microsoft Office PowerPoint</Application>
  <PresentationFormat>Bildschirmpräsentation (4:3)</PresentationFormat>
  <Paragraphs>415</Paragraphs>
  <Slides>42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Office</vt:lpstr>
      <vt:lpstr>Entwicklung eines Tutorials für die Versionsverwaltung mit git</vt:lpstr>
      <vt:lpstr>Vorteile von Git innerhalb einer Projektentwicklung</vt:lpstr>
      <vt:lpstr>Grundlegendes Prinzip</vt:lpstr>
      <vt:lpstr>Installation von Git</vt:lpstr>
      <vt:lpstr>PowerPoint-Präsentation</vt:lpstr>
      <vt:lpstr>Die Befehle Init und Clone</vt:lpstr>
      <vt:lpstr>Speicherung der Daten: .git Ordner</vt:lpstr>
      <vt:lpstr>Konfiguration von Git über den Befehl config</vt:lpstr>
      <vt:lpstr>Die Datei .gitignore</vt:lpstr>
      <vt:lpstr>Änderungen durchführen</vt:lpstr>
      <vt:lpstr>Der Index (staging area)</vt:lpstr>
      <vt:lpstr>Erstellung eines Commit</vt:lpstr>
      <vt:lpstr>Historie mit dem Befehl Log</vt:lpstr>
      <vt:lpstr>Zwischenspeicher (Stash)</vt:lpstr>
      <vt:lpstr>Zwischenspeicher anwenden: Apply / Pop</vt:lpstr>
      <vt:lpstr>Zweige (branches)</vt:lpstr>
      <vt:lpstr>Warum braucht man Zweige?</vt:lpstr>
      <vt:lpstr>Verwendung von Zweigen </vt:lpstr>
      <vt:lpstr>Zusammenführungen in Git (merge)</vt:lpstr>
      <vt:lpstr>Konflikte</vt:lpstr>
      <vt:lpstr>Der Befehl Rebase</vt:lpstr>
      <vt:lpstr>Interaktiver Rebase</vt:lpstr>
      <vt:lpstr>Synchronisierung von Archiven</vt:lpstr>
      <vt:lpstr>Das Referenzarchiv</vt:lpstr>
      <vt:lpstr>Die Befehle Push und Fetch</vt:lpstr>
      <vt:lpstr>Der Befehl Pull</vt:lpstr>
      <vt:lpstr>Änderungen revidieren</vt:lpstr>
      <vt:lpstr>Der Befehl Revert</vt:lpstr>
      <vt:lpstr>Der Befehl Reset</vt:lpstr>
      <vt:lpstr>Weitere nützliche Befehle</vt:lpstr>
      <vt:lpstr>Kennzeichnung von Commits (tags)</vt:lpstr>
      <vt:lpstr>Änderungen integrieren</vt:lpstr>
      <vt:lpstr>Änderungen integrieren mit Cherry pick</vt:lpstr>
      <vt:lpstr>Der Befehl Cherry</vt:lpstr>
      <vt:lpstr>Workflows mit Git</vt:lpstr>
      <vt:lpstr>Git-Flow</vt:lpstr>
      <vt:lpstr>Git-Flow – Grafische Darstellung</vt:lpstr>
      <vt:lpstr>Request-Pull (Linux Workflow)</vt:lpstr>
      <vt:lpstr>Forking Workflow</vt:lpstr>
      <vt:lpstr>Interne Datenverwaltung</vt:lpstr>
      <vt:lpstr>Speicherverwaltung von Git</vt:lpstr>
      <vt:lpstr>Speicherverwaltung von Git - Packfiles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Kaussen</dc:creator>
  <cp:lastModifiedBy>Lennart Kaussen</cp:lastModifiedBy>
  <cp:revision>153</cp:revision>
  <dcterms:created xsi:type="dcterms:W3CDTF">2020-03-03T07:10:20Z</dcterms:created>
  <dcterms:modified xsi:type="dcterms:W3CDTF">2020-03-29T12:19:16Z</dcterms:modified>
</cp:coreProperties>
</file>