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7" r:id="rId9"/>
    <p:sldId id="276" r:id="rId10"/>
    <p:sldId id="279" r:id="rId11"/>
    <p:sldId id="278" r:id="rId12"/>
    <p:sldId id="280" r:id="rId13"/>
    <p:sldId id="281" r:id="rId14"/>
    <p:sldId id="282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3" r:id="rId24"/>
    <p:sldId id="292" r:id="rId25"/>
    <p:sldId id="295" r:id="rId26"/>
    <p:sldId id="297" r:id="rId27"/>
    <p:sldId id="298" r:id="rId28"/>
    <p:sldId id="309" r:id="rId29"/>
    <p:sldId id="299" r:id="rId30"/>
    <p:sldId id="300" r:id="rId31"/>
    <p:sldId id="301" r:id="rId32"/>
    <p:sldId id="303" r:id="rId33"/>
    <p:sldId id="302" r:id="rId34"/>
    <p:sldId id="304" r:id="rId35"/>
    <p:sldId id="305" r:id="rId36"/>
    <p:sldId id="306" r:id="rId37"/>
    <p:sldId id="308" r:id="rId38"/>
    <p:sldId id="307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nart Kaussen" initials="LK" lastIdx="3" clrIdx="0">
    <p:extLst>
      <p:ext uri="{19B8F6BF-5375-455C-9EA6-DF929625EA0E}">
        <p15:presenceInfo xmlns:p15="http://schemas.microsoft.com/office/powerpoint/2012/main" userId="2e5805316ca2118f" providerId="Windows Live"/>
      </p:ext>
    </p:extLst>
  </p:cmAuthor>
  <p:cmAuthor id="2" name="Marc Retzlaff" initials="MR" lastIdx="2" clrIdx="1">
    <p:extLst>
      <p:ext uri="{19B8F6BF-5375-455C-9EA6-DF929625EA0E}">
        <p15:presenceInfo xmlns:p15="http://schemas.microsoft.com/office/powerpoint/2012/main" userId="874654ead53cf3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6T14:13:58.395" idx="3">
    <p:pos x="1036" y="343"/>
    <p:text>wie groß soll die abgrenzung zwischen init .git sein?</p:text>
    <p:extLst>
      <p:ext uri="{C676402C-5697-4E1C-873F-D02D1690AC5C}">
        <p15:threadingInfo xmlns:p15="http://schemas.microsoft.com/office/powerpoint/2012/main" timeZoneBias="-60"/>
      </p:ext>
    </p:extLst>
  </p:cm>
  <p:cm authorId="2" dt="2020-03-13T09:07:52.477" idx="2">
    <p:pos x="1036" y="479"/>
    <p:text>brauchen wir die Folie überhaupt?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CD49-93F9-4EB7-9AB7-31369D3CCD5D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901F-C259-463B-A8B7-2A4122B29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7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51D4-4F8D-402A-BD06-90531D3D0B0E}" type="datetime1">
              <a:rPr lang="de-DE" smtClean="0"/>
              <a:t>16.03.2020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FC1D-F958-4804-B298-25E0F93B1193}" type="datetime1">
              <a:rPr lang="de-DE" smtClean="0"/>
              <a:t>16.03.2020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6B7-2C61-49BA-838E-19A37BCD9623}" type="datetime1">
              <a:rPr lang="de-DE" smtClean="0"/>
              <a:t>16.03.2020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B37C9A-2CA1-49A0-A942-3CADD9F812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9F54691-472B-4645-8737-F750CF2422BB}"/>
              </a:ext>
            </a:extLst>
          </p:cNvPr>
          <p:cNvSpPr txBox="1">
            <a:spLocks/>
          </p:cNvSpPr>
          <p:nvPr userDrawn="1"/>
        </p:nvSpPr>
        <p:spPr>
          <a:xfrm>
            <a:off x="61234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7941D6-DDCD-4FEB-B76A-6EA7C7E1DF91}" type="datetime1">
              <a:rPr lang="de-DE" smtClean="0"/>
              <a:pPr/>
              <a:t>16.03.2020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CEB3F1-71B9-4099-B062-C7706FA6D7C1}"/>
              </a:ext>
            </a:extLst>
          </p:cNvPr>
          <p:cNvSpPr txBox="1">
            <a:spLocks/>
          </p:cNvSpPr>
          <p:nvPr userDrawn="1"/>
        </p:nvSpPr>
        <p:spPr>
          <a:xfrm>
            <a:off x="1145412" y="6356351"/>
            <a:ext cx="369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Git Tutorial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4EF56B5-ECA9-4597-9322-E4C2CA5C2ED7}"/>
              </a:ext>
            </a:extLst>
          </p:cNvPr>
          <p:cNvSpPr txBox="1">
            <a:spLocks/>
          </p:cNvSpPr>
          <p:nvPr userDrawn="1"/>
        </p:nvSpPr>
        <p:spPr>
          <a:xfrm>
            <a:off x="-158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94D85D-A331-4F90-A37B-3680A0933E4F}" type="slidenum">
              <a:rPr lang="de-DE" smtClean="0"/>
              <a:pPr algn="ctr"/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EDB33C-9BB9-4D75-BD26-376FAF9009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7D42711-20F3-40A7-81C7-7C84A5A9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77C827-8816-455A-8002-451154911463}"/>
              </a:ext>
            </a:extLst>
          </p:cNvPr>
          <p:cNvCxnSpPr>
            <a:cxnSpLocks/>
          </p:cNvCxnSpPr>
          <p:nvPr userDrawn="1"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1EC9D5-4DD4-491B-BB9B-D24B97861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1836" y="365127"/>
            <a:ext cx="7169010" cy="697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1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A775AD-C2C9-409C-BFF9-CDBCCEC17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B84DBD-C905-4CB3-BC15-25DBE95E196C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5C9BB90-1928-43F1-8306-63EF73E7337D}"/>
              </a:ext>
            </a:extLst>
          </p:cNvPr>
          <p:cNvCxnSpPr>
            <a:cxnSpLocks/>
          </p:cNvCxnSpPr>
          <p:nvPr userDrawn="1"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el 11">
            <a:extLst>
              <a:ext uri="{FF2B5EF4-FFF2-40B4-BE49-F238E27FC236}">
                <a16:creationId xmlns:a16="http://schemas.microsoft.com/office/drawing/2014/main" id="{62FE974D-81CC-4F03-8BF9-50F6A6D3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2708276"/>
            <a:ext cx="5868987" cy="492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3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5DE-6FE8-4EA0-83A6-6CAFC8B06972}" type="datetime1">
              <a:rPr lang="de-DE" smtClean="0"/>
              <a:t>16.03.2020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6157-A9C6-4111-84CF-F4ABC9BB74CD}" type="datetime1">
              <a:rPr lang="de-DE" smtClean="0"/>
              <a:t>16.03.2020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223-4612-4606-8A30-596D72469CD7}" type="datetime1">
              <a:rPr lang="de-DE" smtClean="0"/>
              <a:t>16.03.2020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F00-9786-41ED-9D90-88F7ADE0F2B0}" type="datetime1">
              <a:rPr lang="de-DE" smtClean="0"/>
              <a:t>16.03.2020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FA33-7DFF-4544-8A2D-E09A4E33D92E}" type="datetime1">
              <a:rPr lang="de-DE" smtClean="0"/>
              <a:t>16.03.2020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841-BABD-4AE4-8760-966DF476109C}" type="datetime1">
              <a:rPr lang="de-DE" smtClean="0"/>
              <a:t>16.03.2020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8200" y="365126"/>
            <a:ext cx="7167600" cy="698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 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C537-7C07-410D-9EF1-F90075952502}" type="datetime1">
              <a:rPr lang="de-DE" smtClean="0"/>
              <a:t>16.03.2020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0CEE-E433-4CF3-98B1-3DF82889D5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Verwendung des Kommandos </a:t>
            </a:r>
            <a:r>
              <a:rPr lang="de-DE" dirty="0" err="1"/>
              <a:t>apt-get</a:t>
            </a:r>
            <a:r>
              <a:rPr lang="de-DE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Erneuerung der Referenzen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update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git</a:t>
            </a:r>
            <a:endParaRPr lang="de-DE" b="1" i="1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Überprüfung mit </a:t>
            </a:r>
            <a:r>
              <a:rPr lang="de-DE" b="1" i="1" dirty="0" err="1"/>
              <a:t>git</a:t>
            </a:r>
            <a:r>
              <a:rPr lang="de-DE" b="1" i="1" dirty="0"/>
              <a:t> --version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9BD52A-10D4-4170-A998-31F963D2F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Installation unter Linux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A1497-5C4E-4F1B-A045-74E2D153CB9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6F7941D6-DDCD-4FEB-B76A-6EA7C7E1DF91}" type="datetime1">
              <a:rPr lang="de-DE" smtClean="0"/>
              <a:t>16.03.2020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BE4D-CD6A-43CD-B5F7-D0456D90B3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698875" cy="365125"/>
          </a:xfrm>
        </p:spPr>
        <p:txBody>
          <a:bodyPr/>
          <a:lstStyle/>
          <a:p>
            <a:r>
              <a:rPr lang="de-DE" dirty="0"/>
              <a:t>Git Tutorial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F1831-59D5-4145-B6B9-A1613CE4A1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 algn="ctr"/>
            <a:fld id="{6F94D85D-A331-4F90-A37B-3680A0933E4F}" type="slidenum">
              <a:rPr lang="de-DE" smtClean="0"/>
              <a:pPr algn="ctr"/>
              <a:t>1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E8F2A84-19B8-4826-B3AD-6F16601D7885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7A6261ED-119B-40E9-A877-9DF5FF1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DA0021-3FCA-4721-AD9E-DF15B2F3591D}"/>
              </a:ext>
            </a:extLst>
          </p:cNvPr>
          <p:cNvCxnSpPr>
            <a:cxnSpLocks/>
          </p:cNvCxnSpPr>
          <p:nvPr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662EF6AE-12E0-4CB0-9C97-4C2C4564B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69"/>
          <a:stretch/>
        </p:blipFill>
        <p:spPr>
          <a:xfrm>
            <a:off x="2209804" y="3429000"/>
            <a:ext cx="4773074" cy="12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76ADF3-5999-4C90-8DA1-E918066BFD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603658" cy="4931635"/>
          </a:xfrm>
        </p:spPr>
        <p:txBody>
          <a:bodyPr>
            <a:normAutofit/>
          </a:bodyPr>
          <a:lstStyle/>
          <a:p>
            <a:r>
              <a:rPr lang="de-DE" sz="1800" dirty="0"/>
              <a:t>Ermöglicht einen Überblick, über den aktuellen Stand des Zweiges</a:t>
            </a:r>
          </a:p>
          <a:p>
            <a:r>
              <a:rPr lang="de-DE" sz="1800" dirty="0"/>
              <a:t>Angezeigt werden alle </a:t>
            </a:r>
            <a:r>
              <a:rPr lang="de-DE" sz="1800" dirty="0" err="1"/>
              <a:t>Commits</a:t>
            </a:r>
            <a:r>
              <a:rPr lang="de-DE" sz="1800" dirty="0"/>
              <a:t> des Zweiges mit Informationen zum Autor, Datum und Prüfsumme</a:t>
            </a:r>
          </a:p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log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Optionen: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oneline</a:t>
            </a:r>
            <a:r>
              <a:rPr lang="de-DE" dirty="0"/>
              <a:t>		Stellt Commit in verkürzter Form da</a:t>
            </a:r>
          </a:p>
          <a:p>
            <a:pPr lvl="1"/>
            <a:r>
              <a:rPr lang="de-DE" dirty="0"/>
              <a:t>--all		Listet </a:t>
            </a:r>
            <a:r>
              <a:rPr lang="de-DE" dirty="0" err="1"/>
              <a:t>Commits</a:t>
            </a:r>
            <a:r>
              <a:rPr lang="de-DE" dirty="0"/>
              <a:t> aller Zweige</a:t>
            </a:r>
          </a:p>
          <a:p>
            <a:pPr lvl="1"/>
            <a:r>
              <a:rPr lang="de-DE" dirty="0"/>
              <a:t>--follow &lt;Datei&gt;	Listet </a:t>
            </a:r>
            <a:r>
              <a:rPr lang="de-DE" dirty="0" err="1"/>
              <a:t>Commits</a:t>
            </a:r>
            <a:r>
              <a:rPr lang="de-DE" dirty="0"/>
              <a:t> mit Änderungen an der Datei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decorate</a:t>
            </a:r>
            <a:r>
              <a:rPr lang="de-DE" dirty="0"/>
              <a:t>		Listet Etiketten, Zweige an zugehörige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--graph		Erstellt </a:t>
            </a:r>
            <a:r>
              <a:rPr lang="de-DE" dirty="0" err="1"/>
              <a:t>Ascii</a:t>
            </a:r>
            <a:r>
              <a:rPr lang="de-DE" dirty="0"/>
              <a:t> Baum am Anfang der Zeile zur 				einfachen Zweigzuordnung	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grep</a:t>
            </a:r>
            <a:r>
              <a:rPr lang="de-DE" dirty="0"/>
              <a:t> ‘&lt;Suche&gt;‘	Durchsucht die Commit Nachrichten</a:t>
            </a:r>
          </a:p>
          <a:p>
            <a:pPr lvl="1"/>
            <a:r>
              <a:rPr lang="de-DE" dirty="0"/>
              <a:t>-S&lt;Suche&gt;		Durchsucht Änderungen der </a:t>
            </a:r>
            <a:r>
              <a:rPr lang="de-DE" dirty="0" err="1"/>
              <a:t>Commits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		(falls einsehbar)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12F092-D3B3-4246-8550-7F89DC5A3E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Log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31E8D0-7902-4AED-A689-428159E9C6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47" y="2550319"/>
            <a:ext cx="4362450" cy="80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23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579AFA-4288-4E59-BD2C-CF222CE7DD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318432" cy="493163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Stellt Zwischenspeicher dar</a:t>
            </a:r>
          </a:p>
          <a:p>
            <a:r>
              <a:rPr lang="de-DE" dirty="0"/>
              <a:t>Setzt die Arbeitskopie auf den letzten Commit zurück</a:t>
            </a:r>
          </a:p>
          <a:p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stash</a:t>
            </a:r>
            <a:endParaRPr lang="de-DE" b="1" i="1" dirty="0"/>
          </a:p>
          <a:p>
            <a:r>
              <a:rPr lang="de-DE" dirty="0"/>
              <a:t>Optionen:</a:t>
            </a:r>
          </a:p>
          <a:p>
            <a:pPr lvl="1"/>
            <a:r>
              <a:rPr lang="de-DE" dirty="0"/>
              <a:t>-patch:		nur ein Teil der Änderungen wird 				zwischengespeichert</a:t>
            </a:r>
          </a:p>
          <a:p>
            <a:pPr lvl="1"/>
            <a:r>
              <a:rPr lang="de-DE" dirty="0"/>
              <a:t>-u: 		nicht versionsverwaltete Dateien werden mit 			einbezogen</a:t>
            </a:r>
          </a:p>
          <a:p>
            <a:pPr lvl="1"/>
            <a:r>
              <a:rPr lang="de-DE" dirty="0" err="1"/>
              <a:t>list</a:t>
            </a:r>
            <a:r>
              <a:rPr lang="de-DE" dirty="0"/>
              <a:t>: 		listet alle bereits gespeicherten 				Zwischenstände auf</a:t>
            </a:r>
          </a:p>
          <a:p>
            <a:pPr lvl="1"/>
            <a:r>
              <a:rPr lang="de-DE" dirty="0"/>
              <a:t>save "&lt;Nachricht&gt;":	fügt einem Zwischenstand eine Nachricht 			hinzu</a:t>
            </a:r>
          </a:p>
          <a:p>
            <a:pPr lvl="1"/>
            <a:r>
              <a:rPr lang="de-DE" dirty="0" err="1"/>
              <a:t>pop</a:t>
            </a:r>
            <a:r>
              <a:rPr lang="de-DE" dirty="0"/>
              <a:t>: 		Zwischenstand wird auf die Arbeitskopie 			angewendet und gelöscht</a:t>
            </a:r>
          </a:p>
          <a:p>
            <a:pPr lvl="1"/>
            <a:r>
              <a:rPr lang="de-DE" dirty="0" err="1"/>
              <a:t>apply</a:t>
            </a:r>
            <a:r>
              <a:rPr lang="de-DE" dirty="0"/>
              <a:t>: 		Zwischenstand wird auf Arbeitskopie 				angewendet und beibehalten</a:t>
            </a:r>
          </a:p>
          <a:p>
            <a:pPr lvl="1"/>
            <a:r>
              <a:rPr lang="de-DE" dirty="0" err="1"/>
              <a:t>show</a:t>
            </a:r>
            <a:r>
              <a:rPr lang="de-DE" dirty="0"/>
              <a:t>:		Änderungen des ersten Eintrags im </a:t>
            </a:r>
            <a:r>
              <a:rPr lang="de-DE" dirty="0" err="1"/>
              <a:t>Stash</a:t>
            </a:r>
            <a:r>
              <a:rPr lang="de-DE" dirty="0"/>
              <a:t> 			angezeigt</a:t>
            </a:r>
          </a:p>
          <a:p>
            <a:pPr lvl="1"/>
            <a:r>
              <a:rPr lang="de-DE" dirty="0" err="1"/>
              <a:t>drop</a:t>
            </a:r>
            <a:r>
              <a:rPr lang="de-DE" dirty="0"/>
              <a:t> &lt;</a:t>
            </a:r>
            <a:r>
              <a:rPr lang="de-DE" dirty="0" err="1"/>
              <a:t>stash-id</a:t>
            </a:r>
            <a:r>
              <a:rPr lang="de-DE" dirty="0"/>
              <a:t>&gt;:	Löscht den übergebenen Zwischenstand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F9D629-AE16-4134-A025-BC6DE94F1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Stash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29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ABF1F1-47DF-422D-8ECF-EB596742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Zweige</a:t>
            </a:r>
          </a:p>
        </p:txBody>
      </p:sp>
    </p:spTree>
    <p:extLst>
      <p:ext uri="{BB962C8B-B14F-4D97-AF65-F5344CB8AC3E}">
        <p14:creationId xmlns:p14="http://schemas.microsoft.com/office/powerpoint/2010/main" val="89559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2E4703-45B0-479F-A7F0-532E59E291B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Isolation von verschiedenen Ansätzen</a:t>
            </a:r>
          </a:p>
          <a:p>
            <a:r>
              <a:rPr lang="de-DE" dirty="0"/>
              <a:t>Reduzierung der Synchronisierung</a:t>
            </a:r>
          </a:p>
          <a:p>
            <a:r>
              <a:rPr lang="de-DE" dirty="0"/>
              <a:t>Ermöglicht Arbeitsteilung mit mehreren Personen</a:t>
            </a:r>
          </a:p>
          <a:p>
            <a:r>
              <a:rPr lang="de-DE" dirty="0"/>
              <a:t>Fördert Übersichtlichkeit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5D71C33-EA1B-45F6-8CDB-E316C77904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Warum?</a:t>
            </a:r>
          </a:p>
        </p:txBody>
      </p:sp>
    </p:spTree>
    <p:extLst>
      <p:ext uri="{BB962C8B-B14F-4D97-AF65-F5344CB8AC3E}">
        <p14:creationId xmlns:p14="http://schemas.microsoft.com/office/powerpoint/2010/main" val="235046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9D8DA4-831F-4325-9B1A-8F9A21DFBE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branch</a:t>
            </a:r>
            <a:endParaRPr lang="de-DE" b="1" i="1" dirty="0"/>
          </a:p>
          <a:p>
            <a:pPr lvl="1"/>
            <a:r>
              <a:rPr lang="de-DE" dirty="0"/>
              <a:t>Listet Zweige des Projekts, sowie den aktiven Zweig</a:t>
            </a:r>
          </a:p>
          <a:p>
            <a:pPr lvl="1"/>
            <a:r>
              <a:rPr lang="de-DE" dirty="0"/>
              <a:t>&lt;Name&gt;	Erstellt Zweig mit dem übergebenen Namen</a:t>
            </a:r>
          </a:p>
          <a:p>
            <a:pPr lvl="1"/>
            <a:r>
              <a:rPr lang="de-DE" dirty="0"/>
              <a:t>-b	&lt;Name&gt;	Löscht übergebenen Zweig falls dieser keine 			Neuerungen gegenüber anderen Zweigen enthält</a:t>
            </a:r>
          </a:p>
          <a:p>
            <a:pPr lvl="1"/>
            <a:r>
              <a:rPr lang="de-DE" dirty="0"/>
              <a:t>-D	 &lt;Name&gt;	Löscht Zweig ohne Überprüfung ob Neuerungen 			enthalten sind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checkout</a:t>
            </a:r>
            <a:r>
              <a:rPr lang="de-DE" b="1" i="1" dirty="0"/>
              <a:t> &lt;Zweig&gt;</a:t>
            </a:r>
          </a:p>
          <a:p>
            <a:pPr lvl="1"/>
            <a:r>
              <a:rPr lang="de-DE" dirty="0"/>
              <a:t>Wechselt den aktiven Zweig und somit Arbeitskopie</a:t>
            </a:r>
          </a:p>
          <a:p>
            <a:pPr lvl="1"/>
            <a:r>
              <a:rPr lang="de-DE" dirty="0"/>
              <a:t>-b		Erstellt einen Zweig und wechselt auf diesen</a:t>
            </a:r>
          </a:p>
          <a:p>
            <a:pPr lvl="1"/>
            <a:r>
              <a:rPr lang="de-DE" dirty="0"/>
              <a:t>Wird eine Datei anstatt eines Zweiges übergeben, wird die Datei auf den Stand des letzten </a:t>
            </a:r>
            <a:r>
              <a:rPr lang="de-DE" dirty="0" err="1"/>
              <a:t>Commits</a:t>
            </a:r>
            <a:r>
              <a:rPr lang="de-DE" dirty="0"/>
              <a:t> zurückgesetzt</a:t>
            </a:r>
          </a:p>
          <a:p>
            <a:pPr lvl="1"/>
            <a:r>
              <a:rPr lang="de-DE" dirty="0"/>
              <a:t>Wird ein Commit (Prüfsumme) anstatt eines Zweiges übergeben, wird die Arbeitskopie mit diesem Commit geladen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94D45-32B7-4752-94A3-EDFB734412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Zweig / Branch</a:t>
            </a:r>
          </a:p>
        </p:txBody>
      </p:sp>
    </p:spTree>
    <p:extLst>
      <p:ext uri="{BB962C8B-B14F-4D97-AF65-F5344CB8AC3E}">
        <p14:creationId xmlns:p14="http://schemas.microsoft.com/office/powerpoint/2010/main" val="358630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C170B-980E-47CB-80DA-4404A88E9E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Drei-Wege-</a:t>
            </a:r>
            <a:r>
              <a:rPr lang="de-DE" dirty="0" err="1"/>
              <a:t>Merge</a:t>
            </a:r>
            <a:r>
              <a:rPr lang="de-DE" dirty="0"/>
              <a:t> (Einbezug des Vorfahren)</a:t>
            </a:r>
          </a:p>
          <a:p>
            <a:r>
              <a:rPr lang="de-DE" dirty="0"/>
              <a:t>Führt Quellzweig mit aktivem Zweig zusammen</a:t>
            </a:r>
          </a:p>
          <a:p>
            <a:r>
              <a:rPr lang="de-DE" dirty="0"/>
              <a:t>Konflikte müssen per Hand gelöst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merge</a:t>
            </a:r>
            <a:r>
              <a:rPr lang="de-DE" b="1" i="1" dirty="0"/>
              <a:t> &lt;Quellzweig&gt;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no-commit</a:t>
            </a:r>
            <a:r>
              <a:rPr lang="de-DE" dirty="0"/>
              <a:t> Es entsteht kein Commit und das Ergebnis</a:t>
            </a:r>
          </a:p>
          <a:p>
            <a:pPr marL="457200" lvl="1" indent="0">
              <a:buNone/>
            </a:pPr>
            <a:r>
              <a:rPr lang="de-DE" dirty="0"/>
              <a:t>		befindet sich in der Arbeitsmappe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</a:t>
            </a:r>
            <a:r>
              <a:rPr lang="de-DE" dirty="0"/>
              <a:t>-ff	Es wird immer ein eigener „</a:t>
            </a:r>
            <a:r>
              <a:rPr lang="de-DE" dirty="0" err="1"/>
              <a:t>Merge</a:t>
            </a:r>
            <a:r>
              <a:rPr lang="de-DE" dirty="0"/>
              <a:t>-Commit“</a:t>
            </a:r>
          </a:p>
          <a:p>
            <a:pPr marL="457200" lvl="1" indent="0">
              <a:buNone/>
            </a:pPr>
            <a:r>
              <a:rPr lang="de-DE" dirty="0"/>
              <a:t>		erstellt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ours</a:t>
            </a:r>
            <a:r>
              <a:rPr lang="de-DE" dirty="0"/>
              <a:t> 	Bei Konflikten wird der aktive Zweig 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	Bei Konflikten wird der übergebene Zweig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r>
              <a:rPr lang="de-DE" dirty="0"/>
              <a:t>Besitzt der aktive Zweig keine abweichende 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Commits</a:t>
            </a:r>
            <a:r>
              <a:rPr lang="de-DE" dirty="0"/>
              <a:t> werden die </a:t>
            </a:r>
            <a:r>
              <a:rPr lang="de-DE" dirty="0" err="1"/>
              <a:t>Commits</a:t>
            </a:r>
            <a:r>
              <a:rPr lang="de-DE" dirty="0"/>
              <a:t> des Quellzweigs</a:t>
            </a:r>
          </a:p>
          <a:p>
            <a:pPr marL="0" indent="0">
              <a:buNone/>
            </a:pPr>
            <a:r>
              <a:rPr lang="de-DE" dirty="0"/>
              <a:t>    lediglich dem aktiven Zweig angehangen</a:t>
            </a:r>
          </a:p>
          <a:p>
            <a:pPr marL="0" indent="0">
              <a:buNone/>
            </a:pPr>
            <a:r>
              <a:rPr lang="de-DE" dirty="0"/>
              <a:t>    (fast-forward)</a:t>
            </a:r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r>
              <a:rPr lang="de-DE" dirty="0"/>
              <a:t>Abbruch der Zusammenführung mit: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r>
              <a:rPr lang="de-DE" b="1" i="1" dirty="0"/>
              <a:t> --</a:t>
            </a:r>
            <a:r>
              <a:rPr lang="de-DE" b="1" i="1" dirty="0" err="1"/>
              <a:t>merge</a:t>
            </a:r>
            <a:endParaRPr lang="de-DE" b="1" i="1" dirty="0"/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pPr marL="457200" lvl="1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E8C774-CC73-4DF3-B362-774B81B4B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Merge</a:t>
            </a:r>
            <a:endParaRPr lang="de-DE" dirty="0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CAC6D7C-9BFF-47C0-89E0-C748588D6FEB}"/>
              </a:ext>
            </a:extLst>
          </p:cNvPr>
          <p:cNvGrpSpPr/>
          <p:nvPr/>
        </p:nvGrpSpPr>
        <p:grpSpPr>
          <a:xfrm>
            <a:off x="6346365" y="1118984"/>
            <a:ext cx="2889914" cy="4620032"/>
            <a:chOff x="8058816" y="1059784"/>
            <a:chExt cx="2889914" cy="462003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E1FD78A2-7F75-4F6C-B137-3FBF76989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1221" y="2265526"/>
              <a:ext cx="4620032" cy="2208548"/>
            </a:xfrm>
            <a:prstGeom prst="rect">
              <a:avLst/>
            </a:prstGeom>
          </p:spPr>
        </p:pic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E864A8D3-670B-4A03-944C-3E2F31FAF56A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2C285242-D65F-4E36-8A01-2AB4E7C87509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44A19DE9-49F8-44F0-BBCD-8FEF621CB863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C07F46C-F0E2-4C87-997B-388D0964F434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BE157088-7385-4268-9A03-180F566BFFA7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62185586-F505-4827-8C54-5825907D8B75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19F3E58F-E042-4716-AB6D-ACA06C8FF876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2BE4DFC3-C15A-42AC-A6DC-7D2AE854789E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D2877EEB-4A98-4E7E-864D-21961D07B01F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912D15-5E8F-4B2D-8EDE-284EA5FCE4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Abweichende Änderung </a:t>
            </a:r>
          </a:p>
          <a:p>
            <a:pPr marL="0" indent="0">
              <a:buNone/>
            </a:pPr>
            <a:r>
              <a:rPr lang="de-DE" dirty="0"/>
              <a:t>   zum Vorfahren wird übernommen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FBDFA-2750-49DE-BA39-B520811BA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Konflikte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057777E4-0892-4F29-8C8D-4F688B16C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21710"/>
              </p:ext>
            </p:extLst>
          </p:nvPr>
        </p:nvGraphicFramePr>
        <p:xfrm>
          <a:off x="4635974" y="2273463"/>
          <a:ext cx="1819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Datei – Zweig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10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D37A36F9-93CA-4E9C-82E4-066AA8F8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09531"/>
              </p:ext>
            </p:extLst>
          </p:nvPr>
        </p:nvGraphicFramePr>
        <p:xfrm>
          <a:off x="275165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Vorfahre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5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C3266AB-6994-4900-9AFA-3598BEE9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73931"/>
              </p:ext>
            </p:extLst>
          </p:nvPr>
        </p:nvGraphicFramePr>
        <p:xfrm>
          <a:off x="86269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/>
                        <a:t>Datei – Zweig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5B7A04A8-A996-4958-A606-CDB9240CC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29092"/>
              </p:ext>
            </p:extLst>
          </p:nvPr>
        </p:nvGraphicFramePr>
        <p:xfrm>
          <a:off x="2575481" y="3870460"/>
          <a:ext cx="1819948" cy="148336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{21E4AEA4-8DFA-4A89-87EB-49C32662AFE0}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 err="1"/>
                        <a:t>Merge</a:t>
                      </a:r>
                      <a:r>
                        <a:rPr lang="de-DE" sz="1600" dirty="0"/>
                        <a:t>-Ergebnis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0DF12A22-AB6D-42B9-9531-FCEE2B64817C}"/>
              </a:ext>
            </a:extLst>
          </p:cNvPr>
          <p:cNvSpPr/>
          <p:nvPr/>
        </p:nvSpPr>
        <p:spPr>
          <a:xfrm>
            <a:off x="804819" y="3030529"/>
            <a:ext cx="5713427" cy="293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2F224A-9648-473D-9004-0AFC64AC8A54}"/>
              </a:ext>
            </a:extLst>
          </p:cNvPr>
          <p:cNvSpPr txBox="1"/>
          <p:nvPr/>
        </p:nvSpPr>
        <p:spPr>
          <a:xfrm>
            <a:off x="84250" y="3008857"/>
            <a:ext cx="7741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>
                <a:solidFill>
                  <a:srgbClr val="FF0000"/>
                </a:solidFill>
              </a:rPr>
              <a:t>Konflikt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CB0E53C-C0A3-4A68-B04F-B1F4CFF3C3F0}"/>
              </a:ext>
            </a:extLst>
          </p:cNvPr>
          <p:cNvSpPr txBox="1"/>
          <p:nvPr/>
        </p:nvSpPr>
        <p:spPr>
          <a:xfrm>
            <a:off x="967563" y="4370369"/>
            <a:ext cx="203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Manuell ausgewählt</a:t>
            </a:r>
          </a:p>
        </p:txBody>
      </p:sp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F9466E1A-6971-401A-889B-BAEA312CEAF6}"/>
              </a:ext>
            </a:extLst>
          </p:cNvPr>
          <p:cNvSpPr/>
          <p:nvPr/>
        </p:nvSpPr>
        <p:spPr>
          <a:xfrm>
            <a:off x="2349653" y="4633108"/>
            <a:ext cx="130986" cy="33611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5FF2039-2989-4351-B66C-92C72135B54C}"/>
              </a:ext>
            </a:extLst>
          </p:cNvPr>
          <p:cNvGrpSpPr/>
          <p:nvPr/>
        </p:nvGrpSpPr>
        <p:grpSpPr>
          <a:xfrm>
            <a:off x="5652195" y="1467535"/>
            <a:ext cx="2889914" cy="4620032"/>
            <a:chOff x="8058816" y="1047474"/>
            <a:chExt cx="2889914" cy="4620032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8E1744C-91FC-4EEC-AB1D-B37F085A0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E68EAAF-D875-4513-B495-C0108B7DF837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859B67B1-CA65-4C39-A523-81CCA3DB587C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7CFF8E64-01C6-463E-83CE-29BAC818B3C2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E2E770FC-BE69-4F2D-8C72-5AC2E0EC167C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59E52365-5105-4906-9D33-E53FB7B4967C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E04C9ED-996D-4F5D-980A-461244D025F1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C8FE63-E808-40D0-AE6D-8F41C6FC433C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5C51025-0E4F-4200-83B5-DBAC21F8D2A7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2065134-76C9-48C9-A283-9B61F7998416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0E97A6C-C4B5-45C8-923E-7E271759C846}"/>
              </a:ext>
            </a:extLst>
          </p:cNvPr>
          <p:cNvCxnSpPr>
            <a:cxnSpLocks/>
          </p:cNvCxnSpPr>
          <p:nvPr/>
        </p:nvCxnSpPr>
        <p:spPr>
          <a:xfrm>
            <a:off x="840003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9F8C273-1181-4FCC-8A04-3D33156CBAB7}"/>
              </a:ext>
            </a:extLst>
          </p:cNvPr>
          <p:cNvSpPr txBox="1"/>
          <p:nvPr/>
        </p:nvSpPr>
        <p:spPr>
          <a:xfrm>
            <a:off x="7425164" y="1246824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Verlauf</a:t>
            </a:r>
          </a:p>
        </p:txBody>
      </p:sp>
    </p:spTree>
    <p:extLst>
      <p:ext uri="{BB962C8B-B14F-4D97-AF65-F5344CB8AC3E}">
        <p14:creationId xmlns:p14="http://schemas.microsoft.com/office/powerpoint/2010/main" val="609718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40C5A62-F0E7-45BD-ABFC-6DEA461CCD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verwendet um Historie nachträglich zu ändern</a:t>
            </a:r>
          </a:p>
          <a:p>
            <a:r>
              <a:rPr lang="de-DE" dirty="0"/>
              <a:t>Verändert den Vorfahren des Zweiges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endParaRPr lang="de-DE" b="1" i="1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45ABDE-05E6-491F-8743-C9967C75A8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D6E277-2888-4B96-A810-78F8A89925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2" y="3016250"/>
            <a:ext cx="4651375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AE75AB3-970A-45EE-806D-BA583DC9F3C5}"/>
              </a:ext>
            </a:extLst>
          </p:cNvPr>
          <p:cNvSpPr txBox="1"/>
          <p:nvPr/>
        </p:nvSpPr>
        <p:spPr>
          <a:xfrm>
            <a:off x="1266737" y="3145872"/>
            <a:ext cx="116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dev</a:t>
            </a:r>
            <a:r>
              <a:rPr lang="de-DE" sz="1600" dirty="0"/>
              <a:t>:</a:t>
            </a:r>
          </a:p>
          <a:p>
            <a:r>
              <a:rPr lang="de-DE" sz="1600" dirty="0" err="1"/>
              <a:t>maindev</a:t>
            </a:r>
            <a:r>
              <a:rPr lang="de-DE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8733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ACFCD2-051A-439B-A638-DA41B63380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Zur individuellen Änderungen mehrerer </a:t>
            </a:r>
            <a:r>
              <a:rPr lang="de-DE" dirty="0" err="1"/>
              <a:t>Commits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441133-F5C1-426D-98D9-D316A3042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Interaktiver </a:t>
            </a:r>
            <a:r>
              <a:rPr lang="de-DE" dirty="0" err="1"/>
              <a:t>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38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BB22-8924-47F0-9F4F-D7DC1115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Synchronisierung</a:t>
            </a:r>
          </a:p>
        </p:txBody>
      </p:sp>
    </p:spTree>
    <p:extLst>
      <p:ext uri="{BB962C8B-B14F-4D97-AF65-F5344CB8AC3E}">
        <p14:creationId xmlns:p14="http://schemas.microsoft.com/office/powerpoint/2010/main" val="22646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5867DB-F2D0-4450-B49B-4A673D38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A518D1-6399-4DAB-B623-EC38D7977245}"/>
              </a:ext>
            </a:extLst>
          </p:cNvPr>
          <p:cNvSpPr txBox="1"/>
          <p:nvPr/>
        </p:nvSpPr>
        <p:spPr>
          <a:xfrm>
            <a:off x="1099455" y="2708371"/>
            <a:ext cx="58695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Repository erstellen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106906-E7CB-4E28-A5F7-04B7B28E44A2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61C157-A37E-4721-81A6-D268755F3686}"/>
              </a:ext>
            </a:extLst>
          </p:cNvPr>
          <p:cNvCxnSpPr>
            <a:cxnSpLocks/>
          </p:cNvCxnSpPr>
          <p:nvPr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81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99EF70-303F-4638-866C-534013DC30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Stellt den allgemeinen Stand des Projekts dar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B0FFCB-5ED6-41B3-853D-B50AAF600C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Referenzarchiv</a:t>
            </a:r>
          </a:p>
        </p:txBody>
      </p:sp>
    </p:spTree>
    <p:extLst>
      <p:ext uri="{BB962C8B-B14F-4D97-AF65-F5344CB8AC3E}">
        <p14:creationId xmlns:p14="http://schemas.microsoft.com/office/powerpoint/2010/main" val="3659548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B324FE-DECD-4695-AD49-3199FDB60C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Push</a:t>
            </a:r>
          </a:p>
          <a:p>
            <a:pPr lvl="1"/>
            <a:r>
              <a:rPr lang="de-DE" dirty="0"/>
              <a:t>Ermöglich lokale Änderungen auf den globalen Server zu legen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push</a:t>
            </a:r>
          </a:p>
          <a:p>
            <a:r>
              <a:rPr lang="de-DE" dirty="0" err="1"/>
              <a:t>Fetch</a:t>
            </a:r>
            <a:endParaRPr lang="de-DE" dirty="0"/>
          </a:p>
          <a:p>
            <a:pPr lvl="1"/>
            <a:r>
              <a:rPr lang="de-DE" dirty="0"/>
              <a:t>Vergleicht </a:t>
            </a:r>
            <a:r>
              <a:rPr lang="de-DE" dirty="0" err="1"/>
              <a:t>Refernezarchiv</a:t>
            </a:r>
            <a:r>
              <a:rPr lang="de-DE" dirty="0"/>
              <a:t> </a:t>
            </a:r>
            <a:r>
              <a:rPr lang="de-DE" i="1" dirty="0" err="1"/>
              <a:t>origin</a:t>
            </a:r>
            <a:r>
              <a:rPr lang="de-DE" i="1" dirty="0"/>
              <a:t> </a:t>
            </a:r>
            <a:r>
              <a:rPr lang="de-DE" dirty="0"/>
              <a:t>mit dem lokalen Stand</a:t>
            </a:r>
          </a:p>
          <a:p>
            <a:pPr lvl="1"/>
            <a:r>
              <a:rPr lang="de-DE" dirty="0"/>
              <a:t>Abweichende Änderungen werden nur angezeigt und nicht integriert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fetch</a:t>
            </a:r>
            <a:endParaRPr lang="de-DE" b="1" i="1" dirty="0"/>
          </a:p>
          <a:p>
            <a:pPr lvl="1"/>
            <a:r>
              <a:rPr lang="de-DE" dirty="0"/>
              <a:t>Meist in Kombination von </a:t>
            </a:r>
            <a:r>
              <a:rPr lang="de-DE" i="1" dirty="0" err="1"/>
              <a:t>merge</a:t>
            </a:r>
            <a:endParaRPr lang="de-DE" i="1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4AB558-9021-456D-A794-9A19A1E3EB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Push / </a:t>
            </a:r>
            <a:r>
              <a:rPr lang="de-DE" dirty="0" err="1"/>
              <a:t>fetch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800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993345E-4322-4AD4-BA0B-0AE461CCFC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verwendet um das lokale Projektarchiv mit Änderungen des Referenzarchivs zu erweitern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pull</a:t>
            </a:r>
          </a:p>
          <a:p>
            <a:r>
              <a:rPr lang="de-DE" i="1" dirty="0"/>
              <a:t>Pull</a:t>
            </a:r>
            <a:r>
              <a:rPr lang="de-DE" dirty="0"/>
              <a:t> ist eine Kombination aus </a:t>
            </a:r>
            <a:r>
              <a:rPr lang="de-DE" i="1" dirty="0" err="1"/>
              <a:t>fetch</a:t>
            </a:r>
            <a:r>
              <a:rPr lang="de-DE" dirty="0"/>
              <a:t> und </a:t>
            </a:r>
            <a:r>
              <a:rPr lang="de-DE" i="1" dirty="0" err="1"/>
              <a:t>merge</a:t>
            </a:r>
            <a:endParaRPr lang="de-DE" i="1" dirty="0"/>
          </a:p>
          <a:p>
            <a:r>
              <a:rPr lang="de-DE" dirty="0"/>
              <a:t>Mit Anhang --</a:t>
            </a:r>
            <a:r>
              <a:rPr lang="de-DE" b="1" i="1" dirty="0" err="1"/>
              <a:t>rebase</a:t>
            </a:r>
            <a:r>
              <a:rPr lang="de-DE" dirty="0"/>
              <a:t> werden lokale Abweichungen verschoben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94306C-BD41-4925-9236-4DE81AE92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4273179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43EDCB-1E40-4482-A2C7-B4CCD80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657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1C433A-E762-4300-9BC5-EC05FEE991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Markierung einzelner </a:t>
            </a:r>
            <a:r>
              <a:rPr lang="de-DE" dirty="0" err="1"/>
              <a:t>Commits</a:t>
            </a:r>
            <a:r>
              <a:rPr lang="de-DE" dirty="0"/>
              <a:t> zur:</a:t>
            </a:r>
          </a:p>
          <a:p>
            <a:pPr lvl="1"/>
            <a:r>
              <a:rPr lang="de-DE" dirty="0"/>
              <a:t>Einfacheren </a:t>
            </a:r>
            <a:r>
              <a:rPr lang="de-DE" dirty="0" err="1"/>
              <a:t>Referenzierung</a:t>
            </a:r>
            <a:endParaRPr lang="de-DE" dirty="0"/>
          </a:p>
          <a:p>
            <a:pPr lvl="1"/>
            <a:r>
              <a:rPr lang="de-DE" dirty="0"/>
              <a:t>Identifizierung von Releases</a:t>
            </a:r>
          </a:p>
          <a:p>
            <a:pPr lvl="1"/>
            <a:r>
              <a:rPr lang="de-DE" dirty="0"/>
              <a:t>Markung wichtiger Stände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tag &lt;Name&gt;</a:t>
            </a:r>
          </a:p>
          <a:p>
            <a:pPr lvl="1"/>
            <a:r>
              <a:rPr lang="de-DE" dirty="0"/>
              <a:t>-a -m ‘Nachricht‘	Erweitere Nachricht wird mitgeführt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tag		Listet alle Etiketten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Erstellte Etiketten werden mit </a:t>
            </a:r>
            <a:r>
              <a:rPr lang="de-DE" b="1" i="1" dirty="0" err="1"/>
              <a:t>git</a:t>
            </a:r>
            <a:r>
              <a:rPr lang="de-DE" b="1" i="1" dirty="0"/>
              <a:t> push </a:t>
            </a:r>
            <a:r>
              <a:rPr lang="de-DE" b="1" i="1" dirty="0" err="1"/>
              <a:t>origin</a:t>
            </a:r>
            <a:r>
              <a:rPr lang="de-DE" b="1" i="1" dirty="0"/>
              <a:t> &lt;Etikett&gt;</a:t>
            </a:r>
            <a:r>
              <a:rPr lang="de-DE" dirty="0"/>
              <a:t> dem Referenzarchiv hinzugefügt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15A607-5F02-4538-AEB6-A00CE28060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Tags / Etiketten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C0502E-A276-469C-8BAE-8E105BE8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39" y="3711145"/>
            <a:ext cx="4560203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6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B1704-BF34-4A74-BACA-A21BC9525ED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Patch </a:t>
            </a:r>
          </a:p>
          <a:p>
            <a:pPr lvl="1"/>
            <a:endParaRPr lang="de-DE" dirty="0"/>
          </a:p>
          <a:p>
            <a:r>
              <a:rPr lang="de-DE" dirty="0" err="1"/>
              <a:t>diff</a:t>
            </a:r>
            <a:endParaRPr lang="de-DE" dirty="0"/>
          </a:p>
          <a:p>
            <a:r>
              <a:rPr lang="de-DE" dirty="0" err="1"/>
              <a:t>Apply</a:t>
            </a:r>
            <a:r>
              <a:rPr lang="de-DE" dirty="0"/>
              <a:t> </a:t>
            </a:r>
          </a:p>
          <a:p>
            <a:r>
              <a:rPr lang="de-DE" dirty="0" err="1"/>
              <a:t>pop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E84672-22D6-4DD1-ABA8-56B996798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Änderungen integrieren</a:t>
            </a:r>
          </a:p>
        </p:txBody>
      </p:sp>
    </p:spTree>
    <p:extLst>
      <p:ext uri="{BB962C8B-B14F-4D97-AF65-F5344CB8AC3E}">
        <p14:creationId xmlns:p14="http://schemas.microsoft.com/office/powerpoint/2010/main" val="3289326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D7B170-D8D2-41A1-B5D8-0717A6B89BD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777FE-4563-4796-925B-0598F7CF1E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pop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011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3412329-D4D2-43D4-98E8-7A1CF18735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benutzt um eine einzelnen Commit auf einem anderen Zweig anzuwenden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cherry</a:t>
            </a:r>
            <a:r>
              <a:rPr lang="de-DE" b="1" i="1" dirty="0"/>
              <a:t>-pick &lt;Prüfsumme&gt;</a:t>
            </a:r>
          </a:p>
          <a:p>
            <a:r>
              <a:rPr lang="de-DE" dirty="0"/>
              <a:t>Nachteil ist, dass Commit in Form eines </a:t>
            </a:r>
            <a:r>
              <a:rPr lang="de-DE" i="1" dirty="0" err="1"/>
              <a:t>patch</a:t>
            </a:r>
            <a:r>
              <a:rPr lang="de-DE" dirty="0"/>
              <a:t> auf den Zweig angewandt wird</a:t>
            </a:r>
          </a:p>
          <a:p>
            <a:pPr lvl="1"/>
            <a:r>
              <a:rPr lang="de-DE" dirty="0"/>
              <a:t> keine Information über Herkunft</a:t>
            </a:r>
          </a:p>
          <a:p>
            <a:r>
              <a:rPr lang="de-DE" dirty="0"/>
              <a:t>Mit Anhang </a:t>
            </a:r>
            <a:r>
              <a:rPr lang="de-DE" b="1" i="1" dirty="0"/>
              <a:t>-x </a:t>
            </a:r>
            <a:r>
              <a:rPr lang="de-DE" dirty="0"/>
              <a:t>kann dies vermieden werden</a:t>
            </a:r>
          </a:p>
          <a:p>
            <a:pPr lvl="1"/>
            <a:r>
              <a:rPr lang="de-DE" dirty="0"/>
              <a:t>In der Nachricht wird eine Zeile hinzugefügt, die auf die Herkunft verweist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F9BE68-E0B5-45BF-BABF-1381FA0F54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Cherry pick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54893E9-2002-45F8-88F9-62654C66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46" y="4246307"/>
            <a:ext cx="3944790" cy="1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10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12CEDE-A342-42BE-8E55-EF59974F91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genutzt um festzustellen, ob einem Zweig Änderungen hinzugefügt wurden</a:t>
            </a:r>
          </a:p>
          <a:p>
            <a:r>
              <a:rPr lang="de-DE" dirty="0"/>
              <a:t>Hierbei werden Änderungen jedes </a:t>
            </a:r>
            <a:r>
              <a:rPr lang="de-DE" dirty="0" err="1"/>
              <a:t>Commits</a:t>
            </a:r>
            <a:r>
              <a:rPr lang="de-DE" dirty="0"/>
              <a:t> anstatt eine Prüfsumme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cherry</a:t>
            </a:r>
            <a:r>
              <a:rPr lang="de-DE" b="1" i="1" dirty="0"/>
              <a:t> -v &lt;Zweig1&gt; &lt;Zweig2&gt; &lt;Limit&gt;</a:t>
            </a:r>
          </a:p>
          <a:p>
            <a:r>
              <a:rPr lang="de-DE" dirty="0"/>
              <a:t>Überprüft ob </a:t>
            </a:r>
            <a:r>
              <a:rPr lang="de-DE" dirty="0" err="1"/>
              <a:t>Commits</a:t>
            </a:r>
            <a:r>
              <a:rPr lang="de-DE" dirty="0"/>
              <a:t> aus </a:t>
            </a:r>
            <a:r>
              <a:rPr lang="de-DE" i="1" dirty="0"/>
              <a:t>&lt;Zweig2&gt; </a:t>
            </a:r>
            <a:r>
              <a:rPr lang="de-DE" dirty="0"/>
              <a:t>in </a:t>
            </a:r>
            <a:r>
              <a:rPr lang="de-DE" i="1" dirty="0"/>
              <a:t>&lt;Zweig1&gt; </a:t>
            </a:r>
            <a:r>
              <a:rPr lang="de-DE" dirty="0" err="1"/>
              <a:t>existeren</a:t>
            </a:r>
            <a:endParaRPr lang="de-DE" dirty="0"/>
          </a:p>
          <a:p>
            <a:r>
              <a:rPr lang="de-DE" i="1" dirty="0"/>
              <a:t>&lt;Limit&gt; </a:t>
            </a:r>
            <a:r>
              <a:rPr lang="de-DE" dirty="0"/>
              <a:t>gibt, an wie viele </a:t>
            </a:r>
            <a:r>
              <a:rPr lang="de-DE" dirty="0" err="1"/>
              <a:t>Commits</a:t>
            </a:r>
            <a:r>
              <a:rPr lang="de-DE" dirty="0"/>
              <a:t> rückwirkend durchsucht werden sollen</a:t>
            </a:r>
          </a:p>
          <a:p>
            <a:r>
              <a:rPr lang="de-DE" dirty="0"/>
              <a:t>-v wird die jeweilig Commit Nachricht angezeigt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6CD2783-9A5A-4B2B-BC5A-36EA71E20E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2831805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8CE913-F328-4AE6-9B1B-AE0ECF57E5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Verwendet um </a:t>
            </a:r>
            <a:r>
              <a:rPr lang="de-DE" dirty="0" err="1"/>
              <a:t>Commits</a:t>
            </a:r>
            <a:r>
              <a:rPr lang="de-DE" dirty="0"/>
              <a:t> des Referenzarchiv zu revidieren</a:t>
            </a:r>
          </a:p>
          <a:p>
            <a:r>
              <a:rPr lang="de-DE" dirty="0"/>
              <a:t>Erstellt einen weiteren Commit welcher den Zweig auf den Stand vor dem zweifelhaften Commit zurücksetzt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revert</a:t>
            </a:r>
            <a:endParaRPr lang="de-DE" b="1" i="1" dirty="0"/>
          </a:p>
          <a:p>
            <a:pPr lvl="1"/>
            <a:r>
              <a:rPr lang="de-DE" dirty="0"/>
              <a:t>HEAD		Revidiert den neusten Commit des Zweiges</a:t>
            </a:r>
          </a:p>
          <a:p>
            <a:pPr lvl="1"/>
            <a:r>
              <a:rPr lang="de-DE" dirty="0"/>
              <a:t>&lt;Prüfsumme&gt;	Revidiert den übergebenen Commit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C52FB5-0D40-4B05-82A9-58A2D59348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Revert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C180BC-ABAD-438D-80D7-F9A55DC74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49"/>
          <a:stretch/>
        </p:blipFill>
        <p:spPr>
          <a:xfrm>
            <a:off x="2154576" y="4390654"/>
            <a:ext cx="4432176" cy="6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0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1355EE-4161-48C9-AA83-FA9158BFD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Init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init</a:t>
            </a:r>
            <a:endParaRPr lang="de-DE" b="1" i="1" dirty="0"/>
          </a:p>
          <a:p>
            <a:pPr lvl="1"/>
            <a:r>
              <a:rPr lang="de-DE" dirty="0"/>
              <a:t>Ermöglicht Erstellung eines neuen Projektarchivs</a:t>
            </a:r>
          </a:p>
          <a:p>
            <a:pPr lvl="1"/>
            <a:r>
              <a:rPr lang="de-DE" dirty="0"/>
              <a:t>Fügt dem aktuellen Verzeichnis ein Unterverzeichnis ".git" hinzu</a:t>
            </a:r>
          </a:p>
          <a:p>
            <a:pPr lvl="1"/>
            <a:r>
              <a:rPr lang="de-DE" dirty="0"/>
              <a:t>Somit wird dieses Verzeichnis zu einem Git Projektarchiv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Clone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clone</a:t>
            </a:r>
            <a:r>
              <a:rPr lang="de-DE" b="1" i="1" dirty="0"/>
              <a:t> &lt;URL&gt; &lt;lokales Verzeichnis&gt;</a:t>
            </a:r>
          </a:p>
          <a:p>
            <a:pPr lvl="1"/>
            <a:r>
              <a:rPr lang="de-DE" dirty="0"/>
              <a:t>Erstellung eines neuen Projektarchivs anhand einem bestehenden Projektarchiv</a:t>
            </a:r>
          </a:p>
          <a:p>
            <a:pPr lvl="1"/>
            <a:r>
              <a:rPr lang="de-DE" dirty="0"/>
              <a:t>Erstellt Verbindung zwischen dem lokalen Archiv und dem Originalen, unter dem Alias </a:t>
            </a:r>
            <a:r>
              <a:rPr lang="de-DE" dirty="0" err="1"/>
              <a:t>origin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4EC20-B3D2-4C0E-A00F-BC98D3AE6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Init</a:t>
            </a:r>
            <a:r>
              <a:rPr lang="de-DE" dirty="0"/>
              <a:t>/Clone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12507E-65EA-4A71-AA24-F9D2624C2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23" y="2787986"/>
            <a:ext cx="407733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2D83C0A-51F8-4282-8D0F-370D740BDA3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6"/>
          <a:stretch/>
        </p:blipFill>
        <p:spPr bwMode="auto">
          <a:xfrm>
            <a:off x="1778323" y="5020520"/>
            <a:ext cx="4869180" cy="977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144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F01BD9-3141-41EF-9673-DDE9F90658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Setzt den lokalen Stand zurück</a:t>
            </a:r>
          </a:p>
          <a:p>
            <a:r>
              <a:rPr lang="de-DE" dirty="0"/>
              <a:t>Sollte nur bei lokalen </a:t>
            </a:r>
            <a:r>
              <a:rPr lang="de-DE" dirty="0" err="1"/>
              <a:t>Commits</a:t>
            </a:r>
            <a:r>
              <a:rPr lang="de-DE" dirty="0"/>
              <a:t> verwendet werden, da </a:t>
            </a:r>
            <a:r>
              <a:rPr lang="de-DE" dirty="0" err="1"/>
              <a:t>Commits</a:t>
            </a:r>
            <a:r>
              <a:rPr lang="de-DE" dirty="0"/>
              <a:t> verworfen werden auf die sich sonst Andere beziehen könnten</a:t>
            </a:r>
          </a:p>
          <a:p>
            <a:r>
              <a:rPr lang="de-DE" dirty="0" err="1"/>
              <a:t>Kommado</a:t>
            </a:r>
            <a:r>
              <a:rPr lang="de-DE" dirty="0"/>
              <a:t>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endParaRPr lang="de-DE" b="1" i="1" dirty="0"/>
          </a:p>
          <a:p>
            <a:pPr lvl="1"/>
            <a:r>
              <a:rPr lang="de-DE" dirty="0"/>
              <a:t>&lt;Prüfsumme&gt;	Setzt den Zweig auf diesen Stand zurück, 			verworfene Änderungen befinden sich in der 			Arbeitskopie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hard</a:t>
            </a:r>
            <a:r>
              <a:rPr lang="de-DE" dirty="0"/>
              <a:t>		setzt auch die Arbeitskopie zurück, alle 				Änderungen sind verworfen</a:t>
            </a:r>
          </a:p>
          <a:p>
            <a:pPr lvl="1"/>
            <a:r>
              <a:rPr lang="de-DE" dirty="0"/>
              <a:t>&lt;Datei&gt;		Datei wird aus dem Index entfernt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3ABB80-C886-4AF5-B215-5BEEBC4B2C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7921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798678-B877-4133-914B-E07392A4033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EF45C4A-B7FA-4978-A8CD-BE8F7E8F49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(</a:t>
            </a:r>
            <a:r>
              <a:rPr lang="de-DE" dirty="0" err="1"/>
              <a:t>reflog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6339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CA8B4-8412-4C61-8E1B-A6CDF158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007972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3C353D-27D2-4156-878C-265100BA984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5B6011-E5CD-40F8-BED3-233D5BEBC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Git-</a:t>
            </a:r>
            <a:r>
              <a:rPr lang="de-DE" dirty="0" err="1"/>
              <a:t>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55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0D15137-B24A-4D20-8DAF-E588A7DE91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599424-652A-4472-8967-4805ED1F4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Pull </a:t>
            </a:r>
            <a:r>
              <a:rPr lang="de-DE" dirty="0" err="1"/>
              <a:t>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300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9F8C46-B29C-4E51-82FC-5C372BBE7B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E8F690-0089-41E4-BB41-AE8E12035B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Forking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691214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483CF-1B0E-4C5D-98AE-63877A3A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(weitere Befehle)</a:t>
            </a:r>
          </a:p>
        </p:txBody>
      </p:sp>
    </p:spTree>
    <p:extLst>
      <p:ext uri="{BB962C8B-B14F-4D97-AF65-F5344CB8AC3E}">
        <p14:creationId xmlns:p14="http://schemas.microsoft.com/office/powerpoint/2010/main" val="2812503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30C4B-71C7-4535-8A5A-F0F26623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Datenverwaltung</a:t>
            </a:r>
          </a:p>
        </p:txBody>
      </p:sp>
    </p:spTree>
    <p:extLst>
      <p:ext uri="{BB962C8B-B14F-4D97-AF65-F5344CB8AC3E}">
        <p14:creationId xmlns:p14="http://schemas.microsoft.com/office/powerpoint/2010/main" val="3431436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7F8E-2FC4-4FEA-BE11-BBC2972A10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E22394-880D-4500-AA8D-A412EFE36D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1F220-DA18-4A6D-9D34-63BDF7C216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objects</a:t>
            </a:r>
            <a:r>
              <a:rPr lang="de-DE" dirty="0"/>
              <a:t>: enthält alle Dateien 				       	die versioniert werden</a:t>
            </a:r>
          </a:p>
          <a:p>
            <a:r>
              <a:rPr lang="de-DE" dirty="0" err="1"/>
              <a:t>refs</a:t>
            </a:r>
            <a:r>
              <a:rPr lang="de-DE" dirty="0"/>
              <a:t>: 	enthält Verweise auf 				 	Zweige und Etiketten</a:t>
            </a:r>
          </a:p>
          <a:p>
            <a:r>
              <a:rPr lang="de-DE" dirty="0"/>
              <a:t>logs: 	enthält Informationen          		   	        	zu Commit Historie und 			              	Historie der Zweige und 		              	Arbeitsverzeichnisse</a:t>
            </a:r>
          </a:p>
          <a:p>
            <a:r>
              <a:rPr lang="de-DE" dirty="0" err="1"/>
              <a:t>hooks</a:t>
            </a:r>
            <a:r>
              <a:rPr lang="de-DE" dirty="0"/>
              <a:t>: 	enthält Shell Skripte, die bei Git Kommandos 		ausgeführt werden</a:t>
            </a:r>
          </a:p>
          <a:p>
            <a:r>
              <a:rPr lang="de-DE" dirty="0" err="1"/>
              <a:t>config</a:t>
            </a:r>
            <a:r>
              <a:rPr lang="de-DE" dirty="0"/>
              <a:t>: 	enthält Informationen und Einstellungen für das 		Projektarchiv</a:t>
            </a:r>
          </a:p>
          <a:p>
            <a:r>
              <a:rPr lang="de-DE" dirty="0"/>
              <a:t>HEAD: 	Verweist auf den Stand der aktuelle 			Arbeitskopie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852DF4-67D0-4FB0-BD9E-EF1E8DE7C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.git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4967B5-EC3F-42A0-9D14-71B7A974C6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4" t="28922" r="26210" b="27839"/>
          <a:stretch/>
        </p:blipFill>
        <p:spPr bwMode="auto">
          <a:xfrm>
            <a:off x="5082077" y="1444567"/>
            <a:ext cx="3560163" cy="1984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517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84B207-B778-44AB-85B9-C492BBABE4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individuelle Einstellungen am Projektarchiv</a:t>
            </a:r>
          </a:p>
          <a:p>
            <a:r>
              <a:rPr lang="de-DE" dirty="0"/>
              <a:t>Hinterlegung von persönlichen Daten:</a:t>
            </a:r>
          </a:p>
          <a:p>
            <a:pPr lvl="1"/>
            <a:r>
              <a:rPr lang="de-DE" dirty="0"/>
              <a:t>Name: </a:t>
            </a:r>
            <a:r>
              <a:rPr lang="en-US" b="1" i="1" dirty="0"/>
              <a:t>git config --global user.name "&lt;Name&gt;"</a:t>
            </a:r>
          </a:p>
          <a:p>
            <a:pPr lvl="1"/>
            <a:r>
              <a:rPr lang="en-US" dirty="0"/>
              <a:t>E-Mail: </a:t>
            </a:r>
            <a:r>
              <a:rPr lang="en-US" b="1" i="1" dirty="0"/>
              <a:t>git config --global </a:t>
            </a:r>
            <a:r>
              <a:rPr lang="en-US" b="1" i="1" dirty="0" err="1"/>
              <a:t>user.email</a:t>
            </a:r>
            <a:r>
              <a:rPr lang="en-US" b="1" i="1" dirty="0"/>
              <a:t> "&lt;E-Mail&gt;“</a:t>
            </a:r>
          </a:p>
          <a:p>
            <a:r>
              <a:rPr lang="de-DE" dirty="0"/>
              <a:t>Einstellung auch innerhalb der Konfigurationsdatei möglich: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config</a:t>
            </a:r>
            <a:r>
              <a:rPr lang="de-DE" b="1" i="1" dirty="0"/>
              <a:t> --</a:t>
            </a:r>
            <a:r>
              <a:rPr lang="de-DE" b="1" i="1" dirty="0" err="1"/>
              <a:t>edit</a:t>
            </a:r>
            <a:endParaRPr lang="de-DE" b="1" i="1" dirty="0"/>
          </a:p>
          <a:p>
            <a:r>
              <a:rPr lang="de-DE" dirty="0"/>
              <a:t>Alias für Befehle angeben: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alias.&lt;Alias Name&gt; &lt;Git Kommando&gt;</a:t>
            </a:r>
          </a:p>
          <a:p>
            <a:r>
              <a:rPr lang="de-DE" dirty="0"/>
              <a:t>Einstellungen einsehen: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--list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2C9F7D-80F5-4EED-9D00-DE6431CB7C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Config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0575CE-AC59-4766-921C-12BFF5D18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52" y="4818093"/>
            <a:ext cx="4292328" cy="11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063AF5-4A8A-4315-88D3-75A5DCAA9E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Ausblendung von Dateien / Ordnern, die nicht versioniert werden sollen, </a:t>
            </a:r>
            <a:r>
              <a:rPr lang="de-DE" dirty="0" err="1"/>
              <a:t>z.B</a:t>
            </a:r>
            <a:endParaRPr lang="de-DE" dirty="0"/>
          </a:p>
          <a:p>
            <a:pPr lvl="1"/>
            <a:r>
              <a:rPr lang="de-DE" dirty="0" err="1"/>
              <a:t>Build</a:t>
            </a:r>
            <a:r>
              <a:rPr lang="de-DE" dirty="0"/>
              <a:t> Dateien</a:t>
            </a:r>
          </a:p>
          <a:p>
            <a:pPr lvl="1"/>
            <a:r>
              <a:rPr lang="de-DE" dirty="0"/>
              <a:t>Temporäre Dateien</a:t>
            </a:r>
          </a:p>
          <a:p>
            <a:pPr lvl="1"/>
            <a:r>
              <a:rPr lang="de-DE" dirty="0"/>
              <a:t>Benutzerdefinierte Dateien</a:t>
            </a:r>
          </a:p>
          <a:p>
            <a:r>
              <a:rPr lang="de-DE" dirty="0"/>
              <a:t>Diese Dateien werden in </a:t>
            </a:r>
            <a:r>
              <a:rPr lang="de-DE" i="1" dirty="0"/>
              <a:t>.</a:t>
            </a:r>
            <a:r>
              <a:rPr lang="de-DE" i="1" dirty="0" err="1"/>
              <a:t>gitignore</a:t>
            </a:r>
            <a:r>
              <a:rPr lang="de-DE" i="1" dirty="0"/>
              <a:t> </a:t>
            </a:r>
            <a:r>
              <a:rPr lang="de-DE" dirty="0"/>
              <a:t>zeilenweise angegeben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 der Beispiel Abbildungen ausgeblendet werden: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-Dateien (</a:t>
            </a:r>
            <a:r>
              <a:rPr lang="de-DE" dirty="0" err="1"/>
              <a:t>Build</a:t>
            </a:r>
            <a:r>
              <a:rPr lang="de-DE" dirty="0"/>
              <a:t> Dateien)</a:t>
            </a:r>
          </a:p>
          <a:p>
            <a:pPr lvl="1"/>
            <a:r>
              <a:rPr lang="de-DE" dirty="0"/>
              <a:t>Eine Datei namens „</a:t>
            </a:r>
            <a:r>
              <a:rPr lang="de-DE" dirty="0" err="1"/>
              <a:t>geo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Dateien, welche mit einer Tilde enden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74E382-A7F7-4C5E-BE6B-589CB0EB14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Datei .</a:t>
            </a:r>
            <a:r>
              <a:rPr lang="de-DE" dirty="0" err="1"/>
              <a:t>gitignore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2B0763-9D56-4398-A550-F74A18EB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20" y="3191035"/>
            <a:ext cx="3469042" cy="6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BFA9D9-8AEE-43BF-BF11-29F16A4F294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status</a:t>
            </a:r>
            <a:endParaRPr lang="de-DE" sz="1800" b="1" i="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Stellt die Änderungen an der Arbeitskopie dar</a:t>
            </a:r>
          </a:p>
          <a:p>
            <a:r>
              <a:rPr lang="de-DE" sz="1800" dirty="0"/>
              <a:t>Änderungen werden über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add</a:t>
            </a:r>
            <a:r>
              <a:rPr lang="de-DE" sz="1800" b="1" i="1" dirty="0"/>
              <a:t> &lt;Datei&gt; </a:t>
            </a:r>
            <a:r>
              <a:rPr lang="de-DE" sz="1800" dirty="0"/>
              <a:t>dem Index hinzugefügt</a:t>
            </a:r>
          </a:p>
          <a:p>
            <a:pPr lvl="1"/>
            <a:r>
              <a:rPr lang="de-DE" sz="1400" b="1" i="1" dirty="0" err="1"/>
              <a:t>git</a:t>
            </a:r>
            <a:r>
              <a:rPr lang="de-DE" sz="1400" b="1" i="1" dirty="0"/>
              <a:t> </a:t>
            </a:r>
            <a:r>
              <a:rPr lang="de-DE" sz="1400" b="1" i="1" dirty="0" err="1"/>
              <a:t>add</a:t>
            </a:r>
            <a:r>
              <a:rPr lang="de-DE" sz="1400" b="1" i="1" dirty="0"/>
              <a:t> . </a:t>
            </a:r>
            <a:r>
              <a:rPr lang="de-DE" sz="1400" dirty="0"/>
              <a:t>Fügt alle Änderungen hinzu</a:t>
            </a:r>
            <a:endParaRPr lang="de-DE" sz="1400" b="1" i="1" dirty="0"/>
          </a:p>
          <a:p>
            <a:r>
              <a:rPr lang="de-DE" sz="1800" dirty="0"/>
              <a:t>Dateien im Index sind für einen Commit vorgemerkt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A5B1D2-4489-46B6-BA0B-18E4C8627E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Index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172AA-81C7-455D-A18E-7751E2CB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742" y="1661007"/>
            <a:ext cx="5450296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1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0D21A4-BC91-4461-A139-778A00D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</a:t>
            </a:r>
          </a:p>
        </p:txBody>
      </p:sp>
    </p:spTree>
    <p:extLst>
      <p:ext uri="{BB962C8B-B14F-4D97-AF65-F5344CB8AC3E}">
        <p14:creationId xmlns:p14="http://schemas.microsoft.com/office/powerpoint/2010/main" val="115954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D054A3A-6F87-44D5-9FFF-876B09A1EA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Erstellt einen Schnappschuss der Arbeitskopie</a:t>
            </a:r>
          </a:p>
          <a:p>
            <a:r>
              <a:rPr lang="de-DE" dirty="0"/>
              <a:t>Nur Änderungen im Index werden einbezogen</a:t>
            </a:r>
          </a:p>
          <a:p>
            <a:r>
              <a:rPr lang="de-DE" dirty="0"/>
              <a:t>Commit wird dem aktuellen Zweig angehangen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commit</a:t>
            </a:r>
            <a:r>
              <a:rPr lang="de-DE" b="1" i="1" dirty="0"/>
              <a:t> –m “&lt;Nachricht&gt;“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amend</a:t>
            </a:r>
            <a:r>
              <a:rPr lang="de-DE" dirty="0"/>
              <a:t> zur Bearbeitung des letzten </a:t>
            </a:r>
            <a:r>
              <a:rPr lang="de-DE" dirty="0" err="1"/>
              <a:t>Commits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035D7F-C069-4FAE-AA03-CC3D6FA9F3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Commit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236655-55A5-4694-8F6A-54286536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36" y="3303165"/>
            <a:ext cx="5218628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7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876</Words>
  <Application>Microsoft Office PowerPoint</Application>
  <PresentationFormat>Bildschirmpräsentation (4:3)</PresentationFormat>
  <Paragraphs>261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Office</vt:lpstr>
      <vt:lpstr>Installation unter Linux</vt:lpstr>
      <vt:lpstr>PowerPoint-Präsentation</vt:lpstr>
      <vt:lpstr>Init/Clone</vt:lpstr>
      <vt:lpstr>.git</vt:lpstr>
      <vt:lpstr>Config</vt:lpstr>
      <vt:lpstr>Datei .gitignore</vt:lpstr>
      <vt:lpstr>Index</vt:lpstr>
      <vt:lpstr>Änderungen</vt:lpstr>
      <vt:lpstr>Commit</vt:lpstr>
      <vt:lpstr>Log</vt:lpstr>
      <vt:lpstr>Stash</vt:lpstr>
      <vt:lpstr>Zweige</vt:lpstr>
      <vt:lpstr>Warum?</vt:lpstr>
      <vt:lpstr>Zweig / Branch</vt:lpstr>
      <vt:lpstr>Merge</vt:lpstr>
      <vt:lpstr>Konflikte</vt:lpstr>
      <vt:lpstr>Rebase</vt:lpstr>
      <vt:lpstr>Interaktiver Rebase</vt:lpstr>
      <vt:lpstr>Synchronisierung</vt:lpstr>
      <vt:lpstr>Referenzarchiv</vt:lpstr>
      <vt:lpstr>Push / fetch</vt:lpstr>
      <vt:lpstr>Pull</vt:lpstr>
      <vt:lpstr>PowerPoint-Präsentation</vt:lpstr>
      <vt:lpstr>Tags / Etiketten</vt:lpstr>
      <vt:lpstr>Änderungen integrieren</vt:lpstr>
      <vt:lpstr>Apply pop</vt:lpstr>
      <vt:lpstr>Cherry pick</vt:lpstr>
      <vt:lpstr>Cherry</vt:lpstr>
      <vt:lpstr>Revert</vt:lpstr>
      <vt:lpstr>Reset</vt:lpstr>
      <vt:lpstr>(reflog)</vt:lpstr>
      <vt:lpstr>Workflow</vt:lpstr>
      <vt:lpstr>Git-flow</vt:lpstr>
      <vt:lpstr>Pull request</vt:lpstr>
      <vt:lpstr>Forking-workflow</vt:lpstr>
      <vt:lpstr>(weitere Befehle)</vt:lpstr>
      <vt:lpstr>Interne Datenverwaltung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Kaussen</dc:creator>
  <cp:lastModifiedBy>Lennart Kaussen</cp:lastModifiedBy>
  <cp:revision>73</cp:revision>
  <dcterms:created xsi:type="dcterms:W3CDTF">2020-03-03T07:10:20Z</dcterms:created>
  <dcterms:modified xsi:type="dcterms:W3CDTF">2020-03-16T15:02:25Z</dcterms:modified>
</cp:coreProperties>
</file>