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310" r:id="rId2"/>
    <p:sldId id="311" r:id="rId3"/>
    <p:sldId id="257" r:id="rId4"/>
    <p:sldId id="270" r:id="rId5"/>
    <p:sldId id="271" r:id="rId6"/>
    <p:sldId id="272" r:id="rId7"/>
    <p:sldId id="273" r:id="rId8"/>
    <p:sldId id="274" r:id="rId9"/>
    <p:sldId id="277" r:id="rId10"/>
    <p:sldId id="275" r:id="rId11"/>
    <p:sldId id="276" r:id="rId12"/>
    <p:sldId id="279" r:id="rId13"/>
    <p:sldId id="278" r:id="rId14"/>
    <p:sldId id="297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2" r:id="rId28"/>
    <p:sldId id="295" r:id="rId29"/>
    <p:sldId id="298" r:id="rId30"/>
    <p:sldId id="309" r:id="rId31"/>
    <p:sldId id="299" r:id="rId32"/>
    <p:sldId id="300" r:id="rId33"/>
    <p:sldId id="303" r:id="rId34"/>
    <p:sldId id="302" r:id="rId35"/>
    <p:sldId id="312" r:id="rId36"/>
    <p:sldId id="304" r:id="rId37"/>
    <p:sldId id="305" r:id="rId38"/>
    <p:sldId id="308" r:id="rId39"/>
    <p:sldId id="307" r:id="rId40"/>
    <p:sldId id="313" r:id="rId41"/>
    <p:sldId id="31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  <p:cmAuthor id="2" name="Marc Retzlaff" initials="MR" lastIdx="2" clrIdx="1">
    <p:extLst>
      <p:ext uri="{19B8F6BF-5375-455C-9EA6-DF929625EA0E}">
        <p15:presenceInfo xmlns:p15="http://schemas.microsoft.com/office/powerpoint/2012/main" userId="874654ead53cf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6T14:13:58.395" idx="3">
    <p:pos x="1036" y="343"/>
    <p:text>wie groß soll die abgrenzung zwischen init .git sein?</p:text>
    <p:extLst>
      <p:ext uri="{C676402C-5697-4E1C-873F-D02D1690AC5C}">
        <p15:threadingInfo xmlns:p15="http://schemas.microsoft.com/office/powerpoint/2012/main" timeZoneBias="-60"/>
      </p:ext>
    </p:extLst>
  </p:cm>
  <p:cm authorId="2" dt="2020-03-13T09:07:52.477" idx="2">
    <p:pos x="1036" y="479"/>
    <p:text>brauchen wir die Folie überhaupt?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26.03.2020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26.03.2020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26.03.2020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26.03.2020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Git Tutorial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62FE974D-81CC-4F03-8BF9-50F6A6D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08276"/>
            <a:ext cx="5868987" cy="492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26.03.2020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26.03.2020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26.03.2020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26.03.2020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26.03.2020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26.03.2020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8200" y="365126"/>
            <a:ext cx="7167600" cy="69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26.03.2020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46B0EBC-6CC6-4626-B662-5B9373E843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Einzelne strukturierte Ablage für die Daten eines Projekts</a:t>
            </a:r>
          </a:p>
          <a:p>
            <a:r>
              <a:rPr lang="de-DE" dirty="0"/>
              <a:t>Detaillierte Historie zur einfachen Wartung und Klärung der Verantwortlichkeit</a:t>
            </a:r>
          </a:p>
          <a:p>
            <a:pPr lvl="1"/>
            <a:r>
              <a:rPr lang="de-DE" dirty="0"/>
              <a:t>Einfacher Sprung zu älteren Ständen</a:t>
            </a:r>
          </a:p>
          <a:p>
            <a:r>
              <a:rPr lang="de-DE" dirty="0"/>
              <a:t>Möglichkeit zur effizienten parallelen Entwicklung</a:t>
            </a:r>
          </a:p>
          <a:p>
            <a:pPr lvl="1"/>
            <a:r>
              <a:rPr lang="de-DE" dirty="0"/>
              <a:t>Isolierte Entwicklungsstände, Trennung der Verantwortlichkeiten</a:t>
            </a:r>
          </a:p>
          <a:p>
            <a:pPr lvl="1"/>
            <a:r>
              <a:rPr lang="de-DE" dirty="0"/>
              <a:t>Dezentrale Verwaltung: </a:t>
            </a:r>
            <a:br>
              <a:rPr lang="de-DE" dirty="0"/>
            </a:br>
            <a:r>
              <a:rPr lang="de-DE" dirty="0"/>
              <a:t>Keine Sperrung von Dateien, Offlinearbeit möglich</a:t>
            </a:r>
          </a:p>
          <a:p>
            <a:pPr lvl="1"/>
            <a:r>
              <a:rPr lang="de-DE" dirty="0"/>
              <a:t>Funktionen zur schnellen Zusammenführung mehrerer Stände</a:t>
            </a:r>
          </a:p>
          <a:p>
            <a:r>
              <a:rPr lang="de-DE" dirty="0"/>
              <a:t>Sichert Integrität von Daten über Checksummen</a:t>
            </a:r>
          </a:p>
          <a:p>
            <a:r>
              <a:rPr lang="de-DE" dirty="0"/>
              <a:t>Automatische Sicherung der Projektdaten durch jeden Mitarbeiter</a:t>
            </a:r>
          </a:p>
          <a:p>
            <a:r>
              <a:rPr lang="de-DE" dirty="0"/>
              <a:t>Bietet große Community und viele Funktionen durch Drittanbieter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4BB8BA5-E02A-4AAD-A3CA-A02B418C3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von </a:t>
            </a:r>
            <a:r>
              <a:rPr lang="de-DE" dirty="0" err="1"/>
              <a:t>Git</a:t>
            </a:r>
            <a:r>
              <a:rPr lang="de-DE" dirty="0"/>
              <a:t> innerhalb einer Projektentwicklung</a:t>
            </a:r>
          </a:p>
        </p:txBody>
      </p:sp>
    </p:spTree>
    <p:extLst>
      <p:ext uri="{BB962C8B-B14F-4D97-AF65-F5344CB8AC3E}">
        <p14:creationId xmlns:p14="http://schemas.microsoft.com/office/powerpoint/2010/main" val="57032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BFA9D9-8AEE-43BF-BF11-29F16A4F294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87495" y="1236939"/>
            <a:ext cx="7169010" cy="4931635"/>
          </a:xfrm>
        </p:spPr>
        <p:txBody>
          <a:bodyPr/>
          <a:lstStyle/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status</a:t>
            </a:r>
            <a:endParaRPr lang="de-DE" sz="1800" b="1" i="1" dirty="0"/>
          </a:p>
          <a:p>
            <a:r>
              <a:rPr lang="de-DE" dirty="0"/>
              <a:t>Stellt die Änderungen an der Arbeitskopie dar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1800" dirty="0"/>
              <a:t>Änderungen werden über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add</a:t>
            </a:r>
            <a:r>
              <a:rPr lang="de-DE" sz="1800" b="1" i="1" dirty="0"/>
              <a:t> &lt;Datei&gt; </a:t>
            </a:r>
            <a:r>
              <a:rPr lang="de-DE" sz="1800" dirty="0"/>
              <a:t>dem Index hinzugefügt</a:t>
            </a:r>
          </a:p>
          <a:p>
            <a:pPr lvl="1"/>
            <a:r>
              <a:rPr lang="de-DE" sz="1400" b="1" i="1" dirty="0" err="1"/>
              <a:t>git</a:t>
            </a:r>
            <a:r>
              <a:rPr lang="de-DE" sz="1400" b="1" i="1" dirty="0"/>
              <a:t> </a:t>
            </a:r>
            <a:r>
              <a:rPr lang="de-DE" sz="1400" b="1" i="1" dirty="0" err="1"/>
              <a:t>add</a:t>
            </a:r>
            <a:r>
              <a:rPr lang="de-DE" sz="1400" b="1" i="1" dirty="0"/>
              <a:t> . </a:t>
            </a:r>
            <a:r>
              <a:rPr lang="de-DE" sz="1400" dirty="0"/>
              <a:t>Fügt alle Änderungen hinzu</a:t>
            </a:r>
            <a:endParaRPr lang="de-DE" sz="1400" b="1" i="1" dirty="0"/>
          </a:p>
          <a:p>
            <a:r>
              <a:rPr lang="de-DE" sz="1800" dirty="0"/>
              <a:t>Dateien im Index sind für einen Commit vorgemerkt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Index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172AA-81C7-455D-A18E-7751E2CB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52" y="2056159"/>
            <a:ext cx="5450296" cy="176799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01F93AE-9139-4FB3-BB19-BB4779D27D7E}"/>
              </a:ext>
            </a:extLst>
          </p:cNvPr>
          <p:cNvSpPr txBox="1"/>
          <p:nvPr/>
        </p:nvSpPr>
        <p:spPr>
          <a:xfrm>
            <a:off x="1754572" y="3824152"/>
            <a:ext cx="483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Nicht vorgemerkte Änderungen im Arbeitsverzeichnis:</a:t>
            </a:r>
          </a:p>
          <a:p>
            <a:r>
              <a:rPr lang="de-DE" sz="1600" dirty="0"/>
              <a:t>.</a:t>
            </a:r>
            <a:r>
              <a:rPr lang="de-DE" sz="1600" dirty="0" err="1"/>
              <a:t>gitignore</a:t>
            </a:r>
            <a:r>
              <a:rPr lang="de-DE" sz="1600" dirty="0"/>
              <a:t> und README</a:t>
            </a:r>
          </a:p>
        </p:txBody>
      </p:sp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F7522253-2755-4360-A964-F5590B10F495}"/>
              </a:ext>
            </a:extLst>
          </p:cNvPr>
          <p:cNvSpPr txBox="1"/>
          <p:nvPr/>
        </p:nvSpPr>
        <p:spPr>
          <a:xfrm>
            <a:off x="4653549" y="511390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commit</a:t>
            </a:r>
            <a:endParaRPr lang="de-DE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471B74-7BF8-4EDE-93B3-42AED6DE0FAA}"/>
              </a:ext>
            </a:extLst>
          </p:cNvPr>
          <p:cNvSpPr txBox="1"/>
          <p:nvPr/>
        </p:nvSpPr>
        <p:spPr>
          <a:xfrm>
            <a:off x="2183235" y="511390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endParaRPr lang="de-DE" sz="12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A19F98-08B3-4786-87C8-269614309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968929" y="4710232"/>
            <a:ext cx="1380509" cy="1084339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D054A3A-6F87-44D5-9FFF-876B09A1EA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Erstellt einen Schnappschuss der Arbeitskopie</a:t>
            </a:r>
          </a:p>
          <a:p>
            <a:r>
              <a:rPr lang="de-DE" dirty="0"/>
              <a:t>Nur Änderungen im Index werden einbezogen</a:t>
            </a:r>
          </a:p>
          <a:p>
            <a:r>
              <a:rPr lang="de-DE" dirty="0"/>
              <a:t>Commit wird dem aktuellen Zweig angehangen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commit</a:t>
            </a:r>
            <a:r>
              <a:rPr lang="de-DE" b="1" i="1" dirty="0"/>
              <a:t> –m “&lt;Nachricht&gt;“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amend</a:t>
            </a:r>
            <a:r>
              <a:rPr lang="de-DE" dirty="0"/>
              <a:t> zur Bearbeitung des letzten </a:t>
            </a:r>
            <a:r>
              <a:rPr lang="de-DE" dirty="0" err="1"/>
              <a:t>Commits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035D7F-C069-4FAE-AA03-CC3D6FA9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Commit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236655-55A5-4694-8F6A-542865365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027" y="3429000"/>
            <a:ext cx="5218628" cy="62184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2AA391C-449F-4A03-8925-2CD8D495E2AA}"/>
              </a:ext>
            </a:extLst>
          </p:cNvPr>
          <p:cNvSpPr/>
          <p:nvPr/>
        </p:nvSpPr>
        <p:spPr>
          <a:xfrm>
            <a:off x="3602827" y="5117284"/>
            <a:ext cx="1132514" cy="495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25C5388-8F98-4391-8B6A-B47CD0164A48}"/>
              </a:ext>
            </a:extLst>
          </p:cNvPr>
          <p:cNvSpPr/>
          <p:nvPr/>
        </p:nvSpPr>
        <p:spPr>
          <a:xfrm>
            <a:off x="6073141" y="5117284"/>
            <a:ext cx="1132514" cy="4953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584B9A-D11A-4082-8F41-560FBA7079CD}"/>
              </a:ext>
            </a:extLst>
          </p:cNvPr>
          <p:cNvSpPr txBox="1"/>
          <p:nvPr/>
        </p:nvSpPr>
        <p:spPr>
          <a:xfrm>
            <a:off x="1002485" y="4409066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Arbeitsverzeichnis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D8E5B8-4884-41E7-9EAC-7C32DDF88240}"/>
              </a:ext>
            </a:extLst>
          </p:cNvPr>
          <p:cNvSpPr txBox="1"/>
          <p:nvPr/>
        </p:nvSpPr>
        <p:spPr>
          <a:xfrm>
            <a:off x="3472798" y="481658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Index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D2D19AA-B29D-4C0D-AD87-DBB41C9C1DB9}"/>
              </a:ext>
            </a:extLst>
          </p:cNvPr>
          <p:cNvSpPr txBox="1"/>
          <p:nvPr/>
        </p:nvSpPr>
        <p:spPr>
          <a:xfrm>
            <a:off x="5933760" y="4724250"/>
            <a:ext cx="139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Commit Historie /</a:t>
            </a:r>
          </a:p>
          <a:p>
            <a:pPr algn="ctr"/>
            <a:r>
              <a:rPr lang="de-DE" sz="1200" dirty="0"/>
              <a:t>Projektarchiv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A157FA3-E5ED-4EFA-A31F-99A2EFF6047A}"/>
              </a:ext>
            </a:extLst>
          </p:cNvPr>
          <p:cNvCxnSpPr/>
          <p:nvPr/>
        </p:nvCxnSpPr>
        <p:spPr>
          <a:xfrm>
            <a:off x="2395057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0F41AC-07A8-45A5-BF38-DADF25F32DE3}"/>
              </a:ext>
            </a:extLst>
          </p:cNvPr>
          <p:cNvCxnSpPr/>
          <p:nvPr/>
        </p:nvCxnSpPr>
        <p:spPr>
          <a:xfrm>
            <a:off x="4865370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7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6ADF3-5999-4C90-8DA1-E918066BFD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603658" cy="4931635"/>
          </a:xfrm>
        </p:spPr>
        <p:txBody>
          <a:bodyPr>
            <a:normAutofit/>
          </a:bodyPr>
          <a:lstStyle/>
          <a:p>
            <a:r>
              <a:rPr lang="de-DE" sz="1800" dirty="0"/>
              <a:t>Ermöglicht einen Überblick, über den aktuellen Stand des Zweiges</a:t>
            </a:r>
          </a:p>
          <a:p>
            <a:r>
              <a:rPr lang="de-DE" sz="1800" dirty="0"/>
              <a:t>Angezeigt werden alle </a:t>
            </a:r>
            <a:r>
              <a:rPr lang="de-DE" sz="1800" dirty="0" err="1"/>
              <a:t>Commits</a:t>
            </a:r>
            <a:r>
              <a:rPr lang="de-DE" sz="1800" dirty="0"/>
              <a:t> des Zweiges mit Informationen zum Autor, Datum und Prüfsumme</a:t>
            </a:r>
          </a:p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log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Optionen: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oneline</a:t>
            </a:r>
            <a:r>
              <a:rPr lang="de-DE" dirty="0"/>
              <a:t>		Stellt Commit in verkürzter Form da</a:t>
            </a:r>
          </a:p>
          <a:p>
            <a:pPr lvl="1"/>
            <a:r>
              <a:rPr lang="de-DE" dirty="0"/>
              <a:t>--all		Listet </a:t>
            </a:r>
            <a:r>
              <a:rPr lang="de-DE" dirty="0" err="1"/>
              <a:t>Commits</a:t>
            </a:r>
            <a:r>
              <a:rPr lang="de-DE" dirty="0"/>
              <a:t> aller Zweige</a:t>
            </a:r>
          </a:p>
          <a:p>
            <a:pPr lvl="1"/>
            <a:r>
              <a:rPr lang="de-DE" dirty="0"/>
              <a:t>--follow &lt;Datei&gt;	Listet </a:t>
            </a:r>
            <a:r>
              <a:rPr lang="de-DE" dirty="0" err="1"/>
              <a:t>Commits</a:t>
            </a:r>
            <a:r>
              <a:rPr lang="de-DE" dirty="0"/>
              <a:t> mit Änderungen an der Datei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decorate</a:t>
            </a:r>
            <a:r>
              <a:rPr lang="de-DE" dirty="0"/>
              <a:t>		Listet Etiketten, Zweige an zugehörige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--graph		Erstellt </a:t>
            </a:r>
            <a:r>
              <a:rPr lang="de-DE" dirty="0" err="1"/>
              <a:t>Ascii</a:t>
            </a:r>
            <a:r>
              <a:rPr lang="de-DE" dirty="0"/>
              <a:t> Baum am Anfang der Zeile zur 				einfachen Zweigzuordnung	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grep</a:t>
            </a:r>
            <a:r>
              <a:rPr lang="de-DE" dirty="0"/>
              <a:t> ‘&lt;Suche&gt;‘	Durchsucht die Commit Nachrichten</a:t>
            </a:r>
          </a:p>
          <a:p>
            <a:pPr lvl="1"/>
            <a:r>
              <a:rPr lang="de-DE" dirty="0"/>
              <a:t>-S&lt;Suche&gt;		Durchsucht Änderungen der </a:t>
            </a:r>
            <a:r>
              <a:rPr lang="de-DE" dirty="0" err="1"/>
              <a:t>Commits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(falls einsehbar)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2F092-D3B3-4246-8550-7F89DC5A3E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Log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31E8D0-7902-4AED-A689-428159E9C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47" y="2550319"/>
            <a:ext cx="4362450" cy="8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23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579AFA-4288-4E59-BD2C-CF222CE7DD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/>
          </a:bodyPr>
          <a:lstStyle/>
          <a:p>
            <a:r>
              <a:rPr lang="de-DE" dirty="0"/>
              <a:t>Stellt einen Zwischenspeicher dar, z.B. für temporäre Zweigwechsel</a:t>
            </a:r>
          </a:p>
          <a:p>
            <a:r>
              <a:rPr lang="de-DE" dirty="0"/>
              <a:t>Setzt die Arbeitskopie auf den letzten Commit zurück</a:t>
            </a:r>
          </a:p>
          <a:p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stash</a:t>
            </a:r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sz="1400" dirty="0"/>
              <a:t>-patch:		nur ein Teil der Änderungen wird zwischengespeichert</a:t>
            </a:r>
          </a:p>
          <a:p>
            <a:pPr lvl="1"/>
            <a:r>
              <a:rPr lang="de-DE" sz="1400" dirty="0"/>
              <a:t>-u: 		nicht versionsverwaltete Dateien werden mit 				einbezogen</a:t>
            </a:r>
          </a:p>
          <a:p>
            <a:pPr lvl="1"/>
            <a:r>
              <a:rPr lang="de-DE" sz="1400" dirty="0" err="1"/>
              <a:t>list</a:t>
            </a:r>
            <a:r>
              <a:rPr lang="de-DE" sz="1400" dirty="0"/>
              <a:t>: 		listet alle bereits gespeicherten Zwischenstände auf</a:t>
            </a:r>
          </a:p>
          <a:p>
            <a:pPr lvl="1"/>
            <a:r>
              <a:rPr lang="de-DE" sz="1400" dirty="0"/>
              <a:t>save "&lt;Nachricht&gt;":	fügt einem Zwischenstand eine Nachricht hinzu</a:t>
            </a:r>
          </a:p>
          <a:p>
            <a:pPr lvl="1"/>
            <a:r>
              <a:rPr lang="de-DE" sz="1400" dirty="0" err="1"/>
              <a:t>show</a:t>
            </a:r>
            <a:r>
              <a:rPr lang="de-DE" sz="1400" dirty="0"/>
              <a:t>:		Änderungen des ersten Eintrags im </a:t>
            </a:r>
            <a:r>
              <a:rPr lang="de-DE" sz="1400" dirty="0" err="1"/>
              <a:t>Stash</a:t>
            </a:r>
            <a:r>
              <a:rPr lang="de-DE" sz="1400" dirty="0"/>
              <a:t> angezeigt</a:t>
            </a:r>
          </a:p>
          <a:p>
            <a:pPr lvl="1"/>
            <a:r>
              <a:rPr lang="de-DE" sz="1400" dirty="0" err="1"/>
              <a:t>drop</a:t>
            </a:r>
            <a:r>
              <a:rPr lang="de-DE" sz="1400" dirty="0"/>
              <a:t> &lt;</a:t>
            </a:r>
            <a:r>
              <a:rPr lang="de-DE" sz="1400" dirty="0" err="1"/>
              <a:t>stash-id</a:t>
            </a:r>
            <a:r>
              <a:rPr lang="de-DE" sz="1400" dirty="0"/>
              <a:t>&gt;:	Löscht den übergebenen Zwischenstand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F9D629-AE16-4134-A025-BC6DE94F1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Stash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993E2E-B70F-44BD-9CE2-5D300C52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50" y="5000132"/>
            <a:ext cx="5949299" cy="6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9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D7B170-D8D2-41A1-B5D8-0717A6B89B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Beide Kommandos wenden eine Zwischenspeicherung auf die aktuelle Arbeitsmappe an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apply</a:t>
            </a:r>
            <a:endParaRPr lang="de-DE" b="1" i="1" dirty="0"/>
          </a:p>
          <a:p>
            <a:pPr lvl="1"/>
            <a:r>
              <a:rPr lang="de-DE" dirty="0"/>
              <a:t>Lädt Zwischenstand in die Arbeitskopie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pop</a:t>
            </a:r>
            <a:endParaRPr lang="de-DE" b="1" i="1" dirty="0"/>
          </a:p>
          <a:p>
            <a:pPr lvl="1"/>
            <a:r>
              <a:rPr lang="de-DE" dirty="0"/>
              <a:t>Lädt Zwischenstand in die Arbeitskopie und löscht diesen aus dem Zwischenspeicher</a:t>
            </a:r>
          </a:p>
          <a:p>
            <a:r>
              <a:rPr lang="de-DE" dirty="0"/>
              <a:t>Auswahl eines bestimmten Zwischenspeichers über:</a:t>
            </a:r>
          </a:p>
          <a:p>
            <a:pPr lvl="1"/>
            <a:r>
              <a:rPr lang="de-DE" dirty="0" err="1"/>
              <a:t>stash</a:t>
            </a:r>
            <a:r>
              <a:rPr lang="de-DE" dirty="0"/>
              <a:t>@{&lt;Zahl&gt;}</a:t>
            </a:r>
          </a:p>
          <a:p>
            <a:pPr lvl="1"/>
            <a:r>
              <a:rPr lang="de-DE" dirty="0"/>
              <a:t>Einsicht aller gespeicherten Zwischenspeicher: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list</a:t>
            </a:r>
            <a:endParaRPr lang="de-DE" b="1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777FE-4563-4796-925B-0598F7CF1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Zwischenspeicher anwenden: </a:t>
            </a:r>
            <a:r>
              <a:rPr lang="de-DE" dirty="0" err="1"/>
              <a:t>Apply</a:t>
            </a:r>
            <a:r>
              <a:rPr lang="de-DE" dirty="0"/>
              <a:t> / Pop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76E76E-E90D-445A-93A5-D8122915C4D5}"/>
              </a:ext>
            </a:extLst>
          </p:cNvPr>
          <p:cNvSpPr txBox="1"/>
          <p:nvPr/>
        </p:nvSpPr>
        <p:spPr>
          <a:xfrm>
            <a:off x="3728907" y="6123208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Arbeitsverzeichnis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679A84F-A013-4B50-958E-DA5D3EBB67AA}"/>
              </a:ext>
            </a:extLst>
          </p:cNvPr>
          <p:cNvSpPr/>
          <p:nvPr/>
        </p:nvSpPr>
        <p:spPr>
          <a:xfrm>
            <a:off x="3858936" y="4571489"/>
            <a:ext cx="1132514" cy="4953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62A8CF-69C5-4444-BBA6-ACAC5E14E1BF}"/>
              </a:ext>
            </a:extLst>
          </p:cNvPr>
          <p:cNvSpPr txBox="1"/>
          <p:nvPr/>
        </p:nvSpPr>
        <p:spPr>
          <a:xfrm>
            <a:off x="3728907" y="5022275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Zwischenspeicher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FF05BDD3-C042-496B-AA48-0439AE1E9291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>
            <a:off x="3858936" y="4819184"/>
            <a:ext cx="12700" cy="10807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FA22B80-3CA4-4FC8-94CB-53A7D98C4D7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91450" y="4819183"/>
            <a:ext cx="12700" cy="10807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0FB8624-A9BE-4B76-A6A0-B0E9A31325EC}"/>
              </a:ext>
            </a:extLst>
          </p:cNvPr>
          <p:cNvSpPr txBox="1"/>
          <p:nvPr/>
        </p:nvSpPr>
        <p:spPr>
          <a:xfrm>
            <a:off x="2234649" y="5221072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stash</a:t>
            </a:r>
            <a:endParaRPr lang="de-DE" sz="1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5B23CE4-D53B-414F-A1B5-F0D4F12130B0}"/>
              </a:ext>
            </a:extLst>
          </p:cNvPr>
          <p:cNvSpPr txBox="1"/>
          <p:nvPr/>
        </p:nvSpPr>
        <p:spPr>
          <a:xfrm>
            <a:off x="5235864" y="5128740"/>
            <a:ext cx="139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apply</a:t>
            </a:r>
            <a:endParaRPr lang="de-DE" sz="1200" dirty="0"/>
          </a:p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pop</a:t>
            </a:r>
            <a:endParaRPr lang="de-DE" sz="12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8453539-255B-4DCE-9EE0-78A588579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3914531" y="5320952"/>
            <a:ext cx="1089619" cy="8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1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BF1F1-47DF-422D-8ECF-EB59674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Zweige</a:t>
            </a:r>
          </a:p>
        </p:txBody>
      </p:sp>
    </p:spTree>
    <p:extLst>
      <p:ext uri="{BB962C8B-B14F-4D97-AF65-F5344CB8AC3E}">
        <p14:creationId xmlns:p14="http://schemas.microsoft.com/office/powerpoint/2010/main" val="89559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2E4703-45B0-479F-A7F0-532E59E291B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Isolation von verschiedenen Ansätzen / Verantwortlichkeiten</a:t>
            </a:r>
          </a:p>
          <a:p>
            <a:pPr lvl="1"/>
            <a:r>
              <a:rPr lang="de-DE" dirty="0"/>
              <a:t>Funktionsbezogene Zweige</a:t>
            </a:r>
          </a:p>
          <a:p>
            <a:r>
              <a:rPr lang="de-DE" dirty="0"/>
              <a:t>Reduzierung der Synchronisierung</a:t>
            </a:r>
          </a:p>
          <a:p>
            <a:pPr lvl="1"/>
            <a:r>
              <a:rPr lang="de-DE" dirty="0"/>
              <a:t>Integration nur zu bestimmten Ständen von Zweigen</a:t>
            </a:r>
          </a:p>
          <a:p>
            <a:r>
              <a:rPr lang="de-DE" dirty="0"/>
              <a:t>Ermöglicht Arbeitsteilung mit mehreren Personen</a:t>
            </a:r>
          </a:p>
          <a:p>
            <a:pPr lvl="1"/>
            <a:r>
              <a:rPr lang="de-DE" dirty="0"/>
              <a:t>Aufteilung von Zweigen auf Personen/Teams</a:t>
            </a:r>
          </a:p>
          <a:p>
            <a:r>
              <a:rPr lang="de-DE" dirty="0"/>
              <a:t>Fördert Übersichtlichkeit einzelner Zweige</a:t>
            </a:r>
          </a:p>
          <a:p>
            <a:r>
              <a:rPr lang="de-DE" dirty="0"/>
              <a:t>Einfach Handhabung mehrere Stände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71C33-EA1B-45F6-8CDB-E316C7790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235046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9D8DA4-831F-4325-9B1A-8F9A21DFBE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branch</a:t>
            </a:r>
            <a:endParaRPr lang="de-DE" b="1" i="1" dirty="0"/>
          </a:p>
          <a:p>
            <a:pPr lvl="1"/>
            <a:r>
              <a:rPr lang="de-DE" dirty="0"/>
              <a:t>Listet Zweige des Projekts, sowie den aktiven Zweig</a:t>
            </a:r>
          </a:p>
          <a:p>
            <a:pPr lvl="1"/>
            <a:r>
              <a:rPr lang="de-DE" dirty="0"/>
              <a:t>&lt;Name&gt;	Erstellt Zweig mit dem übergebenen Namen</a:t>
            </a:r>
          </a:p>
          <a:p>
            <a:pPr lvl="1"/>
            <a:r>
              <a:rPr lang="de-DE" dirty="0"/>
              <a:t>-b	&lt;Name&gt;	Löscht übergebenen Zweig falls dieser keine 			Neuerungen gegenüber anderen Zweigen enthält</a:t>
            </a:r>
          </a:p>
          <a:p>
            <a:pPr lvl="1"/>
            <a:r>
              <a:rPr lang="de-DE" dirty="0"/>
              <a:t>-D	 &lt;Name&gt;	Löscht Zweig ohne Überprüfung ob Neuerungen 			enthalten sind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checkout</a:t>
            </a:r>
            <a:r>
              <a:rPr lang="de-DE" b="1" i="1" dirty="0"/>
              <a:t> &lt;Zweig&gt;</a:t>
            </a:r>
          </a:p>
          <a:p>
            <a:pPr lvl="1"/>
            <a:r>
              <a:rPr lang="de-DE" dirty="0"/>
              <a:t>Wechselt den aktiven Zweig und somit Arbeitskopie</a:t>
            </a:r>
          </a:p>
          <a:p>
            <a:pPr lvl="1"/>
            <a:r>
              <a:rPr lang="de-DE" dirty="0"/>
              <a:t>-b		Erstellt einen Zweig und wechselt auf diesen</a:t>
            </a:r>
          </a:p>
          <a:p>
            <a:pPr lvl="1"/>
            <a:r>
              <a:rPr lang="de-DE" dirty="0"/>
              <a:t>Wird eine Datei anstatt eines Zweiges übergeben, wird die Datei auf den Stand des letzten </a:t>
            </a:r>
            <a:r>
              <a:rPr lang="de-DE" dirty="0" err="1"/>
              <a:t>Commits</a:t>
            </a:r>
            <a:r>
              <a:rPr lang="de-DE" dirty="0"/>
              <a:t> zurückgesetzt</a:t>
            </a:r>
          </a:p>
          <a:p>
            <a:pPr lvl="1"/>
            <a:r>
              <a:rPr lang="de-DE" dirty="0"/>
              <a:t>Wird ein Commit (Prüfsumme) anstatt eines Zweiges übergeben, wird die Arbeitskopie mit diesem Commit geladen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94D45-32B7-4752-94A3-EDFB73441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Zweig / Branch</a:t>
            </a:r>
          </a:p>
        </p:txBody>
      </p:sp>
    </p:spTree>
    <p:extLst>
      <p:ext uri="{BB962C8B-B14F-4D97-AF65-F5344CB8AC3E}">
        <p14:creationId xmlns:p14="http://schemas.microsoft.com/office/powerpoint/2010/main" val="358630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C170B-980E-47CB-80DA-4404A88E9E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Drei-Wege-</a:t>
            </a:r>
            <a:r>
              <a:rPr lang="de-DE" dirty="0" err="1"/>
              <a:t>Merge</a:t>
            </a:r>
            <a:r>
              <a:rPr lang="de-DE" dirty="0"/>
              <a:t> (Einbezug des Vorfahren)</a:t>
            </a:r>
          </a:p>
          <a:p>
            <a:r>
              <a:rPr lang="de-DE" dirty="0"/>
              <a:t>Führt Quellzweig mit aktivem Zweig zusammen</a:t>
            </a:r>
          </a:p>
          <a:p>
            <a:r>
              <a:rPr lang="de-DE" dirty="0"/>
              <a:t>Konflikte müssen per Hand gelöst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merge</a:t>
            </a:r>
            <a:r>
              <a:rPr lang="de-DE" b="1" i="1" dirty="0"/>
              <a:t> &lt;Quellzweig&gt;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no-commit</a:t>
            </a:r>
            <a:r>
              <a:rPr lang="de-DE" dirty="0"/>
              <a:t> Es entsteht kein Commit und das Ergebnis</a:t>
            </a:r>
          </a:p>
          <a:p>
            <a:pPr marL="457200" lvl="1" indent="0">
              <a:buNone/>
            </a:pPr>
            <a:r>
              <a:rPr lang="de-DE" dirty="0"/>
              <a:t>		befindet sich in der Arbeitsmappe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</a:t>
            </a:r>
            <a:r>
              <a:rPr lang="de-DE" dirty="0"/>
              <a:t>-ff	Es wird immer ein eigener „</a:t>
            </a:r>
            <a:r>
              <a:rPr lang="de-DE" dirty="0" err="1"/>
              <a:t>Merge</a:t>
            </a:r>
            <a:r>
              <a:rPr lang="de-DE" dirty="0"/>
              <a:t>-Commit“</a:t>
            </a:r>
          </a:p>
          <a:p>
            <a:pPr marL="457200" lvl="1" indent="0">
              <a:buNone/>
            </a:pPr>
            <a:r>
              <a:rPr lang="de-DE" dirty="0"/>
              <a:t>		erstellt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ours</a:t>
            </a:r>
            <a:r>
              <a:rPr lang="de-DE" dirty="0"/>
              <a:t> 	Bei Konflikten wird der aktive Zweig 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	Bei Konflikten wird der übergebene Zweig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r>
              <a:rPr lang="de-DE" dirty="0"/>
              <a:t>Besitzt der aktive Zweig keine abweichende 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Commits</a:t>
            </a:r>
            <a:r>
              <a:rPr lang="de-DE" dirty="0"/>
              <a:t> werden die </a:t>
            </a:r>
            <a:r>
              <a:rPr lang="de-DE" dirty="0" err="1"/>
              <a:t>Commits</a:t>
            </a:r>
            <a:r>
              <a:rPr lang="de-DE" dirty="0"/>
              <a:t> des Quellzweigs</a:t>
            </a:r>
          </a:p>
          <a:p>
            <a:pPr marL="0" indent="0">
              <a:buNone/>
            </a:pPr>
            <a:r>
              <a:rPr lang="de-DE" dirty="0"/>
              <a:t>    lediglich dem aktiven Zweig angehangen</a:t>
            </a:r>
          </a:p>
          <a:p>
            <a:pPr marL="0" indent="0">
              <a:buNone/>
            </a:pPr>
            <a:r>
              <a:rPr lang="de-DE" dirty="0"/>
              <a:t>    (fast-forward)</a:t>
            </a:r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r>
              <a:rPr lang="de-DE" dirty="0"/>
              <a:t>Abbruch der Zusammenführung mit: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r>
              <a:rPr lang="de-DE" b="1" i="1" dirty="0"/>
              <a:t> --</a:t>
            </a:r>
            <a:r>
              <a:rPr lang="de-DE" b="1" i="1" dirty="0" err="1"/>
              <a:t>merge</a:t>
            </a:r>
            <a:endParaRPr lang="de-DE" b="1" i="1" dirty="0"/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pPr marL="457200" lvl="1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8C774-CC73-4DF3-B362-774B81B4B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CAC6D7C-9BFF-47C0-89E0-C748588D6FEB}"/>
              </a:ext>
            </a:extLst>
          </p:cNvPr>
          <p:cNvGrpSpPr/>
          <p:nvPr/>
        </p:nvGrpSpPr>
        <p:grpSpPr>
          <a:xfrm>
            <a:off x="6346365" y="1118984"/>
            <a:ext cx="2889914" cy="4620032"/>
            <a:chOff x="8058816" y="1059784"/>
            <a:chExt cx="2889914" cy="462003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E1FD78A2-7F75-4F6C-B137-3FBF76989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1221" y="2265526"/>
              <a:ext cx="4620032" cy="2208548"/>
            </a:xfrm>
            <a:prstGeom prst="rect">
              <a:avLst/>
            </a:prstGeom>
          </p:spPr>
        </p:pic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E864A8D3-670B-4A03-944C-3E2F31FAF56A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2C285242-D65F-4E36-8A01-2AB4E7C87509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44A19DE9-49F8-44F0-BBCD-8FEF621CB863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C07F46C-F0E2-4C87-997B-388D0964F434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BE157088-7385-4268-9A03-180F566BFFA7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2185586-F505-4827-8C54-5825907D8B75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19F3E58F-E042-4716-AB6D-ACA06C8FF876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BE4DFC3-C15A-42AC-A6DC-7D2AE854789E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2877EEB-4A98-4E7E-864D-21961D07B01F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12D15-5E8F-4B2D-8EDE-284EA5FCE4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Abweichende Änderung </a:t>
            </a:r>
          </a:p>
          <a:p>
            <a:pPr marL="0" indent="0">
              <a:buNone/>
            </a:pPr>
            <a:r>
              <a:rPr lang="de-DE" dirty="0"/>
              <a:t>   zum Vorfahren wird übernommen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FBDFA-2750-49DE-BA39-B520811BA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Konflikte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057777E4-0892-4F29-8C8D-4F688B16C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21710"/>
              </p:ext>
            </p:extLst>
          </p:nvPr>
        </p:nvGraphicFramePr>
        <p:xfrm>
          <a:off x="4635974" y="2273463"/>
          <a:ext cx="1819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Datei – Zweig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10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D37A36F9-93CA-4E9C-82E4-066AA8F8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9531"/>
              </p:ext>
            </p:extLst>
          </p:nvPr>
        </p:nvGraphicFramePr>
        <p:xfrm>
          <a:off x="275165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Vorfahre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C3266AB-6994-4900-9AFA-3598BEE9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73931"/>
              </p:ext>
            </p:extLst>
          </p:nvPr>
        </p:nvGraphicFramePr>
        <p:xfrm>
          <a:off x="86269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/>
                        <a:t>Datei – Zweig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5B7A04A8-A996-4958-A606-CDB9240CC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29092"/>
              </p:ext>
            </p:extLst>
          </p:nvPr>
        </p:nvGraphicFramePr>
        <p:xfrm>
          <a:off x="2575481" y="3870460"/>
          <a:ext cx="1819948" cy="148336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{21E4AEA4-8DFA-4A89-87EB-49C32662AFE0}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 err="1"/>
                        <a:t>Merge</a:t>
                      </a:r>
                      <a:r>
                        <a:rPr lang="de-DE" sz="1600" dirty="0"/>
                        <a:t>-Ergebnis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0DF12A22-AB6D-42B9-9531-FCEE2B64817C}"/>
              </a:ext>
            </a:extLst>
          </p:cNvPr>
          <p:cNvSpPr/>
          <p:nvPr/>
        </p:nvSpPr>
        <p:spPr>
          <a:xfrm>
            <a:off x="804819" y="3030529"/>
            <a:ext cx="5713427" cy="293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2F224A-9648-473D-9004-0AFC64AC8A54}"/>
              </a:ext>
            </a:extLst>
          </p:cNvPr>
          <p:cNvSpPr txBox="1"/>
          <p:nvPr/>
        </p:nvSpPr>
        <p:spPr>
          <a:xfrm>
            <a:off x="84250" y="3008857"/>
            <a:ext cx="774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rgbClr val="FF0000"/>
                </a:solidFill>
              </a:rPr>
              <a:t>Konflikt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CB0E53C-C0A3-4A68-B04F-B1F4CFF3C3F0}"/>
              </a:ext>
            </a:extLst>
          </p:cNvPr>
          <p:cNvSpPr txBox="1"/>
          <p:nvPr/>
        </p:nvSpPr>
        <p:spPr>
          <a:xfrm>
            <a:off x="967563" y="4370369"/>
            <a:ext cx="20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 ausgewählt</a:t>
            </a:r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F9466E1A-6971-401A-889B-BAEA312CEAF6}"/>
              </a:ext>
            </a:extLst>
          </p:cNvPr>
          <p:cNvSpPr/>
          <p:nvPr/>
        </p:nvSpPr>
        <p:spPr>
          <a:xfrm>
            <a:off x="2349653" y="4633108"/>
            <a:ext cx="130986" cy="33611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5FF2039-2989-4351-B66C-92C72135B54C}"/>
              </a:ext>
            </a:extLst>
          </p:cNvPr>
          <p:cNvGrpSpPr/>
          <p:nvPr/>
        </p:nvGrpSpPr>
        <p:grpSpPr>
          <a:xfrm>
            <a:off x="5652195" y="1467535"/>
            <a:ext cx="2889914" cy="4620032"/>
            <a:chOff x="8058816" y="1047474"/>
            <a:chExt cx="2889914" cy="4620032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8E1744C-91FC-4EEC-AB1D-B37F085A0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E68EAAF-D875-4513-B495-C0108B7DF837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59B67B1-CA65-4C39-A523-81CCA3DB587C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7CFF8E64-01C6-463E-83CE-29BAC818B3C2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2E770FC-BE69-4F2D-8C72-5AC2E0EC167C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9E52365-5105-4906-9D33-E53FB7B4967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E04C9ED-996D-4F5D-980A-461244D025F1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C8FE63-E808-40D0-AE6D-8F41C6FC433C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5C51025-0E4F-4200-83B5-DBAC21F8D2A7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2065134-76C9-48C9-A283-9B61F7998416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0E97A6C-C4B5-45C8-923E-7E271759C846}"/>
              </a:ext>
            </a:extLst>
          </p:cNvPr>
          <p:cNvCxnSpPr>
            <a:cxnSpLocks/>
          </p:cNvCxnSpPr>
          <p:nvPr/>
        </p:nvCxnSpPr>
        <p:spPr>
          <a:xfrm>
            <a:off x="840003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9F8C273-1181-4FCC-8A04-3D33156CBAB7}"/>
              </a:ext>
            </a:extLst>
          </p:cNvPr>
          <p:cNvSpPr txBox="1"/>
          <p:nvPr/>
        </p:nvSpPr>
        <p:spPr>
          <a:xfrm>
            <a:off x="7425164" y="1246824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60971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27A43C5-2A7D-42CC-8CB3-E591EA56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74" y="4229229"/>
            <a:ext cx="4348555" cy="2078893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5DCD7E-9B73-4C0A-A599-E9E73D5926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/>
          </a:bodyPr>
          <a:lstStyle/>
          <a:p>
            <a:r>
              <a:rPr lang="de-DE" sz="1800" dirty="0"/>
              <a:t>Verwaltung von Dateien gehörend zu einem Projekt</a:t>
            </a:r>
          </a:p>
          <a:p>
            <a:r>
              <a:rPr lang="de-DE" sz="1800" dirty="0"/>
              <a:t>Änderungen innerhalb des </a:t>
            </a:r>
            <a:r>
              <a:rPr lang="de-DE" sz="1800" dirty="0" err="1"/>
              <a:t>Git</a:t>
            </a:r>
            <a:r>
              <a:rPr lang="de-DE" sz="1800" dirty="0"/>
              <a:t> Projektverzeichnisses können durch Schnappschüsse (</a:t>
            </a:r>
            <a:r>
              <a:rPr lang="de-DE" sz="1800" dirty="0" err="1"/>
              <a:t>Commits</a:t>
            </a:r>
            <a:r>
              <a:rPr lang="de-DE" sz="1800" dirty="0"/>
              <a:t>) festgehalten werden</a:t>
            </a:r>
          </a:p>
          <a:p>
            <a:r>
              <a:rPr lang="de-DE" sz="1800" dirty="0"/>
              <a:t>Die Schnappschüsse dokumentieren den jeweiligen Stand des Projekts (des Verzeichnisses) und können jederzeit referenziert werden</a:t>
            </a:r>
          </a:p>
          <a:p>
            <a:r>
              <a:rPr lang="de-DE" sz="1800" dirty="0"/>
              <a:t>Für effektives Arbeiten werden mehrere isolierte Abfolgen  von Schnappschüssen aufgebaut und die Historien mit Projektmitglieder synchronisiert</a:t>
            </a:r>
          </a:p>
          <a:p>
            <a:r>
              <a:rPr lang="de-DE" sz="1800" dirty="0"/>
              <a:t>Jeder besitzt das komplette Projekt lokal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0851720-171D-4257-B470-1C70E0AD515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Grundlegendes Prinzip</a:t>
            </a:r>
          </a:p>
        </p:txBody>
      </p:sp>
    </p:spTree>
    <p:extLst>
      <p:ext uri="{BB962C8B-B14F-4D97-AF65-F5344CB8AC3E}">
        <p14:creationId xmlns:p14="http://schemas.microsoft.com/office/powerpoint/2010/main" val="153157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0C5A62-F0E7-45BD-ABFC-6DEA461CCD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endParaRPr lang="de-DE" b="1" i="1" dirty="0"/>
          </a:p>
          <a:p>
            <a:pPr lvl="1"/>
            <a:r>
              <a:rPr lang="de-DE" dirty="0"/>
              <a:t>Beispiel: </a:t>
            </a:r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rebase</a:t>
            </a:r>
            <a:r>
              <a:rPr lang="de-DE" i="1" dirty="0"/>
              <a:t> </a:t>
            </a:r>
            <a:r>
              <a:rPr lang="de-DE" i="1" dirty="0" err="1"/>
              <a:t>maindev</a:t>
            </a:r>
            <a:r>
              <a:rPr lang="de-DE" i="1" dirty="0"/>
              <a:t> </a:t>
            </a:r>
            <a:r>
              <a:rPr lang="de-DE" i="1" dirty="0" err="1"/>
              <a:t>dev</a:t>
            </a:r>
            <a:endParaRPr lang="de-DE" i="1" dirty="0"/>
          </a:p>
          <a:p>
            <a:endParaRPr lang="de-DE" b="1" i="1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Wird verwendet um Historie nachträglich zu ändern</a:t>
            </a:r>
          </a:p>
          <a:p>
            <a:pPr lvl="1"/>
            <a:r>
              <a:rPr lang="de-DE" dirty="0"/>
              <a:t>Erzeugung von Ausgangslagen für fast-forward Zusammenführungen</a:t>
            </a:r>
          </a:p>
          <a:p>
            <a:r>
              <a:rPr lang="de-DE" dirty="0"/>
              <a:t>Verändert den Vorfahren des Zweiges</a:t>
            </a:r>
          </a:p>
          <a:p>
            <a:r>
              <a:rPr lang="de-DE" dirty="0"/>
              <a:t>Verändert auch die Metadaten der verschobenen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Referenzen auf ursprüngliche </a:t>
            </a:r>
            <a:r>
              <a:rPr lang="de-DE" dirty="0" err="1"/>
              <a:t>Commits</a:t>
            </a:r>
            <a:r>
              <a:rPr lang="de-DE" dirty="0"/>
              <a:t> führen danach ins Leere!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45ABDE-05E6-491F-8743-C9967C75A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D6E277-2888-4B96-A810-78F8A89925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09" y="1917291"/>
            <a:ext cx="465137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AE75AB3-970A-45EE-806D-BA583DC9F3C5}"/>
              </a:ext>
            </a:extLst>
          </p:cNvPr>
          <p:cNvSpPr txBox="1"/>
          <p:nvPr/>
        </p:nvSpPr>
        <p:spPr>
          <a:xfrm>
            <a:off x="1692640" y="2037653"/>
            <a:ext cx="116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dev</a:t>
            </a:r>
            <a:r>
              <a:rPr lang="de-DE" sz="1600" dirty="0"/>
              <a:t>:</a:t>
            </a:r>
          </a:p>
          <a:p>
            <a:r>
              <a:rPr lang="de-DE" sz="1600" dirty="0" err="1"/>
              <a:t>maindev</a:t>
            </a:r>
            <a:r>
              <a:rPr lang="de-DE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733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ACFCD2-051A-439B-A638-DA41B63380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4" y="1245328"/>
            <a:ext cx="7503515" cy="4931635"/>
          </a:xfrm>
        </p:spPr>
        <p:txBody>
          <a:bodyPr/>
          <a:lstStyle/>
          <a:p>
            <a:r>
              <a:rPr lang="de-DE" dirty="0"/>
              <a:t>Zur individuellen Änderungen mehrerer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 err="1"/>
              <a:t>Commits</a:t>
            </a:r>
            <a:r>
              <a:rPr lang="de-DE" dirty="0"/>
              <a:t> können nicht nur verschoben werden sondern:</a:t>
            </a:r>
          </a:p>
          <a:p>
            <a:pPr lvl="1"/>
            <a:r>
              <a:rPr lang="de-DE" dirty="0"/>
              <a:t>Bearbeitet werden</a:t>
            </a:r>
          </a:p>
          <a:p>
            <a:pPr lvl="1"/>
            <a:r>
              <a:rPr lang="de-DE" dirty="0"/>
              <a:t>Verschmolzen werden</a:t>
            </a:r>
          </a:p>
          <a:p>
            <a:pPr lvl="1"/>
            <a:r>
              <a:rPr lang="de-DE" dirty="0"/>
              <a:t>Gelöscht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--i </a:t>
            </a:r>
            <a:r>
              <a:rPr lang="de-DE" dirty="0"/>
              <a:t>oder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–</a:t>
            </a:r>
            <a:r>
              <a:rPr lang="de-DE" b="1" i="1" dirty="0" err="1"/>
              <a:t>interactive</a:t>
            </a:r>
            <a:endParaRPr lang="de-DE" b="1" i="1" dirty="0"/>
          </a:p>
          <a:p>
            <a:pPr lvl="1"/>
            <a:r>
              <a:rPr lang="de-DE" dirty="0"/>
              <a:t>Editor öffnet sich zur Konfiguration des interaktiven </a:t>
            </a:r>
            <a:r>
              <a:rPr lang="de-DE" dirty="0" err="1"/>
              <a:t>Rebase</a:t>
            </a:r>
            <a:endParaRPr lang="de-DE" dirty="0"/>
          </a:p>
          <a:p>
            <a:r>
              <a:rPr lang="de-DE" dirty="0"/>
              <a:t>Schlüsselwörter für die unterschiedlichen Anwendungen</a:t>
            </a:r>
          </a:p>
          <a:p>
            <a:pPr lvl="1"/>
            <a:r>
              <a:rPr lang="de-DE" dirty="0"/>
              <a:t>pick: Commit wird verwendet</a:t>
            </a:r>
          </a:p>
          <a:p>
            <a:pPr lvl="1"/>
            <a:r>
              <a:rPr lang="de-DE" i="1" dirty="0" err="1"/>
              <a:t>reword</a:t>
            </a:r>
            <a:r>
              <a:rPr lang="de-DE" dirty="0"/>
              <a:t>: ermöglicht die Commit Nachricht zu ändern</a:t>
            </a:r>
          </a:p>
          <a:p>
            <a:pPr lvl="1"/>
            <a:r>
              <a:rPr lang="de-DE" dirty="0" err="1"/>
              <a:t>squash</a:t>
            </a:r>
            <a:r>
              <a:rPr lang="de-DE" dirty="0"/>
              <a:t>: erzeugt Verschmelzung mit dem Vorherigen Commit</a:t>
            </a:r>
          </a:p>
          <a:p>
            <a:pPr lvl="1"/>
            <a:r>
              <a:rPr lang="de-DE" dirty="0"/>
              <a:t>Wird Zeile von einem Commit gelöscht, wird dieser verworfen</a:t>
            </a:r>
          </a:p>
          <a:p>
            <a:pPr lvl="1"/>
            <a:r>
              <a:rPr lang="de-DE" dirty="0"/>
              <a:t>Reihenfolge der </a:t>
            </a:r>
            <a:r>
              <a:rPr lang="de-DE" dirty="0" err="1"/>
              <a:t>Commits</a:t>
            </a:r>
            <a:r>
              <a:rPr lang="de-DE" dirty="0"/>
              <a:t> wird über die Zeilenfolge festgelegt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1133-F5C1-426D-98D9-D316A3042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Interaktiver </a:t>
            </a:r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347A4D2-C264-465E-839D-AF729FDB0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48" b="77408"/>
          <a:stretch/>
        </p:blipFill>
        <p:spPr>
          <a:xfrm>
            <a:off x="2596954" y="5418061"/>
            <a:ext cx="3950091" cy="7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BB22-8924-47F0-9F4F-D7DC111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Synchronisierung von Archiven</a:t>
            </a:r>
          </a:p>
        </p:txBody>
      </p:sp>
    </p:spTree>
    <p:extLst>
      <p:ext uri="{BB962C8B-B14F-4D97-AF65-F5344CB8AC3E}">
        <p14:creationId xmlns:p14="http://schemas.microsoft.com/office/powerpoint/2010/main" val="22646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99EF70-303F-4638-866C-534013DC30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Stellt den allgemeinen Stand des Projekts dar</a:t>
            </a:r>
          </a:p>
          <a:p>
            <a:r>
              <a:rPr lang="de-DE" dirty="0"/>
              <a:t>Für größere Projekte können mehrere Referenzarchive existieren</a:t>
            </a:r>
          </a:p>
          <a:p>
            <a:r>
              <a:rPr lang="de-DE" dirty="0"/>
              <a:t>Hinzufügen von Referenzarchiven: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</a:t>
            </a:r>
            <a:r>
              <a:rPr lang="de-DE" b="1" i="1" dirty="0" err="1"/>
              <a:t>add</a:t>
            </a:r>
            <a:r>
              <a:rPr lang="de-DE" b="1" i="1" dirty="0"/>
              <a:t> &lt;Alias&gt; &lt;URL&gt;</a:t>
            </a:r>
          </a:p>
          <a:p>
            <a:r>
              <a:rPr lang="de-DE" dirty="0"/>
              <a:t>Sichtung aller bestehenden Verbindungen: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-v</a:t>
            </a:r>
          </a:p>
          <a:p>
            <a:r>
              <a:rPr lang="de-DE" dirty="0"/>
              <a:t>Synchronisierung erfolgt über folgende Kommandos: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B0FFCB-5ED6-41B3-853D-B50AAF600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Referenzarchiv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E1003E0-1D5E-4E90-B370-787FD4FD146E}"/>
              </a:ext>
            </a:extLst>
          </p:cNvPr>
          <p:cNvSpPr txBox="1"/>
          <p:nvPr/>
        </p:nvSpPr>
        <p:spPr>
          <a:xfrm>
            <a:off x="6367933" y="420178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Arbeitsverzeichnis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4C24EA1-406B-4BA3-BDD8-B7FD0F0A3713}"/>
              </a:ext>
            </a:extLst>
          </p:cNvPr>
          <p:cNvSpPr txBox="1"/>
          <p:nvPr/>
        </p:nvSpPr>
        <p:spPr>
          <a:xfrm>
            <a:off x="3681840" y="420178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Projektarchiv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2E011D-7334-4EF0-8740-01A35F2781A9}"/>
              </a:ext>
            </a:extLst>
          </p:cNvPr>
          <p:cNvSpPr txBox="1"/>
          <p:nvPr/>
        </p:nvSpPr>
        <p:spPr>
          <a:xfrm>
            <a:off x="963154" y="420178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Referenzarchiv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9206D5D9-8257-4414-8E3F-454E004755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8126" y="2472636"/>
            <a:ext cx="12700" cy="537218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749D5DC-287F-4071-AE90-2B8FB994B753}"/>
              </a:ext>
            </a:extLst>
          </p:cNvPr>
          <p:cNvSpPr txBox="1"/>
          <p:nvPr/>
        </p:nvSpPr>
        <p:spPr>
          <a:xfrm>
            <a:off x="3680224" y="537076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pull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F2A8F69-3EB0-4ABD-9E16-08FCBA84DD28}"/>
              </a:ext>
            </a:extLst>
          </p:cNvPr>
          <p:cNvCxnSpPr>
            <a:cxnSpLocks/>
          </p:cNvCxnSpPr>
          <p:nvPr/>
        </p:nvCxnSpPr>
        <p:spPr>
          <a:xfrm>
            <a:off x="2258290" y="4688228"/>
            <a:ext cx="155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BF20C657-3382-463F-86CB-B5C410B978C3}"/>
              </a:ext>
            </a:extLst>
          </p:cNvPr>
          <p:cNvSpPr txBox="1"/>
          <p:nvPr/>
        </p:nvSpPr>
        <p:spPr>
          <a:xfrm>
            <a:off x="2338793" y="4410792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fetch</a:t>
            </a:r>
            <a:endParaRPr lang="de-DE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5B479D2-573D-40A5-AFE4-159D5E50A1F9}"/>
              </a:ext>
            </a:extLst>
          </p:cNvPr>
          <p:cNvCxnSpPr/>
          <p:nvPr/>
        </p:nvCxnSpPr>
        <p:spPr>
          <a:xfrm flipH="1">
            <a:off x="2258290" y="4935765"/>
            <a:ext cx="155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47A475A-4491-4305-BE2F-2C67EB35BB40}"/>
              </a:ext>
            </a:extLst>
          </p:cNvPr>
          <p:cNvSpPr txBox="1"/>
          <p:nvPr/>
        </p:nvSpPr>
        <p:spPr>
          <a:xfrm>
            <a:off x="2337986" y="4689966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push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8A609E5-5593-44C8-9573-8D1E2E8C54DC}"/>
              </a:ext>
            </a:extLst>
          </p:cNvPr>
          <p:cNvCxnSpPr>
            <a:cxnSpLocks/>
          </p:cNvCxnSpPr>
          <p:nvPr/>
        </p:nvCxnSpPr>
        <p:spPr>
          <a:xfrm>
            <a:off x="4944383" y="4814063"/>
            <a:ext cx="155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106E5B2-64F9-4881-A611-6517540A1383}"/>
              </a:ext>
            </a:extLst>
          </p:cNvPr>
          <p:cNvSpPr txBox="1"/>
          <p:nvPr/>
        </p:nvSpPr>
        <p:spPr>
          <a:xfrm>
            <a:off x="5024886" y="453706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merge</a:t>
            </a:r>
            <a:endParaRPr lang="de-DE" sz="1200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33D4E2E-2EFA-4E37-8592-C0658E24B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3996262" y="4453534"/>
            <a:ext cx="776428" cy="609856"/>
          </a:xfrm>
          <a:prstGeom prst="rect">
            <a:avLst/>
          </a:prstGeom>
        </p:spPr>
      </p:pic>
      <p:pic>
        <p:nvPicPr>
          <p:cNvPr id="21" name="Grafik 20" descr="Datenbank">
            <a:extLst>
              <a:ext uri="{FF2B5EF4-FFF2-40B4-BE49-F238E27FC236}">
                <a16:creationId xmlns:a16="http://schemas.microsoft.com/office/drawing/2014/main" id="{7C7967C0-BB12-4B2E-B0BF-49FFBF75D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544" y="4453534"/>
            <a:ext cx="619899" cy="61989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83ECB0E-37E4-4B7F-97CD-F54B06E0F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6659017" y="4451628"/>
            <a:ext cx="776428" cy="6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4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B324FE-DECD-4695-AD49-3199FDB60C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push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Ermöglich lokale Änderungen auf  das Referenzarchiv zu legen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fetch</a:t>
            </a:r>
            <a:r>
              <a:rPr lang="de-DE" b="1" i="1" dirty="0"/>
              <a:t>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Vergleicht Referenzarchiv</a:t>
            </a:r>
            <a:r>
              <a:rPr lang="de-DE" i="1" dirty="0"/>
              <a:t> </a:t>
            </a:r>
            <a:r>
              <a:rPr lang="de-DE" dirty="0"/>
              <a:t>mit dem lokalen Stand</a:t>
            </a:r>
          </a:p>
          <a:p>
            <a:pPr lvl="1"/>
            <a:r>
              <a:rPr lang="de-DE" dirty="0"/>
              <a:t>Abweichende Änderungen werden nur angezeigt und nicht integriert</a:t>
            </a:r>
          </a:p>
          <a:p>
            <a:pPr lvl="1"/>
            <a:r>
              <a:rPr lang="de-DE" dirty="0"/>
              <a:t>Sichtbar unter &lt;Referenzarchiv (</a:t>
            </a:r>
            <a:r>
              <a:rPr lang="de-DE" dirty="0" err="1"/>
              <a:t>origin</a:t>
            </a:r>
            <a:r>
              <a:rPr lang="de-DE" dirty="0"/>
              <a:t>)&gt;/&lt;Zweig&gt;</a:t>
            </a:r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4AB558-9021-456D-A794-9A19A1E3E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Push / </a:t>
            </a:r>
            <a:r>
              <a:rPr lang="de-DE" dirty="0" err="1"/>
              <a:t>fetch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8DEC21-61D8-4907-931D-5538C21FD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4" y="4020008"/>
            <a:ext cx="3238952" cy="419158"/>
          </a:xfrm>
          <a:prstGeom prst="rect">
            <a:avLst/>
          </a:prstGeom>
        </p:spPr>
      </p:pic>
      <p:pic>
        <p:nvPicPr>
          <p:cNvPr id="7" name="Grafik 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AA4AB8BA-790C-46B7-BA4B-40A2C1F49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92" y="5394558"/>
            <a:ext cx="3877216" cy="64779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BB7147C-9CEF-4746-BAD4-3229BCCDCF6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572000" y="4439166"/>
            <a:ext cx="0" cy="955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D32F025-1D0A-4127-B153-9B218919B982}"/>
              </a:ext>
            </a:extLst>
          </p:cNvPr>
          <p:cNvSpPr txBox="1"/>
          <p:nvPr/>
        </p:nvSpPr>
        <p:spPr>
          <a:xfrm>
            <a:off x="4510305" y="4639863"/>
            <a:ext cx="206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fetch</a:t>
            </a:r>
            <a:r>
              <a:rPr lang="de-DE" sz="1400" dirty="0"/>
              <a:t>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83800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93345E-4322-4AD4-BA0B-0AE461CCFC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das lokale Projektarchiv mit Änderungen des Referenzarchivs zu erweitern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pull</a:t>
            </a:r>
          </a:p>
          <a:p>
            <a:pPr lvl="1"/>
            <a:r>
              <a:rPr lang="de-DE" dirty="0"/>
              <a:t>Kombination aus </a:t>
            </a:r>
            <a:r>
              <a:rPr lang="de-DE" i="1" dirty="0" err="1"/>
              <a:t>fetch</a:t>
            </a:r>
            <a:r>
              <a:rPr lang="de-DE" dirty="0"/>
              <a:t> und </a:t>
            </a:r>
            <a:r>
              <a:rPr lang="de-DE" i="1" dirty="0" err="1"/>
              <a:t>merge</a:t>
            </a:r>
            <a:endParaRPr lang="de-DE" i="1" dirty="0"/>
          </a:p>
          <a:p>
            <a:pPr lvl="1"/>
            <a:r>
              <a:rPr lang="de-DE" dirty="0"/>
              <a:t>Mit --</a:t>
            </a:r>
            <a:r>
              <a:rPr lang="de-DE" b="1" i="1" dirty="0" err="1"/>
              <a:t>rebase</a:t>
            </a:r>
            <a:r>
              <a:rPr lang="de-DE" dirty="0"/>
              <a:t> werden lokale Abweichungen am Zweig an die Spitze verschoben und einkommende Änderungen zuvor integriert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94306C-BD41-4925-9236-4DE81AE92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</a:t>
            </a:r>
          </a:p>
        </p:txBody>
      </p:sp>
      <p:pic>
        <p:nvPicPr>
          <p:cNvPr id="27" name="Grafik 2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E322687E-DFA0-4D7E-B746-2DB765AA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0" y="4358912"/>
            <a:ext cx="3031658" cy="506517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95F1B8-D85C-4B0D-A433-69BC60F6E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4865429"/>
            <a:ext cx="3543702" cy="469647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9B9A6FC9-562A-43EC-A9E5-E0F39611D642}"/>
              </a:ext>
            </a:extLst>
          </p:cNvPr>
          <p:cNvSpPr txBox="1"/>
          <p:nvPr/>
        </p:nvSpPr>
        <p:spPr>
          <a:xfrm>
            <a:off x="4875246" y="5311190"/>
            <a:ext cx="3165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git</a:t>
            </a:r>
            <a:r>
              <a:rPr lang="de-DE" sz="1400" dirty="0"/>
              <a:t> pull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r>
              <a:rPr lang="de-DE" sz="1400" dirty="0"/>
              <a:t> --</a:t>
            </a:r>
            <a:r>
              <a:rPr lang="de-DE" sz="1400" dirty="0" err="1"/>
              <a:t>rebase</a:t>
            </a:r>
            <a:endParaRPr lang="de-DE" sz="1400" dirty="0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C32B427-524D-4F8A-B348-AEAEDA10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3461042"/>
            <a:ext cx="3899638" cy="775276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DC244256-4AED-4C3B-B7E1-5B2DAD13D32D}"/>
              </a:ext>
            </a:extLst>
          </p:cNvPr>
          <p:cNvSpPr txBox="1"/>
          <p:nvPr/>
        </p:nvSpPr>
        <p:spPr>
          <a:xfrm>
            <a:off x="4875246" y="4172581"/>
            <a:ext cx="240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git</a:t>
            </a:r>
            <a:r>
              <a:rPr lang="de-DE" sz="1400" dirty="0"/>
              <a:t> pull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endParaRPr lang="de-DE" sz="1400" dirty="0"/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6D2BDB0F-F97E-42E2-802C-8CBD27978AEF}"/>
              </a:ext>
            </a:extLst>
          </p:cNvPr>
          <p:cNvCxnSpPr>
            <a:stCxn id="27" idx="3"/>
            <a:endCxn id="36" idx="1"/>
          </p:cNvCxnSpPr>
          <p:nvPr/>
        </p:nvCxnSpPr>
        <p:spPr>
          <a:xfrm flipV="1">
            <a:off x="3506598" y="3848680"/>
            <a:ext cx="1416419" cy="7634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DEB3E4F7-7BD8-4702-866B-D929FA6CD927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3506598" y="4612171"/>
            <a:ext cx="1416419" cy="4880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7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43EDCB-1E40-4482-A2C7-B4CCD80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657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1C433A-E762-4300-9BC5-EC05FEE991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Markierung einzelner </a:t>
            </a:r>
            <a:r>
              <a:rPr lang="de-DE" dirty="0" err="1"/>
              <a:t>Commits</a:t>
            </a:r>
            <a:r>
              <a:rPr lang="de-DE" dirty="0"/>
              <a:t> zur:</a:t>
            </a:r>
          </a:p>
          <a:p>
            <a:pPr lvl="1"/>
            <a:r>
              <a:rPr lang="de-DE" dirty="0"/>
              <a:t>Einfacheren </a:t>
            </a:r>
            <a:r>
              <a:rPr lang="de-DE" dirty="0" err="1"/>
              <a:t>Referenzierung</a:t>
            </a:r>
            <a:endParaRPr lang="de-DE" dirty="0"/>
          </a:p>
          <a:p>
            <a:pPr lvl="1"/>
            <a:r>
              <a:rPr lang="de-DE" dirty="0"/>
              <a:t>Identifizierung von Releases</a:t>
            </a:r>
          </a:p>
          <a:p>
            <a:pPr lvl="1"/>
            <a:r>
              <a:rPr lang="de-DE" dirty="0"/>
              <a:t>Markung wichtiger Stände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tag &lt;Name&gt;</a:t>
            </a:r>
          </a:p>
          <a:p>
            <a:pPr lvl="1"/>
            <a:r>
              <a:rPr lang="de-DE" dirty="0"/>
              <a:t>-a -m ‘Nachricht‘	Erweitere Nachricht wird mitgeführt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tag		Listet alle Etiketten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Erstellte Etiketten werden mit </a:t>
            </a:r>
            <a:r>
              <a:rPr lang="de-DE" b="1" i="1" dirty="0" err="1"/>
              <a:t>git</a:t>
            </a:r>
            <a:r>
              <a:rPr lang="de-DE" b="1" i="1" dirty="0"/>
              <a:t> push </a:t>
            </a:r>
            <a:r>
              <a:rPr lang="de-DE" b="1" i="1" dirty="0" err="1"/>
              <a:t>origin</a:t>
            </a:r>
            <a:r>
              <a:rPr lang="de-DE" b="1" i="1" dirty="0"/>
              <a:t> &lt;Etikett&gt;</a:t>
            </a:r>
            <a:r>
              <a:rPr lang="de-DE" dirty="0"/>
              <a:t> dem Referenzarchiv hinzugefügt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15A607-5F02-4538-AEB6-A00CE2806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Tags / Etiketten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C0502E-A276-469C-8BAE-8E105BE8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39" y="3711145"/>
            <a:ext cx="456020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6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B1704-BF34-4A74-BACA-A21BC9525ED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886700" cy="4931635"/>
          </a:xfrm>
        </p:spPr>
        <p:txBody>
          <a:bodyPr/>
          <a:lstStyle/>
          <a:p>
            <a:r>
              <a:rPr lang="de-DE" dirty="0"/>
              <a:t>Kommando: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diff</a:t>
            </a:r>
            <a:endParaRPr lang="de-DE" dirty="0"/>
          </a:p>
          <a:p>
            <a:pPr lvl="1"/>
            <a:r>
              <a:rPr lang="de-DE" dirty="0"/>
              <a:t>Zeigt Dateiänderungen in der Arbeitskopie</a:t>
            </a:r>
          </a:p>
          <a:p>
            <a:pPr lvl="1"/>
            <a:r>
              <a:rPr lang="de-DE" dirty="0"/>
              <a:t>Berücksichtigt werden </a:t>
            </a:r>
            <a:r>
              <a:rPr lang="de-DE" b="1" dirty="0"/>
              <a:t>nicht: </a:t>
            </a:r>
          </a:p>
          <a:p>
            <a:pPr lvl="2"/>
            <a:r>
              <a:rPr lang="de-DE" sz="1600" dirty="0"/>
              <a:t>Dateien im Index Bereich</a:t>
            </a:r>
          </a:p>
          <a:p>
            <a:pPr lvl="2"/>
            <a:r>
              <a:rPr lang="de-DE" sz="1600" dirty="0"/>
              <a:t>Neu Hinzugefügte Dateien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staged</a:t>
            </a:r>
            <a:r>
              <a:rPr lang="de-DE" b="1" i="1" dirty="0"/>
              <a:t> </a:t>
            </a:r>
            <a:r>
              <a:rPr lang="de-DE" dirty="0"/>
              <a:t>ermöglicht das einsehen von Änderungen im Index Bereich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binary</a:t>
            </a:r>
            <a:r>
              <a:rPr lang="de-DE" b="1" i="1" dirty="0"/>
              <a:t> </a:t>
            </a:r>
            <a:r>
              <a:rPr lang="de-DE" dirty="0"/>
              <a:t>bezieht binäre Dateien ein</a:t>
            </a:r>
            <a:endParaRPr lang="de-DE" b="1" dirty="0"/>
          </a:p>
          <a:p>
            <a:r>
              <a:rPr lang="de-DE" dirty="0"/>
              <a:t>Patches (Änderungsdateien)</a:t>
            </a:r>
          </a:p>
          <a:p>
            <a:pPr lvl="1"/>
            <a:r>
              <a:rPr lang="de-DE" dirty="0"/>
              <a:t>Ermöglicht schnell große Änderungen zu übertragen und zu integrieren</a:t>
            </a:r>
          </a:p>
          <a:p>
            <a:pPr lvl="1"/>
            <a:r>
              <a:rPr lang="de-DE" dirty="0"/>
              <a:t>Kommando: </a:t>
            </a:r>
            <a:br>
              <a:rPr lang="de-DE" dirty="0"/>
            </a:br>
            <a:r>
              <a:rPr lang="de-DE" b="1" i="1" dirty="0" err="1"/>
              <a:t>git</a:t>
            </a:r>
            <a:r>
              <a:rPr lang="de-DE" b="1" i="1" dirty="0"/>
              <a:t> format-patch -&lt;Anzahl </a:t>
            </a:r>
            <a:r>
              <a:rPr lang="de-DE" b="1" i="1" dirty="0" err="1"/>
              <a:t>Commits</a:t>
            </a:r>
            <a:r>
              <a:rPr lang="de-DE" b="1" i="1" dirty="0"/>
              <a:t>&gt; &lt;Prüfsumme </a:t>
            </a:r>
            <a:r>
              <a:rPr lang="de-DE" b="1" i="1" dirty="0" err="1"/>
              <a:t>Startcommit</a:t>
            </a:r>
            <a:r>
              <a:rPr lang="de-DE" b="1" i="1" dirty="0"/>
              <a:t>&gt;</a:t>
            </a:r>
          </a:p>
          <a:p>
            <a:pPr lvl="1"/>
            <a:r>
              <a:rPr lang="de-DE" dirty="0"/>
              <a:t>Erstellt Änderungsdatei wird mit </a:t>
            </a:r>
            <a:r>
              <a:rPr lang="de-DE" b="1" i="1" dirty="0" err="1"/>
              <a:t>git</a:t>
            </a:r>
            <a:r>
              <a:rPr lang="de-DE" b="1" i="1" dirty="0"/>
              <a:t> am &lt; &lt;Datei&gt; </a:t>
            </a:r>
            <a:r>
              <a:rPr lang="de-DE" dirty="0"/>
              <a:t>angewendet </a:t>
            </a:r>
          </a:p>
          <a:p>
            <a:pPr lvl="1"/>
            <a:r>
              <a:rPr lang="de-DE" dirty="0"/>
              <a:t>Datei für abweichende </a:t>
            </a:r>
            <a:r>
              <a:rPr lang="de-DE" dirty="0" err="1"/>
              <a:t>Commits</a:t>
            </a:r>
            <a:r>
              <a:rPr lang="de-DE" dirty="0"/>
              <a:t> zweier Zweige: </a:t>
            </a:r>
            <a:br>
              <a:rPr lang="de-DE" dirty="0"/>
            </a:br>
            <a:r>
              <a:rPr lang="de-DE" b="1" i="1" dirty="0" err="1"/>
              <a:t>git</a:t>
            </a:r>
            <a:r>
              <a:rPr lang="de-DE" b="1" i="1" dirty="0"/>
              <a:t> format-patch &lt;</a:t>
            </a:r>
            <a:r>
              <a:rPr lang="de-DE" b="1" i="1" dirty="0" err="1"/>
              <a:t>ZielZweig</a:t>
            </a:r>
            <a:r>
              <a:rPr lang="de-DE" b="1" i="1" dirty="0"/>
              <a:t>&gt;</a:t>
            </a:r>
            <a:br>
              <a:rPr lang="de-DE" b="1" i="1" dirty="0"/>
            </a:b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E84672-22D6-4DD1-ABA8-56B996798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Änderungen integrieren</a:t>
            </a:r>
          </a:p>
        </p:txBody>
      </p:sp>
    </p:spTree>
    <p:extLst>
      <p:ext uri="{BB962C8B-B14F-4D97-AF65-F5344CB8AC3E}">
        <p14:creationId xmlns:p14="http://schemas.microsoft.com/office/powerpoint/2010/main" val="328932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3412329-D4D2-43D4-98E8-7A1CF18735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benutzt um eine einzelnen Commit auf einem anderen Zweig anzuwenden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cherry</a:t>
            </a:r>
            <a:r>
              <a:rPr lang="de-DE" b="1" i="1" dirty="0"/>
              <a:t>-pick &lt;Prüfsumme&gt;</a:t>
            </a:r>
          </a:p>
          <a:p>
            <a:r>
              <a:rPr lang="de-DE" dirty="0"/>
              <a:t>Nachteil ist, dass Commit in Form eines </a:t>
            </a:r>
            <a:r>
              <a:rPr lang="de-DE" i="1" dirty="0" err="1"/>
              <a:t>patch</a:t>
            </a:r>
            <a:r>
              <a:rPr lang="de-DE" dirty="0"/>
              <a:t> auf den Zweig angewandt wird</a:t>
            </a:r>
          </a:p>
          <a:p>
            <a:pPr lvl="1"/>
            <a:r>
              <a:rPr lang="de-DE" dirty="0"/>
              <a:t> keine Information über Herkunft</a:t>
            </a:r>
          </a:p>
          <a:p>
            <a:r>
              <a:rPr lang="de-DE" dirty="0"/>
              <a:t>Mit Anhang </a:t>
            </a:r>
            <a:r>
              <a:rPr lang="de-DE" b="1" i="1" dirty="0"/>
              <a:t>-x </a:t>
            </a:r>
            <a:r>
              <a:rPr lang="de-DE" dirty="0"/>
              <a:t>kann dies vermieden werden</a:t>
            </a:r>
          </a:p>
          <a:p>
            <a:pPr lvl="1"/>
            <a:r>
              <a:rPr lang="de-DE" dirty="0"/>
              <a:t>In der Nachricht wird eine Zeile hinzugefügt, die auf die Herkunft verweist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9BE68-E0B5-45BF-BABF-1381FA0F5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Cherry pick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54893E9-2002-45F8-88F9-62654C66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46" y="4246307"/>
            <a:ext cx="3944790" cy="1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Verwendung des Kommandos </a:t>
            </a:r>
            <a:r>
              <a:rPr lang="de-DE" dirty="0" err="1"/>
              <a:t>apt-get</a:t>
            </a:r>
            <a:r>
              <a:rPr lang="de-DE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Erneuerung der Referenzen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update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git</a:t>
            </a:r>
            <a:endParaRPr lang="de-DE" b="1" i="1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Überprüfung mit </a:t>
            </a:r>
            <a:r>
              <a:rPr lang="de-DE" b="1" i="1" dirty="0" err="1"/>
              <a:t>git</a:t>
            </a:r>
            <a:r>
              <a:rPr lang="de-DE" b="1" i="1" dirty="0"/>
              <a:t> --version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Installation unter Linux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A1497-5C4E-4F1B-A045-74E2D153CB9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F7941D6-DDCD-4FEB-B76A-6EA7C7E1DF91}" type="datetime1">
              <a:rPr lang="de-DE" smtClean="0"/>
              <a:t>26.03.2020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/>
              <a:t>Git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3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662EF6AE-12E0-4CB0-9C97-4C2C4564B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69"/>
          <a:stretch/>
        </p:blipFill>
        <p:spPr>
          <a:xfrm>
            <a:off x="2209804" y="3429000"/>
            <a:ext cx="4773074" cy="1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12CEDE-A342-42BE-8E55-EF59974F917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410711" cy="4931635"/>
          </a:xfrm>
        </p:spPr>
        <p:txBody>
          <a:bodyPr/>
          <a:lstStyle/>
          <a:p>
            <a:r>
              <a:rPr lang="de-DE" dirty="0"/>
              <a:t>Wird genutzt um festzustellen, ob einem Zweig Änderungen hinzugefügt wurden</a:t>
            </a:r>
          </a:p>
          <a:p>
            <a:r>
              <a:rPr lang="de-DE" dirty="0"/>
              <a:t>Hierbei wird nicht auf die Prüfsumme eines </a:t>
            </a:r>
            <a:r>
              <a:rPr lang="de-DE" dirty="0" err="1"/>
              <a:t>Commits</a:t>
            </a:r>
            <a:r>
              <a:rPr lang="de-DE" dirty="0"/>
              <a:t> geachtet sondern auf seine implementierten Änderungen</a:t>
            </a:r>
          </a:p>
          <a:p>
            <a:pPr lvl="1"/>
            <a:r>
              <a:rPr lang="de-DE" dirty="0"/>
              <a:t>Cherry-picks und Änderungsdateien somit identifizierbar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cherry</a:t>
            </a:r>
            <a:r>
              <a:rPr lang="de-DE" b="1" i="1" dirty="0"/>
              <a:t> -v &lt;Zweig1&gt; &lt;Zweig2&gt; &lt;Limit&gt;</a:t>
            </a:r>
          </a:p>
          <a:p>
            <a:r>
              <a:rPr lang="de-DE" dirty="0"/>
              <a:t>Überprüft ob </a:t>
            </a:r>
            <a:r>
              <a:rPr lang="de-DE" dirty="0" err="1"/>
              <a:t>Commits</a:t>
            </a:r>
            <a:r>
              <a:rPr lang="de-DE" dirty="0"/>
              <a:t> aus </a:t>
            </a:r>
            <a:r>
              <a:rPr lang="de-DE" i="1" dirty="0"/>
              <a:t>&lt;Zweig2&gt; </a:t>
            </a:r>
            <a:r>
              <a:rPr lang="de-DE" dirty="0"/>
              <a:t>in </a:t>
            </a:r>
            <a:r>
              <a:rPr lang="de-DE" i="1" dirty="0"/>
              <a:t>&lt;Zweig1&gt; </a:t>
            </a:r>
            <a:r>
              <a:rPr lang="de-DE" dirty="0"/>
              <a:t>existieren</a:t>
            </a:r>
          </a:p>
          <a:p>
            <a:r>
              <a:rPr lang="de-DE" i="1" dirty="0"/>
              <a:t>&lt;Limit&gt; </a:t>
            </a:r>
            <a:r>
              <a:rPr lang="de-DE" dirty="0"/>
              <a:t>gibt, an wie viele </a:t>
            </a:r>
            <a:r>
              <a:rPr lang="de-DE" dirty="0" err="1"/>
              <a:t>Commits</a:t>
            </a:r>
            <a:r>
              <a:rPr lang="de-DE" dirty="0"/>
              <a:t> rückwirkend durchsucht werden sollen</a:t>
            </a:r>
          </a:p>
          <a:p>
            <a:r>
              <a:rPr lang="de-DE" dirty="0"/>
              <a:t>Mit -v wird die jeweilige Commit Nachricht angezeigt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6CD2783-9A5A-4B2B-BC5A-36EA71E20E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283180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8CE913-F328-4AE6-9B1B-AE0ECF57E5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Verwendet um </a:t>
            </a:r>
            <a:r>
              <a:rPr lang="de-DE" dirty="0" err="1"/>
              <a:t>Commits</a:t>
            </a:r>
            <a:r>
              <a:rPr lang="de-DE" dirty="0"/>
              <a:t> des Referenzarchiv zu revidieren</a:t>
            </a:r>
          </a:p>
          <a:p>
            <a:r>
              <a:rPr lang="de-DE" dirty="0"/>
              <a:t>Erstellt einen weiteren Commit welcher den Zweig auf den Stand vor dem zweifelhaften Commit zurücksetzt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revert</a:t>
            </a:r>
            <a:endParaRPr lang="de-DE" b="1" i="1" dirty="0"/>
          </a:p>
          <a:p>
            <a:pPr lvl="1"/>
            <a:r>
              <a:rPr lang="de-DE" dirty="0"/>
              <a:t>HEAD		Revidiert den neusten Commit des Zweiges</a:t>
            </a:r>
          </a:p>
          <a:p>
            <a:pPr lvl="1"/>
            <a:r>
              <a:rPr lang="de-DE" dirty="0"/>
              <a:t>&lt;Prüfsumme&gt;	Revidiert den übergebenen Commit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2FB5-0D40-4B05-82A9-58A2D5934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Revert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C180BC-ABAD-438D-80D7-F9A55DC7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49"/>
          <a:stretch/>
        </p:blipFill>
        <p:spPr>
          <a:xfrm>
            <a:off x="1904898" y="3895703"/>
            <a:ext cx="5334204" cy="7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8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F01BD9-3141-41EF-9673-DDE9F90658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Setzt das lokale Arbeitsverzeichnis zurück</a:t>
            </a:r>
          </a:p>
          <a:p>
            <a:r>
              <a:rPr lang="de-DE" dirty="0"/>
              <a:t>Sollte nur bei lokalen </a:t>
            </a:r>
            <a:r>
              <a:rPr lang="de-DE" dirty="0" err="1"/>
              <a:t>Commits</a:t>
            </a:r>
            <a:r>
              <a:rPr lang="de-DE" dirty="0"/>
              <a:t> verwendet werden, da </a:t>
            </a:r>
            <a:r>
              <a:rPr lang="de-DE" dirty="0" err="1"/>
              <a:t>Commits</a:t>
            </a:r>
            <a:r>
              <a:rPr lang="de-DE" dirty="0"/>
              <a:t> verworfen werden auf die sich Andere beziehen könnten</a:t>
            </a:r>
          </a:p>
          <a:p>
            <a:r>
              <a:rPr lang="de-DE" dirty="0" err="1"/>
              <a:t>Kommado</a:t>
            </a:r>
            <a:r>
              <a:rPr lang="de-DE" dirty="0"/>
              <a:t>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endParaRPr lang="de-DE" b="1" i="1" dirty="0"/>
          </a:p>
          <a:p>
            <a:pPr lvl="1"/>
            <a:r>
              <a:rPr lang="de-DE" dirty="0"/>
              <a:t>&lt;Prüfsumme&gt;	Setzt den Zweig auf diesen Stand zurück, 			verworfene Änderungen befinden sich in der 			Arbeitskopie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hard</a:t>
            </a:r>
            <a:r>
              <a:rPr lang="de-DE" dirty="0"/>
              <a:t>		setzt auch die Arbeitskopie zurück, alle 				Änderungen sind verworfen</a:t>
            </a:r>
          </a:p>
          <a:p>
            <a:pPr lvl="1"/>
            <a:r>
              <a:rPr lang="de-DE" dirty="0"/>
              <a:t>&lt;Datei&gt;		Datei wird aus dem Index entfernt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ABB80-C886-4AF5-B215-5BEEBC4B2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A917CA4-9600-40FC-9932-E732D523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667" y="5126825"/>
            <a:ext cx="5058666" cy="7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1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A8B4-8412-4C61-8E1B-A6CDF15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007972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3C353D-27D2-4156-878C-265100BA9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/>
          <a:lstStyle/>
          <a:p>
            <a:r>
              <a:rPr lang="de-DE" dirty="0"/>
              <a:t>Bietet Richtlinie für ein gut durchdachtes und schlank strukturiertes Projektarchiv</a:t>
            </a:r>
          </a:p>
          <a:p>
            <a:r>
              <a:rPr lang="de-DE" dirty="0"/>
              <a:t>Projekt besitzt 5 Arten von Zweigen:</a:t>
            </a:r>
          </a:p>
          <a:p>
            <a:pPr lvl="1"/>
            <a:r>
              <a:rPr lang="de-DE" dirty="0"/>
              <a:t>Hauptzweig </a:t>
            </a:r>
            <a:r>
              <a:rPr lang="de-DE" i="1" dirty="0" err="1"/>
              <a:t>master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wird für fertige Veröffentlichungen verwendet und ist einmalig</a:t>
            </a:r>
          </a:p>
          <a:p>
            <a:pPr lvl="1"/>
            <a:r>
              <a:rPr lang="de-DE" dirty="0"/>
              <a:t>Entwicklungszweig </a:t>
            </a:r>
            <a:r>
              <a:rPr lang="de-DE" i="1" dirty="0" err="1"/>
              <a:t>development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führt Änderungen und Neuerungen zusammen und ist einmalig</a:t>
            </a:r>
          </a:p>
          <a:p>
            <a:pPr lvl="1"/>
            <a:r>
              <a:rPr lang="de-DE" dirty="0"/>
              <a:t>Veröffentlichungszweig</a:t>
            </a:r>
            <a:r>
              <a:rPr lang="de-DE" i="1" dirty="0"/>
              <a:t> release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beinhaltet Änderungen aus dem Entwicklungszweig, welche in die nächste Version einfließen</a:t>
            </a:r>
          </a:p>
          <a:p>
            <a:pPr lvl="1"/>
            <a:r>
              <a:rPr lang="de-DE" dirty="0"/>
              <a:t>Funktionszweig </a:t>
            </a:r>
            <a:r>
              <a:rPr lang="de-DE" i="1" dirty="0"/>
              <a:t>feature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basierend auf dem Entwicklungszweig, beinhalten diese Zweige Änderungen die anhand Personen, Themen und Funktionen separiert werden </a:t>
            </a:r>
          </a:p>
          <a:p>
            <a:pPr lvl="1"/>
            <a:r>
              <a:rPr lang="de-DE" dirty="0"/>
              <a:t>Korrekturzweig </a:t>
            </a:r>
            <a:r>
              <a:rPr lang="de-DE" i="1" dirty="0" err="1"/>
              <a:t>bugfix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ermöglicht kleine Änderungen direkt an der Veröffentlichung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5B6011-E5CD-40F8-BED3-233D5BEBC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-Flow</a:t>
            </a:r>
          </a:p>
        </p:txBody>
      </p:sp>
    </p:spTree>
    <p:extLst>
      <p:ext uri="{BB962C8B-B14F-4D97-AF65-F5344CB8AC3E}">
        <p14:creationId xmlns:p14="http://schemas.microsoft.com/office/powerpoint/2010/main" val="149155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3FD5A71-F73D-4CF7-9489-B8D5B70CC78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0" y="1271857"/>
            <a:ext cx="7257125" cy="449138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F6D1B3-335A-493E-9891-37AE011B202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-Flow – Grafische Darstellung</a:t>
            </a:r>
          </a:p>
        </p:txBody>
      </p:sp>
    </p:spTree>
    <p:extLst>
      <p:ext uri="{BB962C8B-B14F-4D97-AF65-F5344CB8AC3E}">
        <p14:creationId xmlns:p14="http://schemas.microsoft.com/office/powerpoint/2010/main" val="2222249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0D15137-B24A-4D20-8DAF-E588A7DE91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Workflow, der für die Entwicklung des Linux Kernels verwendet wird</a:t>
            </a:r>
          </a:p>
          <a:p>
            <a:r>
              <a:rPr lang="de-DE" dirty="0"/>
              <a:t>Bis Heute setzt die Kernelentwicklung auf einen E-Mail Verteiler</a:t>
            </a:r>
          </a:p>
          <a:p>
            <a:pPr lvl="1"/>
            <a:r>
              <a:rPr lang="de-DE" dirty="0"/>
              <a:t> Dieser informiert über Änderungen und fügt diese hinzu</a:t>
            </a:r>
          </a:p>
          <a:p>
            <a:r>
              <a:rPr lang="de-DE" dirty="0"/>
              <a:t>Vorgehensweise:</a:t>
            </a:r>
          </a:p>
          <a:p>
            <a:pPr lvl="1"/>
            <a:r>
              <a:rPr lang="de-DE" dirty="0"/>
              <a:t>Änderungen werden zuerst vorgeschlagen</a:t>
            </a:r>
          </a:p>
          <a:p>
            <a:pPr lvl="1"/>
            <a:r>
              <a:rPr lang="de-DE" dirty="0"/>
              <a:t>Ausgewählte Personen dürfen diese der Hauptentwicklung zuführen</a:t>
            </a:r>
          </a:p>
          <a:p>
            <a:r>
              <a:rPr lang="de-DE" dirty="0"/>
              <a:t>Verwendete Kommandos: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request</a:t>
            </a:r>
            <a:r>
              <a:rPr lang="de-DE" b="1" i="1" dirty="0"/>
              <a:t>-pull &lt;Start&gt; &lt;URL&gt;</a:t>
            </a:r>
            <a:r>
              <a:rPr lang="de-DE" dirty="0"/>
              <a:t> </a:t>
            </a:r>
          </a:p>
          <a:p>
            <a:pPr marL="914400" lvl="2" indent="0">
              <a:buNone/>
            </a:pPr>
            <a:r>
              <a:rPr lang="de-DE" sz="1600" dirty="0"/>
              <a:t>Gibt Differenzen zweier Ständer aus und schlägt somit Änderungen vor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format-patch -1 &lt;Prüfsumme&gt;</a:t>
            </a:r>
          </a:p>
          <a:p>
            <a:pPr marL="914400" lvl="2" indent="0">
              <a:buNone/>
            </a:pPr>
            <a:r>
              <a:rPr lang="de-DE" sz="1600" dirty="0"/>
              <a:t>Fügt Änderungsübersicht und E-Mail Kopfzeile an und ermöglicht die Änderungen in einen Patch zu verwandeln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599424-652A-4472-8967-4805ED1F4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Pull-</a:t>
            </a:r>
            <a:r>
              <a:rPr lang="de-DE" dirty="0" err="1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300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9F8C46-B29C-4E51-82FC-5C372BBE7B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Abwandlung des Linux Workflows</a:t>
            </a:r>
          </a:p>
          <a:p>
            <a:r>
              <a:rPr lang="de-DE" dirty="0"/>
              <a:t>Wird für Open Source Projekte verwendet, bei denen nicht alle Mitwirkenden Berechtigungen am Projekt besitzen</a:t>
            </a:r>
          </a:p>
          <a:p>
            <a:r>
              <a:rPr lang="de-DE" dirty="0"/>
              <a:t>Gearbeitet wird an eine lokalen Kopie, </a:t>
            </a:r>
            <a:r>
              <a:rPr lang="de-DE" i="1" dirty="0"/>
              <a:t>Fork</a:t>
            </a:r>
          </a:p>
          <a:p>
            <a:r>
              <a:rPr lang="de-DE" dirty="0"/>
              <a:t>Für diese wird in der Regel ein neuer Zweig angelegt</a:t>
            </a:r>
          </a:p>
          <a:p>
            <a:r>
              <a:rPr lang="de-DE" dirty="0"/>
              <a:t>Änderungen werden dann über einen Pull-Request vorgeschlagen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E8F690-0089-41E4-BB41-AE8E12035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Forking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691214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0C4B-71C7-4535-8A5A-F0F2662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Datenverwaltung</a:t>
            </a:r>
          </a:p>
        </p:txBody>
      </p:sp>
    </p:spTree>
    <p:extLst>
      <p:ext uri="{BB962C8B-B14F-4D97-AF65-F5344CB8AC3E}">
        <p14:creationId xmlns:p14="http://schemas.microsoft.com/office/powerpoint/2010/main" val="3431436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7F8E-2FC4-4FEA-BE11-BBC2972A10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Durch dezentralen Ansatz ist kompakte Speicherverwaltung wichtig</a:t>
            </a:r>
          </a:p>
          <a:p>
            <a:r>
              <a:rPr lang="de-DE" dirty="0"/>
              <a:t>Verwaltung von Daten und Informationen über Zeiger</a:t>
            </a:r>
          </a:p>
          <a:p>
            <a:pPr lvl="1"/>
            <a:r>
              <a:rPr lang="de-DE" dirty="0"/>
              <a:t>Content-</a:t>
            </a:r>
            <a:r>
              <a:rPr lang="de-DE" dirty="0" err="1"/>
              <a:t>Addressed</a:t>
            </a:r>
            <a:r>
              <a:rPr lang="de-DE" dirty="0"/>
              <a:t> Storage (CAS)</a:t>
            </a:r>
          </a:p>
          <a:p>
            <a:r>
              <a:rPr lang="de-DE" dirty="0"/>
              <a:t>Komprimierung durch </a:t>
            </a:r>
            <a:r>
              <a:rPr lang="de-DE" i="1" dirty="0" err="1"/>
              <a:t>Zlib</a:t>
            </a:r>
            <a:r>
              <a:rPr lang="de-DE" i="1" dirty="0"/>
              <a:t> </a:t>
            </a:r>
            <a:r>
              <a:rPr lang="de-DE" dirty="0"/>
              <a:t>und Voranstellung des Kopfteils</a:t>
            </a:r>
          </a:p>
          <a:p>
            <a:pPr lvl="1"/>
            <a:r>
              <a:rPr lang="de-DE" dirty="0"/>
              <a:t>Aus einer Datei wird ein sog. </a:t>
            </a:r>
            <a:r>
              <a:rPr lang="de-DE" i="1" dirty="0" err="1"/>
              <a:t>Blob</a:t>
            </a:r>
            <a:endParaRPr lang="de-DE" dirty="0"/>
          </a:p>
          <a:p>
            <a:r>
              <a:rPr lang="de-DE" dirty="0"/>
              <a:t>Die </a:t>
            </a:r>
            <a:r>
              <a:rPr lang="de-DE" i="1" dirty="0" err="1"/>
              <a:t>blobs</a:t>
            </a:r>
            <a:r>
              <a:rPr lang="de-DE" dirty="0"/>
              <a:t> werden durch Verzeichnisse verwaltet</a:t>
            </a:r>
          </a:p>
          <a:p>
            <a:pPr lvl="1"/>
            <a:r>
              <a:rPr lang="de-DE" dirty="0"/>
              <a:t>Diese werde </a:t>
            </a:r>
            <a:r>
              <a:rPr lang="de-DE" i="1" dirty="0" err="1"/>
              <a:t>tree</a:t>
            </a:r>
            <a:r>
              <a:rPr lang="de-DE" dirty="0"/>
              <a:t> </a:t>
            </a:r>
            <a:r>
              <a:rPr lang="de-DE" dirty="0" err="1"/>
              <a:t>gennant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E22394-880D-4500-AA8D-A412EFE36D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Allgemeines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8F73F0-F85A-4DF7-BBF7-D02683C092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25" y="3984771"/>
            <a:ext cx="5890549" cy="2298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1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Repository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7913BE-9020-41AC-B373-945A6492F8C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Auch bei kleinen Änderungen werden Großteile einer Datei erneut gespeichert</a:t>
            </a:r>
          </a:p>
          <a:p>
            <a:r>
              <a:rPr lang="de-DE" dirty="0"/>
              <a:t>Um den Speicherplatz freizugeben werden Dateien :</a:t>
            </a:r>
          </a:p>
          <a:p>
            <a:pPr lvl="1"/>
            <a:r>
              <a:rPr lang="de-DE" dirty="0"/>
              <a:t>in Archive verpackt</a:t>
            </a:r>
          </a:p>
          <a:p>
            <a:pPr lvl="1"/>
            <a:r>
              <a:rPr lang="de-DE" dirty="0"/>
              <a:t>auf Deltas aufgesplittet</a:t>
            </a:r>
          </a:p>
          <a:p>
            <a:r>
              <a:rPr lang="de-DE" dirty="0"/>
              <a:t>Erfordert aber Dateien, die diese Änderungsnachverfolgung zulassen</a:t>
            </a:r>
          </a:p>
          <a:p>
            <a:pPr lvl="1"/>
            <a:r>
              <a:rPr lang="de-DE" dirty="0"/>
              <a:t>Binäre Dateien sind ausgeschlossen</a:t>
            </a:r>
          </a:p>
          <a:p>
            <a:r>
              <a:rPr lang="de-DE" dirty="0"/>
              <a:t>Dieser Prozess wird</a:t>
            </a:r>
          </a:p>
          <a:p>
            <a:pPr lvl="1"/>
            <a:r>
              <a:rPr lang="de-DE" dirty="0"/>
              <a:t>Periodisch durchgeführt</a:t>
            </a:r>
          </a:p>
          <a:p>
            <a:pPr lvl="1"/>
            <a:r>
              <a:rPr lang="de-DE" dirty="0"/>
              <a:t>Manuell mit dem Kommando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gc</a:t>
            </a:r>
            <a:endParaRPr lang="de-DE" b="1" i="1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841BC89-F4B3-4748-9BD9-6A4920D2575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Packfiles</a:t>
            </a:r>
          </a:p>
        </p:txBody>
      </p:sp>
    </p:spTree>
    <p:extLst>
      <p:ext uri="{BB962C8B-B14F-4D97-AF65-F5344CB8AC3E}">
        <p14:creationId xmlns:p14="http://schemas.microsoft.com/office/powerpoint/2010/main" val="3874958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9430910-92F5-4A27-934D-B6A2928EF54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Eine Erweiterung für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Vereinfacht Handhabung von großen Dateien</a:t>
            </a:r>
          </a:p>
          <a:p>
            <a:r>
              <a:rPr lang="de-DE" dirty="0"/>
              <a:t>Aufgrund des dezentralen Ansatzes besitzt jeder alle Dateien des Projektarchivs</a:t>
            </a:r>
          </a:p>
          <a:p>
            <a:pPr lvl="1"/>
            <a:r>
              <a:rPr lang="de-DE" dirty="0"/>
              <a:t>Große Dateien sind mehrmals verteilt abgespeichert</a:t>
            </a:r>
          </a:p>
          <a:p>
            <a:r>
              <a:rPr lang="de-DE" dirty="0"/>
              <a:t>LFS zwischenverwaltet bestimmte Dateitypen</a:t>
            </a:r>
          </a:p>
          <a:p>
            <a:r>
              <a:rPr lang="de-DE" dirty="0"/>
              <a:t>Für diese Dateien wir ein Behälter angelegt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847F6D-905A-4198-B345-826E14B2640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LFS (large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454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Init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init</a:t>
            </a:r>
            <a:endParaRPr lang="de-DE" b="1" i="1" dirty="0"/>
          </a:p>
          <a:p>
            <a:pPr lvl="1"/>
            <a:r>
              <a:rPr lang="de-DE" dirty="0"/>
              <a:t>Ermöglicht Erstellung eines neuen Projektarchivs</a:t>
            </a:r>
          </a:p>
          <a:p>
            <a:pPr lvl="1"/>
            <a:r>
              <a:rPr lang="de-DE" dirty="0"/>
              <a:t>Fügt dem aktuellen Verzeichnis ein Unterverzeichnis ".git" hinzu</a:t>
            </a:r>
          </a:p>
          <a:p>
            <a:pPr lvl="1"/>
            <a:r>
              <a:rPr lang="de-DE" dirty="0"/>
              <a:t>Somit wird dieses Verzeichnis zu einem Git Projektarchiv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Clone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clone</a:t>
            </a:r>
            <a:r>
              <a:rPr lang="de-DE" b="1" i="1" dirty="0"/>
              <a:t> &lt;URL&gt; &lt;lokales Verzeichnis&gt;</a:t>
            </a:r>
          </a:p>
          <a:p>
            <a:pPr lvl="1"/>
            <a:r>
              <a:rPr lang="de-DE" dirty="0"/>
              <a:t>Erstellung eines neuen Projektarchivs anhand einem bestehenden Projektarchiv</a:t>
            </a:r>
          </a:p>
          <a:p>
            <a:pPr lvl="1"/>
            <a:r>
              <a:rPr lang="de-DE" dirty="0"/>
              <a:t>Erstellt Verbindung zwischen dem lokalen Archiv und dem Originalen, unter dem Alias </a:t>
            </a:r>
            <a:r>
              <a:rPr lang="de-DE" dirty="0" err="1"/>
              <a:t>origin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Init</a:t>
            </a:r>
            <a:r>
              <a:rPr lang="de-DE" dirty="0"/>
              <a:t>/Clone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2507E-65EA-4A71-AA24-F9D2624C2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3" y="2787986"/>
            <a:ext cx="407733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D83C0A-51F8-4282-8D0F-370D740BD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6"/>
          <a:stretch/>
        </p:blipFill>
        <p:spPr bwMode="auto">
          <a:xfrm>
            <a:off x="1778323" y="5020520"/>
            <a:ext cx="4869180" cy="977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1F220-DA18-4A6D-9D34-63BDF7C216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objects</a:t>
            </a:r>
            <a:r>
              <a:rPr lang="de-DE" dirty="0"/>
              <a:t>: enthält alle Dateien 				       	die versioniert werden</a:t>
            </a:r>
          </a:p>
          <a:p>
            <a:r>
              <a:rPr lang="de-DE" dirty="0" err="1"/>
              <a:t>refs</a:t>
            </a:r>
            <a:r>
              <a:rPr lang="de-DE" dirty="0"/>
              <a:t>: 	enthält Verweise auf 				 	Zweige und Etiketten</a:t>
            </a:r>
          </a:p>
          <a:p>
            <a:r>
              <a:rPr lang="de-DE" dirty="0"/>
              <a:t>logs: 	enthält Informationen          		   	        	zu Commit Historie und 			              	Historie der Zweige und 		              	Arbeitsverzeichnisse</a:t>
            </a:r>
          </a:p>
          <a:p>
            <a:r>
              <a:rPr lang="de-DE" dirty="0" err="1"/>
              <a:t>hooks</a:t>
            </a:r>
            <a:r>
              <a:rPr lang="de-DE" dirty="0"/>
              <a:t>: 	enthält Shell Skripte, die bei Git Kommandos 		ausgeführt werden</a:t>
            </a:r>
          </a:p>
          <a:p>
            <a:r>
              <a:rPr lang="de-DE" dirty="0" err="1"/>
              <a:t>config</a:t>
            </a:r>
            <a:r>
              <a:rPr lang="de-DE" dirty="0"/>
              <a:t>: 	enthält Informationen und Einstellungen für das 		Projektarchiv</a:t>
            </a:r>
          </a:p>
          <a:p>
            <a:r>
              <a:rPr lang="de-DE" dirty="0"/>
              <a:t>HEAD: 	Verweist auf den Stand der aktuelle 			Arbeitskopie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Speicherung der Daten: .</a:t>
            </a:r>
            <a:r>
              <a:rPr lang="de-DE" dirty="0" err="1"/>
              <a:t>git</a:t>
            </a:r>
            <a:r>
              <a:rPr lang="de-DE" dirty="0"/>
              <a:t> Ordner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967B5-EC3F-42A0-9D14-71B7A974C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4" t="28922" r="26210" b="27839"/>
          <a:stretch/>
        </p:blipFill>
        <p:spPr bwMode="auto">
          <a:xfrm>
            <a:off x="5082077" y="1444567"/>
            <a:ext cx="3560163" cy="1984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individuelle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Konfigurationsdatei möglich: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config</a:t>
            </a:r>
            <a:r>
              <a:rPr lang="de-DE" b="1" i="1" dirty="0"/>
              <a:t> --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alias.&lt;Alias Name&gt; &lt;Git Kommando&gt;</a:t>
            </a:r>
          </a:p>
          <a:p>
            <a:r>
              <a:rPr lang="de-DE" dirty="0"/>
              <a:t>Einstellungen einsehen: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--list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Konfiguration von </a:t>
            </a:r>
            <a:r>
              <a:rPr lang="de-DE" dirty="0" err="1"/>
              <a:t>Git</a:t>
            </a:r>
            <a:r>
              <a:rPr lang="de-DE" dirty="0"/>
              <a:t> über </a:t>
            </a:r>
            <a:r>
              <a:rPr lang="de-DE" dirty="0" err="1"/>
              <a:t>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3"/>
          <a:stretch/>
        </p:blipFill>
        <p:spPr>
          <a:xfrm>
            <a:off x="2554331" y="4901983"/>
            <a:ext cx="4084020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 / Ordnern, die nicht versioniert werden sollen, </a:t>
            </a:r>
            <a:r>
              <a:rPr lang="de-DE" dirty="0" err="1"/>
              <a:t>z.B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Build</a:t>
            </a:r>
            <a:r>
              <a:rPr lang="de-DE" dirty="0"/>
              <a:t> Dateien</a:t>
            </a:r>
          </a:p>
          <a:p>
            <a:pPr lvl="1"/>
            <a:r>
              <a:rPr lang="de-DE" dirty="0"/>
              <a:t>Temporäre Dateien</a:t>
            </a:r>
          </a:p>
          <a:p>
            <a:pPr lvl="1"/>
            <a:r>
              <a:rPr lang="de-DE" dirty="0"/>
              <a:t>Benutzerdefinierte Dateien</a:t>
            </a:r>
          </a:p>
          <a:p>
            <a:r>
              <a:rPr lang="de-DE" dirty="0"/>
              <a:t>Diese Dateien werden in </a:t>
            </a:r>
            <a:r>
              <a:rPr lang="de-DE" i="1" dirty="0"/>
              <a:t>.</a:t>
            </a:r>
            <a:r>
              <a:rPr lang="de-DE" i="1" dirty="0" err="1"/>
              <a:t>gitignore</a:t>
            </a:r>
            <a:r>
              <a:rPr lang="de-DE" i="1" dirty="0"/>
              <a:t> </a:t>
            </a:r>
            <a:r>
              <a:rPr lang="de-DE" dirty="0"/>
              <a:t>zeilenweise angegeben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der Beispiel Abbildungen ausgeblendet werden: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 (</a:t>
            </a:r>
            <a:r>
              <a:rPr lang="de-DE" dirty="0" err="1"/>
              <a:t>Build</a:t>
            </a:r>
            <a:r>
              <a:rPr lang="de-DE" dirty="0"/>
              <a:t> Dateien)</a:t>
            </a:r>
          </a:p>
          <a:p>
            <a:pPr lvl="1"/>
            <a:r>
              <a:rPr lang="de-DE" dirty="0"/>
              <a:t>Eine Datei namens „</a:t>
            </a:r>
            <a:r>
              <a:rPr lang="de-DE" dirty="0" err="1"/>
              <a:t>geo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Dateien, welche mit einer Tilde enden (temporäre Dateien)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Datei .</a:t>
            </a:r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20" y="3191035"/>
            <a:ext cx="3469042" cy="6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0D21A4-BC91-4461-A139-778A00D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 durchführen</a:t>
            </a:r>
          </a:p>
        </p:txBody>
      </p:sp>
    </p:spTree>
    <p:extLst>
      <p:ext uri="{BB962C8B-B14F-4D97-AF65-F5344CB8AC3E}">
        <p14:creationId xmlns:p14="http://schemas.microsoft.com/office/powerpoint/2010/main" val="115954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1641</Words>
  <Application>Microsoft Office PowerPoint</Application>
  <PresentationFormat>Bildschirmpräsentation (4:3)</PresentationFormat>
  <Paragraphs>396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Office</vt:lpstr>
      <vt:lpstr>Vorteile von Git innerhalb einer Projektentwicklung</vt:lpstr>
      <vt:lpstr>Grundlegendes Prinzip</vt:lpstr>
      <vt:lpstr>Installation unter Linux</vt:lpstr>
      <vt:lpstr>PowerPoint-Präsentation</vt:lpstr>
      <vt:lpstr>Init/Clone</vt:lpstr>
      <vt:lpstr>Speicherung der Daten: .git Ordner</vt:lpstr>
      <vt:lpstr>Konfiguration von Git über config</vt:lpstr>
      <vt:lpstr>Datei .gitignore</vt:lpstr>
      <vt:lpstr>Änderungen durchführen</vt:lpstr>
      <vt:lpstr>Index</vt:lpstr>
      <vt:lpstr>Commit</vt:lpstr>
      <vt:lpstr>Log</vt:lpstr>
      <vt:lpstr>Stash</vt:lpstr>
      <vt:lpstr>Zwischenspeicher anwenden: Apply / Pop</vt:lpstr>
      <vt:lpstr>Zweige</vt:lpstr>
      <vt:lpstr>Warum?</vt:lpstr>
      <vt:lpstr>Zweig / Branch</vt:lpstr>
      <vt:lpstr>Merge</vt:lpstr>
      <vt:lpstr>Konflikte</vt:lpstr>
      <vt:lpstr>Rebase</vt:lpstr>
      <vt:lpstr>Interaktiver Rebase</vt:lpstr>
      <vt:lpstr>Synchronisierung von Archiven</vt:lpstr>
      <vt:lpstr>Referenzarchiv</vt:lpstr>
      <vt:lpstr>Push / fetch</vt:lpstr>
      <vt:lpstr>Pull</vt:lpstr>
      <vt:lpstr>PowerPoint-Präsentation</vt:lpstr>
      <vt:lpstr>Tags / Etiketten</vt:lpstr>
      <vt:lpstr>Änderungen integrieren</vt:lpstr>
      <vt:lpstr>Cherry pick</vt:lpstr>
      <vt:lpstr>Cherry</vt:lpstr>
      <vt:lpstr>Revert</vt:lpstr>
      <vt:lpstr>Reset</vt:lpstr>
      <vt:lpstr>Workflow</vt:lpstr>
      <vt:lpstr>Git-Flow</vt:lpstr>
      <vt:lpstr>Git-Flow – Grafische Darstellung</vt:lpstr>
      <vt:lpstr>Pull-request</vt:lpstr>
      <vt:lpstr>Forking-workflow</vt:lpstr>
      <vt:lpstr>Interne Datenverwaltung</vt:lpstr>
      <vt:lpstr>Allgemeines</vt:lpstr>
      <vt:lpstr>Packfiles</vt:lpstr>
      <vt:lpstr>Git LFS (large file storage)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Lennart Kaussen</cp:lastModifiedBy>
  <cp:revision>121</cp:revision>
  <dcterms:created xsi:type="dcterms:W3CDTF">2020-03-03T07:10:20Z</dcterms:created>
  <dcterms:modified xsi:type="dcterms:W3CDTF">2020-03-26T17:34:16Z</dcterms:modified>
</cp:coreProperties>
</file>