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310" r:id="rId2"/>
    <p:sldId id="311" r:id="rId3"/>
    <p:sldId id="257" r:id="rId4"/>
    <p:sldId id="270" r:id="rId5"/>
    <p:sldId id="271" r:id="rId6"/>
    <p:sldId id="272" r:id="rId7"/>
    <p:sldId id="273" r:id="rId8"/>
    <p:sldId id="274" r:id="rId9"/>
    <p:sldId id="277" r:id="rId10"/>
    <p:sldId id="275" r:id="rId11"/>
    <p:sldId id="276" r:id="rId12"/>
    <p:sldId id="279" r:id="rId13"/>
    <p:sldId id="278" r:id="rId14"/>
    <p:sldId id="297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2" r:id="rId28"/>
    <p:sldId id="295" r:id="rId29"/>
    <p:sldId id="298" r:id="rId30"/>
    <p:sldId id="309" r:id="rId31"/>
    <p:sldId id="299" r:id="rId32"/>
    <p:sldId id="300" r:id="rId33"/>
    <p:sldId id="301" r:id="rId34"/>
    <p:sldId id="303" r:id="rId35"/>
    <p:sldId id="302" r:id="rId36"/>
    <p:sldId id="304" r:id="rId37"/>
    <p:sldId id="305" r:id="rId38"/>
    <p:sldId id="306" r:id="rId39"/>
    <p:sldId id="308" r:id="rId40"/>
    <p:sldId id="30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  <p:cm authorId="2" dt="2020-03-13T09:07:52.477" idx="2">
    <p:pos x="1036" y="479"/>
    <p:text>brauchen wir die Folie überhaupt?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20.03.2020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20.03.2020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20.03.2020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20.03.2020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20.03.2020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20.03.2020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20.03.2020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20.03.2020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20.03.2020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20.03.2020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20.03.2020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20.03.2020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46B0EBC-6CC6-4626-B662-5B9373E843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BB8BA5-E02A-4AAD-A3CA-A02B418C3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Probleme der Entwickler</a:t>
            </a:r>
          </a:p>
        </p:txBody>
      </p:sp>
    </p:spTree>
    <p:extLst>
      <p:ext uri="{BB962C8B-B14F-4D97-AF65-F5344CB8AC3E}">
        <p14:creationId xmlns:p14="http://schemas.microsoft.com/office/powerpoint/2010/main" val="57032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495" y="1236939"/>
            <a:ext cx="7169010" cy="4931635"/>
          </a:xfrm>
        </p:spPr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r>
              <a:rPr lang="de-DE" dirty="0"/>
              <a:t>Stellt die Änderungen an der Arbeitskopie dar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Index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2" y="2056159"/>
            <a:ext cx="5450296" cy="176799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01F93AE-9139-4FB3-BB19-BB4779D27D7E}"/>
              </a:ext>
            </a:extLst>
          </p:cNvPr>
          <p:cNvSpPr txBox="1"/>
          <p:nvPr/>
        </p:nvSpPr>
        <p:spPr>
          <a:xfrm>
            <a:off x="1754572" y="3824152"/>
            <a:ext cx="483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Nicht vorgemerkte Änderungen im Arbeitsverzeichnis:</a:t>
            </a:r>
          </a:p>
          <a:p>
            <a:r>
              <a:rPr lang="de-DE" sz="1600" dirty="0"/>
              <a:t>.</a:t>
            </a:r>
            <a:r>
              <a:rPr lang="de-DE" sz="1600" dirty="0" err="1"/>
              <a:t>gitignore</a:t>
            </a:r>
            <a:r>
              <a:rPr lang="de-DE" sz="1600" dirty="0"/>
              <a:t> und README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27" y="3429000"/>
            <a:ext cx="5218628" cy="62184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E466713-5749-4AC9-B3DC-5CB91D1957F7}"/>
              </a:ext>
            </a:extLst>
          </p:cNvPr>
          <p:cNvSpPr/>
          <p:nvPr/>
        </p:nvSpPr>
        <p:spPr>
          <a:xfrm>
            <a:off x="1132514" y="5117284"/>
            <a:ext cx="1132514" cy="4953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2AA391C-449F-4A03-8925-2CD8D495E2AA}"/>
              </a:ext>
            </a:extLst>
          </p:cNvPr>
          <p:cNvSpPr/>
          <p:nvPr/>
        </p:nvSpPr>
        <p:spPr>
          <a:xfrm>
            <a:off x="3602827" y="5117284"/>
            <a:ext cx="1132514" cy="495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5C5388-8F98-4391-8B6A-B47CD0164A48}"/>
              </a:ext>
            </a:extLst>
          </p:cNvPr>
          <p:cNvSpPr/>
          <p:nvPr/>
        </p:nvSpPr>
        <p:spPr>
          <a:xfrm>
            <a:off x="6073141" y="5117284"/>
            <a:ext cx="1132514" cy="4953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584B9A-D11A-4082-8F41-560FBA7079CD}"/>
              </a:ext>
            </a:extLst>
          </p:cNvPr>
          <p:cNvSpPr txBox="1"/>
          <p:nvPr/>
        </p:nvSpPr>
        <p:spPr>
          <a:xfrm>
            <a:off x="1002485" y="4836905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D8E5B8-4884-41E7-9EAC-7C32DDF88240}"/>
              </a:ext>
            </a:extLst>
          </p:cNvPr>
          <p:cNvSpPr txBox="1"/>
          <p:nvPr/>
        </p:nvSpPr>
        <p:spPr>
          <a:xfrm>
            <a:off x="3472798" y="481658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Index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2D19AA-B29D-4C0D-AD87-DBB41C9C1DB9}"/>
              </a:ext>
            </a:extLst>
          </p:cNvPr>
          <p:cNvSpPr txBox="1"/>
          <p:nvPr/>
        </p:nvSpPr>
        <p:spPr>
          <a:xfrm>
            <a:off x="5933760" y="472425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Commit Historie /</a:t>
            </a:r>
          </a:p>
          <a:p>
            <a:pPr algn="ctr"/>
            <a:r>
              <a:rPr lang="de-DE" sz="1200" dirty="0"/>
              <a:t>Projektarchiv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A157FA3-E5ED-4EFA-A31F-99A2EFF6047A}"/>
              </a:ext>
            </a:extLst>
          </p:cNvPr>
          <p:cNvCxnSpPr/>
          <p:nvPr/>
        </p:nvCxnSpPr>
        <p:spPr>
          <a:xfrm>
            <a:off x="2395057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0F41AC-07A8-45A5-BF38-DADF25F32DE3}"/>
              </a:ext>
            </a:extLst>
          </p:cNvPr>
          <p:cNvCxnSpPr/>
          <p:nvPr/>
        </p:nvCxnSpPr>
        <p:spPr>
          <a:xfrm>
            <a:off x="4865370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F471B74-7BF8-4EDE-93B3-42AED6DE0FAA}"/>
              </a:ext>
            </a:extLst>
          </p:cNvPr>
          <p:cNvSpPr txBox="1"/>
          <p:nvPr/>
        </p:nvSpPr>
        <p:spPr>
          <a:xfrm>
            <a:off x="2183235" y="511390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endParaRPr lang="de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7522253-2755-4360-A964-F5590B10F495}"/>
              </a:ext>
            </a:extLst>
          </p:cNvPr>
          <p:cNvSpPr txBox="1"/>
          <p:nvPr/>
        </p:nvSpPr>
        <p:spPr>
          <a:xfrm>
            <a:off x="4653549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commit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/>
          </a:bodyPr>
          <a:lstStyle/>
          <a:p>
            <a:r>
              <a:rPr lang="de-DE" sz="1800" dirty="0"/>
              <a:t>Ermöglicht einen Überblick,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Zweiges mit Informationen zum Autor, Datum und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Commit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Zweige an zugehörige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" y="2550319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dirty="0"/>
              <a:t>Stellt einen Zwischenspeicher dar, z.B. für temporäre Zweigwechsel</a:t>
            </a:r>
          </a:p>
          <a:p>
            <a:r>
              <a:rPr lang="de-DE" dirty="0"/>
              <a:t>Setzt die Arbeitskopie auf den letzten Commit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sz="1400" dirty="0"/>
              <a:t>-patch:		nur ein Teil der Änderungen wird zwischengespeichert</a:t>
            </a:r>
          </a:p>
          <a:p>
            <a:pPr lvl="1"/>
            <a:r>
              <a:rPr lang="de-DE" sz="1400" dirty="0"/>
              <a:t>-u: 		nicht versionsverwaltete Dateien werden mit 				einbezogen</a:t>
            </a:r>
          </a:p>
          <a:p>
            <a:pPr lvl="1"/>
            <a:r>
              <a:rPr lang="de-DE" sz="1400" dirty="0" err="1"/>
              <a:t>list</a:t>
            </a:r>
            <a:r>
              <a:rPr lang="de-DE" sz="1400" dirty="0"/>
              <a:t>: 		listet alle bereits gespeicherten Zwischenstände auf</a:t>
            </a:r>
          </a:p>
          <a:p>
            <a:pPr lvl="1"/>
            <a:r>
              <a:rPr lang="de-DE" sz="1400" dirty="0"/>
              <a:t>save "&lt;Nachricht&gt;":	fügt einem Zwischenstand eine Nachricht hinzu</a:t>
            </a:r>
          </a:p>
          <a:p>
            <a:pPr lvl="1"/>
            <a:r>
              <a:rPr lang="de-DE" sz="1400" dirty="0" err="1"/>
              <a:t>show</a:t>
            </a:r>
            <a:r>
              <a:rPr lang="de-DE" sz="1400" dirty="0"/>
              <a:t>:		Änderungen des ersten Eintrags im </a:t>
            </a:r>
            <a:r>
              <a:rPr lang="de-DE" sz="1400" dirty="0" err="1"/>
              <a:t>Stash</a:t>
            </a:r>
            <a:r>
              <a:rPr lang="de-DE" sz="1400" dirty="0"/>
              <a:t> angezeigt</a:t>
            </a:r>
          </a:p>
          <a:p>
            <a:pPr lvl="1"/>
            <a:r>
              <a:rPr lang="de-DE" sz="1400" dirty="0" err="1"/>
              <a:t>drop</a:t>
            </a:r>
            <a:r>
              <a:rPr lang="de-DE" sz="1400" dirty="0"/>
              <a:t> &lt;</a:t>
            </a:r>
            <a:r>
              <a:rPr lang="de-DE" sz="1400" dirty="0" err="1"/>
              <a:t>stash-id</a:t>
            </a:r>
            <a:r>
              <a:rPr lang="de-DE" sz="1400" dirty="0"/>
              <a:t>&gt;:	Löscht den übergebenen Zwischenstand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Stash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93E2E-B70F-44BD-9CE2-5D300C52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0" y="5000132"/>
            <a:ext cx="5949299" cy="6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Beide Kommandos wenden eine Zwischenspeicherung auf die aktuelle Arbeitsmappe an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apply</a:t>
            </a:r>
            <a:endParaRPr lang="de-DE" b="1" i="1" dirty="0"/>
          </a:p>
          <a:p>
            <a:pPr lvl="1"/>
            <a:r>
              <a:rPr lang="de-DE" dirty="0"/>
              <a:t>Lädt Zwischenstand in die Arbeitskopie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pop</a:t>
            </a:r>
            <a:endParaRPr lang="de-DE" b="1" i="1" dirty="0"/>
          </a:p>
          <a:p>
            <a:pPr lvl="1"/>
            <a:r>
              <a:rPr lang="de-DE" dirty="0"/>
              <a:t>Lädt Zwischenstand in die Arbeitskopie und löscht diesen aus dem Zwischenspeicher</a:t>
            </a:r>
          </a:p>
          <a:p>
            <a:r>
              <a:rPr lang="de-DE" dirty="0"/>
              <a:t>Auswahl eines bestimmten Zwischenspeichers über:</a:t>
            </a:r>
          </a:p>
          <a:p>
            <a:pPr lvl="1"/>
            <a:r>
              <a:rPr lang="de-DE" dirty="0" err="1"/>
              <a:t>stash</a:t>
            </a:r>
            <a:r>
              <a:rPr lang="de-DE" dirty="0"/>
              <a:t>@{&lt;Zahl&gt;}</a:t>
            </a:r>
          </a:p>
          <a:p>
            <a:pPr lvl="1"/>
            <a:r>
              <a:rPr lang="de-DE" dirty="0"/>
              <a:t>Einsicht aller gespeicherten Zwischenspeicher: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Zwischenspeicher anwenden: </a:t>
            </a:r>
            <a:r>
              <a:rPr lang="de-DE" dirty="0" err="1"/>
              <a:t>Apply</a:t>
            </a:r>
            <a:r>
              <a:rPr lang="de-DE" dirty="0"/>
              <a:t> / Pop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7671C9-3681-4AB1-9FD2-58E684AFC350}"/>
              </a:ext>
            </a:extLst>
          </p:cNvPr>
          <p:cNvSpPr/>
          <p:nvPr/>
        </p:nvSpPr>
        <p:spPr>
          <a:xfrm>
            <a:off x="3858936" y="5652270"/>
            <a:ext cx="1132514" cy="4953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76E76E-E90D-445A-93A5-D8122915C4D5}"/>
              </a:ext>
            </a:extLst>
          </p:cNvPr>
          <p:cNvSpPr txBox="1"/>
          <p:nvPr/>
        </p:nvSpPr>
        <p:spPr>
          <a:xfrm>
            <a:off x="3728907" y="608126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679A84F-A013-4B50-958E-DA5D3EBB67AA}"/>
              </a:ext>
            </a:extLst>
          </p:cNvPr>
          <p:cNvSpPr/>
          <p:nvPr/>
        </p:nvSpPr>
        <p:spPr>
          <a:xfrm>
            <a:off x="3858936" y="4571489"/>
            <a:ext cx="1132514" cy="4953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62A8CF-69C5-4444-BBA6-ACAC5E14E1BF}"/>
              </a:ext>
            </a:extLst>
          </p:cNvPr>
          <p:cNvSpPr txBox="1"/>
          <p:nvPr/>
        </p:nvSpPr>
        <p:spPr>
          <a:xfrm>
            <a:off x="3728907" y="5022275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Zwischenspeicher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FF05BDD3-C042-496B-AA48-0439AE1E9291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>
            <a:off x="3858936" y="4819184"/>
            <a:ext cx="12700" cy="10807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FA22B80-3CA4-4FC8-94CB-53A7D98C4D73}"/>
              </a:ext>
            </a:extLst>
          </p:cNvPr>
          <p:cNvCxnSpPr>
            <a:stCxn id="7" idx="3"/>
            <a:endCxn id="4" idx="3"/>
          </p:cNvCxnSpPr>
          <p:nvPr/>
        </p:nvCxnSpPr>
        <p:spPr>
          <a:xfrm>
            <a:off x="4991450" y="4819183"/>
            <a:ext cx="12700" cy="10807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0FB8624-A9BE-4B76-A6A0-B0E9A31325EC}"/>
              </a:ext>
            </a:extLst>
          </p:cNvPr>
          <p:cNvSpPr txBox="1"/>
          <p:nvPr/>
        </p:nvSpPr>
        <p:spPr>
          <a:xfrm>
            <a:off x="2234649" y="5221072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stash</a:t>
            </a:r>
            <a:endParaRPr lang="de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5B23CE4-D53B-414F-A1B5-F0D4F12130B0}"/>
              </a:ext>
            </a:extLst>
          </p:cNvPr>
          <p:cNvSpPr txBox="1"/>
          <p:nvPr/>
        </p:nvSpPr>
        <p:spPr>
          <a:xfrm>
            <a:off x="5235864" y="512874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apply</a:t>
            </a:r>
            <a:endParaRPr lang="de-DE" sz="1200" dirty="0"/>
          </a:p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pop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</a:t>
            </a:r>
          </a:p>
          <a:p>
            <a:pPr lvl="1"/>
            <a:r>
              <a:rPr lang="de-DE" dirty="0"/>
              <a:t>Themenbezogene Zweige</a:t>
            </a:r>
          </a:p>
          <a:p>
            <a:r>
              <a:rPr lang="de-DE" dirty="0"/>
              <a:t>Reduzierung der Synchronisierung</a:t>
            </a:r>
          </a:p>
          <a:p>
            <a:pPr lvl="1"/>
            <a:r>
              <a:rPr lang="de-DE" dirty="0"/>
              <a:t>Integration nur an bestimmten Ständen von Zweigen</a:t>
            </a:r>
          </a:p>
          <a:p>
            <a:r>
              <a:rPr lang="de-DE" dirty="0"/>
              <a:t>Ermöglicht Arbeitsteilung mit mehreren Personen</a:t>
            </a:r>
          </a:p>
          <a:p>
            <a:pPr lvl="1"/>
            <a:r>
              <a:rPr lang="de-DE" dirty="0"/>
              <a:t>Aufteilung von Zweigen auf Personen/Teams</a:t>
            </a:r>
          </a:p>
          <a:p>
            <a:r>
              <a:rPr lang="de-DE" dirty="0"/>
              <a:t>Fördert Übersichtlichkeit einzelner Zweige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Arbeitskopie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Zweig / 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(fast-forward)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r>
              <a:rPr lang="de-DE" dirty="0"/>
              <a:t>Abbruch der Zusammenführung mit: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AC6D7C-9BFF-47C0-89E0-C748588D6FEB}"/>
              </a:ext>
            </a:extLst>
          </p:cNvPr>
          <p:cNvGrpSpPr/>
          <p:nvPr/>
        </p:nvGrpSpPr>
        <p:grpSpPr>
          <a:xfrm>
            <a:off x="6346365" y="1118984"/>
            <a:ext cx="2889914" cy="4620032"/>
            <a:chOff x="8058816" y="1059784"/>
            <a:chExt cx="2889914" cy="462003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E1FD78A2-7F75-4F6C-B137-3FBF76989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1221" y="2265526"/>
              <a:ext cx="4620032" cy="2208548"/>
            </a:xfrm>
            <a:prstGeom prst="rect">
              <a:avLst/>
            </a:prstGeom>
          </p:spPr>
        </p:pic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864A8D3-670B-4A03-944C-3E2F31FAF56A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C285242-D65F-4E36-8A01-2AB4E7C87509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4A19DE9-49F8-44F0-BBCD-8FEF621CB863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C07F46C-F0E2-4C87-997B-388D0964F434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BE157088-7385-4268-9A03-180F566BFFA7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2185586-F505-4827-8C54-5825907D8B75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9F3E58F-E042-4716-AB6D-ACA06C8FF876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BE4DFC3-C15A-42AC-A6DC-7D2AE854789E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2877EEB-4A98-4E7E-864D-21961D07B01F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1710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9531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3931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9092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65219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0003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425164" y="1246824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5DCD7E-9B73-4C0A-A599-E9E73D59269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851720-171D-4257-B470-1C70E0AD5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Grundlegendes Prinzip</a:t>
            </a:r>
          </a:p>
        </p:txBody>
      </p:sp>
    </p:spTree>
    <p:extLst>
      <p:ext uri="{BB962C8B-B14F-4D97-AF65-F5344CB8AC3E}">
        <p14:creationId xmlns:p14="http://schemas.microsoft.com/office/powerpoint/2010/main" val="153157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pPr lvl="1"/>
            <a:r>
              <a:rPr lang="de-DE" dirty="0"/>
              <a:t>Beispiel: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rebase</a:t>
            </a:r>
            <a:r>
              <a:rPr lang="de-DE" i="1" dirty="0"/>
              <a:t> </a:t>
            </a:r>
            <a:r>
              <a:rPr lang="de-DE" i="1" dirty="0" err="1"/>
              <a:t>maindev</a:t>
            </a:r>
            <a:r>
              <a:rPr lang="de-DE" i="1" dirty="0"/>
              <a:t> </a:t>
            </a:r>
            <a:r>
              <a:rPr lang="de-DE" i="1" dirty="0" err="1"/>
              <a:t>dev</a:t>
            </a:r>
            <a:endParaRPr lang="de-DE" i="1" dirty="0"/>
          </a:p>
          <a:p>
            <a:endParaRPr lang="de-DE" b="1" i="1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Wird verwendet um Historie nachträglich zu ändern</a:t>
            </a:r>
          </a:p>
          <a:p>
            <a:pPr lvl="1"/>
            <a:r>
              <a:rPr lang="de-DE" dirty="0"/>
              <a:t>Erzeugung von Ausgangslage für fast-forward Zusammenführungen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Verändert auch die Metadaten der verschobenen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Referenzen auf ursprüngliche </a:t>
            </a:r>
            <a:r>
              <a:rPr lang="de-DE" dirty="0" err="1"/>
              <a:t>Commits</a:t>
            </a:r>
            <a:r>
              <a:rPr lang="de-DE" dirty="0"/>
              <a:t> führen danach ins Leere!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09" y="1917291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692640" y="2037653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4" y="1245328"/>
            <a:ext cx="7503515" cy="4931635"/>
          </a:xfrm>
        </p:spPr>
        <p:txBody>
          <a:bodyPr/>
          <a:lstStyle/>
          <a:p>
            <a:r>
              <a:rPr lang="de-DE" dirty="0"/>
              <a:t>Zur individuellen Änderungen mehrerer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 können nicht nur verschoben werden sondern:</a:t>
            </a:r>
          </a:p>
          <a:p>
            <a:pPr lvl="1"/>
            <a:r>
              <a:rPr lang="de-DE" dirty="0"/>
              <a:t>Bearbeitet werden</a:t>
            </a:r>
          </a:p>
          <a:p>
            <a:pPr lvl="1"/>
            <a:r>
              <a:rPr lang="de-DE" dirty="0"/>
              <a:t>Verschmolzen werden</a:t>
            </a:r>
          </a:p>
          <a:p>
            <a:pPr lvl="1"/>
            <a:r>
              <a:rPr lang="de-DE" dirty="0"/>
              <a:t>Gelöscht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--i </a:t>
            </a:r>
            <a:r>
              <a:rPr lang="de-DE" dirty="0"/>
              <a:t>oder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–</a:t>
            </a:r>
            <a:r>
              <a:rPr lang="de-DE" b="1" i="1" dirty="0" err="1"/>
              <a:t>interactive</a:t>
            </a:r>
            <a:endParaRPr lang="de-DE" b="1" i="1" dirty="0"/>
          </a:p>
          <a:p>
            <a:pPr lvl="1"/>
            <a:r>
              <a:rPr lang="de-DE" dirty="0"/>
              <a:t>Editor öffnet sich zur Konfiguration des interaktiven </a:t>
            </a:r>
            <a:r>
              <a:rPr lang="de-DE" dirty="0" err="1"/>
              <a:t>Rebase</a:t>
            </a:r>
            <a:endParaRPr lang="de-DE" dirty="0"/>
          </a:p>
          <a:p>
            <a:r>
              <a:rPr lang="de-DE" dirty="0"/>
              <a:t>Schlüsselwörter für die unterschiedlichen Anwendungen</a:t>
            </a:r>
          </a:p>
          <a:p>
            <a:pPr lvl="1"/>
            <a:r>
              <a:rPr lang="de-DE" dirty="0"/>
              <a:t>pick: Commit wird verwendet</a:t>
            </a:r>
          </a:p>
          <a:p>
            <a:pPr lvl="1"/>
            <a:r>
              <a:rPr lang="de-DE" i="1" dirty="0" err="1"/>
              <a:t>reword</a:t>
            </a:r>
            <a:r>
              <a:rPr lang="de-DE" dirty="0"/>
              <a:t>: ermöglicht die Commit Nachricht zu ändern</a:t>
            </a:r>
          </a:p>
          <a:p>
            <a:pPr lvl="1"/>
            <a:r>
              <a:rPr lang="de-DE" dirty="0" err="1"/>
              <a:t>squash</a:t>
            </a:r>
            <a:r>
              <a:rPr lang="de-DE" dirty="0"/>
              <a:t>: erzeugt Verschmelzung mit dem Vorherigen Commit</a:t>
            </a:r>
          </a:p>
          <a:p>
            <a:pPr lvl="1"/>
            <a:r>
              <a:rPr lang="de-DE" dirty="0"/>
              <a:t>Wird Zeile von einem Commit gelöscht, wird dieser verworfen</a:t>
            </a:r>
          </a:p>
          <a:p>
            <a:pPr lvl="1"/>
            <a:r>
              <a:rPr lang="de-DE" dirty="0"/>
              <a:t>Reihenfolge der </a:t>
            </a:r>
            <a:r>
              <a:rPr lang="de-DE" dirty="0" err="1"/>
              <a:t>Commits</a:t>
            </a:r>
            <a:r>
              <a:rPr lang="de-DE" dirty="0"/>
              <a:t> wird über die Zeilenfolge festgelegt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47A4D2-C264-465E-839D-AF729FDB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48" b="77408"/>
          <a:stretch/>
        </p:blipFill>
        <p:spPr>
          <a:xfrm>
            <a:off x="2596954" y="5418061"/>
            <a:ext cx="3950091" cy="7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 von Archiven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  <a:p>
            <a:r>
              <a:rPr lang="de-DE" dirty="0"/>
              <a:t>Für größere Projekte können mehrere Referenzarchive existieren</a:t>
            </a:r>
          </a:p>
          <a:p>
            <a:r>
              <a:rPr lang="de-DE" dirty="0"/>
              <a:t>Hinzufügen von Referenzarchiven: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</a:t>
            </a:r>
            <a:r>
              <a:rPr lang="de-DE" b="1" i="1" dirty="0" err="1"/>
              <a:t>add</a:t>
            </a:r>
            <a:r>
              <a:rPr lang="de-DE" b="1" i="1" dirty="0"/>
              <a:t> &lt;Alias&gt; &lt;URL&gt;</a:t>
            </a:r>
          </a:p>
          <a:p>
            <a:r>
              <a:rPr lang="de-DE" dirty="0"/>
              <a:t>Sichtung aller bestehenden Verbindungen: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-v</a:t>
            </a:r>
          </a:p>
          <a:p>
            <a:r>
              <a:rPr lang="de-DE" dirty="0"/>
              <a:t>Synchronisierung erfolgt über folgende Kommandos: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Referenzarchiv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E9F934B-4013-44F8-9FC9-891BB33CA754}"/>
              </a:ext>
            </a:extLst>
          </p:cNvPr>
          <p:cNvGrpSpPr/>
          <p:nvPr/>
        </p:nvGrpSpPr>
        <p:grpSpPr>
          <a:xfrm>
            <a:off x="963154" y="4201783"/>
            <a:ext cx="6797351" cy="1261425"/>
            <a:chOff x="849214" y="5087978"/>
            <a:chExt cx="6797351" cy="1261425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A2BA6C6-3D1C-4DEC-95F1-E2DC7FE4D490}"/>
                </a:ext>
              </a:extLst>
            </p:cNvPr>
            <p:cNvSpPr/>
            <p:nvPr/>
          </p:nvSpPr>
          <p:spPr>
            <a:xfrm>
              <a:off x="3697929" y="5364978"/>
              <a:ext cx="1132514" cy="4953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845D09C-9089-424C-8413-713D48D93BA1}"/>
                </a:ext>
              </a:extLst>
            </p:cNvPr>
            <p:cNvSpPr/>
            <p:nvPr/>
          </p:nvSpPr>
          <p:spPr>
            <a:xfrm>
              <a:off x="6384022" y="5364978"/>
              <a:ext cx="1132514" cy="4953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97616F4-BF79-4E36-AED0-3F1293C3BC32}"/>
                </a:ext>
              </a:extLst>
            </p:cNvPr>
            <p:cNvSpPr/>
            <p:nvPr/>
          </p:nvSpPr>
          <p:spPr>
            <a:xfrm>
              <a:off x="1011836" y="5364978"/>
              <a:ext cx="1132514" cy="49538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E1003E0-1D5E-4E90-B370-787FD4FD146E}"/>
                </a:ext>
              </a:extLst>
            </p:cNvPr>
            <p:cNvSpPr txBox="1"/>
            <p:nvPr/>
          </p:nvSpPr>
          <p:spPr>
            <a:xfrm>
              <a:off x="6253993" y="5087979"/>
              <a:ext cx="139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Arbeitsverzeichnis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C24EA1-406B-4BA3-BDD8-B7FD0F0A3713}"/>
                </a:ext>
              </a:extLst>
            </p:cNvPr>
            <p:cNvSpPr txBox="1"/>
            <p:nvPr/>
          </p:nvSpPr>
          <p:spPr>
            <a:xfrm>
              <a:off x="3567900" y="5087978"/>
              <a:ext cx="139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Projektarchiv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42E011D-7334-4EF0-8740-01A35F2781A9}"/>
                </a:ext>
              </a:extLst>
            </p:cNvPr>
            <p:cNvSpPr txBox="1"/>
            <p:nvPr/>
          </p:nvSpPr>
          <p:spPr>
            <a:xfrm>
              <a:off x="849214" y="5087978"/>
              <a:ext cx="139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Referenzarchiv</a:t>
              </a:r>
            </a:p>
          </p:txBody>
        </p:sp>
        <p:cxnSp>
          <p:nvCxnSpPr>
            <p:cNvPr id="12" name="Verbinder: gewinkelt 11">
              <a:extLst>
                <a:ext uri="{FF2B5EF4-FFF2-40B4-BE49-F238E27FC236}">
                  <a16:creationId xmlns:a16="http://schemas.microsoft.com/office/drawing/2014/main" id="{9206D5D9-8257-4414-8E3F-454E00475589}"/>
                </a:ext>
              </a:extLst>
            </p:cNvPr>
            <p:cNvCxnSpPr>
              <a:stCxn id="8" idx="2"/>
              <a:endCxn id="7" idx="2"/>
            </p:cNvCxnSpPr>
            <p:nvPr/>
          </p:nvCxnSpPr>
          <p:spPr>
            <a:xfrm rot="16200000" flipH="1">
              <a:off x="4264186" y="3174273"/>
              <a:ext cx="12700" cy="5372186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749D5DC-287F-4071-AE90-2B8FB994B753}"/>
                </a:ext>
              </a:extLst>
            </p:cNvPr>
            <p:cNvSpPr txBox="1"/>
            <p:nvPr/>
          </p:nvSpPr>
          <p:spPr>
            <a:xfrm>
              <a:off x="3566284" y="6072404"/>
              <a:ext cx="139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/>
                <a:t>git</a:t>
              </a:r>
              <a:r>
                <a:rPr lang="de-DE" sz="1200" dirty="0"/>
                <a:t> pull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5F2A8F69-3EB0-4ABD-9E16-08FCBA84DD28}"/>
                </a:ext>
              </a:extLst>
            </p:cNvPr>
            <p:cNvCxnSpPr>
              <a:cxnSpLocks/>
            </p:cNvCxnSpPr>
            <p:nvPr/>
          </p:nvCxnSpPr>
          <p:spPr>
            <a:xfrm>
              <a:off x="2144350" y="5431810"/>
              <a:ext cx="155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F20C657-3382-463F-86CB-B5C410B978C3}"/>
                </a:ext>
              </a:extLst>
            </p:cNvPr>
            <p:cNvSpPr txBox="1"/>
            <p:nvPr/>
          </p:nvSpPr>
          <p:spPr>
            <a:xfrm>
              <a:off x="2224853" y="5154374"/>
              <a:ext cx="139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/>
                <a:t>git</a:t>
              </a:r>
              <a:r>
                <a:rPr lang="de-DE" sz="1200" dirty="0"/>
                <a:t> </a:t>
              </a:r>
              <a:r>
                <a:rPr lang="de-DE" sz="1200" dirty="0" err="1"/>
                <a:t>fetch</a:t>
              </a:r>
              <a:endParaRPr lang="de-DE" sz="1200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5B479D2-573D-40A5-AFE4-159D5E50A1F9}"/>
                </a:ext>
              </a:extLst>
            </p:cNvPr>
            <p:cNvCxnSpPr/>
            <p:nvPr/>
          </p:nvCxnSpPr>
          <p:spPr>
            <a:xfrm flipH="1">
              <a:off x="2144350" y="5780015"/>
              <a:ext cx="155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47A475A-4491-4305-BE2F-2C67EB35BB40}"/>
                </a:ext>
              </a:extLst>
            </p:cNvPr>
            <p:cNvSpPr txBox="1"/>
            <p:nvPr/>
          </p:nvSpPr>
          <p:spPr>
            <a:xfrm>
              <a:off x="2224046" y="5534216"/>
              <a:ext cx="139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/>
                <a:t>git</a:t>
              </a:r>
              <a:r>
                <a:rPr lang="de-DE" sz="1200" dirty="0"/>
                <a:t> push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C8A609E5-5593-44C8-9573-8D1E2E8C54DC}"/>
                </a:ext>
              </a:extLst>
            </p:cNvPr>
            <p:cNvCxnSpPr>
              <a:cxnSpLocks/>
            </p:cNvCxnSpPr>
            <p:nvPr/>
          </p:nvCxnSpPr>
          <p:spPr>
            <a:xfrm>
              <a:off x="4830443" y="5448588"/>
              <a:ext cx="155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106E5B2-64F9-4881-A611-6517540A1383}"/>
                </a:ext>
              </a:extLst>
            </p:cNvPr>
            <p:cNvSpPr txBox="1"/>
            <p:nvPr/>
          </p:nvSpPr>
          <p:spPr>
            <a:xfrm>
              <a:off x="4910946" y="5171588"/>
              <a:ext cx="139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/>
                <a:t>git</a:t>
              </a:r>
              <a:r>
                <a:rPr lang="de-DE" sz="1200" dirty="0"/>
                <a:t> </a:t>
              </a:r>
              <a:r>
                <a:rPr lang="de-DE" sz="1200" dirty="0" err="1"/>
                <a:t>merge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push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Ermöglich lokale Änderungen auf  das Referenzarchiv zu legen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fetch</a:t>
            </a:r>
            <a:r>
              <a:rPr lang="de-DE" b="1" i="1" dirty="0"/>
              <a:t>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Vergleicht Referenzarchiv</a:t>
            </a:r>
            <a:r>
              <a:rPr lang="de-DE" i="1" dirty="0"/>
              <a:t> </a:t>
            </a:r>
            <a:r>
              <a:rPr lang="de-DE" dirty="0"/>
              <a:t>mit dem lokalen Stand</a:t>
            </a:r>
          </a:p>
          <a:p>
            <a:pPr lvl="1"/>
            <a:r>
              <a:rPr lang="de-DE" dirty="0"/>
              <a:t>Abweichende Änderungen werden nur angezeigt und nicht integriert</a:t>
            </a:r>
          </a:p>
          <a:p>
            <a:pPr lvl="1"/>
            <a:r>
              <a:rPr lang="de-DE" dirty="0"/>
              <a:t>Sichtbar unter &lt;Referenzarchiv (</a:t>
            </a:r>
            <a:r>
              <a:rPr lang="de-DE" dirty="0" err="1"/>
              <a:t>origin</a:t>
            </a:r>
            <a:r>
              <a:rPr lang="de-DE" dirty="0"/>
              <a:t>)&gt;/&lt;Zweig&gt;</a:t>
            </a:r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Push / </a:t>
            </a:r>
            <a:r>
              <a:rPr lang="de-DE" dirty="0" err="1"/>
              <a:t>fetch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8DEC21-61D8-4907-931D-5538C21F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4020008"/>
            <a:ext cx="3238952" cy="419158"/>
          </a:xfrm>
          <a:prstGeom prst="rect">
            <a:avLst/>
          </a:prstGeom>
        </p:spPr>
      </p:pic>
      <p:pic>
        <p:nvPicPr>
          <p:cNvPr id="7" name="Grafik 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AA4AB8BA-790C-46B7-BA4B-40A2C1F4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92" y="5394558"/>
            <a:ext cx="3877216" cy="64779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B7147C-9CEF-4746-BAD4-3229BCCDCF6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572000" y="4439166"/>
            <a:ext cx="0" cy="95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D32F025-1D0A-4127-B153-9B218919B982}"/>
              </a:ext>
            </a:extLst>
          </p:cNvPr>
          <p:cNvSpPr txBox="1"/>
          <p:nvPr/>
        </p:nvSpPr>
        <p:spPr>
          <a:xfrm>
            <a:off x="4510305" y="4639863"/>
            <a:ext cx="16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fetch</a:t>
            </a:r>
            <a:r>
              <a:rPr lang="de-DE" sz="1200" dirty="0"/>
              <a:t> </a:t>
            </a:r>
            <a:r>
              <a:rPr lang="de-DE" sz="1200" dirty="0" err="1"/>
              <a:t>origin</a:t>
            </a:r>
            <a:r>
              <a:rPr lang="de-DE" sz="1200" dirty="0"/>
              <a:t> </a:t>
            </a:r>
            <a:r>
              <a:rPr lang="de-DE" sz="1200" dirty="0" err="1"/>
              <a:t>master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das lokale Projektarchiv mit Änderungen des Referenzarchivs zu erweitern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pull</a:t>
            </a:r>
          </a:p>
          <a:p>
            <a:pPr lvl="1"/>
            <a:r>
              <a:rPr lang="de-DE" dirty="0"/>
              <a:t>Kombination aus </a:t>
            </a:r>
            <a:r>
              <a:rPr lang="de-DE" i="1" dirty="0" err="1"/>
              <a:t>fetch</a:t>
            </a:r>
            <a:r>
              <a:rPr lang="de-DE" dirty="0"/>
              <a:t> und </a:t>
            </a:r>
            <a:r>
              <a:rPr lang="de-DE" i="1" dirty="0" err="1"/>
              <a:t>merge</a:t>
            </a:r>
            <a:endParaRPr lang="de-DE" i="1" dirty="0"/>
          </a:p>
          <a:p>
            <a:pPr lvl="1"/>
            <a:r>
              <a:rPr lang="de-DE" dirty="0"/>
              <a:t>Mit --</a:t>
            </a:r>
            <a:r>
              <a:rPr lang="de-DE" b="1" i="1" dirty="0" err="1"/>
              <a:t>rebase</a:t>
            </a:r>
            <a:r>
              <a:rPr lang="de-DE" dirty="0"/>
              <a:t> werden lokale Abweichungen am Zweig an die Spitze verschoben und einkommende Änderungen zuvor integriert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</a:t>
            </a:r>
          </a:p>
        </p:txBody>
      </p:sp>
      <p:pic>
        <p:nvPicPr>
          <p:cNvPr id="27" name="Grafik 2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E322687E-DFA0-4D7E-B746-2DB765AA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" y="4358912"/>
            <a:ext cx="3031658" cy="506517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95F1B8-D85C-4B0D-A433-69BC60F6E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4865429"/>
            <a:ext cx="3543702" cy="46964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B9A6FC9-562A-43EC-A9E5-E0F39611D642}"/>
              </a:ext>
            </a:extLst>
          </p:cNvPr>
          <p:cNvSpPr txBox="1"/>
          <p:nvPr/>
        </p:nvSpPr>
        <p:spPr>
          <a:xfrm>
            <a:off x="4875246" y="5311190"/>
            <a:ext cx="316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r>
              <a:rPr lang="de-DE" sz="1400" dirty="0"/>
              <a:t> --</a:t>
            </a:r>
            <a:r>
              <a:rPr lang="de-DE" sz="1400" dirty="0" err="1"/>
              <a:t>rebase</a:t>
            </a:r>
            <a:endParaRPr lang="de-DE" sz="1400" dirty="0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C32B427-524D-4F8A-B348-AEAEDA10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3461042"/>
            <a:ext cx="3899638" cy="775276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DC244256-4AED-4C3B-B7E1-5B2DAD13D32D}"/>
              </a:ext>
            </a:extLst>
          </p:cNvPr>
          <p:cNvSpPr txBox="1"/>
          <p:nvPr/>
        </p:nvSpPr>
        <p:spPr>
          <a:xfrm>
            <a:off x="4875246" y="4172581"/>
            <a:ext cx="24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6D2BDB0F-F97E-42E2-802C-8CBD27978AEF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 flipV="1">
            <a:off x="3506598" y="3848680"/>
            <a:ext cx="1416419" cy="763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DEB3E4F7-7BD8-4702-866B-D929FA6CD927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3506598" y="4612171"/>
            <a:ext cx="1416419" cy="488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Einfacheren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Releases</a:t>
            </a:r>
          </a:p>
          <a:p>
            <a:pPr lvl="1"/>
            <a:r>
              <a:rPr lang="de-DE" dirty="0"/>
              <a:t>Markung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Tags / Etiketten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Diff</a:t>
            </a:r>
          </a:p>
          <a:p>
            <a:pPr lvl="1"/>
            <a:r>
              <a:rPr lang="de-DE" dirty="0"/>
              <a:t>Zeigt Dateiänderungen in der Arbeitskopie</a:t>
            </a:r>
          </a:p>
          <a:p>
            <a:pPr lvl="1"/>
            <a:r>
              <a:rPr lang="de-DE" dirty="0"/>
              <a:t>Berücksichtigt werden </a:t>
            </a:r>
            <a:r>
              <a:rPr lang="de-DE" b="1" dirty="0"/>
              <a:t>nicht: </a:t>
            </a:r>
          </a:p>
          <a:p>
            <a:pPr lvl="2"/>
            <a:r>
              <a:rPr lang="de-DE" sz="1600" dirty="0"/>
              <a:t>Dateien im Index Bereich</a:t>
            </a:r>
          </a:p>
          <a:p>
            <a:pPr lvl="2"/>
            <a:r>
              <a:rPr lang="de-DE" sz="1600" dirty="0"/>
              <a:t>Neu Hinzugefügte Dateien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diff</a:t>
            </a:r>
            <a:endParaRPr lang="de-DE" b="1" i="1" dirty="0"/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staged</a:t>
            </a:r>
            <a:r>
              <a:rPr lang="de-DE" b="1" i="1" dirty="0"/>
              <a:t> </a:t>
            </a:r>
            <a:r>
              <a:rPr lang="de-DE" dirty="0"/>
              <a:t>ermöglicht das einsehen von Änderungen im Index Bereich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binary</a:t>
            </a:r>
            <a:r>
              <a:rPr lang="de-DE" b="1" i="1" dirty="0"/>
              <a:t> </a:t>
            </a:r>
            <a:r>
              <a:rPr lang="de-DE" dirty="0"/>
              <a:t>einbezieht binäre Dateien</a:t>
            </a:r>
            <a:endParaRPr lang="de-DE" b="1" dirty="0"/>
          </a:p>
          <a:p>
            <a:r>
              <a:rPr lang="de-DE" dirty="0"/>
              <a:t>Patch</a:t>
            </a:r>
          </a:p>
          <a:p>
            <a:pPr lvl="1"/>
            <a:r>
              <a:rPr lang="de-DE" dirty="0"/>
              <a:t>Ermöglicht schnell große Änderungen von Host-Anbietern zu übertragen und zu integrieren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format-patch &lt;Zweig&gt; -1 &lt;Prüfsumme&gt;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benutzt um eine einzelnen Commit auf einem anderen Zweig anzuwenden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cherry</a:t>
            </a:r>
            <a:r>
              <a:rPr lang="de-DE" b="1" i="1" dirty="0"/>
              <a:t>-pick &lt;Prüfsumme&gt;</a:t>
            </a:r>
          </a:p>
          <a:p>
            <a:r>
              <a:rPr lang="de-DE" dirty="0"/>
              <a:t>Nachteil ist, dass Commit in Form eines </a:t>
            </a:r>
            <a:r>
              <a:rPr lang="de-DE" i="1" dirty="0" err="1"/>
              <a:t>patch</a:t>
            </a:r>
            <a:r>
              <a:rPr lang="de-DE" dirty="0"/>
              <a:t> auf den Zweig angewandt wird</a:t>
            </a:r>
          </a:p>
          <a:p>
            <a:pPr lvl="1"/>
            <a:r>
              <a:rPr lang="de-DE" dirty="0"/>
              <a:t> keine Information über Herkunft</a:t>
            </a:r>
          </a:p>
          <a:p>
            <a:r>
              <a:rPr lang="de-DE" dirty="0"/>
              <a:t>Mit Anhang </a:t>
            </a:r>
            <a:r>
              <a:rPr lang="de-DE" b="1" i="1" dirty="0"/>
              <a:t>-x </a:t>
            </a:r>
            <a:r>
              <a:rPr lang="de-DE" dirty="0"/>
              <a:t>kann dies vermieden werden</a:t>
            </a:r>
          </a:p>
          <a:p>
            <a:pPr lvl="1"/>
            <a:r>
              <a:rPr lang="de-DE" dirty="0"/>
              <a:t>In der Nachricht wird eine Zeile hinzugefügt, die auf die Herkunft verweist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Cherry pick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4893E9-2002-45F8-88F9-62654C6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6" y="4246307"/>
            <a:ext cx="3944790" cy="1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Erneuerung der Referenzen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git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Überprüfung mit </a:t>
            </a:r>
            <a:r>
              <a:rPr lang="de-DE" b="1" i="1" dirty="0" err="1"/>
              <a:t>git</a:t>
            </a:r>
            <a:r>
              <a:rPr lang="de-DE" b="1" i="1" dirty="0"/>
              <a:t> --version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20.03.2020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69"/>
          <a:stretch/>
        </p:blipFill>
        <p:spPr>
          <a:xfrm>
            <a:off x="2209804" y="3429000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CEDE-A342-42BE-8E55-EF59974F91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410711" cy="4931635"/>
          </a:xfrm>
        </p:spPr>
        <p:txBody>
          <a:bodyPr/>
          <a:lstStyle/>
          <a:p>
            <a:r>
              <a:rPr lang="de-DE" dirty="0"/>
              <a:t>Wird genutzt um festzustellen, ob einem Zweig Änderungen hinzugefügt wurden</a:t>
            </a:r>
          </a:p>
          <a:p>
            <a:r>
              <a:rPr lang="de-DE" dirty="0"/>
              <a:t>Hierbei wird nicht auf die Prüfsumme eines </a:t>
            </a:r>
            <a:r>
              <a:rPr lang="de-DE" dirty="0" err="1"/>
              <a:t>Commits</a:t>
            </a:r>
            <a:r>
              <a:rPr lang="de-DE" dirty="0"/>
              <a:t> geachtet sondern auf seine implementierten Änderungen</a:t>
            </a:r>
          </a:p>
          <a:p>
            <a:pPr lvl="1"/>
            <a:r>
              <a:rPr lang="de-DE" dirty="0"/>
              <a:t>Cherry-picks und Änderungsdateien somit identifizierbar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cherry</a:t>
            </a:r>
            <a:r>
              <a:rPr lang="de-DE" b="1" i="1" dirty="0"/>
              <a:t> -v &lt;Zweig1&gt; &lt;Zweig2&gt; &lt;Limit&gt;</a:t>
            </a:r>
          </a:p>
          <a:p>
            <a:r>
              <a:rPr lang="de-DE" dirty="0"/>
              <a:t>Überprüft ob </a:t>
            </a:r>
            <a:r>
              <a:rPr lang="de-DE" dirty="0" err="1"/>
              <a:t>Commits</a:t>
            </a:r>
            <a:r>
              <a:rPr lang="de-DE" dirty="0"/>
              <a:t> aus </a:t>
            </a:r>
            <a:r>
              <a:rPr lang="de-DE" i="1" dirty="0"/>
              <a:t>&lt;Zweig2&gt; </a:t>
            </a:r>
            <a:r>
              <a:rPr lang="de-DE" dirty="0"/>
              <a:t>in </a:t>
            </a:r>
            <a:r>
              <a:rPr lang="de-DE" i="1" dirty="0"/>
              <a:t>&lt;Zweig1&gt; </a:t>
            </a:r>
            <a:r>
              <a:rPr lang="de-DE" dirty="0"/>
              <a:t>existieren</a:t>
            </a:r>
          </a:p>
          <a:p>
            <a:r>
              <a:rPr lang="de-DE" i="1" dirty="0"/>
              <a:t>&lt;Limit&gt; </a:t>
            </a:r>
            <a:r>
              <a:rPr lang="de-DE" dirty="0"/>
              <a:t>gibt, an wie viele </a:t>
            </a:r>
            <a:r>
              <a:rPr lang="de-DE" dirty="0" err="1"/>
              <a:t>Commits</a:t>
            </a:r>
            <a:r>
              <a:rPr lang="de-DE" dirty="0"/>
              <a:t> rückwirkend durchsucht werden sollen</a:t>
            </a:r>
          </a:p>
          <a:p>
            <a:r>
              <a:rPr lang="de-DE" dirty="0"/>
              <a:t>Mit -v wird die jeweilige Commit Nachricht angezeigt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CD2783-9A5A-4B2B-BC5A-36EA71E20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283180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zweifelhaften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Zweiges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Revert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2355912" y="3920870"/>
            <a:ext cx="4432176" cy="6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Setzt den lokalen Stand zurück</a:t>
            </a:r>
          </a:p>
          <a:p>
            <a:r>
              <a:rPr lang="de-DE" dirty="0"/>
              <a:t>Sollte nur bei lokalen </a:t>
            </a:r>
            <a:r>
              <a:rPr lang="de-DE" dirty="0" err="1"/>
              <a:t>Commits</a:t>
            </a:r>
            <a:r>
              <a:rPr lang="de-DE" dirty="0"/>
              <a:t> verwendet werden, da </a:t>
            </a:r>
            <a:r>
              <a:rPr lang="de-DE" dirty="0" err="1"/>
              <a:t>Commits</a:t>
            </a:r>
            <a:r>
              <a:rPr lang="de-DE" dirty="0"/>
              <a:t> verworfen werden auf die sich sonst Andere beziehen könnten</a:t>
            </a:r>
          </a:p>
          <a:p>
            <a:r>
              <a:rPr lang="de-DE" dirty="0" err="1"/>
              <a:t>Kommado</a:t>
            </a:r>
            <a:r>
              <a:rPr lang="de-DE" dirty="0"/>
              <a:t>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zurück,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zurück,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798678-B877-4133-914B-E07392A403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F45C4A-B7FA-4978-A8CD-BE8F7E8F49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(</a:t>
            </a:r>
            <a:r>
              <a:rPr lang="de-DE" dirty="0" err="1"/>
              <a:t>reflog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6339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/>
          <a:lstStyle/>
          <a:p>
            <a:r>
              <a:rPr lang="de-DE" dirty="0"/>
              <a:t>Bietet Richtlinie für ein gut durchdachtes und schlank strukturiertes Projektarchiv</a:t>
            </a:r>
          </a:p>
          <a:p>
            <a:r>
              <a:rPr lang="de-DE" dirty="0"/>
              <a:t>Projekt besitzt 5 Arten von Zweigen</a:t>
            </a:r>
          </a:p>
          <a:p>
            <a:pPr lvl="1"/>
            <a:r>
              <a:rPr lang="de-DE" dirty="0"/>
              <a:t>Hauptzweig </a:t>
            </a:r>
            <a:r>
              <a:rPr lang="de-DE" i="1" dirty="0" err="1"/>
              <a:t>master</a:t>
            </a:r>
            <a:r>
              <a:rPr lang="de-DE" dirty="0"/>
              <a:t>: wird für fertige Veröffentlichungen verwendet und ist einmalig</a:t>
            </a:r>
          </a:p>
          <a:p>
            <a:pPr lvl="1"/>
            <a:r>
              <a:rPr lang="de-DE" dirty="0"/>
              <a:t>Entwicklungszweig </a:t>
            </a:r>
            <a:r>
              <a:rPr lang="de-DE" i="1" dirty="0" err="1"/>
              <a:t>development</a:t>
            </a:r>
            <a:r>
              <a:rPr lang="de-DE" dirty="0"/>
              <a:t>: führt Änderungen und Neuerungen zusammen und ist einmalig</a:t>
            </a:r>
          </a:p>
          <a:p>
            <a:pPr lvl="1"/>
            <a:r>
              <a:rPr lang="de-DE" i="1" dirty="0"/>
              <a:t>Release</a:t>
            </a:r>
            <a:r>
              <a:rPr lang="de-DE" dirty="0"/>
              <a:t>: beinhaltet Änderungen aus dem Entwicklungszweig, welche auf dem Hauptzweig kommen sollen</a:t>
            </a:r>
          </a:p>
          <a:p>
            <a:pPr lvl="1"/>
            <a:r>
              <a:rPr lang="de-DE" i="1" dirty="0"/>
              <a:t>Feature Branch</a:t>
            </a:r>
            <a:r>
              <a:rPr lang="de-DE" dirty="0"/>
              <a:t>: basierend auf dem Entwicklungszweig, beinhalten diese Zweige Änderungen die anhand Personen und Themen separiert werden sollen</a:t>
            </a:r>
          </a:p>
          <a:p>
            <a:pPr lvl="1"/>
            <a:r>
              <a:rPr lang="de-DE" dirty="0"/>
              <a:t>Korrekturzweig </a:t>
            </a:r>
            <a:r>
              <a:rPr lang="de-DE" i="1" dirty="0" err="1"/>
              <a:t>bugfix</a:t>
            </a:r>
            <a:r>
              <a:rPr lang="de-DE" dirty="0"/>
              <a:t>: ermöglicht kleine Änderungen direkt an der Veröffentlichung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Git-</a:t>
            </a:r>
            <a:r>
              <a:rPr lang="de-DE" dirty="0" err="1"/>
              <a:t>flow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B6BF15-CBEC-40A7-8B97-BACA56D3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846" y="1245328"/>
            <a:ext cx="3209443" cy="11677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852A811-5EA0-44A3-AA1C-8F171705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284" y="4884137"/>
            <a:ext cx="5755123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 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483CF-1B0E-4C5D-98AE-63877A3A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(weitere Befehle)</a:t>
            </a:r>
          </a:p>
        </p:txBody>
      </p:sp>
    </p:spTree>
    <p:extLst>
      <p:ext uri="{BB962C8B-B14F-4D97-AF65-F5344CB8AC3E}">
        <p14:creationId xmlns:p14="http://schemas.microsoft.com/office/powerpoint/2010/main" val="2812503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Originalen, unter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enthält Verweise auf 				 	Zweige und Etiketten</a:t>
            </a:r>
          </a:p>
          <a:p>
            <a:r>
              <a:rPr lang="de-DE" dirty="0"/>
              <a:t>logs: 	enthält Informationen          		   	        	zu Commit Historie und 			              	Historie der Zweige und 		              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Speicherung der Daten: .</a:t>
            </a:r>
            <a:r>
              <a:rPr lang="de-DE" dirty="0" err="1"/>
              <a:t>git</a:t>
            </a:r>
            <a:r>
              <a:rPr lang="de-DE" dirty="0"/>
              <a:t> Ordner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Konfiguration von </a:t>
            </a:r>
            <a:r>
              <a:rPr lang="de-DE" dirty="0" err="1"/>
              <a:t>Git</a:t>
            </a:r>
            <a:r>
              <a:rPr lang="de-DE" dirty="0"/>
              <a:t> über </a:t>
            </a:r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"/>
          <a:stretch/>
        </p:blipFill>
        <p:spPr>
          <a:xfrm>
            <a:off x="2554331" y="4901983"/>
            <a:ext cx="4084020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 (temporäre Dateien)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1876</Words>
  <Application>Microsoft Office PowerPoint</Application>
  <PresentationFormat>Bildschirmpräsentation (4:3)</PresentationFormat>
  <Paragraphs>334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Office</vt:lpstr>
      <vt:lpstr>Probleme der Entwickler</vt:lpstr>
      <vt:lpstr>Grundlegendes Prinzip</vt:lpstr>
      <vt:lpstr>Installation unter Linux</vt:lpstr>
      <vt:lpstr>PowerPoint-Präsentation</vt:lpstr>
      <vt:lpstr>Init/Clone</vt:lpstr>
      <vt:lpstr>Speicherung der Daten: .git Ordner</vt:lpstr>
      <vt:lpstr>Konfiguration von Git über config</vt:lpstr>
      <vt:lpstr>Datei .gitignore</vt:lpstr>
      <vt:lpstr>Änderungen durchführen</vt:lpstr>
      <vt:lpstr>Index</vt:lpstr>
      <vt:lpstr>Commit</vt:lpstr>
      <vt:lpstr>Log</vt:lpstr>
      <vt:lpstr>Stash</vt:lpstr>
      <vt:lpstr>Zwischenspeicher anwenden: Apply / Pop</vt:lpstr>
      <vt:lpstr>Zweige</vt:lpstr>
      <vt:lpstr>Warum?</vt:lpstr>
      <vt:lpstr>Zweig / Branch</vt:lpstr>
      <vt:lpstr>Merge</vt:lpstr>
      <vt:lpstr>Konflikte</vt:lpstr>
      <vt:lpstr>Rebase</vt:lpstr>
      <vt:lpstr>Interaktiver Rebase</vt:lpstr>
      <vt:lpstr>Synchronisierung von Archiven</vt:lpstr>
      <vt:lpstr>Referenzarchiv</vt:lpstr>
      <vt:lpstr>Push / fetch</vt:lpstr>
      <vt:lpstr>Pull</vt:lpstr>
      <vt:lpstr>PowerPoint-Präsentation</vt:lpstr>
      <vt:lpstr>Tags / Etiketten</vt:lpstr>
      <vt:lpstr>Änderungen integrieren</vt:lpstr>
      <vt:lpstr>Cherry pick</vt:lpstr>
      <vt:lpstr>Cherry</vt:lpstr>
      <vt:lpstr>Revert</vt:lpstr>
      <vt:lpstr>Reset</vt:lpstr>
      <vt:lpstr>(reflog)</vt:lpstr>
      <vt:lpstr>Workflow</vt:lpstr>
      <vt:lpstr>Git-flow</vt:lpstr>
      <vt:lpstr>Pull request</vt:lpstr>
      <vt:lpstr>Forking-workflow</vt:lpstr>
      <vt:lpstr>(weitere Befehle)</vt:lpstr>
      <vt:lpstr>Interne Datenverwaltung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Marc Retzlaff</cp:lastModifiedBy>
  <cp:revision>99</cp:revision>
  <dcterms:created xsi:type="dcterms:W3CDTF">2020-03-03T07:10:20Z</dcterms:created>
  <dcterms:modified xsi:type="dcterms:W3CDTF">2020-03-20T09:40:34Z</dcterms:modified>
</cp:coreProperties>
</file>