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315" r:id="rId2"/>
    <p:sldId id="310" r:id="rId3"/>
    <p:sldId id="311" r:id="rId4"/>
    <p:sldId id="257" r:id="rId5"/>
    <p:sldId id="270" r:id="rId6"/>
    <p:sldId id="271" r:id="rId7"/>
    <p:sldId id="272" r:id="rId8"/>
    <p:sldId id="273" r:id="rId9"/>
    <p:sldId id="274" r:id="rId10"/>
    <p:sldId id="277" r:id="rId11"/>
    <p:sldId id="275" r:id="rId12"/>
    <p:sldId id="276" r:id="rId13"/>
    <p:sldId id="279" r:id="rId14"/>
    <p:sldId id="278" r:id="rId15"/>
    <p:sldId id="297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314" r:id="rId28"/>
    <p:sldId id="299" r:id="rId29"/>
    <p:sldId id="300" r:id="rId30"/>
    <p:sldId id="293" r:id="rId31"/>
    <p:sldId id="292" r:id="rId32"/>
    <p:sldId id="295" r:id="rId33"/>
    <p:sldId id="298" r:id="rId34"/>
    <p:sldId id="309" r:id="rId35"/>
    <p:sldId id="303" r:id="rId36"/>
    <p:sldId id="302" r:id="rId37"/>
    <p:sldId id="312" r:id="rId38"/>
    <p:sldId id="304" r:id="rId39"/>
    <p:sldId id="305" r:id="rId40"/>
    <p:sldId id="308" r:id="rId41"/>
    <p:sldId id="307" r:id="rId42"/>
    <p:sldId id="31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4343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29.03.2020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29.03.2020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29.03.2020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29.03.2020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29.03.2020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Versionsverwaltung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29.03.2020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29.03.2020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29.03.2020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29.03.2020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29.03.2020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29.03.2020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29.03.2020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63694-4A22-4B12-9765-F07CFE7A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75388"/>
            <a:ext cx="5868987" cy="720724"/>
          </a:xfrm>
        </p:spPr>
        <p:txBody>
          <a:bodyPr>
            <a:noAutofit/>
          </a:bodyPr>
          <a:lstStyle/>
          <a:p>
            <a:r>
              <a:rPr lang="de-DE" dirty="0"/>
              <a:t>Entwicklung eines Tutorials für die Versionsverwaltung mit </a:t>
            </a:r>
            <a:r>
              <a:rPr lang="de-DE" i="1" dirty="0" err="1"/>
              <a:t>git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77246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495" y="1236939"/>
            <a:ext cx="7169010" cy="4931635"/>
          </a:xfrm>
        </p:spPr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r>
              <a:rPr lang="de-DE" dirty="0"/>
              <a:t>Stellt die Änderungen an der Arbeitskopie dar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Der </a:t>
            </a:r>
            <a:r>
              <a:rPr lang="de-DE" i="1" dirty="0"/>
              <a:t>Index</a:t>
            </a:r>
            <a:r>
              <a:rPr lang="de-DE" dirty="0"/>
              <a:t> (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2" y="2056159"/>
            <a:ext cx="5450296" cy="176799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01F93AE-9139-4FB3-BB19-BB4779D27D7E}"/>
              </a:ext>
            </a:extLst>
          </p:cNvPr>
          <p:cNvSpPr txBox="1"/>
          <p:nvPr/>
        </p:nvSpPr>
        <p:spPr>
          <a:xfrm>
            <a:off x="1754572" y="3824152"/>
            <a:ext cx="483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Nicht vorgemerkte Änderungen im Arbeitsverzeichnis:</a:t>
            </a:r>
          </a:p>
          <a:p>
            <a:r>
              <a:rPr lang="de-DE" sz="1600" dirty="0"/>
              <a:t>.</a:t>
            </a:r>
            <a:r>
              <a:rPr lang="de-DE" sz="1600" dirty="0" err="1"/>
              <a:t>gitignore</a:t>
            </a:r>
            <a:r>
              <a:rPr lang="de-DE" sz="1600" dirty="0"/>
              <a:t> und README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F7522253-2755-4360-A964-F5590B10F495}"/>
              </a:ext>
            </a:extLst>
          </p:cNvPr>
          <p:cNvSpPr txBox="1"/>
          <p:nvPr/>
        </p:nvSpPr>
        <p:spPr>
          <a:xfrm>
            <a:off x="5214643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471B74-7BF8-4EDE-93B3-42AED6DE0FAA}"/>
              </a:ext>
            </a:extLst>
          </p:cNvPr>
          <p:cNvSpPr txBox="1"/>
          <p:nvPr/>
        </p:nvSpPr>
        <p:spPr>
          <a:xfrm>
            <a:off x="2326883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endParaRPr lang="de-DE" sz="1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Erstellung eines </a:t>
            </a:r>
            <a:r>
              <a:rPr lang="de-DE" i="1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09" y="3416481"/>
            <a:ext cx="5790545" cy="68999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A157FA3-E5ED-4EFA-A31F-99A2EFF6047A}"/>
              </a:ext>
            </a:extLst>
          </p:cNvPr>
          <p:cNvCxnSpPr/>
          <p:nvPr/>
        </p:nvCxnSpPr>
        <p:spPr>
          <a:xfrm>
            <a:off x="2546059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0F41AC-07A8-45A5-BF38-DADF25F32DE3}"/>
              </a:ext>
            </a:extLst>
          </p:cNvPr>
          <p:cNvCxnSpPr>
            <a:cxnSpLocks/>
          </p:cNvCxnSpPr>
          <p:nvPr/>
        </p:nvCxnSpPr>
        <p:spPr>
          <a:xfrm>
            <a:off x="5447576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9AD9819-1A6F-4E76-8E63-631BDF0C7151}"/>
              </a:ext>
            </a:extLst>
          </p:cNvPr>
          <p:cNvSpPr/>
          <p:nvPr/>
        </p:nvSpPr>
        <p:spPr>
          <a:xfrm>
            <a:off x="3672000" y="5017076"/>
            <a:ext cx="1591200" cy="55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96EE78-90CD-4876-BC4C-13B94743A48F}"/>
              </a:ext>
            </a:extLst>
          </p:cNvPr>
          <p:cNvSpPr/>
          <p:nvPr/>
        </p:nvSpPr>
        <p:spPr>
          <a:xfrm>
            <a:off x="6558658" y="5000672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Commit Historie / Projektarchiv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2D94EDE-CCE8-4EB5-8030-A11B9E4F6353}"/>
              </a:ext>
            </a:extLst>
          </p:cNvPr>
          <p:cNvSpPr/>
          <p:nvPr/>
        </p:nvSpPr>
        <p:spPr>
          <a:xfrm>
            <a:off x="785342" y="5032990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 lnSpcReduction="10000"/>
          </a:bodyPr>
          <a:lstStyle/>
          <a:p>
            <a:r>
              <a:rPr lang="de-DE" sz="1800" dirty="0"/>
              <a:t>Ermöglicht einen Überblick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aktiven Zweiges mit Informationen zum Autor, Datum und der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</a:t>
            </a:r>
            <a:r>
              <a:rPr lang="de-DE" dirty="0" err="1"/>
              <a:t>Commits</a:t>
            </a:r>
            <a:r>
              <a:rPr lang="de-DE" dirty="0"/>
              <a:t>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Zweignamen an zugehörige 				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einen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Historie mit dem Befehl </a:t>
            </a:r>
            <a:r>
              <a:rPr lang="de-DE" i="1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34" y="2206370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503514" cy="4931635"/>
          </a:xfrm>
        </p:spPr>
        <p:txBody>
          <a:bodyPr>
            <a:normAutofit/>
          </a:bodyPr>
          <a:lstStyle/>
          <a:p>
            <a:r>
              <a:rPr lang="de-DE" dirty="0"/>
              <a:t>Stellt einen Zwischenspeicher dar, z.B. für temporäre Zweigwechsel</a:t>
            </a:r>
          </a:p>
          <a:p>
            <a:r>
              <a:rPr lang="de-DE" dirty="0"/>
              <a:t>Setzt die Arbeitskopie auf den letzten Commit des aktiven Zweigs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sz="1400" dirty="0"/>
              <a:t>-patch		nur ein Teil der Änderungen wird zwischengespeichert</a:t>
            </a:r>
          </a:p>
          <a:p>
            <a:pPr lvl="1"/>
            <a:r>
              <a:rPr lang="de-DE" sz="1400" dirty="0"/>
              <a:t>-u	 		nicht versionsverwaltete Dateien werden mit 				einbezogen</a:t>
            </a:r>
          </a:p>
          <a:p>
            <a:pPr lvl="1"/>
            <a:r>
              <a:rPr lang="de-DE" sz="1400" dirty="0" err="1"/>
              <a:t>list</a:t>
            </a:r>
            <a:r>
              <a:rPr lang="de-DE" sz="1400" dirty="0"/>
              <a:t>			listet alle bereits gespeicherten Zwischenstände auf</a:t>
            </a:r>
          </a:p>
          <a:p>
            <a:pPr lvl="1"/>
            <a:r>
              <a:rPr lang="de-DE" sz="1400" dirty="0"/>
              <a:t>save "&lt;Nachricht&gt;"	fügt dem Zwischenstand eine Nachricht hinzu</a:t>
            </a:r>
          </a:p>
          <a:p>
            <a:pPr lvl="1"/>
            <a:r>
              <a:rPr lang="de-DE" sz="1400" dirty="0" err="1"/>
              <a:t>show</a:t>
            </a:r>
            <a:r>
              <a:rPr lang="de-DE" sz="1400" dirty="0"/>
              <a:t>		Änderungen des ersten Eintrages im </a:t>
            </a:r>
            <a:r>
              <a:rPr lang="de-DE" sz="1400" dirty="0" err="1"/>
              <a:t>Stash</a:t>
            </a:r>
            <a:r>
              <a:rPr lang="de-DE" sz="1400" dirty="0"/>
              <a:t> wird angezeigt</a:t>
            </a:r>
          </a:p>
          <a:p>
            <a:pPr lvl="1"/>
            <a:r>
              <a:rPr lang="de-DE" sz="1400" dirty="0" err="1"/>
              <a:t>drop</a:t>
            </a:r>
            <a:r>
              <a:rPr lang="de-DE" sz="1400" dirty="0"/>
              <a:t> &lt;</a:t>
            </a:r>
            <a:r>
              <a:rPr lang="de-DE" sz="1400" dirty="0" err="1"/>
              <a:t>stash-id</a:t>
            </a:r>
            <a:r>
              <a:rPr lang="de-DE" sz="1400" dirty="0"/>
              <a:t>&gt;	Löscht den übergebenen Zwischenstand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Zwischenspeicher (</a:t>
            </a:r>
            <a:r>
              <a:rPr lang="de-DE" i="1" dirty="0" err="1"/>
              <a:t>Stash</a:t>
            </a:r>
            <a:r>
              <a:rPr lang="de-DE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93E2E-B70F-44BD-9CE2-5D300C52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0" y="5270833"/>
            <a:ext cx="5949299" cy="612540"/>
          </a:xfrm>
          <a:prstGeom prst="rect">
            <a:avLst/>
          </a:prstGeom>
        </p:spPr>
      </p:pic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BE908EE2-0291-4BDB-911A-D8A8003FA283}"/>
              </a:ext>
            </a:extLst>
          </p:cNvPr>
          <p:cNvSpPr/>
          <p:nvPr/>
        </p:nvSpPr>
        <p:spPr>
          <a:xfrm rot="5400000">
            <a:off x="1837996" y="5628540"/>
            <a:ext cx="145283" cy="6265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44EF32-D1E8-45B6-A1A7-5F7F1C5EB465}"/>
              </a:ext>
            </a:extLst>
          </p:cNvPr>
          <p:cNvSpPr txBox="1"/>
          <p:nvPr/>
        </p:nvSpPr>
        <p:spPr>
          <a:xfrm>
            <a:off x="1547015" y="5983738"/>
            <a:ext cx="127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stash-id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Beide Kommandos wenden eine Zwischenspeicherung auf die aktuelle Arbeitskopie an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apply</a:t>
            </a:r>
            <a:endParaRPr lang="de-DE" b="1" i="1" dirty="0"/>
          </a:p>
          <a:p>
            <a:pPr lvl="1"/>
            <a:r>
              <a:rPr lang="de-DE" dirty="0"/>
              <a:t>Lädt Zwischenstand in die Arbeitskopie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pop</a:t>
            </a:r>
            <a:endParaRPr lang="de-DE" b="1" i="1" dirty="0"/>
          </a:p>
          <a:p>
            <a:pPr lvl="1"/>
            <a:r>
              <a:rPr lang="de-DE" dirty="0"/>
              <a:t>Lädt Zwischenstand in die Arbeitskopie und löscht diesen aus dem Zwischenspeicherverzeichnis</a:t>
            </a:r>
          </a:p>
          <a:p>
            <a:r>
              <a:rPr lang="de-DE" dirty="0"/>
              <a:t>Auswahl eines bestimmten Zwischenspeichers über:</a:t>
            </a:r>
          </a:p>
          <a:p>
            <a:pPr lvl="1"/>
            <a:r>
              <a:rPr lang="de-DE" dirty="0" err="1"/>
              <a:t>stash</a:t>
            </a:r>
            <a:r>
              <a:rPr lang="de-DE" dirty="0"/>
              <a:t>@{&lt;Zahl&gt;}</a:t>
            </a:r>
          </a:p>
          <a:p>
            <a:pPr lvl="1"/>
            <a:r>
              <a:rPr lang="de-DE" dirty="0"/>
              <a:t>Einsicht aller gespeicherten Zwischenspeicher: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Zwischenspeicher anwenden: </a:t>
            </a:r>
            <a:r>
              <a:rPr lang="de-DE" i="1" dirty="0" err="1"/>
              <a:t>Apply</a:t>
            </a:r>
            <a:r>
              <a:rPr lang="de-DE" dirty="0"/>
              <a:t> / </a:t>
            </a:r>
            <a:r>
              <a:rPr lang="de-DE" i="1" dirty="0"/>
              <a:t>Pop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FF05BDD3-C042-496B-AA48-0439AE1E9291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>
            <a:off x="3801292" y="4851541"/>
            <a:ext cx="12700" cy="923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FA22B80-3CA4-4FC8-94CB-53A7D98C4D73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>
            <a:off x="5391390" y="4851540"/>
            <a:ext cx="12700" cy="923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0FB8624-A9BE-4B76-A6A0-B0E9A31325EC}"/>
              </a:ext>
            </a:extLst>
          </p:cNvPr>
          <p:cNvSpPr txBox="1"/>
          <p:nvPr/>
        </p:nvSpPr>
        <p:spPr>
          <a:xfrm>
            <a:off x="2182861" y="5178081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stash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5B23CE4-D53B-414F-A1B5-F0D4F12130B0}"/>
              </a:ext>
            </a:extLst>
          </p:cNvPr>
          <p:cNvSpPr txBox="1"/>
          <p:nvPr/>
        </p:nvSpPr>
        <p:spPr>
          <a:xfrm>
            <a:off x="5621758" y="504485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F40C590-0111-4E7D-B174-FC17110701C7}"/>
              </a:ext>
            </a:extLst>
          </p:cNvPr>
          <p:cNvSpPr/>
          <p:nvPr/>
        </p:nvSpPr>
        <p:spPr>
          <a:xfrm>
            <a:off x="3801292" y="5498071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F042A43-C253-4EEF-B590-3508FD1DF447}"/>
              </a:ext>
            </a:extLst>
          </p:cNvPr>
          <p:cNvSpPr/>
          <p:nvPr/>
        </p:nvSpPr>
        <p:spPr>
          <a:xfrm>
            <a:off x="3801292" y="4574340"/>
            <a:ext cx="1590098" cy="55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Zwischenspeicher</a:t>
            </a:r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 (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 / Verantwortlichkeiten</a:t>
            </a:r>
          </a:p>
          <a:p>
            <a:pPr lvl="1"/>
            <a:r>
              <a:rPr lang="de-DE" dirty="0"/>
              <a:t>Funktionsbezogene Zweige</a:t>
            </a:r>
          </a:p>
          <a:p>
            <a:r>
              <a:rPr lang="de-DE" dirty="0"/>
              <a:t>Reduzierung der Synchronisierungen</a:t>
            </a:r>
          </a:p>
          <a:p>
            <a:pPr lvl="1"/>
            <a:r>
              <a:rPr lang="de-DE" dirty="0"/>
              <a:t>Integration nur zu bestimmten Ständen von Zweigen</a:t>
            </a:r>
          </a:p>
          <a:p>
            <a:r>
              <a:rPr lang="de-DE" dirty="0"/>
              <a:t>Ermöglicht Arbeitsteilung mit mehreren Personen</a:t>
            </a:r>
          </a:p>
          <a:p>
            <a:pPr lvl="1"/>
            <a:r>
              <a:rPr lang="de-DE" dirty="0"/>
              <a:t>Aufteilung von Zweigen auf Personen/Teams</a:t>
            </a:r>
          </a:p>
          <a:p>
            <a:r>
              <a:rPr lang="de-DE" dirty="0"/>
              <a:t>Fördert Übersichtlichkeit einzelner Zweige</a:t>
            </a:r>
          </a:p>
          <a:p>
            <a:r>
              <a:rPr lang="de-DE" dirty="0"/>
              <a:t>Einfach Handhabung mehrere Stände und Projektvarianten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 braucht man Zweige?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4FAF26-4A19-407D-8F6C-38D76C40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45" y="4203016"/>
            <a:ext cx="3383909" cy="197394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437A089-75B6-4CBF-8245-CDDE5048B516}"/>
              </a:ext>
            </a:extLst>
          </p:cNvPr>
          <p:cNvSpPr txBox="1"/>
          <p:nvPr/>
        </p:nvSpPr>
        <p:spPr>
          <a:xfrm>
            <a:off x="6333175" y="6046158"/>
            <a:ext cx="2072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geeks.uniplaces.com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Zweig,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die Arbeitskopie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Verwendung von Zweigen 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	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 </a:t>
            </a:r>
            <a:r>
              <a:rPr lang="de-DE" dirty="0" err="1"/>
              <a:t>merge</a:t>
            </a:r>
            <a:r>
              <a:rPr lang="de-DE" dirty="0"/>
              <a:t>)		</a:t>
            </a:r>
          </a:p>
          <a:p>
            <a:r>
              <a:rPr lang="de-DE" dirty="0"/>
              <a:t>Abbruch der Zusammenführung mit: </a:t>
            </a:r>
          </a:p>
          <a:p>
            <a:pPr marL="0" indent="0">
              <a:buNone/>
            </a:pPr>
            <a:r>
              <a:rPr lang="de-DE" b="1" i="1" dirty="0"/>
              <a:t>   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Zusammenführungen in </a:t>
            </a:r>
            <a:r>
              <a:rPr lang="de-DE" dirty="0" err="1"/>
              <a:t>Git</a:t>
            </a:r>
            <a:r>
              <a:rPr lang="de-DE" dirty="0"/>
              <a:t> (</a:t>
            </a:r>
            <a:r>
              <a:rPr lang="de-DE" i="1" dirty="0" err="1"/>
              <a:t>merge</a:t>
            </a:r>
            <a:r>
              <a:rPr lang="de-DE" dirty="0"/>
              <a:t>)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534A0ED-0302-42C0-A1A1-0C39C707AEDB}"/>
              </a:ext>
            </a:extLst>
          </p:cNvPr>
          <p:cNvGrpSpPr/>
          <p:nvPr/>
        </p:nvGrpSpPr>
        <p:grpSpPr>
          <a:xfrm>
            <a:off x="5736085" y="1467535"/>
            <a:ext cx="2889914" cy="4620032"/>
            <a:chOff x="8058816" y="1047474"/>
            <a:chExt cx="2889914" cy="4620032"/>
          </a:xfrm>
        </p:grpSpPr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212D8DAA-323C-43D3-BFF7-6FAF2828F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E34E67FC-4D5D-449E-BEC5-1293C66B9242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C2203E1F-2AE1-4FB8-9FE5-463129805B47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EA4C3134-52BE-44F4-9577-E7BCFC3DF495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6B46E96D-4013-4650-AF62-43A05662E917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8D858B8A-CC42-4D1F-999F-8DB75C125D0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6DCB6E1-0166-4980-B06A-593B88DDCA52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Vorfahre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DB1E28E-E12D-4E87-B707-EF4F8EEE8077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Ergebnis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5030D7CD-7E47-47B0-BBBE-9210CD451BF9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Zweig A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133CAF9-C0FA-411D-AA19-E22F19E4EB41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Zweig B</a:t>
              </a:r>
            </a:p>
          </p:txBody>
        </p:sp>
      </p:grp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E0F926E-D370-4BBA-80BA-08CE9D7E6947}"/>
              </a:ext>
            </a:extLst>
          </p:cNvPr>
          <p:cNvCxnSpPr>
            <a:cxnSpLocks/>
          </p:cNvCxnSpPr>
          <p:nvPr/>
        </p:nvCxnSpPr>
        <p:spPr>
          <a:xfrm>
            <a:off x="848392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C4F9628D-1FE6-4E57-8A13-57B65E628999}"/>
              </a:ext>
            </a:extLst>
          </p:cNvPr>
          <p:cNvSpPr txBox="1"/>
          <p:nvPr/>
        </p:nvSpPr>
        <p:spPr>
          <a:xfrm>
            <a:off x="7601333" y="1196490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Zeitlicher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Verlauf</a:t>
            </a:r>
          </a:p>
        </p:txBody>
      </p: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46B0EBC-6CC6-4626-B662-5B9373E843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Einzelne strukturierte Ablage für die Daten eines Projekts</a:t>
            </a:r>
          </a:p>
          <a:p>
            <a:r>
              <a:rPr lang="de-DE" dirty="0"/>
              <a:t>Detaillierte Historie zur einfachen Wartung und Klärung der Verantwortlichkeit</a:t>
            </a:r>
          </a:p>
          <a:p>
            <a:pPr lvl="1"/>
            <a:r>
              <a:rPr lang="de-DE" dirty="0"/>
              <a:t>Schneller Sprung zu älteren Ständen</a:t>
            </a:r>
          </a:p>
          <a:p>
            <a:r>
              <a:rPr lang="de-DE" dirty="0"/>
              <a:t>Möglichkeit zur effizienten und parallelen Entwicklung</a:t>
            </a:r>
          </a:p>
          <a:p>
            <a:pPr lvl="1"/>
            <a:r>
              <a:rPr lang="de-DE" dirty="0"/>
              <a:t>Isolierte Entwicklungsstände, Trennung der Verantwortlichkeiten</a:t>
            </a:r>
          </a:p>
          <a:p>
            <a:pPr lvl="1"/>
            <a:r>
              <a:rPr lang="de-DE" dirty="0"/>
              <a:t>Dezentrale Verwaltung: </a:t>
            </a:r>
            <a:br>
              <a:rPr lang="de-DE" dirty="0"/>
            </a:br>
            <a:r>
              <a:rPr lang="de-DE" dirty="0"/>
              <a:t>Keine zentrale Sperrung von Dateien, Offlinearbeit möglich</a:t>
            </a:r>
          </a:p>
          <a:p>
            <a:pPr lvl="1"/>
            <a:r>
              <a:rPr lang="de-DE" dirty="0"/>
              <a:t>Funktionen zur schnellen Zusammenführung mehrerer Stände</a:t>
            </a:r>
          </a:p>
          <a:p>
            <a:r>
              <a:rPr lang="de-DE" dirty="0"/>
              <a:t>Sichert Integrität von Daten über Prüfsummen</a:t>
            </a:r>
          </a:p>
          <a:p>
            <a:r>
              <a:rPr lang="de-DE" dirty="0"/>
              <a:t>Automatische Sicherung der Projektdaten durch jeden Mitarbeiter, dezentrale Ablage</a:t>
            </a:r>
          </a:p>
          <a:p>
            <a:r>
              <a:rPr lang="de-DE" dirty="0"/>
              <a:t>Bietet große </a:t>
            </a:r>
            <a:r>
              <a:rPr lang="de-DE" dirty="0">
                <a:solidFill>
                  <a:srgbClr val="FF0000"/>
                </a:solidFill>
              </a:rPr>
              <a:t>Community</a:t>
            </a:r>
            <a:r>
              <a:rPr lang="de-DE" dirty="0"/>
              <a:t> und viele Erweiterungen durch Drittanbieter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BB8BA5-E02A-4AAD-A3CA-A02B418C3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</a:t>
            </a:r>
            <a:r>
              <a:rPr lang="de-DE" dirty="0" err="1"/>
              <a:t>Git</a:t>
            </a:r>
            <a:r>
              <a:rPr lang="de-DE" dirty="0"/>
              <a:t> innerhalb einer Projektentwicklung</a:t>
            </a:r>
          </a:p>
        </p:txBody>
      </p:sp>
    </p:spTree>
    <p:extLst>
      <p:ext uri="{BB962C8B-B14F-4D97-AF65-F5344CB8AC3E}">
        <p14:creationId xmlns:p14="http://schemas.microsoft.com/office/powerpoint/2010/main" val="570327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67927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06435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64073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47477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Manuell</a:t>
            </a:r>
            <a:r>
              <a:rPr lang="de-DE" dirty="0"/>
              <a:t>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73608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8392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601333" y="1196490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pPr lvl="1"/>
            <a:r>
              <a:rPr lang="de-DE" dirty="0"/>
              <a:t>Beispiel: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rebase</a:t>
            </a:r>
            <a:r>
              <a:rPr lang="de-DE" i="1" dirty="0"/>
              <a:t> </a:t>
            </a:r>
            <a:r>
              <a:rPr lang="de-DE" i="1" dirty="0" err="1"/>
              <a:t>maindev</a:t>
            </a:r>
            <a:r>
              <a:rPr lang="de-DE" i="1" dirty="0"/>
              <a:t> </a:t>
            </a:r>
            <a:r>
              <a:rPr lang="de-DE" i="1" dirty="0" err="1"/>
              <a:t>dev</a:t>
            </a:r>
            <a:endParaRPr lang="de-DE" i="1" dirty="0"/>
          </a:p>
          <a:p>
            <a:endParaRPr lang="de-DE" b="1" i="1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Wird verwendet um Historie nachträglich zu ändern</a:t>
            </a:r>
          </a:p>
          <a:p>
            <a:pPr lvl="1"/>
            <a:r>
              <a:rPr lang="de-DE" dirty="0"/>
              <a:t>Erzeugung von Ausgangslagen für fast-forward Zusammenführungen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Verändert auch die Metadaten der verschobenen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Referenzen auf ursprüngliche </a:t>
            </a:r>
            <a:r>
              <a:rPr lang="de-DE" dirty="0" err="1"/>
              <a:t>Commits</a:t>
            </a:r>
            <a:r>
              <a:rPr lang="de-DE" dirty="0"/>
              <a:t> führen danach ins Leere!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Der Befehl </a:t>
            </a:r>
            <a:r>
              <a:rPr lang="de-DE" i="1" dirty="0" err="1"/>
              <a:t>Rebase</a:t>
            </a:r>
            <a:endParaRPr lang="de-DE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09" y="1917291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692640" y="2037653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4" y="1245328"/>
            <a:ext cx="7503515" cy="4931635"/>
          </a:xfrm>
        </p:spPr>
        <p:txBody>
          <a:bodyPr/>
          <a:lstStyle/>
          <a:p>
            <a:r>
              <a:rPr lang="de-DE" dirty="0"/>
              <a:t>Zur individuellen Änderungen mehrerer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 können nicht nur verschoben werden sondern:</a:t>
            </a:r>
          </a:p>
          <a:p>
            <a:pPr lvl="1"/>
            <a:r>
              <a:rPr lang="de-DE" dirty="0"/>
              <a:t>Bearbeitet werden</a:t>
            </a:r>
          </a:p>
          <a:p>
            <a:pPr lvl="1"/>
            <a:r>
              <a:rPr lang="de-DE" dirty="0"/>
              <a:t>Verschmolzen werden</a:t>
            </a:r>
          </a:p>
          <a:p>
            <a:pPr lvl="1"/>
            <a:r>
              <a:rPr lang="de-DE" dirty="0"/>
              <a:t>Gelöscht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--i </a:t>
            </a:r>
            <a:r>
              <a:rPr lang="de-DE" dirty="0"/>
              <a:t>oder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–</a:t>
            </a:r>
            <a:r>
              <a:rPr lang="de-DE" b="1" i="1" dirty="0" err="1"/>
              <a:t>interactive</a:t>
            </a:r>
            <a:endParaRPr lang="de-DE" b="1" i="1" dirty="0"/>
          </a:p>
          <a:p>
            <a:pPr lvl="1"/>
            <a:r>
              <a:rPr lang="de-DE" dirty="0"/>
              <a:t>Editor öffnet sich zur Konfiguration des interaktiven </a:t>
            </a:r>
            <a:r>
              <a:rPr lang="de-DE" dirty="0" err="1"/>
              <a:t>Rebase</a:t>
            </a:r>
            <a:endParaRPr lang="de-DE" dirty="0"/>
          </a:p>
          <a:p>
            <a:r>
              <a:rPr lang="de-DE" dirty="0"/>
              <a:t>Schlüsselwörter für die unterschiedlichen Anwendungen</a:t>
            </a:r>
          </a:p>
          <a:p>
            <a:pPr lvl="1"/>
            <a:r>
              <a:rPr lang="de-DE" dirty="0"/>
              <a:t>pick: Commit wird verwendet</a:t>
            </a:r>
          </a:p>
          <a:p>
            <a:pPr lvl="1"/>
            <a:r>
              <a:rPr lang="de-DE" dirty="0" err="1"/>
              <a:t>reword</a:t>
            </a:r>
            <a:r>
              <a:rPr lang="de-DE" dirty="0"/>
              <a:t>: ermöglicht die Commit Nachricht zu ändern</a:t>
            </a:r>
          </a:p>
          <a:p>
            <a:pPr lvl="1"/>
            <a:r>
              <a:rPr lang="de-DE" dirty="0" err="1"/>
              <a:t>squash</a:t>
            </a:r>
            <a:r>
              <a:rPr lang="de-DE" dirty="0"/>
              <a:t>: erzeugt Verschmelzung mit dem vorherigen Commit</a:t>
            </a:r>
          </a:p>
          <a:p>
            <a:pPr lvl="1"/>
            <a:r>
              <a:rPr lang="de-DE" dirty="0"/>
              <a:t>Wird Zeile von einem Commit gelöscht, wird dieser verworfen</a:t>
            </a:r>
          </a:p>
          <a:p>
            <a:pPr lvl="1"/>
            <a:r>
              <a:rPr lang="de-DE" dirty="0"/>
              <a:t>Reihenfolge der </a:t>
            </a:r>
            <a:r>
              <a:rPr lang="de-DE" dirty="0" err="1"/>
              <a:t>Commits</a:t>
            </a:r>
            <a:r>
              <a:rPr lang="de-DE" dirty="0"/>
              <a:t> wird über die Zeilenreihenfolge festgelegt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i="1" dirty="0" err="1"/>
              <a:t>Rebase</a:t>
            </a:r>
            <a:endParaRPr lang="de-DE" i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47A4D2-C264-465E-839D-AF729FDB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48" b="77408"/>
          <a:stretch/>
        </p:blipFill>
        <p:spPr>
          <a:xfrm>
            <a:off x="2596954" y="5418061"/>
            <a:ext cx="3950091" cy="7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 von Archiven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  <a:p>
            <a:r>
              <a:rPr lang="de-DE" dirty="0"/>
              <a:t>Bei größeren Projekten können mehrere Referenzarchive für Module/Varianten existieren</a:t>
            </a:r>
          </a:p>
          <a:p>
            <a:r>
              <a:rPr lang="de-DE" dirty="0"/>
              <a:t>Hinzufügen von Referenzarchiven: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</a:t>
            </a:r>
            <a:r>
              <a:rPr lang="de-DE" b="1" i="1" dirty="0" err="1"/>
              <a:t>add</a:t>
            </a:r>
            <a:r>
              <a:rPr lang="de-DE" b="1" i="1" dirty="0"/>
              <a:t> &lt;Alias&gt; &lt;URL&gt;</a:t>
            </a:r>
          </a:p>
          <a:p>
            <a:r>
              <a:rPr lang="de-DE" dirty="0"/>
              <a:t>Sichtung aller bestehenden Verbindungen: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-v</a:t>
            </a:r>
          </a:p>
          <a:p>
            <a:r>
              <a:rPr lang="de-DE" dirty="0"/>
              <a:t>Synchronisierung erfolgt über folgende Kommandos: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Das Referenzarchiv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9206D5D9-8257-4414-8E3F-454E004755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4171" y="2354701"/>
            <a:ext cx="9952" cy="5580787"/>
          </a:xfrm>
          <a:prstGeom prst="bentConnector3">
            <a:avLst>
              <a:gd name="adj1" fmla="val 22284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749D5DC-287F-4071-AE90-2B8FB994B753}"/>
              </a:ext>
            </a:extLst>
          </p:cNvPr>
          <p:cNvSpPr txBox="1"/>
          <p:nvPr/>
        </p:nvSpPr>
        <p:spPr>
          <a:xfrm>
            <a:off x="3680224" y="537076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pull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20C657-3382-463F-86CB-B5C410B978C3}"/>
              </a:ext>
            </a:extLst>
          </p:cNvPr>
          <p:cNvSpPr txBox="1"/>
          <p:nvPr/>
        </p:nvSpPr>
        <p:spPr>
          <a:xfrm>
            <a:off x="2422905" y="442638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47A475A-4491-4305-BE2F-2C67EB35BB40}"/>
              </a:ext>
            </a:extLst>
          </p:cNvPr>
          <p:cNvSpPr txBox="1"/>
          <p:nvPr/>
        </p:nvSpPr>
        <p:spPr>
          <a:xfrm>
            <a:off x="2446170" y="490848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push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8A609E5-5593-44C8-9573-8D1E2E8C54DC}"/>
              </a:ext>
            </a:extLst>
          </p:cNvPr>
          <p:cNvCxnSpPr>
            <a:cxnSpLocks/>
          </p:cNvCxnSpPr>
          <p:nvPr/>
        </p:nvCxnSpPr>
        <p:spPr>
          <a:xfrm>
            <a:off x="5478010" y="4802626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106E5B2-64F9-4881-A611-6517540A1383}"/>
              </a:ext>
            </a:extLst>
          </p:cNvPr>
          <p:cNvSpPr txBox="1"/>
          <p:nvPr/>
        </p:nvSpPr>
        <p:spPr>
          <a:xfrm>
            <a:off x="5203634" y="450683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11A41B1-644A-401E-917D-1D068599CDB2}"/>
              </a:ext>
            </a:extLst>
          </p:cNvPr>
          <p:cNvSpPr/>
          <p:nvPr/>
        </p:nvSpPr>
        <p:spPr>
          <a:xfrm>
            <a:off x="3730558" y="4506834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722EAF9C-077A-4151-A0F3-7F3EA39C71AA}"/>
              </a:ext>
            </a:extLst>
          </p:cNvPr>
          <p:cNvSpPr/>
          <p:nvPr/>
        </p:nvSpPr>
        <p:spPr>
          <a:xfrm>
            <a:off x="6544492" y="4536948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E56B2CD-3C47-4317-9F6E-BA7AA4C956BE}"/>
              </a:ext>
            </a:extLst>
          </p:cNvPr>
          <p:cNvSpPr/>
          <p:nvPr/>
        </p:nvSpPr>
        <p:spPr>
          <a:xfrm>
            <a:off x="963154" y="4528559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Referenzarchiv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6BFB1D7-2F26-494D-A4C0-FDD0220D61D5}"/>
              </a:ext>
            </a:extLst>
          </p:cNvPr>
          <p:cNvCxnSpPr>
            <a:cxnSpLocks/>
          </p:cNvCxnSpPr>
          <p:nvPr/>
        </p:nvCxnSpPr>
        <p:spPr>
          <a:xfrm>
            <a:off x="2677486" y="4687791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EAF534-5E6B-400A-9F46-658C29D63440}"/>
              </a:ext>
            </a:extLst>
          </p:cNvPr>
          <p:cNvCxnSpPr>
            <a:cxnSpLocks/>
          </p:cNvCxnSpPr>
          <p:nvPr/>
        </p:nvCxnSpPr>
        <p:spPr>
          <a:xfrm rot="10800000">
            <a:off x="2677486" y="4940859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push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Ermöglich lokale Änderungen auf  das Referenzarchiv zu legen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fetch</a:t>
            </a:r>
            <a:r>
              <a:rPr lang="de-DE" b="1" i="1" dirty="0"/>
              <a:t>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Vergleicht Referenzarchiv</a:t>
            </a:r>
            <a:r>
              <a:rPr lang="de-DE" i="1" dirty="0"/>
              <a:t> </a:t>
            </a:r>
            <a:r>
              <a:rPr lang="de-DE" dirty="0"/>
              <a:t>mit dem lokalen Stand</a:t>
            </a:r>
          </a:p>
          <a:p>
            <a:pPr lvl="1"/>
            <a:r>
              <a:rPr lang="de-DE" dirty="0"/>
              <a:t>Abweichende Änderungen werden nur angezeigt und nicht integriert</a:t>
            </a:r>
          </a:p>
          <a:p>
            <a:pPr lvl="1"/>
            <a:r>
              <a:rPr lang="de-DE" dirty="0"/>
              <a:t>Sichtbar unter &lt;Referenzarchiv (</a:t>
            </a:r>
            <a:r>
              <a:rPr lang="de-DE" dirty="0" err="1"/>
              <a:t>origin</a:t>
            </a:r>
            <a:r>
              <a:rPr lang="de-DE" dirty="0"/>
              <a:t>)&gt;/&lt;Zweig&gt;</a:t>
            </a:r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Die Befehle </a:t>
            </a:r>
            <a:r>
              <a:rPr lang="de-DE" i="1" dirty="0"/>
              <a:t>Push</a:t>
            </a:r>
            <a:r>
              <a:rPr lang="de-DE" dirty="0"/>
              <a:t> und </a:t>
            </a:r>
            <a:r>
              <a:rPr lang="de-DE" i="1" dirty="0" err="1"/>
              <a:t>Fetch</a:t>
            </a:r>
            <a:endParaRPr lang="de-DE" i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8DEC21-61D8-4907-931D-5538C21F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4020008"/>
            <a:ext cx="3238952" cy="419158"/>
          </a:xfrm>
          <a:prstGeom prst="rect">
            <a:avLst/>
          </a:prstGeom>
        </p:spPr>
      </p:pic>
      <p:pic>
        <p:nvPicPr>
          <p:cNvPr id="7" name="Grafik 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AA4AB8BA-790C-46B7-BA4B-40A2C1F4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5381827"/>
            <a:ext cx="3877216" cy="64779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B7147C-9CEF-4746-BAD4-3229BCCDCF6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572000" y="4439166"/>
            <a:ext cx="0" cy="911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D32F025-1D0A-4127-B153-9B218919B982}"/>
              </a:ext>
            </a:extLst>
          </p:cNvPr>
          <p:cNvSpPr txBox="1"/>
          <p:nvPr/>
        </p:nvSpPr>
        <p:spPr>
          <a:xfrm>
            <a:off x="577279" y="3967977"/>
            <a:ext cx="206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Lokaler Stand vor Synchronisierung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EC99A2-1A51-4A50-AF6F-0F8EEDE3B4D6}"/>
              </a:ext>
            </a:extLst>
          </p:cNvPr>
          <p:cNvSpPr txBox="1"/>
          <p:nvPr/>
        </p:nvSpPr>
        <p:spPr>
          <a:xfrm>
            <a:off x="4596341" y="4756608"/>
            <a:ext cx="206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6DEC847-51A2-40EA-9E03-8EABEA400C06}"/>
              </a:ext>
            </a:extLst>
          </p:cNvPr>
          <p:cNvSpPr txBox="1"/>
          <p:nvPr/>
        </p:nvSpPr>
        <p:spPr>
          <a:xfrm>
            <a:off x="577279" y="5351062"/>
            <a:ext cx="206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Lokaler Stand nach Synchronisierung</a:t>
            </a:r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das lokale Projektarchiv mit Änderungen des Referenzarchivs zu erweitern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pull</a:t>
            </a:r>
          </a:p>
          <a:p>
            <a:pPr lvl="1"/>
            <a:r>
              <a:rPr lang="de-DE" dirty="0"/>
              <a:t>Kombination aus </a:t>
            </a:r>
            <a:r>
              <a:rPr lang="de-DE" i="1" dirty="0" err="1"/>
              <a:t>fetch</a:t>
            </a:r>
            <a:r>
              <a:rPr lang="de-DE" dirty="0"/>
              <a:t> und </a:t>
            </a:r>
            <a:r>
              <a:rPr lang="de-DE" i="1" dirty="0" err="1"/>
              <a:t>merge</a:t>
            </a:r>
            <a:endParaRPr lang="de-DE" i="1" dirty="0"/>
          </a:p>
          <a:p>
            <a:pPr lvl="1"/>
            <a:r>
              <a:rPr lang="de-DE" dirty="0"/>
              <a:t>Mit --</a:t>
            </a:r>
            <a:r>
              <a:rPr lang="de-DE" b="1" i="1" dirty="0" err="1"/>
              <a:t>rebase</a:t>
            </a:r>
            <a:r>
              <a:rPr lang="de-DE" dirty="0"/>
              <a:t> werden lokale Abweichungen des Zweigs an die Spitze verschoben und einkommende Änderungen zuvor integriert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Der Befehl Pull</a:t>
            </a:r>
          </a:p>
        </p:txBody>
      </p:sp>
      <p:pic>
        <p:nvPicPr>
          <p:cNvPr id="27" name="Grafik 2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E322687E-DFA0-4D7E-B746-2DB765AA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" y="4358912"/>
            <a:ext cx="3031658" cy="506517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95F1B8-D85C-4B0D-A433-69BC60F6E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5088886"/>
            <a:ext cx="3543702" cy="46964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B9A6FC9-562A-43EC-A9E5-E0F39611D642}"/>
              </a:ext>
            </a:extLst>
          </p:cNvPr>
          <p:cNvSpPr txBox="1"/>
          <p:nvPr/>
        </p:nvSpPr>
        <p:spPr>
          <a:xfrm>
            <a:off x="4875246" y="5541732"/>
            <a:ext cx="316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pull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rebase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C32B427-524D-4F8A-B348-AEAEDA10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3461042"/>
            <a:ext cx="3899638" cy="775276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DC244256-4AED-4C3B-B7E1-5B2DAD13D32D}"/>
              </a:ext>
            </a:extLst>
          </p:cNvPr>
          <p:cNvSpPr txBox="1"/>
          <p:nvPr/>
        </p:nvSpPr>
        <p:spPr>
          <a:xfrm>
            <a:off x="4875246" y="4172581"/>
            <a:ext cx="24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pull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6D2BDB0F-F97E-42E2-802C-8CBD27978AEF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 flipV="1">
            <a:off x="3506598" y="3848680"/>
            <a:ext cx="1416419" cy="7634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DEB3E4F7-7BD8-4702-866B-D929FA6CD927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3506598" y="4612171"/>
            <a:ext cx="1416419" cy="7115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D1F37B-7932-4052-93AE-AF09925C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Änderungen revidieren</a:t>
            </a:r>
          </a:p>
        </p:txBody>
      </p:sp>
    </p:spTree>
    <p:extLst>
      <p:ext uri="{BB962C8B-B14F-4D97-AF65-F5344CB8AC3E}">
        <p14:creationId xmlns:p14="http://schemas.microsoft.com/office/powerpoint/2010/main" val="3922292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revidierenden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aktiven 			Zweigs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Der Befehl </a:t>
            </a:r>
            <a:r>
              <a:rPr lang="de-DE" i="1" dirty="0" err="1"/>
              <a:t>Revert</a:t>
            </a:r>
            <a:endParaRPr lang="de-DE" i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1252718" y="3811814"/>
            <a:ext cx="6687246" cy="9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Verwirft bestehende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/>
              <a:t>Wird nur bei lokal existierenden </a:t>
            </a:r>
            <a:r>
              <a:rPr lang="de-DE" dirty="0" err="1"/>
              <a:t>Commits</a:t>
            </a:r>
            <a:r>
              <a:rPr lang="de-DE" dirty="0"/>
              <a:t> verwendet, da </a:t>
            </a:r>
            <a:r>
              <a:rPr lang="de-DE" dirty="0" err="1"/>
              <a:t>Commits</a:t>
            </a:r>
            <a:r>
              <a:rPr lang="de-DE" dirty="0"/>
              <a:t> verworfen werden auf die sich Andere beziehen könnten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zurück;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zurück;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Der Befehl </a:t>
            </a:r>
            <a:r>
              <a:rPr lang="de-DE" i="1" dirty="0" err="1"/>
              <a:t>Reset</a:t>
            </a:r>
            <a:endParaRPr lang="de-DE" i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A917CA4-9600-40FC-9932-E732D523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67" y="5126825"/>
            <a:ext cx="5058666" cy="7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27A43C5-2A7D-42CC-8CB3-E591EA5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62" y="4135773"/>
            <a:ext cx="4508949" cy="2155572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5DCD7E-9B73-4C0A-A599-E9E73D5926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477823" cy="4931635"/>
          </a:xfrm>
        </p:spPr>
        <p:txBody>
          <a:bodyPr>
            <a:normAutofit/>
          </a:bodyPr>
          <a:lstStyle/>
          <a:p>
            <a:r>
              <a:rPr lang="de-DE" sz="1800" dirty="0"/>
              <a:t>Verwaltung von Dateien gehörend zu einem Projekt</a:t>
            </a:r>
          </a:p>
          <a:p>
            <a:r>
              <a:rPr lang="de-DE" sz="1800" dirty="0"/>
              <a:t>Änderungen innerhalb des </a:t>
            </a:r>
            <a:r>
              <a:rPr lang="de-DE" sz="1800" dirty="0" err="1"/>
              <a:t>Git</a:t>
            </a:r>
            <a:r>
              <a:rPr lang="de-DE" sz="1800" dirty="0"/>
              <a:t> Projektverzeichnisses können durch Schnappschüsse (</a:t>
            </a:r>
            <a:r>
              <a:rPr lang="de-DE" sz="1800" dirty="0" err="1"/>
              <a:t>Commits</a:t>
            </a:r>
            <a:r>
              <a:rPr lang="de-DE" sz="1800" dirty="0"/>
              <a:t>) festgehalten werden</a:t>
            </a:r>
          </a:p>
          <a:p>
            <a:r>
              <a:rPr lang="de-DE" sz="1800" dirty="0"/>
              <a:t>Die Schnappschüsse dokumentieren den jeweiligen Stand des Projekts (des Verzeichnisses) und können jederzeit referenziert werden</a:t>
            </a:r>
          </a:p>
          <a:p>
            <a:r>
              <a:rPr lang="de-DE" sz="1800" dirty="0"/>
              <a:t>Für effektives Arbeiten werden mehrere isolierte Abfolgen  von Schnappschüssen aufgereiht und die Historien mit Projektmitgliedern synchronisiert</a:t>
            </a:r>
          </a:p>
          <a:p>
            <a:r>
              <a:rPr lang="de-DE" sz="1800" dirty="0"/>
              <a:t>Jeder besitzt das vollständige Projekt lokal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851720-171D-4257-B470-1C70E0AD5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Grundlegendes Prinzip</a:t>
            </a:r>
          </a:p>
        </p:txBody>
      </p:sp>
    </p:spTree>
    <p:extLst>
      <p:ext uri="{BB962C8B-B14F-4D97-AF65-F5344CB8AC3E}">
        <p14:creationId xmlns:p14="http://schemas.microsoft.com/office/powerpoint/2010/main" val="1531571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nützliche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Veröffentlichungen</a:t>
            </a:r>
          </a:p>
          <a:p>
            <a:pPr lvl="1"/>
            <a:r>
              <a:rPr lang="de-DE" dirty="0"/>
              <a:t>Markierung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Kennzeichnung von </a:t>
            </a:r>
            <a:r>
              <a:rPr lang="de-DE" dirty="0" err="1"/>
              <a:t>Commits</a:t>
            </a:r>
            <a:r>
              <a:rPr lang="de-DE" dirty="0"/>
              <a:t> (</a:t>
            </a:r>
            <a:r>
              <a:rPr lang="de-DE" i="1" dirty="0"/>
              <a:t>tags</a:t>
            </a:r>
            <a:r>
              <a:rPr lang="de-DE" dirty="0"/>
              <a:t>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886700" cy="4931635"/>
          </a:xfrm>
        </p:spPr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diff</a:t>
            </a:r>
            <a:endParaRPr lang="de-DE" b="1" i="1" dirty="0"/>
          </a:p>
          <a:p>
            <a:pPr lvl="1"/>
            <a:r>
              <a:rPr lang="de-DE" dirty="0"/>
              <a:t>Zeigt Dateiänderungen in der Arbeitskopie</a:t>
            </a:r>
          </a:p>
          <a:p>
            <a:pPr lvl="1"/>
            <a:r>
              <a:rPr lang="de-DE" dirty="0"/>
              <a:t>Erstellung einer Änderungsdatei mit: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diff</a:t>
            </a:r>
            <a:r>
              <a:rPr lang="de-DE" b="1" i="1" dirty="0"/>
              <a:t> --</a:t>
            </a:r>
            <a:r>
              <a:rPr lang="de-DE" b="1" i="1" dirty="0" err="1"/>
              <a:t>staged</a:t>
            </a:r>
            <a:r>
              <a:rPr lang="de-DE" b="1" i="1" dirty="0"/>
              <a:t> &gt; &lt;Datei&gt;</a:t>
            </a:r>
          </a:p>
          <a:p>
            <a:pPr lvl="1"/>
            <a:r>
              <a:rPr lang="de-DE" dirty="0"/>
              <a:t>Berücksichtigt werden </a:t>
            </a:r>
            <a:r>
              <a:rPr lang="de-DE" b="1" dirty="0"/>
              <a:t>nicht: </a:t>
            </a:r>
          </a:p>
          <a:p>
            <a:pPr lvl="2"/>
            <a:r>
              <a:rPr lang="de-DE" sz="1600" dirty="0"/>
              <a:t>Dateien im Index Bereich</a:t>
            </a:r>
          </a:p>
          <a:p>
            <a:pPr lvl="2"/>
            <a:r>
              <a:rPr lang="de-DE" sz="1600" dirty="0"/>
              <a:t>Neu Hinzugefügte Dateien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staged</a:t>
            </a:r>
            <a:r>
              <a:rPr lang="de-DE" b="1" i="1" dirty="0"/>
              <a:t> 	</a:t>
            </a:r>
            <a:r>
              <a:rPr lang="de-DE" dirty="0"/>
              <a:t>bezieht Änderungen im Index Bereich ein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binary</a:t>
            </a:r>
            <a:r>
              <a:rPr lang="de-DE" b="1" i="1" dirty="0"/>
              <a:t> 	</a:t>
            </a:r>
            <a:r>
              <a:rPr lang="de-DE" dirty="0"/>
              <a:t>bezieht binäre Dateien ein</a:t>
            </a:r>
            <a:endParaRPr lang="de-DE" b="1" dirty="0"/>
          </a:p>
          <a:p>
            <a:r>
              <a:rPr lang="de-DE" dirty="0"/>
              <a:t>Patches (Änderungsdateien)</a:t>
            </a:r>
          </a:p>
          <a:p>
            <a:pPr lvl="1"/>
            <a:r>
              <a:rPr lang="de-DE" dirty="0"/>
              <a:t>Ermöglicht die schnelle Übertragung und Integrierung größerer Änderungen</a:t>
            </a:r>
          </a:p>
          <a:p>
            <a:pPr lvl="1"/>
            <a:r>
              <a:rPr lang="de-DE" dirty="0"/>
              <a:t>Konfigurierbarer E-Mail Header wird vorangesetzt</a:t>
            </a:r>
          </a:p>
          <a:p>
            <a:pPr lvl="1"/>
            <a:r>
              <a:rPr lang="de-DE" dirty="0"/>
              <a:t>Kommando: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-&lt;Anzahl </a:t>
            </a:r>
            <a:r>
              <a:rPr lang="de-DE" b="1" i="1" dirty="0" err="1"/>
              <a:t>Commits</a:t>
            </a:r>
            <a:r>
              <a:rPr lang="de-DE" b="1" i="1" dirty="0"/>
              <a:t>&gt; &lt;Prüfsumme des </a:t>
            </a:r>
            <a:r>
              <a:rPr lang="de-DE" b="1" i="1" dirty="0" err="1"/>
              <a:t>Startcommit</a:t>
            </a:r>
            <a:r>
              <a:rPr lang="de-DE" b="1" i="1" dirty="0"/>
              <a:t>&gt;</a:t>
            </a:r>
          </a:p>
          <a:p>
            <a:pPr lvl="1"/>
            <a:r>
              <a:rPr lang="de-DE" dirty="0"/>
              <a:t>Erstellt Änderungsdatei wird mit </a:t>
            </a:r>
            <a:r>
              <a:rPr lang="de-DE" b="1" i="1" dirty="0" err="1"/>
              <a:t>git</a:t>
            </a:r>
            <a:r>
              <a:rPr lang="de-DE" b="1" i="1" dirty="0"/>
              <a:t> am &lt; &lt;Datei&gt; </a:t>
            </a:r>
            <a:r>
              <a:rPr lang="de-DE" dirty="0"/>
              <a:t>angewendet </a:t>
            </a:r>
          </a:p>
          <a:p>
            <a:pPr lvl="1"/>
            <a:r>
              <a:rPr lang="de-DE" dirty="0"/>
              <a:t>Datei für abweichende </a:t>
            </a:r>
            <a:r>
              <a:rPr lang="de-DE" dirty="0" err="1"/>
              <a:t>Commits</a:t>
            </a:r>
            <a:r>
              <a:rPr lang="de-DE" dirty="0"/>
              <a:t> zweier Zweige: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&lt;</a:t>
            </a:r>
            <a:r>
              <a:rPr lang="de-DE" b="1" i="1" dirty="0" err="1"/>
              <a:t>ZielZweig</a:t>
            </a:r>
            <a:r>
              <a:rPr lang="de-DE" b="1" i="1" dirty="0"/>
              <a:t>&gt;</a:t>
            </a:r>
            <a:br>
              <a:rPr lang="de-DE" b="1" i="1" dirty="0"/>
            </a:b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einen einzelnen Commit auf einen anderen Zweig anzuwenden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cherry</a:t>
            </a:r>
            <a:r>
              <a:rPr lang="de-DE" b="1" i="1" dirty="0"/>
              <a:t>-pick &lt;Prüfsumme&gt;</a:t>
            </a:r>
          </a:p>
          <a:p>
            <a:r>
              <a:rPr lang="de-DE" dirty="0"/>
              <a:t>Nachteil ist, dass der Commit in Form eines </a:t>
            </a:r>
            <a:r>
              <a:rPr lang="de-DE" i="1" dirty="0" err="1"/>
              <a:t>patch</a:t>
            </a:r>
            <a:r>
              <a:rPr lang="de-DE" dirty="0"/>
              <a:t> auf den Zweig angewandt wird</a:t>
            </a:r>
          </a:p>
          <a:p>
            <a:pPr lvl="1"/>
            <a:r>
              <a:rPr lang="de-DE" dirty="0"/>
              <a:t> keine Information über die Herkunft des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/>
              <a:t>Mit Anhang </a:t>
            </a:r>
            <a:r>
              <a:rPr lang="de-DE" b="1" i="1" dirty="0"/>
              <a:t>-x </a:t>
            </a:r>
            <a:r>
              <a:rPr lang="de-DE" dirty="0"/>
              <a:t>wird der Nachricht eine Zeile hinzugefügt, die auf die Herkunft des </a:t>
            </a:r>
            <a:r>
              <a:rPr lang="de-DE" dirty="0" err="1"/>
              <a:t>Commits</a:t>
            </a:r>
            <a:r>
              <a:rPr lang="de-DE" dirty="0"/>
              <a:t> verweist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 mit </a:t>
            </a:r>
            <a:r>
              <a:rPr lang="de-DE" i="1" dirty="0"/>
              <a:t>Cherry pick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4893E9-2002-45F8-88F9-62654C6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6" y="4246307"/>
            <a:ext cx="3944790" cy="1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CEDE-A342-42BE-8E55-EF59974F91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502991" cy="4931635"/>
          </a:xfrm>
        </p:spPr>
        <p:txBody>
          <a:bodyPr/>
          <a:lstStyle/>
          <a:p>
            <a:r>
              <a:rPr lang="de-DE" dirty="0"/>
              <a:t>Wird verwendet um festzustellen, ob einem Zweig Änderungen hinzugefügt wurden</a:t>
            </a:r>
          </a:p>
          <a:p>
            <a:r>
              <a:rPr lang="de-DE" dirty="0"/>
              <a:t>Hierbei wird nicht auf die Prüfsumme eines </a:t>
            </a:r>
            <a:r>
              <a:rPr lang="de-DE" dirty="0" err="1"/>
              <a:t>Commits</a:t>
            </a:r>
            <a:r>
              <a:rPr lang="de-DE" dirty="0"/>
              <a:t> geachtet, sondern auf seine implementierten Änderungen</a:t>
            </a:r>
          </a:p>
          <a:p>
            <a:pPr lvl="1"/>
            <a:r>
              <a:rPr lang="de-DE" dirty="0"/>
              <a:t>Cherry-picks und Änderungsdateien somit identifizierbar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cherry</a:t>
            </a:r>
            <a:r>
              <a:rPr lang="de-DE" b="1" i="1" dirty="0"/>
              <a:t> -v &lt;Zweig1&gt; &lt;Zweig2&gt; &lt;Limit&gt;</a:t>
            </a:r>
          </a:p>
          <a:p>
            <a:r>
              <a:rPr lang="de-DE" dirty="0"/>
              <a:t>Überprüft ob </a:t>
            </a:r>
            <a:r>
              <a:rPr lang="de-DE" dirty="0" err="1"/>
              <a:t>Commits</a:t>
            </a:r>
            <a:r>
              <a:rPr lang="de-DE" dirty="0"/>
              <a:t> aus </a:t>
            </a:r>
            <a:r>
              <a:rPr lang="de-DE" i="1" dirty="0"/>
              <a:t>&lt;Zweig2&gt; </a:t>
            </a:r>
            <a:r>
              <a:rPr lang="de-DE" dirty="0"/>
              <a:t>in </a:t>
            </a:r>
            <a:r>
              <a:rPr lang="de-DE" i="1" dirty="0"/>
              <a:t>&lt;Zweig1&gt; </a:t>
            </a:r>
            <a:r>
              <a:rPr lang="de-DE" dirty="0"/>
              <a:t>existieren</a:t>
            </a:r>
          </a:p>
          <a:p>
            <a:r>
              <a:rPr lang="de-DE" i="1" dirty="0"/>
              <a:t>&lt;Limit&gt; </a:t>
            </a:r>
            <a:r>
              <a:rPr lang="de-DE" dirty="0"/>
              <a:t>gibt an, wie viele </a:t>
            </a:r>
            <a:r>
              <a:rPr lang="de-DE" dirty="0" err="1"/>
              <a:t>Commits</a:t>
            </a:r>
            <a:r>
              <a:rPr lang="de-DE" dirty="0"/>
              <a:t> rückwirkend durchsucht werden sollen</a:t>
            </a:r>
          </a:p>
          <a:p>
            <a:r>
              <a:rPr lang="de-DE" dirty="0"/>
              <a:t>Mit -v wird die jeweilige Commit Nachricht angezeigt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CD2783-9A5A-4B2B-BC5A-36EA71E20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Der Befehl </a:t>
            </a:r>
            <a:r>
              <a:rPr lang="de-DE" i="1" dirty="0"/>
              <a:t>Cherry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BEFB66-A68C-4B50-9746-ED8CEB230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33" y="5181479"/>
            <a:ext cx="5826933" cy="53045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2F79D83-F680-4115-AA08-6AC7475416E3}"/>
              </a:ext>
            </a:extLst>
          </p:cNvPr>
          <p:cNvSpPr txBox="1"/>
          <p:nvPr/>
        </p:nvSpPr>
        <p:spPr>
          <a:xfrm>
            <a:off x="1130026" y="5650253"/>
            <a:ext cx="5826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	-&gt; Commit: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 </a:t>
            </a:r>
            <a:r>
              <a:rPr lang="de-DE" sz="1400" dirty="0" err="1"/>
              <a:t>foo</a:t>
            </a:r>
            <a:r>
              <a:rPr lang="de-DE" sz="1400" dirty="0"/>
              <a:t>() existiert auch in </a:t>
            </a:r>
            <a:r>
              <a:rPr lang="de-DE" sz="1400" i="1" dirty="0" err="1"/>
              <a:t>master</a:t>
            </a:r>
            <a:endParaRPr lang="de-DE" sz="1400" i="1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3180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Workflows mit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/>
          <a:lstStyle/>
          <a:p>
            <a:r>
              <a:rPr lang="de-DE" dirty="0"/>
              <a:t>Bietet Richtlinie für ein gut durchdachtes und schlank strukturiertes Projektarchiv</a:t>
            </a:r>
          </a:p>
          <a:p>
            <a:r>
              <a:rPr lang="de-DE" dirty="0"/>
              <a:t>Projekt besitzt 5 Arten von Zweigen:</a:t>
            </a:r>
          </a:p>
          <a:p>
            <a:pPr lvl="1"/>
            <a:r>
              <a:rPr lang="de-DE" dirty="0"/>
              <a:t>Hauptzweig </a:t>
            </a:r>
            <a:r>
              <a:rPr lang="de-DE" i="1" dirty="0" err="1"/>
              <a:t>master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wird für fertige Veröffentlichungen verwendet und ist einmalig</a:t>
            </a:r>
          </a:p>
          <a:p>
            <a:pPr lvl="1"/>
            <a:r>
              <a:rPr lang="de-DE" dirty="0"/>
              <a:t>Entwicklungszweig </a:t>
            </a:r>
            <a:r>
              <a:rPr lang="de-DE" i="1" dirty="0" err="1"/>
              <a:t>development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führt Änderungen und Neuerungen zusammen und ist einmalig</a:t>
            </a:r>
          </a:p>
          <a:p>
            <a:pPr lvl="1"/>
            <a:r>
              <a:rPr lang="de-DE" dirty="0"/>
              <a:t>Veröffentlichungszweig</a:t>
            </a:r>
            <a:r>
              <a:rPr lang="de-DE" i="1" dirty="0"/>
              <a:t> release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beinhaltet Änderungen aus dem Entwicklungszweig, welche in die nächste Version einfließen</a:t>
            </a:r>
          </a:p>
          <a:p>
            <a:pPr lvl="1"/>
            <a:r>
              <a:rPr lang="de-DE" dirty="0"/>
              <a:t>Funktionszweig </a:t>
            </a:r>
            <a:r>
              <a:rPr lang="de-DE" i="1" dirty="0"/>
              <a:t>feature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basierend auf dem Entwicklungszweig, beinhalten diese Zweige Änderungen die anhand Personen, Themen und Funktionen separiert werden </a:t>
            </a:r>
          </a:p>
          <a:p>
            <a:pPr lvl="1"/>
            <a:r>
              <a:rPr lang="de-DE" dirty="0"/>
              <a:t>Korrekturzweig </a:t>
            </a:r>
            <a:r>
              <a:rPr lang="de-DE" i="1" dirty="0" err="1"/>
              <a:t>bugfix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ermöglicht kleine Änderungen direkt an der Veröffentlichung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-Flow</a:t>
            </a:r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FD5A71-F73D-4CF7-9489-B8D5B70CC7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0" y="1271857"/>
            <a:ext cx="7257125" cy="449138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F6D1B3-335A-493E-9891-37AE011B202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-Flow – Grafische Darstellung</a:t>
            </a:r>
          </a:p>
        </p:txBody>
      </p:sp>
    </p:spTree>
    <p:extLst>
      <p:ext uri="{BB962C8B-B14F-4D97-AF65-F5344CB8AC3E}">
        <p14:creationId xmlns:p14="http://schemas.microsoft.com/office/powerpoint/2010/main" val="2222249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503515" cy="4931635"/>
          </a:xfrm>
        </p:spPr>
        <p:txBody>
          <a:bodyPr>
            <a:normAutofit/>
          </a:bodyPr>
          <a:lstStyle/>
          <a:p>
            <a:r>
              <a:rPr lang="de-DE" dirty="0"/>
              <a:t>Vorgehensweise der Linux Kernels Entwicklung</a:t>
            </a:r>
          </a:p>
          <a:p>
            <a:r>
              <a:rPr lang="de-DE" dirty="0"/>
              <a:t>Bis heute setzt diese auf einen E-Mail Verteiler</a:t>
            </a:r>
          </a:p>
          <a:p>
            <a:r>
              <a:rPr lang="de-DE" dirty="0"/>
              <a:t>Vorgehensweise:</a:t>
            </a:r>
          </a:p>
          <a:p>
            <a:pPr lvl="1"/>
            <a:r>
              <a:rPr lang="de-DE" dirty="0"/>
              <a:t>Änderungen werden zuerst vorgeschlagen</a:t>
            </a:r>
          </a:p>
          <a:p>
            <a:pPr lvl="1"/>
            <a:r>
              <a:rPr lang="de-DE" dirty="0"/>
              <a:t>Ausgewählte Personen dürfen diese der Hauptentwicklung zuführen</a:t>
            </a:r>
          </a:p>
          <a:p>
            <a:r>
              <a:rPr lang="de-DE" dirty="0"/>
              <a:t>Verwendete Kommandos: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request</a:t>
            </a:r>
            <a:r>
              <a:rPr lang="de-DE" b="1" i="1" dirty="0"/>
              <a:t>-pull &lt;Start&gt; &lt;URL&gt;</a:t>
            </a:r>
            <a:r>
              <a:rPr lang="de-DE" dirty="0"/>
              <a:t> </a:t>
            </a:r>
          </a:p>
          <a:p>
            <a:pPr marL="914400" lvl="2" indent="0">
              <a:buNone/>
            </a:pPr>
            <a:r>
              <a:rPr lang="de-DE" sz="1600" dirty="0"/>
              <a:t>Gibt Differenzen zweier Stände aus und wo diese zu finden sind (URL)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format-patch -1 &lt;Prüfsumme&gt;</a:t>
            </a:r>
          </a:p>
          <a:p>
            <a:pPr marL="914400" lvl="2" indent="0">
              <a:buNone/>
            </a:pPr>
            <a:r>
              <a:rPr lang="de-DE" sz="1600" dirty="0"/>
              <a:t>Fügt Änderungsübersicht des </a:t>
            </a:r>
            <a:r>
              <a:rPr lang="de-DE" sz="1600" dirty="0" err="1"/>
              <a:t>Commits</a:t>
            </a:r>
            <a:r>
              <a:rPr lang="de-DE" sz="1600" dirty="0"/>
              <a:t> und die vordefinierte E-Mail Kopfzeile an und ermöglicht die Änderungen in einen Patch zu verwandeln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Request-Pull (Linux Workflow)</a:t>
            </a:r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Abwandlung des Linux Workflows</a:t>
            </a:r>
          </a:p>
          <a:p>
            <a:r>
              <a:rPr lang="de-DE" dirty="0"/>
              <a:t>Wird für Open Source Projekte verwendet, bei denen nicht alle Mitwirkenden Berechtigungen am Projekt besitzen (GitHub, </a:t>
            </a:r>
            <a:r>
              <a:rPr lang="de-DE" dirty="0" err="1"/>
              <a:t>Bitbucket</a:t>
            </a:r>
            <a:r>
              <a:rPr lang="de-DE" dirty="0"/>
              <a:t>, etc.)</a:t>
            </a:r>
          </a:p>
          <a:p>
            <a:r>
              <a:rPr lang="de-DE" dirty="0"/>
              <a:t>Gearbeitet wird an einer lokalen Kopie namens </a:t>
            </a:r>
            <a:r>
              <a:rPr lang="de-DE" i="1" dirty="0"/>
              <a:t>Fork</a:t>
            </a:r>
          </a:p>
          <a:p>
            <a:r>
              <a:rPr lang="de-DE" dirty="0"/>
              <a:t>Für Änderungen wird in der Regel ein neuer Zweig angelegt</a:t>
            </a:r>
          </a:p>
          <a:p>
            <a:r>
              <a:rPr lang="de-DE" dirty="0"/>
              <a:t>Änderungen werden bei Fertigstellung über einen Pull-Request vorgeschlagen</a:t>
            </a:r>
          </a:p>
          <a:p>
            <a:r>
              <a:rPr lang="de-DE" dirty="0"/>
              <a:t>Betreiber des Projekts kann über diese Funktion die vorgeschlagen Änderungen übernehmen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 Workflow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870A41-5D56-469E-AAAB-2B0FAEDABDA2}"/>
              </a:ext>
            </a:extLst>
          </p:cNvPr>
          <p:cNvSpPr txBox="1"/>
          <p:nvPr/>
        </p:nvSpPr>
        <p:spPr>
          <a:xfrm>
            <a:off x="1418060" y="5376108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A9E5BCD-AF1D-48DD-85C4-4A8D8B4FEB6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647533" y="5993184"/>
            <a:ext cx="13698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65C1D3D-7D16-47C2-B6D2-E5C59C5C26DE}"/>
              </a:ext>
            </a:extLst>
          </p:cNvPr>
          <p:cNvSpPr txBox="1"/>
          <p:nvPr/>
        </p:nvSpPr>
        <p:spPr>
          <a:xfrm>
            <a:off x="2684375" y="599260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Änderungen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023FCF9-E8A9-4CBD-B6C1-065DF059BCA3}"/>
              </a:ext>
            </a:extLst>
          </p:cNvPr>
          <p:cNvSpPr/>
          <p:nvPr/>
        </p:nvSpPr>
        <p:spPr>
          <a:xfrm>
            <a:off x="1108698" y="5716766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713B396-9C83-49BA-8BFD-79311674EF40}"/>
              </a:ext>
            </a:extLst>
          </p:cNvPr>
          <p:cNvSpPr/>
          <p:nvPr/>
        </p:nvSpPr>
        <p:spPr>
          <a:xfrm>
            <a:off x="1110676" y="4759612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Fremdarchiv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0AEB13-7AAF-49A0-A245-4827132B3C3F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1904298" y="5312449"/>
            <a:ext cx="1978" cy="404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A9419B7E-43CE-4745-9C77-C662EA2C6FBA}"/>
              </a:ext>
            </a:extLst>
          </p:cNvPr>
          <p:cNvSpPr/>
          <p:nvPr/>
        </p:nvSpPr>
        <p:spPr>
          <a:xfrm>
            <a:off x="4017413" y="5716766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24C592C-5BEB-41F7-87C8-1429B5BED2DE}"/>
              </a:ext>
            </a:extLst>
          </p:cNvPr>
          <p:cNvCxnSpPr>
            <a:cxnSpLocks/>
            <a:stCxn id="19" idx="0"/>
            <a:endCxn id="23" idx="2"/>
          </p:cNvCxnSpPr>
          <p:nvPr/>
        </p:nvCxnSpPr>
        <p:spPr>
          <a:xfrm flipV="1">
            <a:off x="4813013" y="5302990"/>
            <a:ext cx="0" cy="413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66C150BB-D253-433C-9F1C-A10A09FB5505}"/>
              </a:ext>
            </a:extLst>
          </p:cNvPr>
          <p:cNvSpPr/>
          <p:nvPr/>
        </p:nvSpPr>
        <p:spPr>
          <a:xfrm>
            <a:off x="4017413" y="4750153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Fremdarchiv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70AE21-9B39-4D52-80BE-F44B03369F50}"/>
              </a:ext>
            </a:extLst>
          </p:cNvPr>
          <p:cNvSpPr txBox="1"/>
          <p:nvPr/>
        </p:nvSpPr>
        <p:spPr>
          <a:xfrm>
            <a:off x="4689209" y="5370798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„Pull-Request“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8C257F26-16A7-43A7-8A47-1685A0E6EC9F}"/>
              </a:ext>
            </a:extLst>
          </p:cNvPr>
          <p:cNvSpPr/>
          <p:nvPr/>
        </p:nvSpPr>
        <p:spPr>
          <a:xfrm>
            <a:off x="6924150" y="4750153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Fremdarchiv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CDCAC467-9091-4764-8AB2-4155DFAA0B09}"/>
              </a:ext>
            </a:extLst>
          </p:cNvPr>
          <p:cNvCxnSpPr>
            <a:stCxn id="19" idx="3"/>
            <a:endCxn id="26" idx="2"/>
          </p:cNvCxnSpPr>
          <p:nvPr/>
        </p:nvCxnSpPr>
        <p:spPr>
          <a:xfrm flipV="1">
            <a:off x="5608613" y="5302990"/>
            <a:ext cx="2111137" cy="690195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39B4767-194D-44A1-B237-718A42B6F363}"/>
              </a:ext>
            </a:extLst>
          </p:cNvPr>
          <p:cNvSpPr txBox="1"/>
          <p:nvPr/>
        </p:nvSpPr>
        <p:spPr>
          <a:xfrm>
            <a:off x="5658984" y="5992604"/>
            <a:ext cx="2843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Annahme durch Fremdarchiv Besitzer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Linux</a:t>
            </a:r>
          </a:p>
          <a:p>
            <a:pPr lvl="1"/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sz="1400" dirty="0"/>
              <a:t>Erneuerung der Referenzen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sz="1400" dirty="0"/>
              <a:t>Kommando: </a:t>
            </a:r>
            <a:r>
              <a:rPr lang="de-DE" sz="1400" b="1" i="1" dirty="0" err="1"/>
              <a:t>sudo</a:t>
            </a:r>
            <a:r>
              <a:rPr lang="de-DE" sz="1400" b="1" i="1" dirty="0"/>
              <a:t> </a:t>
            </a:r>
            <a:r>
              <a:rPr lang="de-DE" sz="1400" b="1" i="1" dirty="0" err="1"/>
              <a:t>apt-get</a:t>
            </a:r>
            <a:r>
              <a:rPr lang="de-DE" sz="1400" b="1" i="1" dirty="0"/>
              <a:t> update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sz="1400" dirty="0"/>
              <a:t>Kommando: </a:t>
            </a:r>
            <a:r>
              <a:rPr lang="de-DE" sz="1400" b="1" i="1" dirty="0" err="1"/>
              <a:t>sudo</a:t>
            </a:r>
            <a:r>
              <a:rPr lang="de-DE" sz="1400" b="1" i="1" dirty="0"/>
              <a:t> </a:t>
            </a:r>
            <a:r>
              <a:rPr lang="de-DE" sz="1400" b="1" i="1" dirty="0" err="1"/>
              <a:t>apt-get</a:t>
            </a:r>
            <a:r>
              <a:rPr lang="de-DE" sz="1400" b="1" i="1" dirty="0"/>
              <a:t> </a:t>
            </a:r>
            <a:r>
              <a:rPr lang="de-DE" sz="1400" b="1" i="1" dirty="0" err="1"/>
              <a:t>install</a:t>
            </a:r>
            <a:r>
              <a:rPr lang="de-DE" sz="1400" b="1" i="1" dirty="0"/>
              <a:t> </a:t>
            </a:r>
            <a:r>
              <a:rPr lang="de-DE" sz="1400" b="1" i="1" dirty="0" err="1"/>
              <a:t>git</a:t>
            </a:r>
            <a:endParaRPr lang="de-DE" sz="1400" b="1" i="1" dirty="0"/>
          </a:p>
          <a:p>
            <a:pPr marL="1257300" lvl="2" indent="-342900">
              <a:buFont typeface="+mj-lt"/>
              <a:buAutoNum type="arabicPeriod"/>
            </a:pPr>
            <a:r>
              <a:rPr lang="de-DE" sz="1400" dirty="0"/>
              <a:t>Überprüfung mit </a:t>
            </a:r>
            <a:r>
              <a:rPr lang="de-DE" sz="1400" b="1" i="1" dirty="0" err="1"/>
              <a:t>git</a:t>
            </a:r>
            <a:r>
              <a:rPr lang="de-DE" sz="1400" b="1" i="1" dirty="0"/>
              <a:t> –</a:t>
            </a:r>
            <a:r>
              <a:rPr lang="de-DE" sz="1400" b="1" i="1" dirty="0" err="1"/>
              <a:t>version</a:t>
            </a:r>
            <a:endParaRPr lang="de-DE" sz="1400" b="1" i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Windows</a:t>
            </a:r>
          </a:p>
          <a:p>
            <a:pPr lvl="1"/>
            <a:r>
              <a:rPr lang="de-DE" dirty="0"/>
              <a:t>Anwendung herunterladen: </a:t>
            </a:r>
            <a:r>
              <a:rPr lang="de-DE" dirty="0">
                <a:hlinkClick r:id="rId2" tooltip="https://git-scm.com/"/>
              </a:rPr>
              <a:t>https://git-scm.com/</a:t>
            </a:r>
            <a:endParaRPr lang="de-DE" dirty="0"/>
          </a:p>
          <a:p>
            <a:pPr lvl="1"/>
            <a:r>
              <a:rPr lang="de-DE" dirty="0"/>
              <a:t>Anwendung ausführen und Anweisungen folgen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4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969"/>
          <a:stretch/>
        </p:blipFill>
        <p:spPr>
          <a:xfrm>
            <a:off x="1849437" y="3094187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Durch den dezentralen Ansatz ist eine kompakte Speicherverwaltung wichtig</a:t>
            </a:r>
          </a:p>
          <a:p>
            <a:r>
              <a:rPr lang="de-DE" dirty="0"/>
              <a:t>Verwaltung von Daten und Informationen über Zeiger</a:t>
            </a:r>
          </a:p>
          <a:p>
            <a:r>
              <a:rPr lang="de-DE" dirty="0"/>
              <a:t>Komprimierung von Dateien durch </a:t>
            </a:r>
            <a:r>
              <a:rPr lang="de-DE" i="1" dirty="0" err="1"/>
              <a:t>Zlib</a:t>
            </a:r>
            <a:endParaRPr lang="de-DE" dirty="0"/>
          </a:p>
          <a:p>
            <a:pPr lvl="1"/>
            <a:r>
              <a:rPr lang="de-DE" dirty="0"/>
              <a:t>Aus einer Datei wird ein sogenannter „</a:t>
            </a:r>
            <a:r>
              <a:rPr lang="de-DE" i="1" dirty="0" err="1"/>
              <a:t>Blob</a:t>
            </a:r>
            <a:r>
              <a:rPr lang="de-DE" i="1" dirty="0"/>
              <a:t>“</a:t>
            </a:r>
          </a:p>
          <a:p>
            <a:pPr lvl="1"/>
            <a:r>
              <a:rPr lang="de-DE" dirty="0"/>
              <a:t>Neue Erstellung eines </a:t>
            </a:r>
            <a:r>
              <a:rPr lang="de-DE" i="1" dirty="0" err="1"/>
              <a:t>blobs</a:t>
            </a:r>
            <a:r>
              <a:rPr lang="de-DE" i="1" dirty="0"/>
              <a:t> </a:t>
            </a:r>
            <a:r>
              <a:rPr lang="de-DE" dirty="0"/>
              <a:t>nur bei abweichender Prüfsumme</a:t>
            </a:r>
          </a:p>
          <a:p>
            <a:r>
              <a:rPr lang="de-DE" i="1" dirty="0" err="1"/>
              <a:t>blobs</a:t>
            </a:r>
            <a:r>
              <a:rPr lang="de-DE" dirty="0"/>
              <a:t> werden durch Verzeichnisse namens </a:t>
            </a:r>
            <a:r>
              <a:rPr lang="de-DE" i="1" dirty="0" err="1"/>
              <a:t>tree</a:t>
            </a:r>
            <a:r>
              <a:rPr lang="de-DE" dirty="0"/>
              <a:t> verwaltet</a:t>
            </a:r>
          </a:p>
          <a:p>
            <a:r>
              <a:rPr lang="de-DE" dirty="0" err="1"/>
              <a:t>Commits</a:t>
            </a:r>
            <a:r>
              <a:rPr lang="de-DE" dirty="0"/>
              <a:t> / Etiketten sind Zeiger auf </a:t>
            </a:r>
            <a:r>
              <a:rPr lang="de-DE" i="1" dirty="0" err="1"/>
              <a:t>trees</a:t>
            </a:r>
            <a:endParaRPr lang="de-DE" i="1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Speicherverwaltung von </a:t>
            </a:r>
            <a:r>
              <a:rPr lang="de-DE" dirty="0" err="1"/>
              <a:t>Git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8F73F0-F85A-4DF7-BBF7-D02683C092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25" y="4059680"/>
            <a:ext cx="5890549" cy="2298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7913BE-9020-41AC-B373-945A6492F8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Auch bei kleinen Änderungen wird die gesamte Datei erneut gespeichert</a:t>
            </a:r>
          </a:p>
          <a:p>
            <a:r>
              <a:rPr lang="de-DE" dirty="0"/>
              <a:t>Um Speicherplatz zu minimieren werden Dateien :</a:t>
            </a:r>
          </a:p>
          <a:p>
            <a:pPr lvl="1"/>
            <a:r>
              <a:rPr lang="de-DE" dirty="0"/>
              <a:t>in Archive verpackt</a:t>
            </a:r>
          </a:p>
          <a:p>
            <a:pPr lvl="1"/>
            <a:r>
              <a:rPr lang="de-DE" dirty="0"/>
              <a:t>auf Deltas aufgesplittet</a:t>
            </a:r>
          </a:p>
          <a:p>
            <a:r>
              <a:rPr lang="de-DE" dirty="0"/>
              <a:t>Erfordert aber Dateien, die diese Änderungsnachverfolgung zulassen</a:t>
            </a:r>
          </a:p>
          <a:p>
            <a:pPr lvl="1"/>
            <a:r>
              <a:rPr lang="de-DE" dirty="0"/>
              <a:t>Binäre Dateien sind ausgeschlossen</a:t>
            </a:r>
          </a:p>
          <a:p>
            <a:r>
              <a:rPr lang="de-DE" dirty="0"/>
              <a:t>Dieser Prozess wird</a:t>
            </a:r>
          </a:p>
          <a:p>
            <a:pPr lvl="1"/>
            <a:r>
              <a:rPr lang="de-DE" dirty="0"/>
              <a:t>Periodisch durchgeführt</a:t>
            </a:r>
          </a:p>
          <a:p>
            <a:pPr lvl="1"/>
            <a:r>
              <a:rPr lang="de-DE" dirty="0"/>
              <a:t>Manuell mit dem Kommando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gc</a:t>
            </a:r>
            <a:r>
              <a:rPr lang="de-DE" b="1" i="1" dirty="0"/>
              <a:t> </a:t>
            </a:r>
            <a:r>
              <a:rPr lang="de-DE" i="1" dirty="0"/>
              <a:t>angestoßen</a:t>
            </a:r>
          </a:p>
          <a:p>
            <a:r>
              <a:rPr lang="de-DE" dirty="0"/>
              <a:t>Wiederherstellung dauert länger, weshalb dies erst im späteren Verlauf geschieht</a:t>
            </a: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E6F2FB1B-87EE-4EDC-A473-C8ACF1DF00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Speicherverwaltung von </a:t>
            </a:r>
            <a:r>
              <a:rPr lang="de-DE" dirty="0" err="1"/>
              <a:t>Git</a:t>
            </a:r>
            <a:r>
              <a:rPr lang="de-DE" dirty="0"/>
              <a:t> - Packfiles</a:t>
            </a:r>
          </a:p>
        </p:txBody>
      </p:sp>
    </p:spTree>
    <p:extLst>
      <p:ext uri="{BB962C8B-B14F-4D97-AF65-F5344CB8AC3E}">
        <p14:creationId xmlns:p14="http://schemas.microsoft.com/office/powerpoint/2010/main" val="387495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70714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b="1" dirty="0">
                <a:latin typeface="Arial" panose="020B0604020202020204" pitchFamily="34" charset="0"/>
                <a:cs typeface="Arial" panose="020B0604020202020204" pitchFamily="34" charset="0"/>
              </a:rPr>
              <a:t>Projektverzeichnis (Repository)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Erstellung über den Befehl </a:t>
            </a:r>
            <a:r>
              <a:rPr lang="de-DE" i="1" dirty="0" err="1"/>
              <a:t>init</a:t>
            </a:r>
            <a:endParaRPr lang="de-DE" i="1" dirty="0"/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init</a:t>
            </a:r>
            <a:r>
              <a:rPr lang="de-DE" b="1" i="1" dirty="0"/>
              <a:t> [Verzeichnis]</a:t>
            </a:r>
          </a:p>
          <a:p>
            <a:pPr lvl="1"/>
            <a:r>
              <a:rPr lang="de-DE" dirty="0"/>
              <a:t>Mit Übergabe eines Verzeichnis, wird dort das Archiv erstellt</a:t>
            </a:r>
          </a:p>
          <a:p>
            <a:pPr lvl="1"/>
            <a:r>
              <a:rPr lang="de-DE" dirty="0"/>
              <a:t>Fügt dem aktuellen Verzeichnis ein Unterverzeichnis ".git" hinzu 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Erstellung über den Befehl </a:t>
            </a:r>
            <a:r>
              <a:rPr lang="de-DE" i="1" dirty="0" err="1"/>
              <a:t>clone</a:t>
            </a:r>
            <a:endParaRPr lang="de-DE" i="1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eine Verbindung zwischen dem lokalen und globalen Archiv unter dem Alias </a:t>
            </a:r>
            <a:r>
              <a:rPr lang="de-DE" i="1" dirty="0" err="1"/>
              <a:t>origin</a:t>
            </a:r>
            <a:endParaRPr lang="de-DE" i="1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Die Befehle </a:t>
            </a:r>
            <a:r>
              <a:rPr lang="de-DE" i="1" dirty="0" err="1"/>
              <a:t>Init</a:t>
            </a:r>
            <a:r>
              <a:rPr lang="de-DE" dirty="0"/>
              <a:t> und </a:t>
            </a:r>
            <a:r>
              <a:rPr lang="de-DE" i="1" dirty="0"/>
              <a:t>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	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	enthält Verweise auf 				 	Zweige und Etiketten</a:t>
            </a:r>
          </a:p>
          <a:p>
            <a:r>
              <a:rPr lang="de-DE" dirty="0"/>
              <a:t>logs: 		enthält Informationen          		   	        	zu Commit Historie und 			              		Historie der Zweige und 		              	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		das 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Speicherung der Daten: </a:t>
            </a:r>
            <a:r>
              <a:rPr lang="de-DE" i="1" dirty="0"/>
              <a:t>.</a:t>
            </a:r>
            <a:r>
              <a:rPr lang="de-DE" i="1" dirty="0" err="1"/>
              <a:t>git</a:t>
            </a:r>
            <a:r>
              <a:rPr lang="de-DE" dirty="0"/>
              <a:t> Ordner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1" t="29617" r="33902" b="27839"/>
          <a:stretch/>
        </p:blipFill>
        <p:spPr bwMode="auto">
          <a:xfrm>
            <a:off x="5839261" y="1245328"/>
            <a:ext cx="2676089" cy="19525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Konfiguration von </a:t>
            </a:r>
            <a:r>
              <a:rPr lang="de-DE" dirty="0" err="1"/>
              <a:t>Git</a:t>
            </a:r>
            <a:r>
              <a:rPr lang="de-DE" dirty="0"/>
              <a:t> über den Befehl </a:t>
            </a:r>
            <a:r>
              <a:rPr lang="de-DE" i="1" dirty="0" err="1"/>
              <a:t>config</a:t>
            </a:r>
            <a:endParaRPr lang="de-DE" i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"/>
          <a:stretch/>
        </p:blipFill>
        <p:spPr>
          <a:xfrm>
            <a:off x="2529990" y="4893594"/>
            <a:ext cx="4084020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 (temporäre Dateien)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Die Datei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endParaRPr lang="de-DE" i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1754</Words>
  <Application>Microsoft Office PowerPoint</Application>
  <PresentationFormat>Bildschirmpräsentation (4:3)</PresentationFormat>
  <Paragraphs>415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Office</vt:lpstr>
      <vt:lpstr>Entwicklung eines Tutorials für die Versionsverwaltung mit git</vt:lpstr>
      <vt:lpstr>Vorteile von Git innerhalb einer Projektentwicklung</vt:lpstr>
      <vt:lpstr>Grundlegendes Prinzip</vt:lpstr>
      <vt:lpstr>Installation von Git</vt:lpstr>
      <vt:lpstr>PowerPoint-Präsentation</vt:lpstr>
      <vt:lpstr>Die Befehle Init und Clone</vt:lpstr>
      <vt:lpstr>Speicherung der Daten: .git Ordner</vt:lpstr>
      <vt:lpstr>Konfiguration von Git über den Befehl config</vt:lpstr>
      <vt:lpstr>Die Datei .gitignore</vt:lpstr>
      <vt:lpstr>Änderungen durchführen</vt:lpstr>
      <vt:lpstr>Der Index (staging area)</vt:lpstr>
      <vt:lpstr>Erstellung eines Commit</vt:lpstr>
      <vt:lpstr>Historie mit dem Befehl Log</vt:lpstr>
      <vt:lpstr>Zwischenspeicher (Stash)</vt:lpstr>
      <vt:lpstr>Zwischenspeicher anwenden: Apply / Pop</vt:lpstr>
      <vt:lpstr>Zweige (branches)</vt:lpstr>
      <vt:lpstr>Warum braucht man Zweige?</vt:lpstr>
      <vt:lpstr>Verwendung von Zweigen </vt:lpstr>
      <vt:lpstr>Zusammenführungen in Git (merge)</vt:lpstr>
      <vt:lpstr>Konflikte</vt:lpstr>
      <vt:lpstr>Der Befehl Rebase</vt:lpstr>
      <vt:lpstr>Interaktiver Rebase</vt:lpstr>
      <vt:lpstr>Synchronisierung von Archiven</vt:lpstr>
      <vt:lpstr>Das Referenzarchiv</vt:lpstr>
      <vt:lpstr>Die Befehle Push und Fetch</vt:lpstr>
      <vt:lpstr>Der Befehl Pull</vt:lpstr>
      <vt:lpstr>Änderungen revidieren</vt:lpstr>
      <vt:lpstr>Der Befehl Revert</vt:lpstr>
      <vt:lpstr>Der Befehl Reset</vt:lpstr>
      <vt:lpstr>Weitere nützliche Befehle</vt:lpstr>
      <vt:lpstr>Kennzeichnung von Commits (tags)</vt:lpstr>
      <vt:lpstr>Änderungen integrieren</vt:lpstr>
      <vt:lpstr>Änderungen integrieren mit Cherry pick</vt:lpstr>
      <vt:lpstr>Der Befehl Cherry</vt:lpstr>
      <vt:lpstr>Workflows mit Git</vt:lpstr>
      <vt:lpstr>Git-Flow</vt:lpstr>
      <vt:lpstr>Git-Flow – Grafische Darstellung</vt:lpstr>
      <vt:lpstr>Request-Pull (Linux Workflow)</vt:lpstr>
      <vt:lpstr>Forking Workflow</vt:lpstr>
      <vt:lpstr>Interne Datenverwaltung</vt:lpstr>
      <vt:lpstr>Speicherverwaltung von Git</vt:lpstr>
      <vt:lpstr>Speicherverwaltung von Git - Packfiles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152</cp:revision>
  <dcterms:created xsi:type="dcterms:W3CDTF">2020-03-03T07:10:20Z</dcterms:created>
  <dcterms:modified xsi:type="dcterms:W3CDTF">2020-03-29T10:57:05Z</dcterms:modified>
</cp:coreProperties>
</file>