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98" d="100"/>
          <a:sy n="98" d="100"/>
        </p:scale>
        <p:origin x="10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938-4F34-1B01-0BE2-7AC0D28A8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D0342-6F26-E230-FF96-B086420FCF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03D7E-36F7-318E-28CC-BD48346D4E30}"/>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2D34D54F-0C64-918D-3DB7-EC1C4038E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1C80E-B5E7-8B04-F1A8-96E0734C9CC3}"/>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312884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83B0-A7CF-EC61-6D39-F80B1CC9C1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70DC6-FABD-6BD8-DA83-76468EE82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11C9D-77A2-BB5E-1508-912BB7D90530}"/>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1FC4D7E5-AA9E-B65F-F0B1-BE0443287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AB48E-C933-6D8E-05D2-EB1D03A45C05}"/>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314729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C8243-089A-9700-4640-1135153CD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6FDBE-4CAE-5634-F9C1-486F97C4AE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CB9FC-0D10-67B7-A611-0B43A4A89042}"/>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378507DF-DBC2-536B-B896-8600650CD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EE74-7885-B64F-2DCC-840231AF8AE8}"/>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79620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8B5E-B7A2-DC71-F770-B8C906EBF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95121-A493-3D96-D38D-8A79A717F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777A0-7DA5-74B5-A80C-928B8D86877E}"/>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1F784F61-9780-7341-C9D2-53901CD92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EDA38-EAD5-7A7C-B702-5AA7F7D6D787}"/>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40451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5091-8E1D-8739-A882-E78F6AD41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B0C93-37CD-D39C-58A2-644FFE356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6654D-4C4E-DB72-8D5B-D271BD16053D}"/>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B1492398-BF25-E71F-96D1-B8540B679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2297E-63A4-3A05-8523-01D0E3563DD2}"/>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325738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AC9D-B337-0AEA-DD05-A1B1D205A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FCC8F8-43C3-58B2-BF26-11ECAC44C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C17520-11F2-3EC9-FF8F-C784EC3A6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0126E-96E9-A981-133D-A09E8A705788}"/>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6" name="Footer Placeholder 5">
            <a:extLst>
              <a:ext uri="{FF2B5EF4-FFF2-40B4-BE49-F238E27FC236}">
                <a16:creationId xmlns:a16="http://schemas.microsoft.com/office/drawing/2014/main" id="{FA0AD7A0-3A2F-9058-4D18-D8B569B3C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B98C1-0DF7-9851-8D2F-03DA5FBB047C}"/>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120729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50AD-ABDC-282E-C710-602FCB207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7876A3-C36C-1509-5F31-EE0F95F42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E3A273-4454-7443-437B-218F39C54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3F8388-BCB9-40B0-08DE-D57139AA1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FBFED-4A44-8A2B-6DDF-95D924A7A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A9D67-7E69-3832-B0DC-1CD1B6619DA4}"/>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8" name="Footer Placeholder 7">
            <a:extLst>
              <a:ext uri="{FF2B5EF4-FFF2-40B4-BE49-F238E27FC236}">
                <a16:creationId xmlns:a16="http://schemas.microsoft.com/office/drawing/2014/main" id="{9634E63D-F98B-A27F-C14D-D0C0F061BA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363AA8-4723-50DF-2DF1-114EDF8CB931}"/>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186623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5CAB-E032-6B49-B309-8772CF505E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5065DF-7FCC-3588-6B33-302AEE453936}"/>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4" name="Footer Placeholder 3">
            <a:extLst>
              <a:ext uri="{FF2B5EF4-FFF2-40B4-BE49-F238E27FC236}">
                <a16:creationId xmlns:a16="http://schemas.microsoft.com/office/drawing/2014/main" id="{7331614C-47C0-CBDD-0F27-0EE42E7D3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0C5B8E-27D5-08C5-B83C-624A292B2F7F}"/>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329402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C070A-3AD3-2019-3F2C-0FCB33A1E012}"/>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3" name="Footer Placeholder 2">
            <a:extLst>
              <a:ext uri="{FF2B5EF4-FFF2-40B4-BE49-F238E27FC236}">
                <a16:creationId xmlns:a16="http://schemas.microsoft.com/office/drawing/2014/main" id="{3438CC8E-E3BC-042A-E857-95761DD87E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E18B6-EB3C-61FB-1A82-3DCF96AACF28}"/>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21731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68AF-B7A5-9293-8DAE-758642363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3EC7A9-BFF2-C661-696A-CCEFE71BB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629C23-ED10-EC8F-68CE-F9E7AB62F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BFC69-DCD0-B639-329E-B647372E9888}"/>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6" name="Footer Placeholder 5">
            <a:extLst>
              <a:ext uri="{FF2B5EF4-FFF2-40B4-BE49-F238E27FC236}">
                <a16:creationId xmlns:a16="http://schemas.microsoft.com/office/drawing/2014/main" id="{B64AF42F-53D4-52D8-CBAA-6B595929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E424E-BE2B-69B7-1D1A-1B2BDE66E3BC}"/>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51678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7858-459E-9DC2-826F-294446A53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2E5A9-7426-B7A1-6091-BD2E8DCEA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3DC7C-AF1D-6B59-4EF6-BB57B3024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A4E9D-A2D8-2718-4493-97EFB6444E70}"/>
              </a:ext>
            </a:extLst>
          </p:cNvPr>
          <p:cNvSpPr>
            <a:spLocks noGrp="1"/>
          </p:cNvSpPr>
          <p:nvPr>
            <p:ph type="dt" sz="half" idx="10"/>
          </p:nvPr>
        </p:nvSpPr>
        <p:spPr/>
        <p:txBody>
          <a:bodyPr/>
          <a:lstStyle/>
          <a:p>
            <a:fld id="{50F20A27-8E4C-4143-A92B-B77EBB5919D5}" type="datetimeFigureOut">
              <a:rPr lang="en-US" smtClean="0"/>
              <a:t>11/17/2023</a:t>
            </a:fld>
            <a:endParaRPr lang="en-US"/>
          </a:p>
        </p:txBody>
      </p:sp>
      <p:sp>
        <p:nvSpPr>
          <p:cNvPr id="6" name="Footer Placeholder 5">
            <a:extLst>
              <a:ext uri="{FF2B5EF4-FFF2-40B4-BE49-F238E27FC236}">
                <a16:creationId xmlns:a16="http://schemas.microsoft.com/office/drawing/2014/main" id="{3450B3BF-9A05-7204-E732-910020246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1AAAA-10DE-E3F9-4732-0128B511D837}"/>
              </a:ext>
            </a:extLst>
          </p:cNvPr>
          <p:cNvSpPr>
            <a:spLocks noGrp="1"/>
          </p:cNvSpPr>
          <p:nvPr>
            <p:ph type="sldNum" sz="quarter" idx="12"/>
          </p:nvPr>
        </p:nvSpPr>
        <p:spPr/>
        <p:txBody>
          <a:bodyPr/>
          <a:lstStyle/>
          <a:p>
            <a:fld id="{5BAC803C-7ED2-44F1-BBD9-6EB906990C92}" type="slidenum">
              <a:rPr lang="en-US" smtClean="0"/>
              <a:t>‹#›</a:t>
            </a:fld>
            <a:endParaRPr lang="en-US"/>
          </a:p>
        </p:txBody>
      </p:sp>
    </p:spTree>
    <p:extLst>
      <p:ext uri="{BB962C8B-B14F-4D97-AF65-F5344CB8AC3E}">
        <p14:creationId xmlns:p14="http://schemas.microsoft.com/office/powerpoint/2010/main" val="388295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E4D13-F36F-E100-39FF-ED864107D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6C95A-1CBA-0A0A-ED62-2A6D332DC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DB83B-C01C-337E-8DA0-7DD1D82FA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20A27-8E4C-4143-A92B-B77EBB5919D5}" type="datetimeFigureOut">
              <a:rPr lang="en-US" smtClean="0"/>
              <a:t>11/17/2023</a:t>
            </a:fld>
            <a:endParaRPr lang="en-US"/>
          </a:p>
        </p:txBody>
      </p:sp>
      <p:sp>
        <p:nvSpPr>
          <p:cNvPr id="5" name="Footer Placeholder 4">
            <a:extLst>
              <a:ext uri="{FF2B5EF4-FFF2-40B4-BE49-F238E27FC236}">
                <a16:creationId xmlns:a16="http://schemas.microsoft.com/office/drawing/2014/main" id="{2F5734DA-8181-E767-124F-59812DE65B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07ABA0-1664-08BC-779F-7D92FE504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C803C-7ED2-44F1-BBD9-6EB906990C92}" type="slidenum">
              <a:rPr lang="en-US" smtClean="0"/>
              <a:t>‹#›</a:t>
            </a:fld>
            <a:endParaRPr lang="en-US"/>
          </a:p>
        </p:txBody>
      </p:sp>
    </p:spTree>
    <p:extLst>
      <p:ext uri="{BB962C8B-B14F-4D97-AF65-F5344CB8AC3E}">
        <p14:creationId xmlns:p14="http://schemas.microsoft.com/office/powerpoint/2010/main" val="4002735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atawithmarc.com/" TargetMode="External"/><Relationship Id="rId2" Type="http://schemas.openxmlformats.org/officeDocument/2006/relationships/hyperlink" Target="https://github.com/marcrivera9/Analyzing-Bitcoin-Prices-and-Stocks-COIN-CRWD-PFE-Amid-COVID-19-Negative-Correlation-Discovery#analyzing-bitcoin-prices-and-stocks-coin-crwd-pfe-amid-covid-19-negative-correlation-discover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CDCB-3EEF-3632-EC2B-D38F05AB824D}"/>
              </a:ext>
            </a:extLst>
          </p:cNvPr>
          <p:cNvSpPr>
            <a:spLocks noGrp="1"/>
          </p:cNvSpPr>
          <p:nvPr>
            <p:ph type="ctrTitle"/>
          </p:nvPr>
        </p:nvSpPr>
        <p:spPr/>
        <p:txBody>
          <a:bodyPr>
            <a:normAutofit/>
          </a:bodyPr>
          <a:lstStyle/>
          <a:p>
            <a:r>
              <a:rPr lang="en-US" sz="4400" b="1" i="0" dirty="0">
                <a:effectLst/>
                <a:latin typeface="Söhne"/>
              </a:rPr>
              <a:t>AIRBNB INSIGHTS: Analyzing 5 Million Reviews and 250,000+ Listings Across 10 Cities</a:t>
            </a:r>
            <a:endParaRPr lang="en-US" sz="4400" dirty="0"/>
          </a:p>
        </p:txBody>
      </p:sp>
      <p:sp>
        <p:nvSpPr>
          <p:cNvPr id="3" name="Subtitle 2">
            <a:extLst>
              <a:ext uri="{FF2B5EF4-FFF2-40B4-BE49-F238E27FC236}">
                <a16:creationId xmlns:a16="http://schemas.microsoft.com/office/drawing/2014/main" id="{D8555BE4-20D4-2317-A801-7BC2610792AB}"/>
              </a:ext>
            </a:extLst>
          </p:cNvPr>
          <p:cNvSpPr>
            <a:spLocks noGrp="1"/>
          </p:cNvSpPr>
          <p:nvPr>
            <p:ph type="subTitle" idx="1"/>
          </p:nvPr>
        </p:nvSpPr>
        <p:spPr>
          <a:noFill/>
        </p:spPr>
        <p:txBody>
          <a:bodyPr>
            <a:normAutofit fontScale="92500" lnSpcReduction="10000"/>
          </a:bodyPr>
          <a:lstStyle/>
          <a:p>
            <a:r>
              <a:rPr lang="en-US" dirty="0"/>
              <a:t>By Marc Rivera</a:t>
            </a:r>
          </a:p>
          <a:p>
            <a:endParaRPr lang="en-US" dirty="0"/>
          </a:p>
          <a:p>
            <a:r>
              <a:rPr lang="en-US" dirty="0"/>
              <a:t>GITHUB – </a:t>
            </a:r>
            <a:r>
              <a:rPr lang="en-US" dirty="0" err="1">
                <a:hlinkClick r:id="rId2"/>
              </a:rPr>
              <a:t>Github</a:t>
            </a:r>
            <a:endParaRPr lang="en-US" dirty="0"/>
          </a:p>
          <a:p>
            <a:r>
              <a:rPr lang="en-US" dirty="0"/>
              <a:t>WEBSITE – </a:t>
            </a:r>
            <a:r>
              <a:rPr lang="en-US" dirty="0">
                <a:hlinkClick r:id="rId3"/>
              </a:rPr>
              <a:t>DATAWITHMARC.COM</a:t>
            </a:r>
            <a:endParaRPr lang="en-US" dirty="0"/>
          </a:p>
        </p:txBody>
      </p:sp>
    </p:spTree>
    <p:extLst>
      <p:ext uri="{BB962C8B-B14F-4D97-AF65-F5344CB8AC3E}">
        <p14:creationId xmlns:p14="http://schemas.microsoft.com/office/powerpoint/2010/main" val="279561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D477-EB4B-6490-D29F-939898A0542D}"/>
              </a:ext>
            </a:extLst>
          </p:cNvPr>
          <p:cNvSpPr>
            <a:spLocks noGrp="1"/>
          </p:cNvSpPr>
          <p:nvPr>
            <p:ph type="title"/>
          </p:nvPr>
        </p:nvSpPr>
        <p:spPr/>
        <p:txBody>
          <a:bodyPr>
            <a:normAutofit/>
          </a:bodyPr>
          <a:lstStyle/>
          <a:p>
            <a:r>
              <a:rPr lang="en-US" sz="3200" dirty="0"/>
              <a:t>Room Type Analysis</a:t>
            </a:r>
          </a:p>
        </p:txBody>
      </p:sp>
      <p:sp>
        <p:nvSpPr>
          <p:cNvPr id="3" name="Content Placeholder 2">
            <a:extLst>
              <a:ext uri="{FF2B5EF4-FFF2-40B4-BE49-F238E27FC236}">
                <a16:creationId xmlns:a16="http://schemas.microsoft.com/office/drawing/2014/main" id="{3108153B-F07A-D7E2-CF7F-E8F500BA1880}"/>
              </a:ext>
            </a:extLst>
          </p:cNvPr>
          <p:cNvSpPr>
            <a:spLocks noGrp="1"/>
          </p:cNvSpPr>
          <p:nvPr>
            <p:ph idx="1"/>
          </p:nvPr>
        </p:nvSpPr>
        <p:spPr/>
        <p:txBody>
          <a:bodyPr>
            <a:noAutofit/>
          </a:bodyPr>
          <a:lstStyle/>
          <a:p>
            <a:r>
              <a:rPr lang="en-US" sz="1600" b="1" dirty="0"/>
              <a:t>Preference for Entire Places</a:t>
            </a:r>
            <a:r>
              <a:rPr lang="en-US" sz="1600" dirty="0"/>
              <a:t>: Guests overwhelmingly favor entire places, as indicated by the highest review count of 132,189 and the highest average rating of 93.74. This underscores a strong preference for private and self-contained accommodations, emphasizing the importance of offering entire places in catering to guest needs.</a:t>
            </a:r>
          </a:p>
          <a:p>
            <a:r>
              <a:rPr lang="en-US" sz="1600" b="1" dirty="0"/>
              <a:t>Positive Reception of Private Rooms</a:t>
            </a:r>
            <a:r>
              <a:rPr lang="en-US" sz="1600" dirty="0"/>
              <a:t>: While slightly lower in average rating compared to entire places, private rooms still receive a positive average rating of 92.84 with a substantial review count of 50,124. This suggests that private rooms remain a popular and well-received option for guests seeking a balance between privacy and affordability.</a:t>
            </a:r>
          </a:p>
          <a:p>
            <a:r>
              <a:rPr lang="en-US" sz="1600" b="1" dirty="0"/>
              <a:t>Challenges of Shared Rooms</a:t>
            </a:r>
            <a:r>
              <a:rPr lang="en-US" sz="1600" dirty="0"/>
              <a:t>: Shared rooms, with the lowest average rating of 91.24 among the listed room types, indicate potential challenges in meeting guest satisfaction in more communal living arrangements. Hosts offering shared rooms may need to focus on ensuring a positive and comfortable shared living experience to enhance guest satisfaction.</a:t>
            </a:r>
          </a:p>
          <a:p>
            <a:r>
              <a:rPr lang="en-US" sz="1600" b="1" dirty="0"/>
              <a:t>Considerations for Hotel Rooms</a:t>
            </a:r>
            <a:r>
              <a:rPr lang="en-US" sz="1600" dirty="0"/>
              <a:t>: Hotel rooms, while offering a different style of accommodation, exhibit the lowest average rating of 90.67. This suggests that guests may find more appeal in the unique and personalized experiences provided by private hosts rather than traditional hotel settings. Hosts offering hotel rooms may benefit from exploring ways to enhance the guest experience.</a:t>
            </a:r>
          </a:p>
          <a:p>
            <a:r>
              <a:rPr lang="en-US" sz="1600" b="1" dirty="0"/>
              <a:t>Diversity in Offering</a:t>
            </a:r>
            <a:r>
              <a:rPr lang="en-US" sz="1600" dirty="0"/>
              <a:t>: The varying preferences and satisfaction levels across different room types highlight the importance of diversity in accommodation offerings. Hosts may consider diversifying their listings to cater to a broad range of guest preferences, ensuring a well-rounded and inclusive selection of accommodations.</a:t>
            </a:r>
          </a:p>
        </p:txBody>
      </p:sp>
    </p:spTree>
    <p:extLst>
      <p:ext uri="{BB962C8B-B14F-4D97-AF65-F5344CB8AC3E}">
        <p14:creationId xmlns:p14="http://schemas.microsoft.com/office/powerpoint/2010/main" val="181740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F24B-547F-9BCE-58C3-24FF09D3C6E6}"/>
              </a:ext>
            </a:extLst>
          </p:cNvPr>
          <p:cNvSpPr>
            <a:spLocks noGrp="1"/>
          </p:cNvSpPr>
          <p:nvPr>
            <p:ph type="title"/>
          </p:nvPr>
        </p:nvSpPr>
        <p:spPr>
          <a:xfrm>
            <a:off x="838200" y="73295"/>
            <a:ext cx="10515600" cy="1325563"/>
          </a:xfrm>
        </p:spPr>
        <p:txBody>
          <a:bodyPr>
            <a:normAutofit/>
          </a:bodyPr>
          <a:lstStyle/>
          <a:p>
            <a:r>
              <a:rPr lang="en-US" sz="3200" dirty="0"/>
              <a:t>Strategic Planning/ Recommendation</a:t>
            </a:r>
          </a:p>
        </p:txBody>
      </p:sp>
      <p:sp>
        <p:nvSpPr>
          <p:cNvPr id="3" name="Content Placeholder 2">
            <a:extLst>
              <a:ext uri="{FF2B5EF4-FFF2-40B4-BE49-F238E27FC236}">
                <a16:creationId xmlns:a16="http://schemas.microsoft.com/office/drawing/2014/main" id="{DA86C861-D9EF-2842-9F19-3749655669FE}"/>
              </a:ext>
            </a:extLst>
          </p:cNvPr>
          <p:cNvSpPr>
            <a:spLocks noGrp="1"/>
          </p:cNvSpPr>
          <p:nvPr>
            <p:ph idx="1"/>
          </p:nvPr>
        </p:nvSpPr>
        <p:spPr>
          <a:xfrm>
            <a:off x="838200" y="1110305"/>
            <a:ext cx="10515600" cy="4867005"/>
          </a:xfrm>
        </p:spPr>
        <p:txBody>
          <a:bodyPr>
            <a:noAutofit/>
          </a:bodyPr>
          <a:lstStyle/>
          <a:p>
            <a:r>
              <a:rPr lang="en-US" sz="1600" b="1" dirty="0"/>
              <a:t>Provide Guidance on Air Conditioning Maintenance</a:t>
            </a:r>
            <a:r>
              <a:rPr lang="en-US" sz="1600" dirty="0"/>
              <a:t>: Airbnb could offer additional guidance to hosts on the importance of regular air conditioning maintenance and troubleshooting common issues. This proactive approach can help hosts prevent potential problems and enhance the overall guest experience.</a:t>
            </a:r>
          </a:p>
          <a:p>
            <a:r>
              <a:rPr lang="en-US" sz="1600" b="1" dirty="0"/>
              <a:t>Emphasize the Significance of Hot Water</a:t>
            </a:r>
            <a:r>
              <a:rPr lang="en-US" sz="1600" dirty="0"/>
              <a:t>: Airbnb can highlight the importance of hot water as a key factor in guest satisfaction. This could be incorporated into platform guidelines and communications to encourage hosts to prioritize and showcase the reliability of hot water in their listings.</a:t>
            </a:r>
          </a:p>
          <a:p>
            <a:r>
              <a:rPr lang="en-US" sz="1600" b="1" dirty="0"/>
              <a:t>Promote Room Type Diversity: </a:t>
            </a:r>
            <a:r>
              <a:rPr lang="en-US" sz="1600" dirty="0"/>
              <a:t>Encouraging hosts to diversify their room types aligns with the varying preferences of guests. Airbnb could provide resources or incentives for hosts to offer a range of accommodations, fostering a more inclusive and customizable platform.</a:t>
            </a:r>
          </a:p>
          <a:p>
            <a:r>
              <a:rPr lang="en-US" sz="1600" b="1" dirty="0"/>
              <a:t>Offer Best Practices for Shared Spaces</a:t>
            </a:r>
            <a:r>
              <a:rPr lang="en-US" sz="1600" dirty="0"/>
              <a:t>: Airbnb could provide best practices and guidelines for hosts offering shared rooms, emphasizing the importance of clear communication, well-defined shared spaces, and community-building aspects. This can contribute to positive shared living experiences for both hosts and guests.</a:t>
            </a:r>
          </a:p>
          <a:p>
            <a:r>
              <a:rPr lang="en-US" sz="1600" b="1" dirty="0"/>
              <a:t>Highlight Unique Selling Points for Hotel Rooms</a:t>
            </a:r>
            <a:r>
              <a:rPr lang="en-US" sz="1600" dirty="0"/>
              <a:t>: Recognizing the unexpected trend of hotel rooms receiving lower average ratings, Airbnb could work with hosts to identify and emphasize unique selling points for hotel room listings. This could involve showcasing special features, services, or experiences that set hotel rooms apart from other accommodation options.</a:t>
            </a:r>
          </a:p>
          <a:p>
            <a:r>
              <a:rPr lang="en-US" sz="1600" b="1" dirty="0"/>
              <a:t>Facilitate City-Specific Insights: </a:t>
            </a:r>
            <a:r>
              <a:rPr lang="en-US" sz="1600" dirty="0"/>
              <a:t>Airbnb can enhance its platform by providing more city-specific insights and information based on guest reviews. This can help potential guests make more informed decisions about accommodations in different cities, contributing to a more personalized and satisfactory booking experience.</a:t>
            </a:r>
          </a:p>
          <a:p>
            <a:r>
              <a:rPr lang="en-US" sz="1600" b="1" dirty="0"/>
              <a:t>Continuous Data Analysis</a:t>
            </a:r>
            <a:r>
              <a:rPr lang="en-US" sz="1600" dirty="0"/>
              <a:t>: Airbnb should continue to conduct regular data analysis to identify unexpected trends and insights. By staying attuned to evolving patterns in guest preferences and satisfaction, Airbnb can adapt its platform features, guidelines, and support strategies to enhance overall user satisfaction.</a:t>
            </a:r>
          </a:p>
        </p:txBody>
      </p:sp>
    </p:spTree>
    <p:extLst>
      <p:ext uri="{BB962C8B-B14F-4D97-AF65-F5344CB8AC3E}">
        <p14:creationId xmlns:p14="http://schemas.microsoft.com/office/powerpoint/2010/main" val="254308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1144-C8AF-1A31-A28C-5E00E8362F69}"/>
              </a:ext>
            </a:extLst>
          </p:cNvPr>
          <p:cNvSpPr>
            <a:spLocks noGrp="1"/>
          </p:cNvSpPr>
          <p:nvPr>
            <p:ph type="title"/>
          </p:nvPr>
        </p:nvSpPr>
        <p:spPr/>
        <p:txBody>
          <a:bodyPr/>
          <a:lstStyle/>
          <a:p>
            <a:r>
              <a:rPr lang="en-US" dirty="0"/>
              <a:t>THE END </a:t>
            </a:r>
          </a:p>
        </p:txBody>
      </p:sp>
      <p:sp>
        <p:nvSpPr>
          <p:cNvPr id="3" name="Content Placeholder 2">
            <a:extLst>
              <a:ext uri="{FF2B5EF4-FFF2-40B4-BE49-F238E27FC236}">
                <a16:creationId xmlns:a16="http://schemas.microsoft.com/office/drawing/2014/main" id="{9E7E6685-DD2E-087E-2CA2-8AD74D19F33C}"/>
              </a:ext>
            </a:extLst>
          </p:cNvPr>
          <p:cNvSpPr>
            <a:spLocks noGrp="1"/>
          </p:cNvSpPr>
          <p:nvPr>
            <p:ph idx="1"/>
          </p:nvPr>
        </p:nvSpPr>
        <p:spPr>
          <a:noFill/>
        </p:spPr>
        <p:txBody>
          <a:bodyPr/>
          <a:lstStyle/>
          <a:p>
            <a:pPr marL="0" indent="0">
              <a:buNone/>
            </a:pPr>
            <a:r>
              <a:rPr lang="en-US" dirty="0"/>
              <a:t>THANK YOU </a:t>
            </a:r>
          </a:p>
        </p:txBody>
      </p:sp>
    </p:spTree>
    <p:extLst>
      <p:ext uri="{BB962C8B-B14F-4D97-AF65-F5344CB8AC3E}">
        <p14:creationId xmlns:p14="http://schemas.microsoft.com/office/powerpoint/2010/main" val="166554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853B-0BD1-939A-AAE2-CBBC111570C3}"/>
              </a:ext>
            </a:extLst>
          </p:cNvPr>
          <p:cNvSpPr>
            <a:spLocks noGrp="1"/>
          </p:cNvSpPr>
          <p:nvPr>
            <p:ph type="title"/>
          </p:nvPr>
        </p:nvSpPr>
        <p:spPr/>
        <p:txBody>
          <a:bodyPr/>
          <a:lstStyle/>
          <a:p>
            <a:r>
              <a:rPr lang="en-US" sz="3200" dirty="0"/>
              <a:t>Tools</a:t>
            </a:r>
            <a:r>
              <a:rPr lang="en-US" dirty="0"/>
              <a:t> </a:t>
            </a:r>
          </a:p>
        </p:txBody>
      </p:sp>
      <p:sp>
        <p:nvSpPr>
          <p:cNvPr id="3" name="Content Placeholder 2">
            <a:extLst>
              <a:ext uri="{FF2B5EF4-FFF2-40B4-BE49-F238E27FC236}">
                <a16:creationId xmlns:a16="http://schemas.microsoft.com/office/drawing/2014/main" id="{12A8CD3E-68C8-C20B-6B23-E1C7D7D05D46}"/>
              </a:ext>
            </a:extLst>
          </p:cNvPr>
          <p:cNvSpPr>
            <a:spLocks noGrp="1"/>
          </p:cNvSpPr>
          <p:nvPr>
            <p:ph idx="1"/>
          </p:nvPr>
        </p:nvSpPr>
        <p:spPr>
          <a:noFill/>
        </p:spPr>
        <p:txBody>
          <a:bodyPr>
            <a:normAutofit/>
          </a:bodyPr>
          <a:lstStyle/>
          <a:p>
            <a:r>
              <a:rPr lang="en-US" sz="1600" dirty="0" err="1"/>
              <a:t>DataBricks</a:t>
            </a:r>
            <a:endParaRPr lang="en-US" sz="1600" dirty="0"/>
          </a:p>
          <a:p>
            <a:r>
              <a:rPr lang="en-US" sz="1600" dirty="0"/>
              <a:t>Apache Spark</a:t>
            </a:r>
          </a:p>
          <a:p>
            <a:r>
              <a:rPr lang="en-US" sz="1600" dirty="0"/>
              <a:t>SQL</a:t>
            </a:r>
          </a:p>
          <a:p>
            <a:r>
              <a:rPr lang="en-US" sz="1600" dirty="0"/>
              <a:t>DATASET - link</a:t>
            </a:r>
          </a:p>
        </p:txBody>
      </p:sp>
    </p:spTree>
    <p:extLst>
      <p:ext uri="{BB962C8B-B14F-4D97-AF65-F5344CB8AC3E}">
        <p14:creationId xmlns:p14="http://schemas.microsoft.com/office/powerpoint/2010/main" val="317521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CAEE-F620-54AF-47A3-4C3463C51FAF}"/>
              </a:ext>
            </a:extLst>
          </p:cNvPr>
          <p:cNvSpPr>
            <a:spLocks noGrp="1"/>
          </p:cNvSpPr>
          <p:nvPr>
            <p:ph type="title"/>
          </p:nvPr>
        </p:nvSpPr>
        <p:spPr/>
        <p:txBody>
          <a:bodyPr>
            <a:normAutofit/>
          </a:bodyPr>
          <a:lstStyle/>
          <a:p>
            <a:r>
              <a:rPr lang="en-US" sz="3200" b="1" dirty="0"/>
              <a:t>Objective </a:t>
            </a:r>
          </a:p>
        </p:txBody>
      </p:sp>
      <p:sp>
        <p:nvSpPr>
          <p:cNvPr id="3" name="Content Placeholder 2">
            <a:extLst>
              <a:ext uri="{FF2B5EF4-FFF2-40B4-BE49-F238E27FC236}">
                <a16:creationId xmlns:a16="http://schemas.microsoft.com/office/drawing/2014/main" id="{440E48DF-7582-A183-60DE-C9F3603C73EE}"/>
              </a:ext>
            </a:extLst>
          </p:cNvPr>
          <p:cNvSpPr>
            <a:spLocks noGrp="1"/>
          </p:cNvSpPr>
          <p:nvPr>
            <p:ph idx="1"/>
          </p:nvPr>
        </p:nvSpPr>
        <p:spPr>
          <a:xfrm>
            <a:off x="838200" y="1690688"/>
            <a:ext cx="10515600" cy="4351338"/>
          </a:xfrm>
          <a:noFill/>
        </p:spPr>
        <p:txBody>
          <a:bodyPr/>
          <a:lstStyle/>
          <a:p>
            <a:pPr marL="0" indent="0">
              <a:buNone/>
            </a:pPr>
            <a:r>
              <a:rPr lang="en-US" sz="1600" dirty="0"/>
              <a:t>AIRBNB REQUESTED INSIGHTS: The aim is to extract valuable findings and recommendations that can contribute to the overall enhancement of Airbnb's services and strategies.</a:t>
            </a:r>
          </a:p>
          <a:p>
            <a:pPr marL="0" indent="0">
              <a:buNone/>
            </a:pPr>
            <a:endParaRPr lang="en-US" sz="1600" dirty="0"/>
          </a:p>
          <a:p>
            <a:pPr marL="0" indent="0">
              <a:buNone/>
            </a:pPr>
            <a:r>
              <a:rPr lang="en-US" sz="1600" dirty="0"/>
              <a:t>Requests: </a:t>
            </a:r>
          </a:p>
          <a:p>
            <a:pPr marL="0" indent="0">
              <a:buNone/>
            </a:pPr>
            <a:r>
              <a:rPr lang="en-US" sz="1600" dirty="0"/>
              <a:t>1. </a:t>
            </a:r>
            <a:r>
              <a:rPr lang="en-US" sz="1600" i="1" dirty="0"/>
              <a:t>Maximize Revenue</a:t>
            </a:r>
          </a:p>
          <a:p>
            <a:pPr marL="0" indent="0">
              <a:buNone/>
            </a:pPr>
            <a:r>
              <a:rPr lang="en-US" sz="1600" dirty="0"/>
              <a:t>2. </a:t>
            </a:r>
            <a:r>
              <a:rPr lang="en-US" sz="1600" i="1" dirty="0"/>
              <a:t>Enhance Host Engagement</a:t>
            </a:r>
          </a:p>
          <a:p>
            <a:pPr marL="0" indent="0">
              <a:buNone/>
            </a:pPr>
            <a:r>
              <a:rPr lang="en-US" sz="1600" dirty="0"/>
              <a:t>3. </a:t>
            </a:r>
            <a:r>
              <a:rPr lang="en-US" sz="1600" i="1" dirty="0"/>
              <a:t>Improve Guest Satisfaction</a:t>
            </a:r>
          </a:p>
          <a:p>
            <a:pPr marL="0" indent="0">
              <a:buNone/>
            </a:pPr>
            <a:r>
              <a:rPr lang="en-US" sz="1600" dirty="0"/>
              <a:t>4. </a:t>
            </a:r>
            <a:r>
              <a:rPr lang="en-US" sz="1600" i="1" dirty="0"/>
              <a:t>Strategic Planning</a:t>
            </a:r>
          </a:p>
          <a:p>
            <a:endParaRPr lang="en-US" dirty="0"/>
          </a:p>
        </p:txBody>
      </p:sp>
    </p:spTree>
    <p:extLst>
      <p:ext uri="{BB962C8B-B14F-4D97-AF65-F5344CB8AC3E}">
        <p14:creationId xmlns:p14="http://schemas.microsoft.com/office/powerpoint/2010/main" val="7987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A7453-3C6E-E3EA-98F7-C590AEF46DD4}"/>
              </a:ext>
            </a:extLst>
          </p:cNvPr>
          <p:cNvSpPr>
            <a:spLocks noGrp="1"/>
          </p:cNvSpPr>
          <p:nvPr>
            <p:ph type="title"/>
          </p:nvPr>
        </p:nvSpPr>
        <p:spPr>
          <a:noFill/>
        </p:spPr>
        <p:txBody>
          <a:bodyPr>
            <a:normAutofit/>
          </a:bodyPr>
          <a:lstStyle/>
          <a:p>
            <a:r>
              <a:rPr lang="en-US" sz="3200" b="1" i="0" dirty="0">
                <a:effectLst/>
              </a:rPr>
              <a:t>Analysis Questions</a:t>
            </a:r>
            <a:endParaRPr lang="en-US" sz="3200" dirty="0"/>
          </a:p>
        </p:txBody>
      </p:sp>
      <p:sp>
        <p:nvSpPr>
          <p:cNvPr id="3" name="Content Placeholder 2">
            <a:extLst>
              <a:ext uri="{FF2B5EF4-FFF2-40B4-BE49-F238E27FC236}">
                <a16:creationId xmlns:a16="http://schemas.microsoft.com/office/drawing/2014/main" id="{53BEC54C-2F4A-3334-D314-A349F47B849E}"/>
              </a:ext>
            </a:extLst>
          </p:cNvPr>
          <p:cNvSpPr>
            <a:spLocks noGrp="1"/>
          </p:cNvSpPr>
          <p:nvPr>
            <p:ph idx="1"/>
          </p:nvPr>
        </p:nvSpPr>
        <p:spPr>
          <a:xfrm>
            <a:off x="507727" y="1610187"/>
            <a:ext cx="10515600" cy="5247813"/>
          </a:xfrm>
          <a:noFill/>
        </p:spPr>
        <p:txBody>
          <a:bodyPr>
            <a:normAutofit fontScale="62500" lnSpcReduction="20000"/>
          </a:bodyPr>
          <a:lstStyle/>
          <a:p>
            <a:pPr marL="0" indent="0" algn="l">
              <a:buNone/>
            </a:pPr>
            <a:r>
              <a:rPr lang="en-US" sz="2600" b="1" i="0" dirty="0">
                <a:effectLst/>
              </a:rPr>
              <a:t>As a data analyst for AIRBNB, I have produced these questions to help gain insights and hopefully lead to better strategic decisions</a:t>
            </a:r>
            <a:r>
              <a:rPr lang="en-US" sz="2600" b="1" dirty="0"/>
              <a:t>.</a:t>
            </a:r>
          </a:p>
          <a:p>
            <a:pPr marL="0" indent="0" algn="l">
              <a:buNone/>
            </a:pPr>
            <a:r>
              <a:rPr lang="en-US" sz="2600" b="1" i="0" dirty="0">
                <a:effectLst/>
              </a:rPr>
              <a:t>1. Pricing Patterns:</a:t>
            </a:r>
          </a:p>
          <a:p>
            <a:pPr algn="l">
              <a:buFont typeface="Arial" panose="020B0604020202020204" pitchFamily="34" charset="0"/>
              <a:buChar char="•"/>
            </a:pPr>
            <a:r>
              <a:rPr lang="en-US" sz="2600" i="0" dirty="0">
                <a:effectLst/>
              </a:rPr>
              <a:t>What are the average prices across the 10 major cities?</a:t>
            </a:r>
          </a:p>
          <a:p>
            <a:pPr algn="l">
              <a:buFont typeface="Arial" panose="020B0604020202020204" pitchFamily="34" charset="0"/>
              <a:buChar char="•"/>
            </a:pPr>
            <a:r>
              <a:rPr lang="en-US" sz="2600" i="0" dirty="0">
                <a:effectLst/>
              </a:rPr>
              <a:t>How do prices vary between different room types and neighborhoods?</a:t>
            </a:r>
          </a:p>
          <a:p>
            <a:pPr marL="0" indent="0" algn="l">
              <a:buNone/>
            </a:pPr>
            <a:r>
              <a:rPr lang="en-US" sz="2600" b="1" dirty="0"/>
              <a:t>2. </a:t>
            </a:r>
            <a:r>
              <a:rPr lang="en-US" sz="2600" b="1" i="0" dirty="0">
                <a:effectLst/>
              </a:rPr>
              <a:t>Host Characteristics:</a:t>
            </a:r>
          </a:p>
          <a:p>
            <a:pPr algn="l">
              <a:buFont typeface="Arial" panose="020B0604020202020204" pitchFamily="34" charset="0"/>
              <a:buChar char="•"/>
            </a:pPr>
            <a:r>
              <a:rPr lang="en-US" sz="2600" i="0" dirty="0">
                <a:effectLst/>
              </a:rPr>
              <a:t>What are the characteristics of Airbnb hosts in these cities?</a:t>
            </a:r>
          </a:p>
          <a:p>
            <a:pPr algn="l">
              <a:buFont typeface="Arial" panose="020B0604020202020204" pitchFamily="34" charset="0"/>
              <a:buChar char="•"/>
            </a:pPr>
            <a:r>
              <a:rPr lang="en-US" sz="2600" i="0" dirty="0">
                <a:effectLst/>
              </a:rPr>
              <a:t>How do </a:t>
            </a:r>
            <a:r>
              <a:rPr lang="en-US" sz="2600" i="0" dirty="0" err="1">
                <a:effectLst/>
              </a:rPr>
              <a:t>superhosts</a:t>
            </a:r>
            <a:r>
              <a:rPr lang="en-US" sz="2600" i="0" dirty="0">
                <a:effectLst/>
              </a:rPr>
              <a:t> differ from regular hosts, and what impact do they have on pricing and reviews?</a:t>
            </a:r>
          </a:p>
          <a:p>
            <a:pPr marL="0" indent="0" algn="l">
              <a:buNone/>
            </a:pPr>
            <a:r>
              <a:rPr lang="en-US" sz="2600" b="1" dirty="0"/>
              <a:t>3</a:t>
            </a:r>
            <a:r>
              <a:rPr lang="en-US" sz="2600" b="1" i="0" dirty="0">
                <a:effectLst/>
              </a:rPr>
              <a:t> .</a:t>
            </a:r>
            <a:r>
              <a:rPr lang="en-US" sz="2600" b="1" dirty="0"/>
              <a:t> </a:t>
            </a:r>
            <a:r>
              <a:rPr lang="en-US" sz="2600" b="1" i="0" dirty="0">
                <a:effectLst/>
              </a:rPr>
              <a:t>Review Sentiment Analysis:</a:t>
            </a:r>
          </a:p>
          <a:p>
            <a:pPr algn="l">
              <a:buFont typeface="Arial" panose="020B0604020202020204" pitchFamily="34" charset="0"/>
              <a:buChar char="•"/>
            </a:pPr>
            <a:r>
              <a:rPr lang="en-US" sz="2600" i="0" dirty="0">
                <a:effectLst/>
              </a:rPr>
              <a:t>How do guests generally feel about their Airbnb stays based on reviews?</a:t>
            </a:r>
          </a:p>
          <a:p>
            <a:pPr algn="l">
              <a:buFont typeface="Arial" panose="020B0604020202020204" pitchFamily="34" charset="0"/>
              <a:buChar char="•"/>
            </a:pPr>
            <a:r>
              <a:rPr lang="en-US" sz="2600" i="0" dirty="0">
                <a:effectLst/>
              </a:rPr>
              <a:t>Are there common themes or factors that contribute to positive or negative reviews?</a:t>
            </a:r>
          </a:p>
          <a:p>
            <a:pPr algn="l">
              <a:buFont typeface="Arial" panose="020B0604020202020204" pitchFamily="34" charset="0"/>
              <a:buChar char="•"/>
            </a:pPr>
            <a:r>
              <a:rPr lang="en-US" sz="2600" i="0" dirty="0">
                <a:effectLst/>
              </a:rPr>
              <a:t>Investigate the popularity of each room type based on user reviews</a:t>
            </a:r>
          </a:p>
          <a:p>
            <a:pPr marL="0" indent="0" algn="l">
              <a:buNone/>
            </a:pPr>
            <a:r>
              <a:rPr lang="en-US" sz="2600" b="1" dirty="0"/>
              <a:t>4</a:t>
            </a:r>
            <a:r>
              <a:rPr lang="en-US" sz="2600" b="1" i="0" dirty="0">
                <a:effectLst/>
              </a:rPr>
              <a:t>. Emerging Trends and Recommendations:</a:t>
            </a:r>
          </a:p>
          <a:p>
            <a:pPr algn="l">
              <a:buFont typeface="Arial" panose="020B0604020202020204" pitchFamily="34" charset="0"/>
              <a:buChar char="•"/>
            </a:pPr>
            <a:r>
              <a:rPr lang="en-US" sz="2600" i="0" dirty="0">
                <a:effectLst/>
              </a:rPr>
              <a:t>Are there any unexpected trends or insights that could shape future Airbnb strategies?</a:t>
            </a:r>
          </a:p>
          <a:p>
            <a:pPr algn="l">
              <a:buFont typeface="Arial" panose="020B0604020202020204" pitchFamily="34" charset="0"/>
              <a:buChar char="•"/>
            </a:pPr>
            <a:r>
              <a:rPr lang="en-US" sz="2600" i="0" dirty="0">
                <a:effectLst/>
              </a:rPr>
              <a:t>Based on the analysis, what recommendations can be made for hosts or potential guests?</a:t>
            </a:r>
          </a:p>
          <a:p>
            <a:pPr algn="l">
              <a:buFont typeface="Arial" panose="020B0604020202020204" pitchFamily="34" charset="0"/>
              <a:buChar char="•"/>
            </a:pPr>
            <a:endParaRPr lang="en-US" sz="2600" dirty="0"/>
          </a:p>
          <a:p>
            <a:pPr marL="0" indent="0" algn="l">
              <a:buNone/>
            </a:pPr>
            <a:r>
              <a:rPr lang="en-US" sz="2600" i="0" dirty="0">
                <a:effectLst/>
              </a:rPr>
              <a:t>Please note thes</a:t>
            </a:r>
            <a:r>
              <a:rPr lang="en-US" sz="2600" dirty="0"/>
              <a:t>e will not be answered directly but I will be able to direct my findings here.</a:t>
            </a:r>
            <a:endParaRPr lang="en-US" sz="2600" i="0" dirty="0">
              <a:effectLst/>
            </a:endParaRPr>
          </a:p>
          <a:p>
            <a:pPr marL="0" indent="0" algn="l">
              <a:buNone/>
            </a:pPr>
            <a:endParaRPr lang="en-US" sz="2600" b="0" i="0" dirty="0">
              <a:effectLst/>
            </a:endParaRPr>
          </a:p>
          <a:p>
            <a:pPr marL="0" indent="0" algn="l">
              <a:buNone/>
            </a:pPr>
            <a:endParaRPr lang="en-US" sz="2600" b="0" i="0" dirty="0">
              <a:effectLst/>
              <a:latin typeface="+mj-lt"/>
            </a:endParaRPr>
          </a:p>
          <a:p>
            <a:pPr marL="0" indent="0" algn="l">
              <a:buNone/>
            </a:pPr>
            <a:endParaRPr lang="en-US" sz="2600" b="0" i="0" dirty="0">
              <a:effectLst/>
              <a:latin typeface="+mj-lt"/>
            </a:endParaRPr>
          </a:p>
          <a:p>
            <a:pPr algn="l">
              <a:buFont typeface="Arial" panose="020B0604020202020204" pitchFamily="34" charset="0"/>
              <a:buChar char="•"/>
            </a:pPr>
            <a:endParaRPr lang="en-US" sz="1700" b="0" i="0" dirty="0">
              <a:effectLst/>
              <a:latin typeface="+mj-lt"/>
            </a:endParaRPr>
          </a:p>
          <a:p>
            <a:pPr marL="0" indent="0">
              <a:buNone/>
            </a:pPr>
            <a:endParaRPr lang="en-US" dirty="0"/>
          </a:p>
        </p:txBody>
      </p:sp>
    </p:spTree>
    <p:extLst>
      <p:ext uri="{BB962C8B-B14F-4D97-AF65-F5344CB8AC3E}">
        <p14:creationId xmlns:p14="http://schemas.microsoft.com/office/powerpoint/2010/main" val="36068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35A1-A665-600D-7D4B-C21BCCA996E0}"/>
              </a:ext>
            </a:extLst>
          </p:cNvPr>
          <p:cNvSpPr>
            <a:spLocks noGrp="1"/>
          </p:cNvSpPr>
          <p:nvPr>
            <p:ph type="title"/>
          </p:nvPr>
        </p:nvSpPr>
        <p:spPr/>
        <p:txBody>
          <a:bodyPr>
            <a:normAutofit/>
          </a:bodyPr>
          <a:lstStyle/>
          <a:p>
            <a:r>
              <a:rPr lang="en-US" sz="3200" b="1" dirty="0"/>
              <a:t>Pricing Patterns </a:t>
            </a:r>
          </a:p>
        </p:txBody>
      </p:sp>
      <p:sp>
        <p:nvSpPr>
          <p:cNvPr id="3" name="Content Placeholder 2">
            <a:extLst>
              <a:ext uri="{FF2B5EF4-FFF2-40B4-BE49-F238E27FC236}">
                <a16:creationId xmlns:a16="http://schemas.microsoft.com/office/drawing/2014/main" id="{8AFF3CD6-9FEB-31AF-BD6A-F31D5FAC0060}"/>
              </a:ext>
            </a:extLst>
          </p:cNvPr>
          <p:cNvSpPr>
            <a:spLocks noGrp="1"/>
          </p:cNvSpPr>
          <p:nvPr>
            <p:ph idx="1"/>
          </p:nvPr>
        </p:nvSpPr>
        <p:spPr>
          <a:noFill/>
        </p:spPr>
        <p:txBody>
          <a:bodyPr>
            <a:normAutofit/>
          </a:bodyPr>
          <a:lstStyle/>
          <a:p>
            <a:pPr marL="0" indent="0">
              <a:buNone/>
            </a:pPr>
            <a:endParaRPr lang="en-US" sz="1800" b="1" i="0" dirty="0">
              <a:effectLst/>
            </a:endParaRPr>
          </a:p>
          <a:p>
            <a:pPr lvl="1"/>
            <a:r>
              <a:rPr lang="en-US" sz="1600" b="1" i="0" dirty="0">
                <a:effectLst/>
              </a:rPr>
              <a:t>Market Diversity and Attraction: </a:t>
            </a:r>
            <a:r>
              <a:rPr lang="en-US" sz="1600" i="0" dirty="0">
                <a:effectLst/>
              </a:rPr>
              <a:t>The diverse range of prices reflects the variety of markets Airbnb serves. This can be advantageous as it allows Airbnb to cater to a broad spectrum of travelers with different budget preferences.</a:t>
            </a:r>
          </a:p>
          <a:p>
            <a:pPr lvl="1"/>
            <a:r>
              <a:rPr lang="en-US" sz="1600" b="1" i="0" dirty="0">
                <a:effectLst/>
              </a:rPr>
              <a:t>Competitive Advantage in Affordability</a:t>
            </a:r>
            <a:r>
              <a:rPr lang="en-US" sz="1600" i="0" dirty="0">
                <a:effectLst/>
              </a:rPr>
              <a:t>: Cities like Istanbul, with notably low average prices, can position Airbnb as a more cost-effective alternative compared to traditional accommodations. This affordability may attract budget-conscious travelers and contribute to Airbnb's competitive advantage.</a:t>
            </a:r>
          </a:p>
          <a:p>
            <a:pPr lvl="1"/>
            <a:r>
              <a:rPr lang="en-US" sz="1600" b="1" i="0" dirty="0">
                <a:effectLst/>
              </a:rPr>
              <a:t>Revenue Potential in High-Cost Cities</a:t>
            </a:r>
            <a:r>
              <a:rPr lang="en-US" sz="1600" i="0" dirty="0">
                <a:effectLst/>
              </a:rPr>
              <a:t>: On the flip side, cities like Sydney and Rio de Janeiro, with higher average prices, may contribute significantly to Airbnb's revenue.</a:t>
            </a:r>
          </a:p>
          <a:p>
            <a:pPr lvl="1"/>
            <a:endParaRPr lang="en-US" sz="1600" dirty="0"/>
          </a:p>
          <a:p>
            <a:pPr marL="0" indent="0">
              <a:buNone/>
            </a:pPr>
            <a:r>
              <a:rPr lang="en-US" sz="1600" b="1" dirty="0"/>
              <a:t>Consideration/ Potential Problems:</a:t>
            </a:r>
          </a:p>
          <a:p>
            <a:pPr marL="0" indent="0">
              <a:buNone/>
            </a:pPr>
            <a:endParaRPr lang="en-US" sz="1600" b="1" dirty="0"/>
          </a:p>
          <a:p>
            <a:pPr lvl="1"/>
            <a:r>
              <a:rPr lang="en-US" sz="1600" b="1" dirty="0"/>
              <a:t>Regulatory Challenges</a:t>
            </a:r>
            <a:r>
              <a:rPr lang="en-US" sz="1600" dirty="0"/>
              <a:t>: High prices in certain cities may exacerbate regulatory scrutiny. Cities with soaring average prices may face increased regulatory pressure due to concerns about affordability and housing shortages. </a:t>
            </a:r>
          </a:p>
          <a:p>
            <a:pPr lvl="1"/>
            <a:r>
              <a:rPr lang="en-US" sz="1600" b="1" dirty="0"/>
              <a:t>Strategic Pricing Considerations</a:t>
            </a:r>
            <a:r>
              <a:rPr lang="en-US" sz="1600" dirty="0"/>
              <a:t>: Airbnb must carefully navigate pricing strategies. While affordability is attractive, excessively low prices in certain markets may raise questions about quality and safety, potentially affecting the overall brand perception.</a:t>
            </a:r>
          </a:p>
        </p:txBody>
      </p:sp>
    </p:spTree>
    <p:extLst>
      <p:ext uri="{BB962C8B-B14F-4D97-AF65-F5344CB8AC3E}">
        <p14:creationId xmlns:p14="http://schemas.microsoft.com/office/powerpoint/2010/main" val="44870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7947-FD7E-397B-ED87-0C1F1BABE4AF}"/>
              </a:ext>
            </a:extLst>
          </p:cNvPr>
          <p:cNvSpPr>
            <a:spLocks noGrp="1"/>
          </p:cNvSpPr>
          <p:nvPr>
            <p:ph type="title"/>
          </p:nvPr>
        </p:nvSpPr>
        <p:spPr/>
        <p:txBody>
          <a:bodyPr>
            <a:normAutofit/>
          </a:bodyPr>
          <a:lstStyle/>
          <a:p>
            <a:r>
              <a:rPr lang="en-US" sz="3200" b="1" dirty="0"/>
              <a:t>Seasonality</a:t>
            </a:r>
          </a:p>
        </p:txBody>
      </p:sp>
      <p:sp>
        <p:nvSpPr>
          <p:cNvPr id="3" name="Content Placeholder 2">
            <a:extLst>
              <a:ext uri="{FF2B5EF4-FFF2-40B4-BE49-F238E27FC236}">
                <a16:creationId xmlns:a16="http://schemas.microsoft.com/office/drawing/2014/main" id="{AA950314-0397-88C8-3DC1-D0FE581AFDF9}"/>
              </a:ext>
            </a:extLst>
          </p:cNvPr>
          <p:cNvSpPr>
            <a:spLocks noGrp="1"/>
          </p:cNvSpPr>
          <p:nvPr>
            <p:ph idx="1"/>
          </p:nvPr>
        </p:nvSpPr>
        <p:spPr>
          <a:xfrm>
            <a:off x="552974" y="1690688"/>
            <a:ext cx="10515600" cy="4351338"/>
          </a:xfrm>
          <a:noFill/>
        </p:spPr>
        <p:txBody>
          <a:bodyPr>
            <a:normAutofit/>
          </a:bodyPr>
          <a:lstStyle/>
          <a:p>
            <a:pPr marL="0" indent="0">
              <a:buNone/>
            </a:pPr>
            <a:endParaRPr lang="en-US" sz="1800" b="1" dirty="0"/>
          </a:p>
          <a:p>
            <a:pPr lvl="1"/>
            <a:r>
              <a:rPr lang="en-US" sz="1600" b="1" dirty="0"/>
              <a:t>Year-End Surges: </a:t>
            </a:r>
            <a:r>
              <a:rPr lang="en-US" sz="1600" dirty="0"/>
              <a:t>Months such as November and December (11, 12) exhibit notable review counts, which might be associated with increased travel and accommodation bookings during the holiday season</a:t>
            </a:r>
          </a:p>
          <a:p>
            <a:pPr lvl="1"/>
            <a:r>
              <a:rPr lang="en-US" sz="1600" b="1" dirty="0"/>
              <a:t>Lowest Activity in January</a:t>
            </a:r>
            <a:r>
              <a:rPr lang="en-US" sz="1600" dirty="0"/>
              <a:t>: The review count for January (1) is substantially lower compared to other months. This could be attributed to reduced travel activity following the holiday season or potential lulls in tourism during the winter.</a:t>
            </a:r>
          </a:p>
          <a:p>
            <a:pPr lvl="1"/>
            <a:r>
              <a:rPr lang="en-US" sz="1600" b="1" dirty="0"/>
              <a:t>Seasonal Trends</a:t>
            </a:r>
            <a:r>
              <a:rPr lang="en-US" sz="1600" dirty="0"/>
              <a:t>: The review counts for each month suggest potential seasonal patterns in user activity. For instance, higher review counts in months like June, July, and August (6, 7, 8) may indicate increased Airbnb usage during summer months, which could be influenced by vacation periods and travel trends.</a:t>
            </a:r>
          </a:p>
          <a:p>
            <a:pPr lvl="1"/>
            <a:r>
              <a:rPr lang="en-US" sz="1600" b="1" dirty="0"/>
              <a:t>Mid-Year Variability</a:t>
            </a:r>
            <a:r>
              <a:rPr lang="en-US" sz="1600" dirty="0"/>
              <a:t>: The mid-year months, particularly May (5) and June (6), show lower review counts compared to adjacent months. This could be indicative of seasonal variations or factors influencing travel during these specific periods.</a:t>
            </a:r>
          </a:p>
          <a:p>
            <a:pPr marL="457200" lvl="1" indent="0">
              <a:buNone/>
            </a:pPr>
            <a:endParaRPr lang="en-US" sz="1400" dirty="0"/>
          </a:p>
        </p:txBody>
      </p:sp>
    </p:spTree>
    <p:extLst>
      <p:ext uri="{BB962C8B-B14F-4D97-AF65-F5344CB8AC3E}">
        <p14:creationId xmlns:p14="http://schemas.microsoft.com/office/powerpoint/2010/main" val="341503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ADE0-1D32-F900-2BB3-22EB87F9A611}"/>
              </a:ext>
            </a:extLst>
          </p:cNvPr>
          <p:cNvSpPr>
            <a:spLocks noGrp="1"/>
          </p:cNvSpPr>
          <p:nvPr>
            <p:ph type="title"/>
          </p:nvPr>
        </p:nvSpPr>
        <p:spPr/>
        <p:txBody>
          <a:bodyPr>
            <a:normAutofit/>
          </a:bodyPr>
          <a:lstStyle/>
          <a:p>
            <a:r>
              <a:rPr lang="en-US" sz="3200" dirty="0"/>
              <a:t>Host Characteristics </a:t>
            </a:r>
          </a:p>
        </p:txBody>
      </p:sp>
      <p:sp>
        <p:nvSpPr>
          <p:cNvPr id="3" name="Content Placeholder 2">
            <a:extLst>
              <a:ext uri="{FF2B5EF4-FFF2-40B4-BE49-F238E27FC236}">
                <a16:creationId xmlns:a16="http://schemas.microsoft.com/office/drawing/2014/main" id="{87315D85-8B5B-81DD-2A89-4AFBE21B890C}"/>
              </a:ext>
            </a:extLst>
          </p:cNvPr>
          <p:cNvSpPr>
            <a:spLocks noGrp="1"/>
          </p:cNvSpPr>
          <p:nvPr>
            <p:ph idx="1"/>
          </p:nvPr>
        </p:nvSpPr>
        <p:spPr>
          <a:xfrm>
            <a:off x="838200" y="1439731"/>
            <a:ext cx="10515600" cy="5053144"/>
          </a:xfrm>
        </p:spPr>
        <p:txBody>
          <a:bodyPr>
            <a:normAutofit/>
          </a:bodyPr>
          <a:lstStyle/>
          <a:p>
            <a:pPr marL="0" indent="0">
              <a:buNone/>
            </a:pPr>
            <a:endParaRPr lang="en-US" sz="1600" dirty="0"/>
          </a:p>
          <a:p>
            <a:pPr lvl="1"/>
            <a:r>
              <a:rPr lang="en-US" sz="1600" b="1" dirty="0"/>
              <a:t>Host Activity Levels</a:t>
            </a:r>
            <a:r>
              <a:rPr lang="en-US" sz="1600" dirty="0"/>
              <a:t>: The high average listings per host in cities like Hong Kong and Sydney suggest a robust and active hosting community, potentially indicating a thriving market with diverse accommodation options.</a:t>
            </a:r>
          </a:p>
          <a:p>
            <a:pPr lvl="1"/>
            <a:r>
              <a:rPr lang="en-US" sz="1600" b="1" dirty="0"/>
              <a:t>Market Competitiveness</a:t>
            </a:r>
            <a:r>
              <a:rPr lang="en-US" sz="1600" dirty="0"/>
              <a:t>: The lower average listings per host in cities such as New York might imply a more competitive market where hosts manage fewer listings on average. This could be influenced by factors such as regulatory constraints or a higher level of competition among hosts.</a:t>
            </a:r>
          </a:p>
          <a:p>
            <a:pPr lvl="1"/>
            <a:r>
              <a:rPr lang="en-US" sz="1600" b="1" dirty="0"/>
              <a:t>Regulatory Influence</a:t>
            </a:r>
            <a:r>
              <a:rPr lang="en-US" sz="1600" dirty="0"/>
              <a:t>: Cities with lower average listings per host, such as New York, might be influenced by regulatory measures that limit the number of listings a host can manage, potentially impacting the overall hosting landscape.</a:t>
            </a:r>
          </a:p>
          <a:p>
            <a:pPr lvl="1"/>
            <a:r>
              <a:rPr lang="en-US" sz="1600" b="1" dirty="0" err="1"/>
              <a:t>Superhost</a:t>
            </a:r>
            <a:r>
              <a:rPr lang="en-US" sz="1600" b="1" dirty="0"/>
              <a:t> Status Impact</a:t>
            </a:r>
            <a:r>
              <a:rPr lang="en-US" sz="1600" dirty="0"/>
              <a:t>: The data indicates a notable correlation between </a:t>
            </a:r>
            <a:r>
              <a:rPr lang="en-US" sz="1600" dirty="0" err="1"/>
              <a:t>superhost</a:t>
            </a:r>
            <a:r>
              <a:rPr lang="en-US" sz="1600" dirty="0"/>
              <a:t> status and both average pricing and guest satisfaction. </a:t>
            </a:r>
            <a:r>
              <a:rPr lang="en-US" sz="1600" dirty="0" err="1"/>
              <a:t>Superhosts</a:t>
            </a:r>
            <a:r>
              <a:rPr lang="en-US" sz="1600" dirty="0"/>
              <a:t>, denoted by "t," command the highest average price and receive the highest average ratings. This suggests that the </a:t>
            </a:r>
            <a:r>
              <a:rPr lang="en-US" sz="1600" dirty="0" err="1"/>
              <a:t>superhost</a:t>
            </a:r>
            <a:r>
              <a:rPr lang="en-US" sz="1600" dirty="0"/>
              <a:t> designation positively influences both pricing strategies and guest experiences.</a:t>
            </a:r>
          </a:p>
          <a:p>
            <a:pPr lvl="1"/>
            <a:r>
              <a:rPr lang="en-US" sz="1600" b="1" dirty="0"/>
              <a:t>Guest Perception and Pricing</a:t>
            </a:r>
            <a:r>
              <a:rPr lang="en-US" sz="1600" dirty="0"/>
              <a:t>: The trend of higher average ratings associated with </a:t>
            </a:r>
            <a:r>
              <a:rPr lang="en-US" sz="1600" dirty="0" err="1"/>
              <a:t>superhosts</a:t>
            </a:r>
            <a:r>
              <a:rPr lang="en-US" sz="1600" dirty="0"/>
              <a:t> aligns with the observed higher average pricing for </a:t>
            </a:r>
            <a:r>
              <a:rPr lang="en-US" sz="1600" dirty="0" err="1"/>
              <a:t>superhost</a:t>
            </a:r>
            <a:r>
              <a:rPr lang="en-US" sz="1600" dirty="0"/>
              <a:t> listings. This indicates that guests might be willing to pay more for accommodations associated with the reliability and quality assurance that comes with a </a:t>
            </a:r>
            <a:r>
              <a:rPr lang="en-US" sz="1600" dirty="0" err="1"/>
              <a:t>superhost</a:t>
            </a:r>
            <a:r>
              <a:rPr lang="en-US" sz="1600" dirty="0"/>
              <a:t>.</a:t>
            </a:r>
          </a:p>
        </p:txBody>
      </p:sp>
    </p:spTree>
    <p:extLst>
      <p:ext uri="{BB962C8B-B14F-4D97-AF65-F5344CB8AC3E}">
        <p14:creationId xmlns:p14="http://schemas.microsoft.com/office/powerpoint/2010/main" val="2393133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A482-6631-037B-B961-030EE0BDBB08}"/>
              </a:ext>
            </a:extLst>
          </p:cNvPr>
          <p:cNvSpPr>
            <a:spLocks noGrp="1"/>
          </p:cNvSpPr>
          <p:nvPr>
            <p:ph type="title"/>
          </p:nvPr>
        </p:nvSpPr>
        <p:spPr/>
        <p:txBody>
          <a:bodyPr>
            <a:normAutofit/>
          </a:bodyPr>
          <a:lstStyle/>
          <a:p>
            <a:r>
              <a:rPr lang="en-US" sz="3200" dirty="0"/>
              <a:t>Review Sentiment Analysis</a:t>
            </a:r>
          </a:p>
        </p:txBody>
      </p:sp>
      <p:sp>
        <p:nvSpPr>
          <p:cNvPr id="3" name="Content Placeholder 2">
            <a:extLst>
              <a:ext uri="{FF2B5EF4-FFF2-40B4-BE49-F238E27FC236}">
                <a16:creationId xmlns:a16="http://schemas.microsoft.com/office/drawing/2014/main" id="{636AD9F7-5FE2-E937-9706-638A03A931AC}"/>
              </a:ext>
            </a:extLst>
          </p:cNvPr>
          <p:cNvSpPr>
            <a:spLocks noGrp="1"/>
          </p:cNvSpPr>
          <p:nvPr>
            <p:ph idx="1"/>
          </p:nvPr>
        </p:nvSpPr>
        <p:spPr>
          <a:xfrm>
            <a:off x="612843" y="1582433"/>
            <a:ext cx="10740957" cy="5022648"/>
          </a:xfrm>
        </p:spPr>
        <p:txBody>
          <a:bodyPr>
            <a:normAutofit/>
          </a:bodyPr>
          <a:lstStyle/>
          <a:p>
            <a:pPr lvl="1"/>
            <a:r>
              <a:rPr lang="en-US" sz="1600" b="1" dirty="0"/>
              <a:t>Positive Sentiment Dominance</a:t>
            </a:r>
            <a:r>
              <a:rPr lang="en-US" sz="1600" dirty="0"/>
              <a:t>: The overwhelmingly large number of Positive reviews (5,309,065) suggests that the majority of guests have positive experiences on Airbnb. This positive sentiment is a strong indicator of overall satisfaction among users.</a:t>
            </a:r>
          </a:p>
          <a:p>
            <a:pPr lvl="1"/>
            <a:r>
              <a:rPr lang="en-US" sz="1600" b="1" dirty="0"/>
              <a:t>Limited Negative Sentiment</a:t>
            </a:r>
            <a:r>
              <a:rPr lang="en-US" sz="1600" dirty="0"/>
              <a:t>: The relatively low count of Negative reviews (9,681) indicates that instances of dissatisfaction are comparatively rare. While it's essential to address negative feedback, the overall proportion suggests that Airbnb hosts are generally successful in providing positive experiences.</a:t>
            </a:r>
          </a:p>
          <a:p>
            <a:pPr lvl="1"/>
            <a:r>
              <a:rPr lang="en-US" sz="1600" b="1" dirty="0"/>
              <a:t>Paris</a:t>
            </a:r>
            <a:r>
              <a:rPr lang="en-US" sz="1600" dirty="0"/>
              <a:t>: Paris stands out with both the highest negative and positive review counts. While it attracts a significant number of positive reviews, the relatively high negative review count indicates a range of guest experiences, warranting closer examination to address potential areas of concern.</a:t>
            </a:r>
          </a:p>
          <a:p>
            <a:pPr lvl="1"/>
            <a:r>
              <a:rPr lang="en-US" sz="1600" b="1" dirty="0"/>
              <a:t>Sydney and Istanbul: </a:t>
            </a:r>
            <a:r>
              <a:rPr lang="en-US" sz="1600" dirty="0"/>
              <a:t>Sydney and Istanbul follow Paris with substantial negative review counts, suggesting varying levels of guest dissatisfaction in these cities. Hosts in Sydney and Istanbul might benefit from a focused approach to addressing guest concerns and enhancing overall satisfaction.</a:t>
            </a:r>
          </a:p>
          <a:p>
            <a:pPr lvl="1"/>
            <a:r>
              <a:rPr lang="en-US" sz="1600" b="1" dirty="0"/>
              <a:t>New York and Rome: </a:t>
            </a:r>
            <a:r>
              <a:rPr lang="en-US" sz="1600" dirty="0"/>
              <a:t>New York and Rome, despite having substantial positive review counts, also show notable negative review counts. This suggests a mix of positive and negative guest experiences, emphasizing the importance of host responsiveness to feedback and continuous improvement.</a:t>
            </a:r>
          </a:p>
          <a:p>
            <a:pPr lvl="1"/>
            <a:r>
              <a:rPr lang="en-US" sz="1600" b="1" dirty="0"/>
              <a:t>Cities with Positive Trends</a:t>
            </a:r>
            <a:r>
              <a:rPr lang="en-US" sz="1600" dirty="0"/>
              <a:t>: New York, Rome, and Sydney exhibit consistently high positive review counts, indicating a generally positive guest experience. These cities could serve as examples for best practices in hosting.</a:t>
            </a:r>
          </a:p>
          <a:p>
            <a:pPr lvl="1"/>
            <a:r>
              <a:rPr lang="en-US" sz="1600" b="1" dirty="0"/>
              <a:t>Cape Town, Bangkok, Hong Kong, Rio de Janeiro, and Mexico City</a:t>
            </a:r>
            <a:r>
              <a:rPr lang="en-US" sz="1600" dirty="0"/>
              <a:t>: These cities demonstrate a range of positive and negative review counts, suggesting diverse guest experiences. Analyzing the specific content of reviews can provide deeper insights into the factors influencing guest satisfaction or dissatisfaction in these destinations.</a:t>
            </a:r>
          </a:p>
        </p:txBody>
      </p:sp>
    </p:spTree>
    <p:extLst>
      <p:ext uri="{BB962C8B-B14F-4D97-AF65-F5344CB8AC3E}">
        <p14:creationId xmlns:p14="http://schemas.microsoft.com/office/powerpoint/2010/main" val="232977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2C8D-1EE2-E1AA-961B-D04E1CF4CD02}"/>
              </a:ext>
            </a:extLst>
          </p:cNvPr>
          <p:cNvSpPr>
            <a:spLocks noGrp="1"/>
          </p:cNvSpPr>
          <p:nvPr>
            <p:ph type="title"/>
          </p:nvPr>
        </p:nvSpPr>
        <p:spPr/>
        <p:txBody>
          <a:bodyPr>
            <a:normAutofit/>
          </a:bodyPr>
          <a:lstStyle/>
          <a:p>
            <a:r>
              <a:rPr lang="en-US" sz="3200" dirty="0"/>
              <a:t>Review Sentiment Analysis (cont.)</a:t>
            </a:r>
          </a:p>
        </p:txBody>
      </p:sp>
      <p:sp>
        <p:nvSpPr>
          <p:cNvPr id="3" name="Content Placeholder 2">
            <a:extLst>
              <a:ext uri="{FF2B5EF4-FFF2-40B4-BE49-F238E27FC236}">
                <a16:creationId xmlns:a16="http://schemas.microsoft.com/office/drawing/2014/main" id="{408FECD3-8563-5FE1-6B03-7C5BB2D9BBF0}"/>
              </a:ext>
            </a:extLst>
          </p:cNvPr>
          <p:cNvSpPr>
            <a:spLocks noGrp="1"/>
          </p:cNvSpPr>
          <p:nvPr>
            <p:ph idx="1"/>
          </p:nvPr>
        </p:nvSpPr>
        <p:spPr/>
        <p:txBody>
          <a:bodyPr>
            <a:normAutofit/>
          </a:bodyPr>
          <a:lstStyle/>
          <a:p>
            <a:r>
              <a:rPr lang="en-US" sz="1600" b="1" dirty="0"/>
              <a:t>Critical Role of Air Conditioning</a:t>
            </a:r>
            <a:r>
              <a:rPr lang="en-US" sz="1600" dirty="0"/>
              <a:t>: While air conditioning is a vital amenity for guest comfort, it stands out with the highest percentage of low reviews among the listed amenities. This suggests that issues related to air conditioning may have a significant negative impact on guest experiences. Hosts should prioritize the proper functioning of air conditioning systems to avoid potential dissatisfaction.</a:t>
            </a:r>
          </a:p>
          <a:p>
            <a:r>
              <a:rPr lang="en-US" sz="1600" b="1" dirty="0"/>
              <a:t>Hot Water as a Key Contributor to High Reviews</a:t>
            </a:r>
            <a:r>
              <a:rPr lang="en-US" sz="1600" dirty="0"/>
              <a:t>: Hot water emerges as a standout amenity positively influencing guest satisfaction, with a substantial percentage of 77.79% contributing to high reviews. Ensuring a reliable and efficient hot water supply is crucial for enhancing the overall guest experience. Hosts may find value in prioritizing the maintenance and provision of hot water to foster positive reviews.</a:t>
            </a:r>
          </a:p>
          <a:p>
            <a:r>
              <a:rPr lang="en-US" sz="1600" b="1" dirty="0"/>
              <a:t>Safety and Essentials Matter: </a:t>
            </a:r>
            <a:r>
              <a:rPr lang="en-US" sz="1600" dirty="0"/>
              <a:t>Amenities such as smoke alarms and essentials show high percentages of high reviews (70.63% and 68.42%, respectively). This emphasizes the importance of safety features and basic necessities in contributing positively to guest satisfaction. Hosts should prioritize these fundamental elements to enhance overall guest experiences.</a:t>
            </a:r>
          </a:p>
          <a:p>
            <a:r>
              <a:rPr lang="en-US" sz="1600" b="1" dirty="0"/>
              <a:t>Comfort and Convenience Factors</a:t>
            </a:r>
            <a:r>
              <a:rPr lang="en-US" sz="1600" dirty="0"/>
              <a:t>: Other amenities such as TV, </a:t>
            </a:r>
            <a:r>
              <a:rPr lang="en-US" sz="1600" dirty="0" err="1"/>
              <a:t>WiFi</a:t>
            </a:r>
            <a:r>
              <a:rPr lang="en-US" sz="1600" dirty="0"/>
              <a:t>, and kitchen exhibit favorable percentages of high reviews, underscoring the importance of comfort and convenience features. Hosts may consider investing in these amenities to cater to guest preferences and potentially boost positive reviews</a:t>
            </a:r>
            <a:r>
              <a:rPr lang="en-US" sz="1800" dirty="0"/>
              <a:t>.</a:t>
            </a:r>
          </a:p>
        </p:txBody>
      </p:sp>
    </p:spTree>
    <p:extLst>
      <p:ext uri="{BB962C8B-B14F-4D97-AF65-F5344CB8AC3E}">
        <p14:creationId xmlns:p14="http://schemas.microsoft.com/office/powerpoint/2010/main" val="291695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2049</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AIRBNB INSIGHTS: Analyzing 5 Million Reviews and 250,000+ Listings Across 10 Cities</vt:lpstr>
      <vt:lpstr>Tools </vt:lpstr>
      <vt:lpstr>Objective </vt:lpstr>
      <vt:lpstr>Analysis Questions</vt:lpstr>
      <vt:lpstr>Pricing Patterns </vt:lpstr>
      <vt:lpstr>Seasonality</vt:lpstr>
      <vt:lpstr>Host Characteristics </vt:lpstr>
      <vt:lpstr>Review Sentiment Analysis</vt:lpstr>
      <vt:lpstr>Review Sentiment Analysis (cont.)</vt:lpstr>
      <vt:lpstr>Room Type Analysis</vt:lpstr>
      <vt:lpstr>Strategic Planning/ Recommendation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into Airbnb: A Comprehensive Analysis of 250,000+ Listings in 10 Major Cities</dc:title>
  <dc:creator>Marc Rivera</dc:creator>
  <cp:lastModifiedBy>Marc Rivera</cp:lastModifiedBy>
  <cp:revision>4</cp:revision>
  <dcterms:created xsi:type="dcterms:W3CDTF">2023-11-16T20:49:28Z</dcterms:created>
  <dcterms:modified xsi:type="dcterms:W3CDTF">2023-11-18T01:12:05Z</dcterms:modified>
</cp:coreProperties>
</file>