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5" r:id="rId1"/>
    <p:sldMasterId id="2147483747" r:id="rId2"/>
  </p:sldMasterIdLst>
  <p:notesMasterIdLst>
    <p:notesMasterId r:id="rId10"/>
  </p:notesMasterIdLst>
  <p:handoutMasterIdLst>
    <p:handoutMasterId r:id="rId11"/>
  </p:handoutMasterIdLst>
  <p:sldIdLst>
    <p:sldId id="890" r:id="rId3"/>
    <p:sldId id="884" r:id="rId4"/>
    <p:sldId id="885" r:id="rId5"/>
    <p:sldId id="888" r:id="rId6"/>
    <p:sldId id="887" r:id="rId7"/>
    <p:sldId id="886" r:id="rId8"/>
    <p:sldId id="889" r:id="rId9"/>
  </p:sldIdLst>
  <p:sldSz cx="10287000" cy="6858000" type="35mm"/>
  <p:notesSz cx="10234613" cy="71040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>
          <p15:clr>
            <a:srgbClr val="A4A3A4"/>
          </p15:clr>
        </p15:guide>
        <p15:guide id="2" pos="18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75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9E00"/>
    <a:srgbClr val="31CCFF"/>
    <a:srgbClr val="619EC3"/>
    <a:srgbClr val="C5DCFF"/>
    <a:srgbClr val="C9E4E9"/>
    <a:srgbClr val="CDE1FF"/>
    <a:srgbClr val="D9E8FF"/>
    <a:srgbClr val="CCE6EA"/>
    <a:srgbClr val="E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Estilo claro 3 - Énfasis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Énfasis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Énfasis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Estilo claro 3 - Énfasis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Énfasis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Estilo claro 1 - Énfasis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Énfasis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Énfasis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Énfasis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Énfasi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Énfasi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4354" autoAdjust="0"/>
  </p:normalViewPr>
  <p:slideViewPr>
    <p:cSldViewPr snapToGrid="0">
      <p:cViewPr varScale="1">
        <p:scale>
          <a:sx n="69" d="100"/>
          <a:sy n="69" d="100"/>
        </p:scale>
        <p:origin x="1546" y="72"/>
      </p:cViewPr>
      <p:guideLst>
        <p:guide orient="horz" pos="2868"/>
        <p:guide pos="1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836" y="-660"/>
      </p:cViewPr>
      <p:guideLst>
        <p:guide orient="horz" pos="2275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063" cy="3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t" anchorCtr="0" compatLnSpc="1">
            <a:prstTxWarp prst="textNoShape">
              <a:avLst/>
            </a:prstTxWarp>
          </a:bodyPr>
          <a:lstStyle>
            <a:lvl1pPr defTabSz="938213">
              <a:defRPr sz="1300">
                <a:latin typeface="Comic Sans MS" pitchFamily="-1" charset="0"/>
              </a:defRPr>
            </a:lvl1pPr>
          </a:lstStyle>
          <a:p>
            <a:endParaRPr lang="es-ES_tradnl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1" y="0"/>
            <a:ext cx="4437063" cy="3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300">
                <a:latin typeface="Comic Sans MS" pitchFamily="-1" charset="0"/>
              </a:defRPr>
            </a:lvl1pPr>
          </a:lstStyle>
          <a:p>
            <a:endParaRPr lang="es-ES_tradnl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8224"/>
            <a:ext cx="4437063" cy="3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b" anchorCtr="0" compatLnSpc="1">
            <a:prstTxWarp prst="textNoShape">
              <a:avLst/>
            </a:prstTxWarp>
          </a:bodyPr>
          <a:lstStyle>
            <a:lvl1pPr defTabSz="938213">
              <a:defRPr sz="1300">
                <a:latin typeface="Comic Sans MS" pitchFamily="-1" charset="0"/>
              </a:defRPr>
            </a:lvl1pPr>
          </a:lstStyle>
          <a:p>
            <a:endParaRPr lang="es-ES_tradnl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1" y="6748224"/>
            <a:ext cx="4437063" cy="3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300">
                <a:latin typeface="Comic Sans MS" pitchFamily="-1" charset="0"/>
              </a:defRPr>
            </a:lvl1pPr>
          </a:lstStyle>
          <a:p>
            <a:fld id="{DF84078C-5D68-F040-A10D-53188B1C725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56085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7063" cy="3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t" anchorCtr="0" compatLnSpc="1">
            <a:prstTxWarp prst="textNoShape">
              <a:avLst/>
            </a:prstTxWarp>
          </a:bodyPr>
          <a:lstStyle>
            <a:lvl1pPr defTabSz="938213">
              <a:defRPr sz="1300">
                <a:latin typeface="Comic Sans MS" pitchFamily="-1" charset="0"/>
              </a:defRPr>
            </a:lvl1pPr>
          </a:lstStyle>
          <a:p>
            <a:endParaRPr lang="es-ES_trad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1" y="0"/>
            <a:ext cx="4437063" cy="3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300">
                <a:latin typeface="Comic Sans MS" pitchFamily="-1" charset="0"/>
              </a:defRPr>
            </a:lvl1pPr>
          </a:lstStyle>
          <a:p>
            <a:endParaRPr lang="es-ES_trad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19438" y="531813"/>
            <a:ext cx="3994150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1" y="3374112"/>
            <a:ext cx="7504113" cy="319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8224"/>
            <a:ext cx="4437063" cy="3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b" anchorCtr="0" compatLnSpc="1">
            <a:prstTxWarp prst="textNoShape">
              <a:avLst/>
            </a:prstTxWarp>
          </a:bodyPr>
          <a:lstStyle>
            <a:lvl1pPr defTabSz="938213">
              <a:defRPr sz="1300">
                <a:latin typeface="Comic Sans MS" pitchFamily="-1" charset="0"/>
              </a:defRPr>
            </a:lvl1pPr>
          </a:lstStyle>
          <a:p>
            <a:endParaRPr lang="es-ES_trad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1" y="6748224"/>
            <a:ext cx="4437063" cy="3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0" tIns="46909" rIns="93820" bIns="4690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300">
                <a:latin typeface="Comic Sans MS" pitchFamily="-1" charset="0"/>
              </a:defRPr>
            </a:lvl1pPr>
          </a:lstStyle>
          <a:p>
            <a:fld id="{3039F4EC-8EF4-CB49-AF4B-98E92D4D683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3483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-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778" name="Group 2"/>
          <p:cNvGrpSpPr>
            <a:grpSpLocks/>
          </p:cNvGrpSpPr>
          <p:nvPr/>
        </p:nvGrpSpPr>
        <p:grpSpPr bwMode="auto">
          <a:xfrm>
            <a:off x="0" y="6350"/>
            <a:ext cx="10283825" cy="6851650"/>
            <a:chOff x="0" y="4"/>
            <a:chExt cx="5758" cy="4316"/>
          </a:xfrm>
        </p:grpSpPr>
        <p:grpSp>
          <p:nvGrpSpPr>
            <p:cNvPr id="1099779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099780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184" y="3159"/>
                  </a:cxn>
                  <a:cxn ang="0">
                    <a:pos x="5184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9781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56" y="3159"/>
                  </a:cxn>
                  <a:cxn ang="0">
                    <a:pos x="556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sp>
          <p:nvSpPr>
            <p:cNvPr id="1099782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99783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99784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grpSp>
          <p:nvGrpSpPr>
            <p:cNvPr id="1099785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99786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9787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9788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9789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9790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9791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sp>
        <p:nvSpPr>
          <p:cNvPr id="1099792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00150" y="1997075"/>
            <a:ext cx="7972425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99793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00150" y="3886200"/>
            <a:ext cx="7200900" cy="1752600"/>
          </a:xfrm>
        </p:spPr>
        <p:txBody>
          <a:bodyPr/>
          <a:lstStyle>
            <a:lvl1pPr marL="0" indent="0" algn="ctr">
              <a:buFont typeface="Wingdings" pitchFamily="-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99794" name="Rectangle 18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99795" name="Rectangle 19"/>
          <p:cNvSpPr>
            <a:spLocks noGrp="1" noChangeArrowheads="1"/>
          </p:cNvSpPr>
          <p:nvPr>
            <p:ph type="ftr" sz="quarter" idx="3"/>
          </p:nvPr>
        </p:nvSpPr>
        <p:spPr>
          <a:xfrm>
            <a:off x="3771900" y="6248400"/>
            <a:ext cx="325755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99796" name="Rectangle 2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CD8A917-776D-AC43-94C3-93219585035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28FC98-4EAC-0545-B316-A9ECF66D39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66025" y="304800"/>
            <a:ext cx="2120900" cy="57912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00150" y="304800"/>
            <a:ext cx="6213475" cy="57912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8237EA-1E6A-E44B-B87E-DDB49A9ED1C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8670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0000FF"/>
                </a:solidFill>
              </a:defRPr>
            </a:lvl1pPr>
          </a:lstStyle>
          <a:p>
            <a:fld id="{E99047A0-7281-8F4D-B5D2-F67564255C9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Rectángulo 5"/>
          <p:cNvSpPr/>
          <p:nvPr userDrawn="1"/>
        </p:nvSpPr>
        <p:spPr bwMode="auto">
          <a:xfrm>
            <a:off x="0" y="6781023"/>
            <a:ext cx="10287000" cy="7517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7" name="Rectángulo 6"/>
          <p:cNvSpPr/>
          <p:nvPr userDrawn="1"/>
        </p:nvSpPr>
        <p:spPr bwMode="auto">
          <a:xfrm>
            <a:off x="0" y="19244"/>
            <a:ext cx="10287000" cy="7517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ángulo 6"/>
          <p:cNvSpPr/>
          <p:nvPr userDrawn="1"/>
        </p:nvSpPr>
        <p:spPr bwMode="auto">
          <a:xfrm>
            <a:off x="0" y="6781023"/>
            <a:ext cx="10287000" cy="7517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8" name="Rectángulo 7"/>
          <p:cNvSpPr/>
          <p:nvPr userDrawn="1"/>
        </p:nvSpPr>
        <p:spPr bwMode="auto">
          <a:xfrm>
            <a:off x="0" y="19244"/>
            <a:ext cx="10287000" cy="7517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0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9818046" y="6400994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0000FF"/>
                </a:solidFill>
              </a:defRPr>
            </a:lvl1pPr>
          </a:lstStyle>
          <a:p>
            <a:fld id="{E99047A0-7281-8F4D-B5D2-F67564255C9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962" y="-71754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8670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5690ECCC-43F5-A34D-A3AE-2320A7D1BC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219700" y="1600200"/>
            <a:ext cx="4552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ángulo 6"/>
          <p:cNvSpPr/>
          <p:nvPr userDrawn="1"/>
        </p:nvSpPr>
        <p:spPr bwMode="auto">
          <a:xfrm>
            <a:off x="0" y="6781023"/>
            <a:ext cx="10287000" cy="7517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8" name="Rectángulo 7"/>
          <p:cNvSpPr/>
          <p:nvPr userDrawn="1"/>
        </p:nvSpPr>
        <p:spPr bwMode="auto">
          <a:xfrm>
            <a:off x="0" y="19244"/>
            <a:ext cx="10287000" cy="7517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2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9818046" y="6400994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0000FF"/>
                </a:solidFill>
              </a:defRPr>
            </a:lvl1pPr>
          </a:lstStyle>
          <a:p>
            <a:fld id="{E99047A0-7281-8F4D-B5D2-F67564255C9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962" y="-71754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3" name="Marcador de número de diapositiva 4"/>
          <p:cNvSpPr>
            <a:spLocks noGrp="1"/>
          </p:cNvSpPr>
          <p:nvPr>
            <p:ph type="sldNum" sz="quarter" idx="10"/>
          </p:nvPr>
        </p:nvSpPr>
        <p:spPr>
          <a:xfrm>
            <a:off x="9818046" y="6400994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0000FF"/>
                </a:solidFill>
              </a:defRPr>
            </a:lvl1pPr>
          </a:lstStyle>
          <a:p>
            <a:fld id="{E99047A0-7281-8F4D-B5D2-F67564255C9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962" y="-71754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9683352" y="6400994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0000FF"/>
                </a:solidFill>
              </a:defRPr>
            </a:lvl1pPr>
          </a:lstStyle>
          <a:p>
            <a:fld id="{E99047A0-7281-8F4D-B5D2-F67564255C9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962" y="-71754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9683352" y="6400994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0000FF"/>
                </a:solidFill>
              </a:defRPr>
            </a:lvl1pPr>
          </a:lstStyle>
          <a:p>
            <a:fld id="{E99047A0-7281-8F4D-B5D2-F67564255C9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88670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E717833A-079B-8D4E-8CE9-23C401039B4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4887270-9047-974F-BDB7-C522436A836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88670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720AE731-1CCD-0248-856D-17A996EC486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8670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FB83D11F-4223-AC41-8645-1F34D67F4B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88670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73066E82-9AB8-E14B-9B14-F92CB48CC94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514350" y="1600200"/>
            <a:ext cx="4552950" cy="21859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514350" y="3938588"/>
            <a:ext cx="4552950" cy="2187575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219700" y="3938588"/>
            <a:ext cx="4552950" cy="2187575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fld id="{DF6AEFB6-DA4C-D141-896C-C2A16F039644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54EEB8-6A59-9B4C-99B5-AD6A2861F0C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00150" y="1981200"/>
            <a:ext cx="41671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19738" y="1981200"/>
            <a:ext cx="41671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171870-2EE1-6343-9D0E-4F0B58391AD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D4539D-0BE5-284F-90E9-B89C7FEFE6E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A00AAD-85A3-3148-B037-F5611555090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378EC6-767F-B640-8816-9C8F065702A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BCC1C4-B292-B54A-96B8-7D635BF30FA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38B93B-92FE-B64B-9213-8B48D50083B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754" name="Group 2"/>
          <p:cNvGrpSpPr>
            <a:grpSpLocks/>
          </p:cNvGrpSpPr>
          <p:nvPr/>
        </p:nvGrpSpPr>
        <p:grpSpPr bwMode="auto">
          <a:xfrm>
            <a:off x="0" y="6350"/>
            <a:ext cx="10283825" cy="6851650"/>
            <a:chOff x="0" y="4"/>
            <a:chExt cx="5758" cy="4316"/>
          </a:xfrm>
        </p:grpSpPr>
        <p:sp>
          <p:nvSpPr>
            <p:cNvPr id="1098755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184" y="3159"/>
                </a:cxn>
                <a:cxn ang="0">
                  <a:pos x="5184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098756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56" y="3159"/>
                </a:cxn>
                <a:cxn ang="0">
                  <a:pos x="55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grpSp>
          <p:nvGrpSpPr>
            <p:cNvPr id="1098757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98758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8759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8760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724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724" y="12"/>
                  </a:cxn>
                  <a:cxn ang="0">
                    <a:pos x="4724" y="0"/>
                  </a:cxn>
                  <a:cxn ang="0">
                    <a:pos x="4724" y="0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8761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8762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8763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8764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8765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5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51" y="12"/>
                  </a:cxn>
                  <a:cxn ang="0">
                    <a:pos x="251" y="0"/>
                  </a:cxn>
                  <a:cxn ang="0">
                    <a:pos x="251" y="0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098766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sp>
        <p:nvSpPr>
          <p:cNvPr id="109876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200150" y="304800"/>
            <a:ext cx="84867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9876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0" y="1981200"/>
            <a:ext cx="84867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876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00150" y="6248400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9877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7625" y="6248400"/>
            <a:ext cx="325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9877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B093EE13-D899-2D4E-9B0E-033561E6AFD7}" type="slidenum">
              <a:rPr lang="en-US"/>
              <a:pPr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6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Tahoma" pitchFamily="-1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Tahoma" pitchFamily="-1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Tahoma" pitchFamily="-1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Tahoma" pitchFamily="-1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Tahoma" pitchFamily="-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Tahoma" pitchFamily="-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Tahoma" pitchFamily="-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336600"/>
          </a:solidFill>
          <a:effectLst>
            <a:outerShdw blurRad="38100" dist="38100" dir="2700000" algn="tl">
              <a:srgbClr val="000000"/>
            </a:outerShdw>
          </a:effectLst>
          <a:latin typeface="Tahoma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" charset="2"/>
        <a:buChar char="n"/>
        <a:defRPr sz="32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" charset="2"/>
        <a:buChar char="n"/>
        <a:defRPr sz="24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" charset="2"/>
        <a:buChar char="n"/>
        <a:defRPr sz="20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" charset="2"/>
        <a:buChar char="n"/>
        <a:defRPr sz="20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" charset="2"/>
        <a:buChar char="n"/>
        <a:defRPr sz="20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" charset="2"/>
        <a:buChar char="n"/>
        <a:defRPr sz="20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" charset="2"/>
        <a:buChar char="n"/>
        <a:defRPr sz="2000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4962" y="-71754"/>
            <a:ext cx="9258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ángulo 7"/>
          <p:cNvSpPr/>
          <p:nvPr userDrawn="1"/>
        </p:nvSpPr>
        <p:spPr bwMode="auto">
          <a:xfrm>
            <a:off x="0" y="6781023"/>
            <a:ext cx="10287000" cy="7517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9" name="Rectángulo 8"/>
          <p:cNvSpPr/>
          <p:nvPr userDrawn="1"/>
        </p:nvSpPr>
        <p:spPr bwMode="auto">
          <a:xfrm>
            <a:off x="0" y="19244"/>
            <a:ext cx="10287000" cy="75172"/>
          </a:xfrm>
          <a:prstGeom prst="rect">
            <a:avLst/>
          </a:prstGeom>
          <a:solidFill>
            <a:srgbClr val="0000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_trad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" charset="0"/>
            </a:endParaRPr>
          </a:p>
        </p:txBody>
      </p:sp>
      <p:sp>
        <p:nvSpPr>
          <p:cNvPr id="10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9818046" y="6400994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rgbClr val="0000FF"/>
                </a:solidFill>
              </a:defRPr>
            </a:lvl1pPr>
          </a:lstStyle>
          <a:p>
            <a:fld id="{E99047A0-7281-8F4D-B5D2-F67564255C9B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3AFB1A0D-8EBE-1D46-A65B-F58BDA76E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7680" y="6372216"/>
            <a:ext cx="7639946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M.P. Casado 		</a:t>
            </a:r>
            <a:r>
              <a:rPr lang="en-US" dirty="0" err="1"/>
              <a:t>Sensofar</a:t>
            </a:r>
            <a:r>
              <a:rPr lang="en-US" dirty="0"/>
              <a:t> ML-Presentation – 06.05.2021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Arial" pitchFamily="-1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Arial" pitchFamily="-1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Arial" pitchFamily="-1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Arial" pitchFamily="-1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Arial" pitchFamily="-1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Arial" pitchFamily="-1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Arial" pitchFamily="-1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6600"/>
          </a:solidFill>
          <a:latin typeface="Arial" pitchFamily="-1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ea typeface="ＭＳ Ｐゴシック" pitchFamily="-1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B8332-636E-12AA-2579-1E02BFA7C2FA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735981" y="2443125"/>
            <a:ext cx="9300116" cy="1431925"/>
          </a:xfrm>
        </p:spPr>
        <p:txBody>
          <a:bodyPr/>
          <a:lstStyle/>
          <a:p>
            <a:pPr algn="ctr"/>
            <a:r>
              <a:rPr lang="en-GB" dirty="0"/>
              <a:t>CNN for Alzheimer Disease and Mild Cognitive Impairment discrimination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77F925-38D5-8290-19E8-19738FAD4E71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543050" y="5981700"/>
            <a:ext cx="7200900" cy="1752600"/>
          </a:xfrm>
        </p:spPr>
        <p:txBody>
          <a:bodyPr/>
          <a:lstStyle/>
          <a:p>
            <a:r>
              <a:rPr lang="es-ES" dirty="0"/>
              <a:t>Marc Rodríguez Salazar</a:t>
            </a:r>
          </a:p>
        </p:txBody>
      </p:sp>
    </p:spTree>
    <p:extLst>
      <p:ext uri="{BB962C8B-B14F-4D97-AF65-F5344CB8AC3E}">
        <p14:creationId xmlns:p14="http://schemas.microsoft.com/office/powerpoint/2010/main" val="42533173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945F5D2-F57B-C345-7B75-428F1533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655" y="1043667"/>
            <a:ext cx="7843584" cy="4525963"/>
          </a:xfrm>
        </p:spPr>
        <p:txBody>
          <a:bodyPr/>
          <a:lstStyle/>
          <a:p>
            <a:r>
              <a:rPr lang="es-ES" sz="2400" dirty="0"/>
              <a:t>Data </a:t>
            </a:r>
            <a:r>
              <a:rPr lang="es-ES" sz="2400" dirty="0" err="1"/>
              <a:t>from</a:t>
            </a:r>
            <a:r>
              <a:rPr lang="es-ES" sz="2400" dirty="0"/>
              <a:t> ADNI in </a:t>
            </a:r>
            <a:r>
              <a:rPr lang="es-ES" sz="2400" dirty="0" err="1"/>
              <a:t>Image</a:t>
            </a:r>
            <a:r>
              <a:rPr lang="es-ES" sz="2400" dirty="0"/>
              <a:t> Data Archive</a:t>
            </a:r>
          </a:p>
          <a:p>
            <a:endParaRPr lang="es-ES" sz="2700" dirty="0"/>
          </a:p>
          <a:p>
            <a:r>
              <a:rPr lang="es-ES" sz="2400" dirty="0" err="1"/>
              <a:t>Pydicom</a:t>
            </a:r>
            <a:r>
              <a:rPr lang="es-ES" sz="2400" dirty="0"/>
              <a:t> </a:t>
            </a:r>
            <a:r>
              <a:rPr lang="es-ES" sz="2400" dirty="0" err="1"/>
              <a:t>library</a:t>
            </a:r>
            <a:r>
              <a:rPr lang="es-ES" sz="2400" dirty="0"/>
              <a:t> in Python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endParaRPr lang="es-ES" sz="2800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404416-8322-4D5A-B946-F98B8A900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047A0-7281-8F4D-B5D2-F67564255C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83E7894-7FFF-8CCC-93C4-78B88CFF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treatment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D06781-D95E-6F96-327E-C47F1076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40" y="357840"/>
            <a:ext cx="2687449" cy="186105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4D5AC752-0635-3586-1B5B-25905E8A26DE}"/>
              </a:ext>
            </a:extLst>
          </p:cNvPr>
          <p:cNvSpPr/>
          <p:nvPr/>
        </p:nvSpPr>
        <p:spPr bwMode="auto">
          <a:xfrm>
            <a:off x="4273705" y="2759518"/>
            <a:ext cx="1739590" cy="10259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.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dcm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(DICOM file)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7607297F-D0B8-A7AF-6B46-74F44C76C21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096126" y="3855105"/>
            <a:ext cx="1344804" cy="1250057"/>
          </a:xfrm>
          <a:prstGeom prst="bentConnector3">
            <a:avLst>
              <a:gd name="adj1" fmla="val 50000"/>
            </a:avLst>
          </a:prstGeom>
          <a:solidFill>
            <a:schemeClr val="accent1">
              <a:alpha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6FDCA1F-7B92-15C5-49E7-C09EEA852853}"/>
              </a:ext>
            </a:extLst>
          </p:cNvPr>
          <p:cNvSpPr/>
          <p:nvPr/>
        </p:nvSpPr>
        <p:spPr bwMode="auto">
          <a:xfrm>
            <a:off x="5523762" y="5222791"/>
            <a:ext cx="1739590" cy="10259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.png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(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Image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)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C2A740F-ADFF-AFA8-5194-62F568DDA781}"/>
              </a:ext>
            </a:extLst>
          </p:cNvPr>
          <p:cNvSpPr/>
          <p:nvPr/>
        </p:nvSpPr>
        <p:spPr bwMode="auto">
          <a:xfrm>
            <a:off x="3080343" y="5176216"/>
            <a:ext cx="1739590" cy="10259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.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npy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(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numpy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 </a:t>
            </a: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matrix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" charset="0"/>
              </a:rPr>
              <a:t>)</a:t>
            </a: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AE443671-925A-17E4-C63B-04BD44C4058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897409" y="3884142"/>
            <a:ext cx="1298821" cy="1193362"/>
          </a:xfrm>
          <a:prstGeom prst="bentConnector3">
            <a:avLst/>
          </a:prstGeom>
          <a:solidFill>
            <a:schemeClr val="accent1">
              <a:alpha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FCFB4575-B63A-02A0-E9DA-E958B323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90" y="5100691"/>
            <a:ext cx="1425063" cy="118882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CE04D9DE-BAD9-903D-5BB9-D259CDB638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48" t="13861" r="15538" b="13454"/>
          <a:stretch/>
        </p:blipFill>
        <p:spPr>
          <a:xfrm>
            <a:off x="7408132" y="5148541"/>
            <a:ext cx="1523599" cy="12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764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1EB916E-BEF8-D3A7-0652-40876387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63" y="945432"/>
            <a:ext cx="9835740" cy="1064941"/>
          </a:xfrm>
        </p:spPr>
        <p:txBody>
          <a:bodyPr/>
          <a:lstStyle/>
          <a:p>
            <a:pPr algn="just"/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built</a:t>
            </a:r>
            <a:r>
              <a:rPr lang="es-ES" sz="2400" dirty="0"/>
              <a:t> a </a:t>
            </a:r>
            <a:r>
              <a:rPr lang="es-ES" sz="2400" dirty="0" err="1"/>
              <a:t>Convolutional</a:t>
            </a:r>
            <a:r>
              <a:rPr lang="es-ES" sz="2400" dirty="0"/>
              <a:t> Neural Network (CNN) </a:t>
            </a:r>
            <a:r>
              <a:rPr lang="es-ES" sz="2400" dirty="0" err="1"/>
              <a:t>binary</a:t>
            </a:r>
            <a:r>
              <a:rPr lang="es-ES" sz="2400" dirty="0"/>
              <a:t> </a:t>
            </a:r>
            <a:r>
              <a:rPr lang="es-ES" sz="2400" dirty="0" err="1"/>
              <a:t>classifier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discriminate</a:t>
            </a:r>
            <a:r>
              <a:rPr lang="es-ES" sz="2400" dirty="0"/>
              <a:t> AD and MCI. </a:t>
            </a:r>
            <a:r>
              <a:rPr lang="es-ES" sz="2400" dirty="0" err="1"/>
              <a:t>These</a:t>
            </a:r>
            <a:r>
              <a:rPr lang="es-ES" sz="2400" dirty="0"/>
              <a:t> are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types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images</a:t>
            </a:r>
            <a:r>
              <a:rPr lang="es-ES" sz="2400" dirty="0"/>
              <a:t> </a:t>
            </a:r>
            <a:r>
              <a:rPr lang="es-ES" sz="2400" dirty="0" err="1"/>
              <a:t>we</a:t>
            </a:r>
            <a:r>
              <a:rPr lang="es-ES" sz="2400" dirty="0"/>
              <a:t> </a:t>
            </a:r>
            <a:r>
              <a:rPr lang="es-ES" sz="2400" dirty="0" err="1"/>
              <a:t>want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differentiate</a:t>
            </a:r>
            <a:r>
              <a:rPr lang="es-ES" sz="2400" dirty="0"/>
              <a:t>: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33EC30-B1E5-D444-600E-8B0585256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047A0-7281-8F4D-B5D2-F67564255C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67EC6A4-E8A5-7DBE-1C25-1F793C6A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discriminate</a:t>
            </a:r>
            <a:r>
              <a:rPr lang="es-ES" dirty="0"/>
              <a:t> AD and MCI</a:t>
            </a:r>
          </a:p>
        </p:txBody>
      </p:sp>
      <p:pic>
        <p:nvPicPr>
          <p:cNvPr id="106" name="Imagen 105">
            <a:extLst>
              <a:ext uri="{FF2B5EF4-FFF2-40B4-BE49-F238E27FC236}">
                <a16:creationId xmlns:a16="http://schemas.microsoft.com/office/drawing/2014/main" id="{14C224D7-8820-D5C0-D41E-2E66C8469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10" t="12729" r="20025" b="10544"/>
          <a:stretch/>
        </p:blipFill>
        <p:spPr>
          <a:xfrm>
            <a:off x="1464260" y="2720900"/>
            <a:ext cx="2984910" cy="3004810"/>
          </a:xfrm>
          <a:prstGeom prst="rect">
            <a:avLst/>
          </a:prstGeom>
        </p:spPr>
      </p:pic>
      <p:pic>
        <p:nvPicPr>
          <p:cNvPr id="107" name="Imagen 106">
            <a:extLst>
              <a:ext uri="{FF2B5EF4-FFF2-40B4-BE49-F238E27FC236}">
                <a16:creationId xmlns:a16="http://schemas.microsoft.com/office/drawing/2014/main" id="{AD473556-D10E-5999-D77E-8EDA42FAF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04" t="12068" r="20132" b="11204"/>
          <a:stretch/>
        </p:blipFill>
        <p:spPr>
          <a:xfrm>
            <a:off x="5837832" y="2720900"/>
            <a:ext cx="2984910" cy="3004810"/>
          </a:xfrm>
          <a:prstGeom prst="rect">
            <a:avLst/>
          </a:prstGeom>
        </p:spPr>
      </p:pic>
      <p:sp>
        <p:nvSpPr>
          <p:cNvPr id="108" name="CuadroTexto 107">
            <a:extLst>
              <a:ext uri="{FF2B5EF4-FFF2-40B4-BE49-F238E27FC236}">
                <a16:creationId xmlns:a16="http://schemas.microsoft.com/office/drawing/2014/main" id="{6D79139D-35DB-4276-9089-88CFE67A6E83}"/>
              </a:ext>
            </a:extLst>
          </p:cNvPr>
          <p:cNvSpPr txBox="1"/>
          <p:nvPr/>
        </p:nvSpPr>
        <p:spPr>
          <a:xfrm>
            <a:off x="5999355" y="2275807"/>
            <a:ext cx="314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Alzheimer </a:t>
            </a:r>
            <a:r>
              <a:rPr lang="es-ES" dirty="0" err="1"/>
              <a:t>Disease</a:t>
            </a:r>
            <a:r>
              <a:rPr lang="es-ES" dirty="0"/>
              <a:t> (AD)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12A2F267-0F49-40B1-B4AD-E73B2BC1C972}"/>
              </a:ext>
            </a:extLst>
          </p:cNvPr>
          <p:cNvSpPr txBox="1"/>
          <p:nvPr/>
        </p:nvSpPr>
        <p:spPr>
          <a:xfrm>
            <a:off x="1317783" y="2266019"/>
            <a:ext cx="360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Mild</a:t>
            </a:r>
            <a:r>
              <a:rPr lang="es-ES" dirty="0"/>
              <a:t> Cognitive </a:t>
            </a:r>
            <a:r>
              <a:rPr lang="es-ES" dirty="0" err="1"/>
              <a:t>Impairment</a:t>
            </a:r>
            <a:r>
              <a:rPr lang="es-ES" dirty="0"/>
              <a:t> (MCI)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6055CCC9-0E6B-DEFD-2551-35AFABCD9C7F}"/>
              </a:ext>
            </a:extLst>
          </p:cNvPr>
          <p:cNvSpPr txBox="1"/>
          <p:nvPr/>
        </p:nvSpPr>
        <p:spPr>
          <a:xfrm>
            <a:off x="244962" y="5870127"/>
            <a:ext cx="9835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MCI is the transitional stage between age-related memory decline and the more severe dementia. Is important to differentiate between MCI and AD because the treatment is different.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60290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1EB916E-BEF8-D3A7-0652-40876387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31" y="1071246"/>
            <a:ext cx="9258300" cy="567983"/>
          </a:xfrm>
        </p:spPr>
        <p:txBody>
          <a:bodyPr/>
          <a:lstStyle/>
          <a:p>
            <a:r>
              <a:rPr lang="es-ES" sz="2400" dirty="0"/>
              <a:t>Input (X): a tensor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built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numpy</a:t>
            </a:r>
            <a:r>
              <a:rPr lang="es-ES" sz="2400" dirty="0"/>
              <a:t> matrices: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33EC30-B1E5-D444-600E-8B0585256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047A0-7281-8F4D-B5D2-F67564255C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67EC6A4-E8A5-7DBE-1C25-1F793C6A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discriminate</a:t>
            </a:r>
            <a:r>
              <a:rPr lang="es-ES" dirty="0"/>
              <a:t> AD and MCI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7C3D73-1DB6-5594-030D-665F10AB0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5"/>
          <a:stretch/>
        </p:blipFill>
        <p:spPr>
          <a:xfrm>
            <a:off x="1078488" y="1464437"/>
            <a:ext cx="5065831" cy="3330587"/>
          </a:xfrm>
          <a:prstGeom prst="rect">
            <a:avLst/>
          </a:prstGeom>
        </p:spPr>
      </p:pic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C307AEE0-10D5-59D5-D65D-D05CE6D3D3D4}"/>
              </a:ext>
            </a:extLst>
          </p:cNvPr>
          <p:cNvSpPr txBox="1">
            <a:spLocks/>
          </p:cNvSpPr>
          <p:nvPr/>
        </p:nvSpPr>
        <p:spPr bwMode="auto">
          <a:xfrm>
            <a:off x="335931" y="4695390"/>
            <a:ext cx="9258300" cy="56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eaLnBrk="1" hangingPunct="1"/>
            <a:endParaRPr lang="es-ES" sz="200" kern="0" dirty="0"/>
          </a:p>
          <a:p>
            <a:pPr eaLnBrk="1" hangingPunct="1"/>
            <a:r>
              <a:rPr lang="es-ES" sz="2400" kern="0" dirty="0"/>
              <a:t>Output (Y): 0 </a:t>
            </a:r>
            <a:r>
              <a:rPr lang="es-ES" sz="2400" kern="0" dirty="0" err="1"/>
              <a:t>for</a:t>
            </a:r>
            <a:r>
              <a:rPr lang="es-ES" sz="2400" kern="0" dirty="0"/>
              <a:t> AD, 1 </a:t>
            </a:r>
            <a:r>
              <a:rPr lang="es-ES" sz="2400" kern="0" dirty="0" err="1"/>
              <a:t>for</a:t>
            </a:r>
            <a:r>
              <a:rPr lang="es-ES" sz="2400" kern="0" dirty="0"/>
              <a:t> MCI</a:t>
            </a:r>
          </a:p>
          <a:p>
            <a:pPr eaLnBrk="1" hangingPunct="1"/>
            <a:endParaRPr lang="es-ES" sz="2400" kern="0" dirty="0"/>
          </a:p>
          <a:p>
            <a:pPr algn="just" eaLnBrk="1" hangingPunct="1"/>
            <a:r>
              <a:rPr lang="es-ES" sz="2400" kern="0" dirty="0" err="1"/>
              <a:t>Randomize</a:t>
            </a:r>
            <a:r>
              <a:rPr lang="es-ES" sz="2400" kern="0" dirty="0"/>
              <a:t> X and Y and </a:t>
            </a:r>
            <a:r>
              <a:rPr lang="es-ES" sz="2400" kern="0" dirty="0" err="1"/>
              <a:t>split</a:t>
            </a:r>
            <a:r>
              <a:rPr lang="es-ES" sz="2400" kern="0" dirty="0"/>
              <a:t> </a:t>
            </a:r>
            <a:r>
              <a:rPr lang="es-ES" sz="2400" kern="0" dirty="0" err="1"/>
              <a:t>it</a:t>
            </a:r>
            <a:r>
              <a:rPr lang="es-ES" sz="2400" kern="0" dirty="0"/>
              <a:t> </a:t>
            </a:r>
            <a:r>
              <a:rPr lang="es-ES" sz="2400" kern="0" dirty="0" err="1"/>
              <a:t>into</a:t>
            </a:r>
            <a:r>
              <a:rPr lang="es-ES" sz="2400" kern="0" dirty="0"/>
              <a:t> training and test (80% training, 20% test)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DFC292F-10AD-FD3C-7E78-88109E070D5C}"/>
                  </a:ext>
                </a:extLst>
              </p:cNvPr>
              <p:cNvSpPr txBox="1"/>
              <p:nvPr/>
            </p:nvSpPr>
            <p:spPr>
              <a:xfrm>
                <a:off x="6303470" y="2315334"/>
                <a:ext cx="329076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s-ES" b="0" dirty="0"/>
                  <a:t>Dimensions:</a:t>
                </a:r>
              </a:p>
              <a:p>
                <a:pPr algn="ctr"/>
                <a:r>
                  <a:rPr lang="es-E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º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𝑚𝑎𝑡𝑟𝑖𝑐𝑒𝑠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e>
                    </m:d>
                  </m:oMath>
                </a14:m>
                <a:endParaRPr lang="es-ES" b="0" dirty="0"/>
              </a:p>
              <a:p>
                <a:pPr algn="ctr"/>
                <a:endParaRPr lang="es-ES" dirty="0"/>
              </a:p>
              <a:p>
                <a:pPr algn="ctr"/>
                <a:r>
                  <a:rPr lang="es-ES" dirty="0" err="1"/>
                  <a:t>Image</a:t>
                </a:r>
                <a:r>
                  <a:rPr lang="es-ES" dirty="0"/>
                  <a:t> </a:t>
                </a:r>
                <a:r>
                  <a:rPr lang="es-ES" dirty="0" err="1"/>
                  <a:t>dimensions</a:t>
                </a:r>
                <a:r>
                  <a:rPr lang="es-ES" dirty="0"/>
                  <a:t>:</a:t>
                </a:r>
              </a:p>
              <a:p>
                <a:pPr algn="ctr"/>
                <a:r>
                  <a:rPr lang="es-E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256×256</m:t>
                        </m:r>
                      </m:e>
                    </m:d>
                  </m:oMath>
                </a14:m>
                <a:endParaRPr lang="es-ES" b="0" dirty="0"/>
              </a:p>
              <a:p>
                <a:pPr algn="ctr"/>
                <a:endParaRPr lang="es-E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DFC292F-10AD-FD3C-7E78-88109E07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470" y="2315334"/>
                <a:ext cx="3290761" cy="1661993"/>
              </a:xfrm>
              <a:prstGeom prst="rect">
                <a:avLst/>
              </a:prstGeom>
              <a:blipFill>
                <a:blip r:embed="rId3"/>
                <a:stretch>
                  <a:fillRect t="-477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947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1EB916E-BEF8-D3A7-0652-40876387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177169"/>
            <a:ext cx="3310518" cy="651631"/>
          </a:xfrm>
        </p:spPr>
        <p:txBody>
          <a:bodyPr/>
          <a:lstStyle/>
          <a:p>
            <a:r>
              <a:rPr lang="es-ES" sz="2400" dirty="0"/>
              <a:t>CNN </a:t>
            </a:r>
            <a:r>
              <a:rPr lang="es-ES" sz="2400" dirty="0" err="1"/>
              <a:t>structure</a:t>
            </a:r>
            <a:endParaRPr lang="es-ES" sz="2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33EC30-B1E5-D444-600E-8B05852562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047A0-7281-8F4D-B5D2-F67564255C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67EC6A4-E8A5-7DBE-1C25-1F793C6A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discriminate</a:t>
            </a:r>
            <a:r>
              <a:rPr lang="es-ES" dirty="0"/>
              <a:t> AD and MCI</a:t>
            </a:r>
          </a:p>
        </p:txBody>
      </p:sp>
      <p:pic>
        <p:nvPicPr>
          <p:cNvPr id="210" name="Imagen 209">
            <a:extLst>
              <a:ext uri="{FF2B5EF4-FFF2-40B4-BE49-F238E27FC236}">
                <a16:creationId xmlns:a16="http://schemas.microsoft.com/office/drawing/2014/main" id="{72A3295C-E2FC-0311-FAC7-60B969E1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7" y="1717288"/>
            <a:ext cx="10287000" cy="433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370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05EB6CA-BC3C-551A-E80C-25F091ABE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047A0-7281-8F4D-B5D2-F67564255C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65DF4BA-817F-6981-5FCE-DEADEFD1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 </a:t>
            </a:r>
            <a:r>
              <a:rPr lang="es-ES" dirty="0" err="1"/>
              <a:t>Results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F2B3121-C93F-48BF-49D5-C18C6E334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4" y="2707319"/>
            <a:ext cx="4730373" cy="3547781"/>
          </a:xfrm>
          <a:prstGeom prst="rect">
            <a:avLst/>
          </a:prstGeom>
        </p:spPr>
      </p:pic>
      <p:sp>
        <p:nvSpPr>
          <p:cNvPr id="13" name="Marcador de contenido 4">
            <a:extLst>
              <a:ext uri="{FF2B5EF4-FFF2-40B4-BE49-F238E27FC236}">
                <a16:creationId xmlns:a16="http://schemas.microsoft.com/office/drawing/2014/main" id="{35F4D514-8BD6-6F5D-856A-DF763365A1B3}"/>
              </a:ext>
            </a:extLst>
          </p:cNvPr>
          <p:cNvSpPr txBox="1">
            <a:spLocks/>
          </p:cNvSpPr>
          <p:nvPr/>
        </p:nvSpPr>
        <p:spPr bwMode="auto">
          <a:xfrm>
            <a:off x="514350" y="1249667"/>
            <a:ext cx="9258300" cy="52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  <a:ea typeface="ＭＳ Ｐゴシック" pitchFamily="-1" charset="-128"/>
              </a:defRPr>
            </a:lvl9pPr>
          </a:lstStyle>
          <a:p>
            <a:pPr eaLnBrk="1" hangingPunct="1"/>
            <a:r>
              <a:rPr lang="es-ES" sz="2400" kern="0" dirty="0"/>
              <a:t>50 </a:t>
            </a:r>
            <a:r>
              <a:rPr lang="es-ES" sz="2400" kern="0" dirty="0" err="1"/>
              <a:t>epochs</a:t>
            </a:r>
            <a:r>
              <a:rPr lang="es-ES" sz="2400" kern="0" dirty="0"/>
              <a:t> </a:t>
            </a:r>
            <a:r>
              <a:rPr lang="es-ES" sz="2400" kern="0" dirty="0" err="1"/>
              <a:t>of</a:t>
            </a:r>
            <a:r>
              <a:rPr lang="es-ES" sz="2400" kern="0" dirty="0"/>
              <a:t> training</a:t>
            </a:r>
          </a:p>
          <a:p>
            <a:pPr eaLnBrk="1" hangingPunct="1"/>
            <a:endParaRPr lang="es-ES" sz="2400" kern="0" dirty="0"/>
          </a:p>
          <a:p>
            <a:pPr eaLnBrk="1" hangingPunct="1"/>
            <a:r>
              <a:rPr lang="es-ES" sz="2400" kern="0" dirty="0" err="1"/>
              <a:t>Loss</a:t>
            </a:r>
            <a:r>
              <a:rPr lang="es-ES" sz="2400" kern="0" dirty="0"/>
              <a:t> and </a:t>
            </a:r>
            <a:r>
              <a:rPr lang="es-ES" sz="2400" kern="0" dirty="0" err="1"/>
              <a:t>Accuracy</a:t>
            </a:r>
            <a:r>
              <a:rPr lang="es-ES" sz="2400" kern="0" dirty="0"/>
              <a:t> </a:t>
            </a:r>
            <a:r>
              <a:rPr lang="es-ES" sz="2400" kern="0" dirty="0" err="1"/>
              <a:t>graphs</a:t>
            </a:r>
            <a:r>
              <a:rPr lang="es-ES" sz="2400" kern="0" dirty="0"/>
              <a:t>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191B99-4749-3304-42C9-CB00D68BC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15" y="2626111"/>
            <a:ext cx="4347947" cy="372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05EB6CA-BC3C-551A-E80C-25F091ABE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9047A0-7281-8F4D-B5D2-F67564255C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65DF4BA-817F-6981-5FCE-DEADEFD1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CNN </a:t>
            </a:r>
            <a:r>
              <a:rPr lang="es-ES" dirty="0" err="1"/>
              <a:t>Results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4A01666-AB71-9E0A-9A39-28C3F1FB7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38" y="1839434"/>
            <a:ext cx="6142928" cy="4607195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A2578CC-1D98-696A-CF26-C3D48A14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071246"/>
            <a:ext cx="9258300" cy="4525963"/>
          </a:xfrm>
        </p:spPr>
        <p:txBody>
          <a:bodyPr/>
          <a:lstStyle/>
          <a:p>
            <a:pPr algn="just"/>
            <a:r>
              <a:rPr lang="es-ES" sz="2400" dirty="0"/>
              <a:t>Good </a:t>
            </a:r>
            <a:r>
              <a:rPr lang="es-ES" sz="2400" dirty="0" err="1"/>
              <a:t>discrimination</a:t>
            </a:r>
            <a:r>
              <a:rPr lang="es-ES" sz="2400" dirty="0"/>
              <a:t> </a:t>
            </a:r>
            <a:r>
              <a:rPr lang="es-ES" sz="2400" dirty="0" err="1"/>
              <a:t>between</a:t>
            </a:r>
            <a:r>
              <a:rPr lang="es-ES" sz="2400" dirty="0"/>
              <a:t> AD and MCI (98% and 96% </a:t>
            </a:r>
            <a:r>
              <a:rPr lang="es-ES" sz="2400" dirty="0" err="1"/>
              <a:t>respectively</a:t>
            </a:r>
            <a:r>
              <a:rPr lang="es-ES" sz="2400" dirty="0"/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5DBE8E-1D58-B3A7-EF06-FCF6AB0A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163" y="2773590"/>
            <a:ext cx="3651846" cy="2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845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LHC_ATLAS">
  <a:themeElements>
    <a:clrScheme name="1_LHC_ATLAS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1_LHC_AT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1_LHC_ATLAS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HC_ATLAS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HC_ATLAS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HC_ATLAS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HC_ATLAS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HC_ATLAS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HC_ATLAS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HC_ATLAS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HC_ATLAS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LHC_ATLAS</Template>
  <TotalTime>23328</TotalTime>
  <Words>216</Words>
  <Application>Microsoft Office PowerPoint</Application>
  <PresentationFormat>Diapositivas de 35 mm</PresentationFormat>
  <Paragraphs>44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Cambria Math</vt:lpstr>
      <vt:lpstr>Comic Sans MS</vt:lpstr>
      <vt:lpstr>Tahoma</vt:lpstr>
      <vt:lpstr>Wingdings</vt:lpstr>
      <vt:lpstr>1_LHC_ATLAS</vt:lpstr>
      <vt:lpstr>Default Design</vt:lpstr>
      <vt:lpstr>CNN for Alzheimer Disease and Mild Cognitive Impairment discrimination</vt:lpstr>
      <vt:lpstr>Image treatment</vt:lpstr>
      <vt:lpstr>CNN to discriminate AD and MCI</vt:lpstr>
      <vt:lpstr>CNN to discriminate AD and MCI</vt:lpstr>
      <vt:lpstr>CNN to discriminate AD and MCI</vt:lpstr>
      <vt:lpstr>CNN Results</vt:lpstr>
      <vt:lpstr>CNN Results</vt:lpstr>
    </vt:vector>
  </TitlesOfParts>
  <Company>IFAE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IFAE</dc:creator>
  <cp:lastModifiedBy>Marc Rodríguez Salazar</cp:lastModifiedBy>
  <cp:revision>3133</cp:revision>
  <cp:lastPrinted>2022-07-11T02:04:46Z</cp:lastPrinted>
  <dcterms:created xsi:type="dcterms:W3CDTF">2013-06-28T12:35:48Z</dcterms:created>
  <dcterms:modified xsi:type="dcterms:W3CDTF">2024-11-12T18:10:00Z</dcterms:modified>
</cp:coreProperties>
</file>