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64" r:id="rId8"/>
    <p:sldId id="265" r:id="rId9"/>
    <p:sldId id="267" r:id="rId10"/>
    <p:sldId id="266" r:id="rId11"/>
    <p:sldId id="268" r:id="rId12"/>
    <p:sldId id="269" r:id="rId1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88ECD25-3566-442E-A197-56443342377F}">
          <p14:sldIdLst>
            <p14:sldId id="256"/>
            <p14:sldId id="259"/>
            <p14:sldId id="260"/>
            <p14:sldId id="262"/>
            <p14:sldId id="263"/>
            <p14:sldId id="261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87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54" y="84"/>
      </p:cViewPr>
      <p:guideLst>
        <p:guide orient="horz" pos="3987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98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6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07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18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38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17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33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55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57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9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B897-922A-4065-9DBA-A948C5492380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ACB3-3065-4DE7-9251-36F88901E5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93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salexandrborges/ebook.git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98" y="3619376"/>
            <a:ext cx="1535657" cy="131121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1145577" y="2209886"/>
            <a:ext cx="8005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             </a:t>
            </a:r>
            <a:r>
              <a:rPr lang="pt-BR" sz="4000" b="1" dirty="0" smtClean="0"/>
              <a:t>Desbravando </a:t>
            </a:r>
            <a:r>
              <a:rPr lang="pt-BR" sz="4000" b="1" dirty="0"/>
              <a:t>o Universo do Spring Boot: Guia para Iniciantes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129498" y="9764978"/>
            <a:ext cx="3603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Marcos Barbosa</a:t>
            </a:r>
            <a:endParaRPr lang="pt-BR" sz="40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4433887"/>
            <a:ext cx="34861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8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55608" y="1"/>
            <a:ext cx="172528" cy="136297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28136" y="2348560"/>
            <a:ext cx="82811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O </a:t>
            </a:r>
            <a:r>
              <a:rPr lang="pt-BR" sz="1600" dirty="0"/>
              <a:t>Spring Boot oferece uma infinidade de bibliotecas e ferramentas que simplificam o desenvolvimento de aplicações Java web. Com apenas algumas configurações, podemos construir sistemas robustos e escaláveis, desde o gerenciamento de dependências até o desenvolvimento de </a:t>
            </a:r>
            <a:r>
              <a:rPr lang="pt-BR" sz="1600" dirty="0" err="1"/>
              <a:t>APIs</a:t>
            </a:r>
            <a:r>
              <a:rPr lang="pt-BR" sz="1600" dirty="0"/>
              <a:t> </a:t>
            </a:r>
            <a:r>
              <a:rPr lang="pt-BR" sz="1600" dirty="0" err="1"/>
              <a:t>RESTful</a:t>
            </a:r>
            <a:r>
              <a:rPr lang="pt-BR" sz="1600" dirty="0"/>
              <a:t>. Espero que este guia tenha sido útil para você iniciar sua jornada no mundo do Spring Boot. Experimente, explore e divirta-se desenvolvendo!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28136" y="1697807"/>
            <a:ext cx="8291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Conclusão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47251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9589" y="2509583"/>
            <a:ext cx="9282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</a:rPr>
              <a:t>AGRADECIMENTOS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0139" y="3522283"/>
            <a:ext cx="8660921" cy="23157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59588" y="4414734"/>
            <a:ext cx="9282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</a:rPr>
              <a:t>FELIPE AGUIAR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5" y="6170852"/>
            <a:ext cx="4200525" cy="38004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59587" y="5245731"/>
            <a:ext cx="9282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</a:rPr>
              <a:t>BANCO SANTANDER</a:t>
            </a:r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1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55608" y="1"/>
            <a:ext cx="172528" cy="136297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28136" y="2348560"/>
            <a:ext cx="82811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Esse </a:t>
            </a:r>
            <a:r>
              <a:rPr lang="pt-BR" sz="1600" dirty="0" err="1" smtClean="0"/>
              <a:t>Ebook</a:t>
            </a:r>
            <a:r>
              <a:rPr lang="pt-BR" sz="1600" dirty="0" smtClean="0"/>
              <a:t> foi gerado por IA, e Diagramado por humano</a:t>
            </a:r>
            <a:endParaRPr lang="pt-BR" sz="1600" dirty="0"/>
          </a:p>
        </p:txBody>
      </p:sp>
      <p:sp>
        <p:nvSpPr>
          <p:cNvPr id="12" name="Retângulo 11"/>
          <p:cNvSpPr/>
          <p:nvPr/>
        </p:nvSpPr>
        <p:spPr>
          <a:xfrm>
            <a:off x="828136" y="1697807"/>
            <a:ext cx="8291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OBRIGADO POR LER ATÉ AQUI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990600" y="10224198"/>
            <a:ext cx="81186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                                      </a:t>
            </a:r>
            <a:r>
              <a:rPr lang="pt-BR" sz="1600" i="1" dirty="0" smtClean="0"/>
              <a:t>Duke </a:t>
            </a:r>
            <a:r>
              <a:rPr lang="pt-BR" sz="1600" i="1" dirty="0"/>
              <a:t>pronto para mais uma missão interestelar!!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7748512"/>
            <a:ext cx="2305050" cy="225081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828136" y="5708947"/>
            <a:ext cx="8205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hlinkClick r:id="rId3"/>
              </a:rPr>
              <a:t>github.com/</a:t>
            </a:r>
            <a:r>
              <a:rPr lang="pt-BR" sz="1600" dirty="0" err="1" smtClean="0">
                <a:hlinkClick r:id="rId3"/>
              </a:rPr>
              <a:t>marcsalexandrborges</a:t>
            </a:r>
            <a:r>
              <a:rPr lang="pt-BR" sz="1600" dirty="0" smtClean="0">
                <a:hlinkClick r:id="rId3"/>
              </a:rPr>
              <a:t>/</a:t>
            </a:r>
            <a:r>
              <a:rPr lang="pt-BR" sz="1600" dirty="0" err="1" smtClean="0">
                <a:hlinkClick r:id="rId3"/>
              </a:rPr>
              <a:t>ebook.git</a:t>
            </a:r>
            <a:endParaRPr lang="pt-BR" sz="16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3166612"/>
            <a:ext cx="2152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8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70139" y="6039832"/>
            <a:ext cx="92820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 smtClean="0">
                <a:solidFill>
                  <a:schemeClr val="bg1"/>
                </a:solidFill>
              </a:rPr>
              <a:t> </a:t>
            </a:r>
            <a:r>
              <a:rPr lang="pt-BR" sz="4800" b="1" dirty="0" smtClean="0">
                <a:solidFill>
                  <a:schemeClr val="bg1"/>
                </a:solidFill>
              </a:rPr>
              <a:t>INTRODUÇÃO AO SPRING BOOT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905981" y="1742537"/>
            <a:ext cx="3435556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</a:t>
            </a:r>
            <a:endParaRPr lang="pt-BR" sz="2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0139" y="7416024"/>
            <a:ext cx="8660921" cy="23157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66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55608" y="1"/>
            <a:ext cx="172528" cy="136297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28136" y="793632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Capítulo </a:t>
            </a:r>
            <a:r>
              <a:rPr lang="pt-BR" sz="3200" b="1" dirty="0" smtClean="0"/>
              <a:t>1</a:t>
            </a:r>
            <a:endParaRPr lang="pt-BR" sz="3200" b="1" dirty="0"/>
          </a:p>
        </p:txBody>
      </p:sp>
      <p:sp>
        <p:nvSpPr>
          <p:cNvPr id="10" name="Retângulo 9"/>
          <p:cNvSpPr/>
          <p:nvPr/>
        </p:nvSpPr>
        <p:spPr>
          <a:xfrm>
            <a:off x="828136" y="3747868"/>
            <a:ext cx="8291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Gerenciamento de Dependência com Spring Boot Starter</a:t>
            </a:r>
            <a:endParaRPr lang="pt-BR" sz="2400" b="1" dirty="0"/>
          </a:p>
        </p:txBody>
      </p:sp>
      <p:sp>
        <p:nvSpPr>
          <p:cNvPr id="11" name="Retângulo 10"/>
          <p:cNvSpPr/>
          <p:nvPr/>
        </p:nvSpPr>
        <p:spPr>
          <a:xfrm>
            <a:off x="818227" y="2322916"/>
            <a:ext cx="82811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Spring Boot revolucionou o desenvolvimento de aplicativos Java, simplificando a configuração e acelerando o processo de desenvolvimento. Com ele, é possível criar aplicativos robustos e escaláveis com poucas configurações. Vamos explorar algumas das principais bibliotecas do Spring Boot e como utilizá-las em aplicações Java web.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08085" y="4297058"/>
            <a:ext cx="82912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Spring Boot Starter é uma das características mais marcantes do framework. Com os starters, podemos adicionar facilmente dependências específicas para diferentes finalidades em nossos projetos. Por exemplo, ao adicionar o starter "</a:t>
            </a:r>
            <a:r>
              <a:rPr lang="pt-BR" sz="1600" dirty="0" err="1"/>
              <a:t>spring</a:t>
            </a:r>
            <a:r>
              <a:rPr lang="pt-BR" sz="1600" dirty="0"/>
              <a:t>-boot-starter-web", estamos incluindo as dependências necessárias para desenvolver uma aplicação web.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8949805"/>
            <a:ext cx="2562225" cy="300037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828136" y="1663521"/>
            <a:ext cx="8291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Introdução ao Spring Boot</a:t>
            </a:r>
            <a:endParaRPr lang="pt-BR" sz="2400" b="1" dirty="0"/>
          </a:p>
        </p:txBody>
      </p:sp>
      <p:sp>
        <p:nvSpPr>
          <p:cNvPr id="6" name="Retângulo 5"/>
          <p:cNvSpPr/>
          <p:nvPr/>
        </p:nvSpPr>
        <p:spPr>
          <a:xfrm>
            <a:off x="838045" y="12175219"/>
            <a:ext cx="828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                                            </a:t>
            </a:r>
            <a:r>
              <a:rPr lang="pt-BR" sz="1600" i="1" dirty="0" smtClean="0"/>
              <a:t>Como </a:t>
            </a:r>
            <a:r>
              <a:rPr lang="pt-BR" sz="1600" i="1" dirty="0"/>
              <a:t>o Duke influenciou Da Vinci...</a:t>
            </a:r>
            <a:endParaRPr lang="pt-BR" sz="16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8" y="5562466"/>
            <a:ext cx="769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1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19178" y="6027482"/>
            <a:ext cx="9282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</a:rPr>
              <a:t>PERSISTÊNCIA DE DADOS COM SPRING DATA JPA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905980" y="1742537"/>
            <a:ext cx="3435556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02</a:t>
            </a:r>
            <a:endParaRPr lang="pt-BR" sz="2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0139" y="7630609"/>
            <a:ext cx="8660921" cy="23157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73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55608" y="1"/>
            <a:ext cx="172528" cy="136297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28136" y="793632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Capítulo </a:t>
            </a:r>
            <a:r>
              <a:rPr lang="pt-BR" sz="3200" b="1" dirty="0" smtClean="0"/>
              <a:t>2</a:t>
            </a:r>
            <a:endParaRPr lang="pt-BR" sz="3200" b="1" dirty="0"/>
          </a:p>
        </p:txBody>
      </p:sp>
      <p:sp>
        <p:nvSpPr>
          <p:cNvPr id="11" name="Retângulo 10"/>
          <p:cNvSpPr/>
          <p:nvPr/>
        </p:nvSpPr>
        <p:spPr>
          <a:xfrm>
            <a:off x="828136" y="2348560"/>
            <a:ext cx="82811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O Spring Data JPA simplifica o acesso a bancos de dados relacionais em aplicações Java. Com ele, podemos escrever consultas SQL de forma mais intuitiva, utilizando interfaces e métodos padrão do Java. Por exemplo, para buscar todos os usuários de uma aplicação, podemos simplesmente definir um método no repositório</a:t>
            </a:r>
            <a:r>
              <a:rPr lang="pt-BR" sz="1600" dirty="0" smtClean="0"/>
              <a:t>:</a:t>
            </a:r>
            <a:endParaRPr lang="pt-BR" sz="1600" dirty="0"/>
          </a:p>
        </p:txBody>
      </p:sp>
      <p:sp>
        <p:nvSpPr>
          <p:cNvPr id="12" name="Retângulo 11"/>
          <p:cNvSpPr/>
          <p:nvPr/>
        </p:nvSpPr>
        <p:spPr>
          <a:xfrm>
            <a:off x="828136" y="1697807"/>
            <a:ext cx="8291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Persistência </a:t>
            </a:r>
            <a:r>
              <a:rPr lang="pt-BR" sz="2400" b="1" dirty="0"/>
              <a:t>de Dados com Spring Data </a:t>
            </a:r>
            <a:r>
              <a:rPr lang="pt-BR" sz="2400" b="1" dirty="0" smtClean="0"/>
              <a:t>JPA</a:t>
            </a:r>
            <a:endParaRPr lang="pt-BR" sz="2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40" y="6616395"/>
            <a:ext cx="2276475" cy="31813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34936" y="10254441"/>
            <a:ext cx="8291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 </a:t>
            </a:r>
            <a:r>
              <a:rPr lang="pt-BR" sz="1600" dirty="0" smtClean="0"/>
              <a:t>                                                       </a:t>
            </a:r>
            <a:r>
              <a:rPr lang="pt-BR" sz="1600" i="1" dirty="0" err="1"/>
              <a:t>Êta</a:t>
            </a:r>
            <a:r>
              <a:rPr lang="pt-BR" sz="1600" i="1" dirty="0"/>
              <a:t> Duke </a:t>
            </a:r>
            <a:r>
              <a:rPr lang="pt-BR" sz="1600" i="1" dirty="0" err="1"/>
              <a:t>bão</a:t>
            </a:r>
            <a:r>
              <a:rPr lang="pt-BR" sz="1600" i="1" dirty="0"/>
              <a:t> </a:t>
            </a:r>
            <a:r>
              <a:rPr lang="pt-BR" sz="1600" i="1" dirty="0" err="1"/>
              <a:t>dimais</a:t>
            </a:r>
            <a:r>
              <a:rPr lang="pt-BR" sz="1600" i="1" dirty="0"/>
              <a:t>, Sô!!</a:t>
            </a:r>
            <a:endParaRPr lang="pt-BR" sz="16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4" y="3949531"/>
            <a:ext cx="76676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19178" y="5970146"/>
            <a:ext cx="9282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</a:rPr>
              <a:t>DESENVOLVIMENTO DE APIS RESTFUL COM SPRING BOOT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905980" y="1742537"/>
            <a:ext cx="3435556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5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03</a:t>
            </a:r>
            <a:endParaRPr lang="pt-BR" sz="2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0139" y="7539806"/>
            <a:ext cx="8660921" cy="23157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88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55608" y="1"/>
            <a:ext cx="172528" cy="136297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828136" y="793632"/>
            <a:ext cx="828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Capítulo 3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27903" y="2132432"/>
            <a:ext cx="82813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O </a:t>
            </a:r>
            <a:r>
              <a:rPr lang="pt-BR" sz="1600" dirty="0"/>
              <a:t>desenvolvimento de </a:t>
            </a:r>
            <a:r>
              <a:rPr lang="pt-BR" sz="1600" dirty="0" err="1"/>
              <a:t>APIs</a:t>
            </a:r>
            <a:r>
              <a:rPr lang="pt-BR" sz="1600" dirty="0"/>
              <a:t> </a:t>
            </a:r>
            <a:r>
              <a:rPr lang="pt-BR" sz="1600" dirty="0" err="1"/>
              <a:t>RESTful</a:t>
            </a:r>
            <a:r>
              <a:rPr lang="pt-BR" sz="1600" dirty="0"/>
              <a:t> tornou-se essencial na construção de sistemas modernos. O Spring Boot oferece um conjunto poderoso de ferramentas para criar e gerenciar </a:t>
            </a:r>
            <a:r>
              <a:rPr lang="pt-BR" sz="1600" dirty="0" err="1"/>
              <a:t>endpoints</a:t>
            </a:r>
            <a:r>
              <a:rPr lang="pt-BR" sz="1600" dirty="0"/>
              <a:t> REST de forma simples e eficiente.</a:t>
            </a:r>
          </a:p>
          <a:p>
            <a:endParaRPr lang="pt-BR" sz="1600" dirty="0"/>
          </a:p>
        </p:txBody>
      </p:sp>
      <p:sp>
        <p:nvSpPr>
          <p:cNvPr id="12" name="Retângulo 11"/>
          <p:cNvSpPr/>
          <p:nvPr/>
        </p:nvSpPr>
        <p:spPr>
          <a:xfrm>
            <a:off x="827903" y="1524587"/>
            <a:ext cx="8322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Desenvolvimento </a:t>
            </a:r>
            <a:r>
              <a:rPr lang="pt-BR" sz="2400" b="1" dirty="0"/>
              <a:t>de </a:t>
            </a:r>
            <a:r>
              <a:rPr lang="pt-BR" sz="2400" b="1" dirty="0" err="1"/>
              <a:t>APIs</a:t>
            </a:r>
            <a:r>
              <a:rPr lang="pt-BR" sz="2400" b="1" dirty="0"/>
              <a:t> </a:t>
            </a:r>
            <a:r>
              <a:rPr lang="pt-BR" sz="2400" b="1" dirty="0" err="1"/>
              <a:t>RESTful</a:t>
            </a:r>
            <a:r>
              <a:rPr lang="pt-BR" sz="2400" b="1" dirty="0"/>
              <a:t> com Spring Boot</a:t>
            </a:r>
          </a:p>
        </p:txBody>
      </p:sp>
      <p:sp>
        <p:nvSpPr>
          <p:cNvPr id="3" name="Retângulo 2"/>
          <p:cNvSpPr/>
          <p:nvPr/>
        </p:nvSpPr>
        <p:spPr>
          <a:xfrm>
            <a:off x="827902" y="3060518"/>
            <a:ext cx="8195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Criação de </a:t>
            </a:r>
            <a:r>
              <a:rPr lang="pt-BR" sz="2400" b="1" dirty="0" err="1"/>
              <a:t>Endpoints</a:t>
            </a:r>
            <a:r>
              <a:rPr lang="pt-BR" sz="2400" b="1" dirty="0"/>
              <a:t> com Spring </a:t>
            </a:r>
            <a:r>
              <a:rPr lang="pt-BR" sz="2400" b="1" dirty="0" smtClean="0"/>
              <a:t>MVC </a:t>
            </a:r>
            <a:endParaRPr lang="pt-BR" sz="2400" b="1" dirty="0"/>
          </a:p>
        </p:txBody>
      </p:sp>
      <p:sp>
        <p:nvSpPr>
          <p:cNvPr id="5" name="Retângulo 4"/>
          <p:cNvSpPr/>
          <p:nvPr/>
        </p:nvSpPr>
        <p:spPr>
          <a:xfrm>
            <a:off x="827902" y="3599127"/>
            <a:ext cx="8281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O Spring </a:t>
            </a:r>
            <a:r>
              <a:rPr lang="pt-BR" sz="1600" dirty="0"/>
              <a:t>MVC é o framework web padrão do Spring Boot para o desenvolvimento de aplicativos baseados em padrões MVC (</a:t>
            </a:r>
            <a:r>
              <a:rPr lang="pt-BR" sz="1600" dirty="0" err="1"/>
              <a:t>Model-View-Controller</a:t>
            </a:r>
            <a:r>
              <a:rPr lang="pt-BR" sz="1600" dirty="0"/>
              <a:t>). Com ele, podemos criar </a:t>
            </a:r>
            <a:r>
              <a:rPr lang="pt-BR" sz="1600" dirty="0" err="1"/>
              <a:t>endpoints</a:t>
            </a:r>
            <a:r>
              <a:rPr lang="pt-BR" sz="1600" dirty="0"/>
              <a:t> </a:t>
            </a:r>
            <a:r>
              <a:rPr lang="pt-BR" sz="1600" dirty="0" err="1"/>
              <a:t>RESTful</a:t>
            </a:r>
            <a:r>
              <a:rPr lang="pt-BR" sz="1600" dirty="0"/>
              <a:t> de maneira simples e concisa. Por exemplo, podemos definir um </a:t>
            </a:r>
            <a:r>
              <a:rPr lang="pt-BR" sz="1600" dirty="0" err="1"/>
              <a:t>endpoint</a:t>
            </a:r>
            <a:r>
              <a:rPr lang="pt-BR" sz="1600" dirty="0"/>
              <a:t> para recuperar informações de um usuário:</a:t>
            </a:r>
          </a:p>
        </p:txBody>
      </p:sp>
      <p:sp>
        <p:nvSpPr>
          <p:cNvPr id="8" name="Retângulo 7"/>
          <p:cNvSpPr/>
          <p:nvPr/>
        </p:nvSpPr>
        <p:spPr>
          <a:xfrm>
            <a:off x="827902" y="12139877"/>
            <a:ext cx="8043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 </a:t>
            </a:r>
            <a:r>
              <a:rPr lang="pt-BR" sz="1600" b="1" dirty="0" smtClean="0"/>
              <a:t>                                      </a:t>
            </a:r>
            <a:r>
              <a:rPr lang="pt-BR" sz="1600" i="1" dirty="0" smtClean="0"/>
              <a:t>Amigos </a:t>
            </a:r>
            <a:r>
              <a:rPr lang="pt-BR" sz="1600" i="1" dirty="0"/>
              <a:t>para sempre, Duke e </a:t>
            </a:r>
            <a:r>
              <a:rPr lang="pt-BR" sz="1600" i="1" dirty="0" err="1"/>
              <a:t>Tux</a:t>
            </a:r>
            <a:r>
              <a:rPr lang="pt-BR" sz="1600" i="1" dirty="0"/>
              <a:t> </a:t>
            </a:r>
            <a:r>
              <a:rPr lang="pt-BR" sz="1600" i="1" dirty="0" err="1"/>
              <a:t>Forever</a:t>
            </a:r>
            <a:r>
              <a:rPr lang="pt-BR" sz="1600" i="1" dirty="0"/>
              <a:t>!!</a:t>
            </a:r>
            <a:endParaRPr lang="pt-BR" sz="16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12" y="4847169"/>
            <a:ext cx="6625086" cy="4664433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85" y="9682426"/>
            <a:ext cx="2731829" cy="21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2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55608" y="1"/>
            <a:ext cx="172528" cy="1362974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28136" y="2348560"/>
            <a:ext cx="8281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 </a:t>
            </a:r>
            <a:r>
              <a:rPr lang="pt-BR" sz="1600" dirty="0"/>
              <a:t>A validação de entradas é crucial para garantir a integridade dos dados em nossas </a:t>
            </a:r>
            <a:r>
              <a:rPr lang="pt-BR" sz="1600" dirty="0" err="1"/>
              <a:t>APIs</a:t>
            </a:r>
            <a:r>
              <a:rPr lang="pt-BR" sz="1600" dirty="0"/>
              <a:t>. O Spring </a:t>
            </a:r>
            <a:r>
              <a:rPr lang="pt-BR" sz="1600" dirty="0" err="1"/>
              <a:t>Validation</a:t>
            </a:r>
            <a:r>
              <a:rPr lang="pt-BR" sz="1600" dirty="0"/>
              <a:t> fornece um mecanismo simples e poderoso para validar objetos antes de processá-los. Por exemplo, podemos validar um objeto de requisição antes de salvá-lo no banco de dados: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28136" y="1697807"/>
            <a:ext cx="8291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Validação de Entradas com Spring </a:t>
            </a:r>
            <a:r>
              <a:rPr lang="pt-BR" sz="2400" b="1" dirty="0" err="1" smtClean="0"/>
              <a:t>Validation</a:t>
            </a:r>
            <a:endParaRPr lang="pt-BR" sz="2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29" y="8298376"/>
            <a:ext cx="4526742" cy="29332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27903" y="11596392"/>
            <a:ext cx="8281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 smtClean="0"/>
              <a:t>               </a:t>
            </a:r>
            <a:r>
              <a:rPr lang="pt-BR" sz="1600" i="1" dirty="0" smtClean="0"/>
              <a:t>Ufa</a:t>
            </a:r>
            <a:r>
              <a:rPr lang="pt-BR" sz="1600" i="1" dirty="0"/>
              <a:t>!! Alguém precisava salvar o mundo dos tenebrosos usuários!!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3" y="3458093"/>
            <a:ext cx="8099247" cy="38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0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9589" y="2509583"/>
            <a:ext cx="9282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chemeClr val="bg1"/>
                </a:solidFill>
              </a:rPr>
              <a:t>Conclusão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0139" y="3522283"/>
            <a:ext cx="8660921" cy="23157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95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508</Words>
  <Application>Microsoft Office PowerPoint</Application>
  <PresentationFormat>Papel A3 (297 x 420 mm)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Barbosa</dc:creator>
  <cp:lastModifiedBy>Marcos Barbosa</cp:lastModifiedBy>
  <cp:revision>52</cp:revision>
  <dcterms:created xsi:type="dcterms:W3CDTF">2024-04-30T23:12:47Z</dcterms:created>
  <dcterms:modified xsi:type="dcterms:W3CDTF">2024-05-02T18:51:11Z</dcterms:modified>
</cp:coreProperties>
</file>