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sldIdLst>
    <p:sldId id="277" r:id="rId3"/>
    <p:sldId id="312" r:id="rId4"/>
    <p:sldId id="328" r:id="rId5"/>
    <p:sldId id="308" r:id="rId6"/>
    <p:sldId id="313" r:id="rId7"/>
    <p:sldId id="280" r:id="rId8"/>
    <p:sldId id="322" r:id="rId9"/>
    <p:sldId id="315" r:id="rId10"/>
    <p:sldId id="329" r:id="rId11"/>
    <p:sldId id="330" r:id="rId12"/>
    <p:sldId id="333"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312"/>
            <p14:sldId id="328"/>
            <p14:sldId id="308"/>
            <p14:sldId id="313"/>
          </p14:sldIdLst>
        </p14:section>
        <p14:section name="Code" id="{E2D565D1-BA5E-44E6-A40E-50A644912248}">
          <p14:sldIdLst>
            <p14:sldId id="280"/>
            <p14:sldId id="322"/>
            <p14:sldId id="315"/>
          </p14:sldIdLst>
        </p14:section>
        <p14:section name="CSDL" id="{8D81DE1D-2D08-43D3-A27C-78DFFB7BD574}">
          <p14:sldIdLst>
            <p14:sldId id="329"/>
            <p14:sldId id="330"/>
          </p14:sldIdLst>
        </p14:section>
        <p14:section name="There's More!" id="{2E16B512-814A-4DC1-A986-25475E10E0EF}">
          <p14:sldIdLst>
            <p14:sldId id="333"/>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5" autoAdjust="0"/>
    <p:restoredTop sz="89214" autoAdjust="0"/>
  </p:normalViewPr>
  <p:slideViewPr>
    <p:cSldViewPr>
      <p:cViewPr varScale="1">
        <p:scale>
          <a:sx n="67" d="100"/>
          <a:sy n="67" d="100"/>
        </p:scale>
        <p:origin x="148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6/12/2014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778399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2637887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96573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565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64149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9299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13581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6</a:t>
            </a:fld>
            <a:endParaRPr lang="en-US" dirty="0"/>
          </a:p>
        </p:txBody>
      </p:sp>
    </p:spTree>
    <p:extLst>
      <p:ext uri="{BB962C8B-B14F-4D97-AF65-F5344CB8AC3E}">
        <p14:creationId xmlns:p14="http://schemas.microsoft.com/office/powerpoint/2010/main" val="238277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Sinh ra các</a:t>
            </a:r>
            <a:r>
              <a:rPr lang="en-US" baseline="0" dirty="0" smtClean="0"/>
              <a:t> Entity tương ứng với CSDL để lưu trữ xuống CSDL</a:t>
            </a:r>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060598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85944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extLst>
      <p:ext uri="{BB962C8B-B14F-4D97-AF65-F5344CB8AC3E}">
        <p14:creationId xmlns:p14="http://schemas.microsoft.com/office/powerpoint/2010/main" val="104399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Các</a:t>
            </a:r>
            <a:r>
              <a:rPr lang="en-US" baseline="0" dirty="0" smtClean="0"/>
              <a:t> lập trình viên theo hướng này thường như những người lập trình lâu năm, họ sẽ nghĩ tổng quát chương trình gồm những class nào rồi bắt tay vào code, và không đi theo kiểu truyền thống là đi từ CSDL</a:t>
            </a:r>
            <a:endParaRPr lang="en-US" dirty="0" smtClean="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027187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6/12/2014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6/12/2014</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6/12/2014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6/12/2014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6/12/2014</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6/12/2014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23.png"/><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pPr indent="1181100" algn="l"/>
            <a:r>
              <a:rPr dirty="0" smtClean="0"/>
              <a:t>Giáo viên hướng dẫn:</a:t>
            </a:r>
          </a:p>
          <a:p>
            <a:r>
              <a:rPr lang="en-US" dirty="0" smtClean="0"/>
              <a:t>Nguyễn Minh Hiệp</a:t>
            </a:r>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smtClean="0">
                <a:solidFill>
                  <a:srgbClr val="7BCF27"/>
                </a:solidFill>
                <a:latin typeface="Calibri" pitchFamily="34" charset="0"/>
              </a:rPr>
              <a:t>Báo cáo môn học Thiết Kế Mẫu</a:t>
            </a:r>
            <a:r>
              <a:rPr lang="en-US" sz="2400" b="0" dirty="0" smtClean="0">
                <a:solidFill>
                  <a:srgbClr val="262626"/>
                </a:solidFill>
              </a:rPr>
              <a:t/>
            </a:r>
            <a:br>
              <a:rPr lang="en-US" sz="2400" b="0" dirty="0" smtClean="0">
                <a:solidFill>
                  <a:srgbClr val="262626"/>
                </a:solidFill>
              </a:rPr>
            </a:br>
            <a:r>
              <a:rPr lang="en-US" sz="5600" b="0" dirty="0" smtClean="0">
                <a:solidFill>
                  <a:prstClr val="white"/>
                </a:solidFill>
              </a:rPr>
              <a:t>Sinh </a:t>
            </a:r>
            <a:r>
              <a:rPr lang="en-US" sz="5600" b="0" dirty="0" smtClean="0">
                <a:solidFill>
                  <a:prstClr val="white"/>
                </a:solidFill>
              </a:rPr>
              <a:t>mã </a:t>
            </a:r>
            <a:r>
              <a:rPr lang="en-US" sz="5600" b="0" dirty="0" smtClean="0">
                <a:solidFill>
                  <a:prstClr val="white"/>
                </a:solidFill>
              </a:rPr>
              <a:t>tự </a:t>
            </a:r>
            <a:r>
              <a:rPr lang="en-US" sz="5600" b="0" dirty="0" smtClean="0">
                <a:solidFill>
                  <a:prstClr val="white"/>
                </a:solidFill>
              </a:rPr>
              <a:t>động</a:t>
            </a:r>
            <a:endParaRPr lang="en-US" sz="5600" b="0" dirty="0"/>
          </a:p>
        </p:txBody>
      </p:sp>
      <p:pic>
        <p:nvPicPr>
          <p:cNvPr id="1027" name="Picture 3" descr="C:\Users\Lushanthan\Desktop\IronOne Presentation\51f85583863460702231d437ac763a58.jpg.jpg"/>
          <p:cNvPicPr>
            <a:picLocks noChangeAspect="1" noChangeArrowheads="1"/>
          </p:cNvPicPr>
          <p:nvPr/>
        </p:nvPicPr>
        <p:blipFill>
          <a:blip r:embed="rId3" cstate="print"/>
          <a:srcRect b="4974"/>
          <a:stretch>
            <a:fillRect/>
          </a:stretch>
        </p:blipFill>
        <p:spPr bwMode="auto">
          <a:xfrm>
            <a:off x="0" y="0"/>
            <a:ext cx="3543301" cy="2819400"/>
          </a:xfrm>
          <a:prstGeom prst="rect">
            <a:avLst/>
          </a:prstGeom>
          <a:noFill/>
        </p:spPr>
      </p:pic>
      <p:sp>
        <p:nvSpPr>
          <p:cNvPr id="6" name="Text Placeholder 2"/>
          <p:cNvSpPr txBox="1">
            <a:spLocks/>
          </p:cNvSpPr>
          <p:nvPr/>
        </p:nvSpPr>
        <p:spPr>
          <a:xfrm>
            <a:off x="3733800" y="5181600"/>
            <a:ext cx="4953000" cy="952500"/>
          </a:xfrm>
          <a:prstGeom prst="rect">
            <a:avLst/>
          </a:prstGeom>
        </p:spPr>
        <p:txBody>
          <a:bodyPr vert="horz" lIns="91440" tIns="45720" rIns="91440" bIns="45720" rtlCol="0" anchor="b">
            <a:normAutofit fontScale="92500" lnSpcReduction="20000"/>
          </a:bodyPr>
          <a:lstStyle>
            <a:lvl1pPr marL="342900" indent="-342900" algn="r" defTabSz="914400" rtl="0" eaLnBrk="1" latinLnBrk="0" hangingPunct="1">
              <a:spcBef>
                <a:spcPct val="20000"/>
              </a:spcBef>
              <a:buFont typeface="Arial" pitchFamily="34" charset="0"/>
              <a:buNone/>
              <a:defRPr lang="en-US" sz="2200" kern="1200" dirty="0" smtClean="0">
                <a:solidFill>
                  <a:schemeClr val="tx1">
                    <a:lumMod val="75000"/>
                    <a:lumOff val="25000"/>
                  </a:schemeClr>
                </a:solidFill>
                <a:latin typeface="Calibri"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181100" algn="l"/>
            <a:r>
              <a:rPr lang="en-GB" dirty="0" smtClean="0">
                <a:solidFill>
                  <a:schemeClr val="bg1">
                    <a:lumMod val="85000"/>
                  </a:schemeClr>
                </a:solidFill>
              </a:rPr>
              <a:t>Sinh Viên thực hiên:</a:t>
            </a:r>
            <a:endParaRPr lang="vi-VN" dirty="0" smtClean="0">
              <a:solidFill>
                <a:schemeClr val="bg1">
                  <a:lumMod val="85000"/>
                </a:schemeClr>
              </a:solidFill>
            </a:endParaRPr>
          </a:p>
          <a:p>
            <a:pPr indent="2349500" algn="l"/>
            <a:r>
              <a:rPr lang="en-GB" dirty="0" smtClean="0">
                <a:solidFill>
                  <a:schemeClr val="bg1">
                    <a:lumMod val="85000"/>
                  </a:schemeClr>
                </a:solidFill>
              </a:rPr>
              <a:t>Lê Ngọc Linh</a:t>
            </a:r>
          </a:p>
          <a:p>
            <a:pPr indent="2349500" algn="l"/>
            <a:r>
              <a:rPr lang="en-GB" dirty="0" smtClean="0">
                <a:solidFill>
                  <a:schemeClr val="bg1">
                    <a:lumMod val="85000"/>
                  </a:schemeClr>
                </a:solidFill>
              </a:rPr>
              <a:t>Nguyễn Hùng Thịnh</a:t>
            </a:r>
            <a:endParaRPr lang="vi-VN" dirty="0">
              <a:solidFill>
                <a:schemeClr val="bg1">
                  <a:lumMod val="8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Introduction </a:t>
            </a:r>
            <a:endParaRPr lang="en-US" sz="3200" dirty="0">
              <a:solidFill>
                <a:prstClr val="white"/>
              </a:solidFill>
            </a:endParaRPr>
          </a:p>
        </p:txBody>
      </p:sp>
      <p:sp>
        <p:nvSpPr>
          <p:cNvPr id="3" name="TextBox 2"/>
          <p:cNvSpPr txBox="1"/>
          <p:nvPr/>
        </p:nvSpPr>
        <p:spPr>
          <a:xfrm>
            <a:off x="1523999" y="685800"/>
            <a:ext cx="7391401" cy="5638800"/>
          </a:xfrm>
          <a:prstGeom prst="rect">
            <a:avLst/>
          </a:prstGeom>
          <a:noFill/>
        </p:spPr>
        <p:txBody>
          <a:bodyPr wrap="square" rtlCol="0">
            <a:normAutofit/>
          </a:bodyPr>
          <a:lstStyle/>
          <a:p>
            <a:r>
              <a:rPr lang="en-US" sz="2800" b="1" dirty="0" smtClean="0">
                <a:solidFill>
                  <a:prstClr val="black">
                    <a:lumMod val="50000"/>
                    <a:lumOff val="50000"/>
                  </a:prstClr>
                </a:solidFill>
              </a:rPr>
              <a:t>Sinh </a:t>
            </a:r>
            <a:r>
              <a:rPr lang="en-US" sz="2800" b="1" dirty="0" smtClean="0">
                <a:solidFill>
                  <a:prstClr val="black">
                    <a:lumMod val="50000"/>
                    <a:lumOff val="50000"/>
                  </a:prstClr>
                </a:solidFill>
              </a:rPr>
              <a:t>cơ sở dữ liệu</a:t>
            </a:r>
            <a:endParaRPr lang="en-US" sz="2800" b="1" dirty="0" smtClean="0">
              <a:solidFill>
                <a:prstClr val="black">
                  <a:lumMod val="50000"/>
                  <a:lumOff val="50000"/>
                </a:prstClr>
              </a:solidFill>
            </a:endParaRPr>
          </a:p>
          <a:p>
            <a:pPr>
              <a:lnSpc>
                <a:spcPct val="30000"/>
              </a:lnSpc>
            </a:pPr>
            <a:endParaRPr lang="en-US" dirty="0" smtClean="0">
              <a:solidFill>
                <a:prstClr val="black"/>
              </a:solidFill>
            </a:endParaRPr>
          </a:p>
          <a:p>
            <a:r>
              <a:rPr lang="en-GB" sz="2400" dirty="0" smtClean="0"/>
              <a:t>Hướng lập trình cấu trúc đang được dần phổ biến hiện nay. Khi người </a:t>
            </a:r>
            <a:r>
              <a:rPr lang="en-GB" sz="2400" dirty="0" smtClean="0"/>
              <a:t>lập trình viên nghĩ </a:t>
            </a:r>
            <a:r>
              <a:rPr lang="en-GB" sz="2400" dirty="0" smtClean="0"/>
              <a:t>ra các đối tượng trước rồi mới sinh ra </a:t>
            </a:r>
            <a:r>
              <a:rPr lang="en-GB" sz="2400" dirty="0" smtClean="0"/>
              <a:t>dữ liệu và lưu trữ trên cơ sở dữ liệu.</a:t>
            </a:r>
            <a:endParaRPr lang="en-GB" sz="2400" dirty="0" smtClean="0"/>
          </a:p>
          <a:p>
            <a:endParaRPr lang="en-GB" sz="2400" dirty="0" smtClean="0"/>
          </a:p>
          <a:p>
            <a:endParaRPr lang="en-US" sz="2200" dirty="0" smtClean="0">
              <a:solidFill>
                <a:prstClr val="black">
                  <a:lumMod val="85000"/>
                  <a:lumOff val="15000"/>
                </a:prstClr>
              </a:solidFill>
            </a:endParaRPr>
          </a:p>
          <a:p>
            <a:pPr lvl="0" eaLnBrk="0" fontAlgn="base" hangingPunct="0">
              <a:spcBef>
                <a:spcPct val="0"/>
              </a:spcBef>
              <a:spcAft>
                <a:spcPct val="0"/>
              </a:spcAft>
            </a:pPr>
            <a:endParaRPr lang="en-US" sz="1000" dirty="0" smtClean="0"/>
          </a:p>
          <a:p>
            <a:pPr lvl="0" eaLnBrk="0" fontAlgn="base" hangingPunct="0">
              <a:spcBef>
                <a:spcPct val="0"/>
              </a:spcBef>
              <a:spcAft>
                <a:spcPct val="0"/>
              </a:spcAft>
            </a:pPr>
            <a:endParaRPr lang="en-US" sz="1000" dirty="0" smtClean="0">
              <a:latin typeface="Courier New" pitchFamily="49" charset="0"/>
              <a:ea typeface="Calibri" pitchFamily="34"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5572" y="2995611"/>
            <a:ext cx="5168254" cy="1828571"/>
          </a:xfrm>
          <a:prstGeom prst="rect">
            <a:avLst/>
          </a:prstGeom>
        </p:spPr>
      </p:pic>
    </p:spTree>
    <p:extLst>
      <p:ext uri="{BB962C8B-B14F-4D97-AF65-F5344CB8AC3E}">
        <p14:creationId xmlns:p14="http://schemas.microsoft.com/office/powerpoint/2010/main" val="3952258544"/>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20030" y="4203427"/>
            <a:ext cx="4953000" cy="2654573"/>
          </a:xfrm>
          <a:prstGeom prst="rect">
            <a:avLst/>
          </a:prstGeom>
          <a:noFill/>
        </p:spPr>
        <p:txBody>
          <a:bodyPr wrap="square" rtlCol="0">
            <a:normAutofit/>
          </a:bodyPr>
          <a:lstStyle/>
          <a:p>
            <a:pPr>
              <a:spcBef>
                <a:spcPts val="100"/>
              </a:spcBef>
            </a:pPr>
            <a:r>
              <a:rPr lang="en-US" sz="2000" dirty="0" smtClean="0">
                <a:solidFill>
                  <a:prstClr val="white"/>
                </a:solidFill>
              </a:rPr>
              <a:t>Chương trình sinh Code</a:t>
            </a:r>
          </a:p>
          <a:p>
            <a:pPr>
              <a:spcBef>
                <a:spcPts val="100"/>
              </a:spcBef>
            </a:pPr>
            <a:endParaRPr lang="en-US" sz="2000" dirty="0" smtClean="0">
              <a:solidFill>
                <a:prstClr val="white"/>
              </a:solidFill>
            </a:endParaRPr>
          </a:p>
          <a:p>
            <a:pPr>
              <a:spcBef>
                <a:spcPts val="100"/>
              </a:spcBef>
            </a:pPr>
            <a:endParaRPr lang="en-US" sz="2000" dirty="0" smtClean="0">
              <a:solidFill>
                <a:prstClr val="white"/>
              </a:solidFill>
            </a:endParaRPr>
          </a:p>
          <a:p>
            <a:endParaRPr lang="en-US" sz="2400" dirty="0">
              <a:solidFill>
                <a:prstClr val="black"/>
              </a:solidFill>
            </a:endParaRPr>
          </a:p>
        </p:txBody>
      </p:sp>
      <p:sp>
        <p:nvSpPr>
          <p:cNvPr id="5" name="TextBox 4"/>
          <p:cNvSpPr txBox="1"/>
          <p:nvPr/>
        </p:nvSpPr>
        <p:spPr>
          <a:xfrm>
            <a:off x="399588" y="1524000"/>
            <a:ext cx="4648200" cy="2369641"/>
          </a:xfrm>
          <a:prstGeom prst="rect">
            <a:avLst/>
          </a:prstGeom>
          <a:noFill/>
        </p:spPr>
        <p:txBody>
          <a:bodyPr wrap="square" rtlCol="0" anchor="b">
            <a:normAutofit/>
          </a:bodyPr>
          <a:lstStyle/>
          <a:p>
            <a:r>
              <a:rPr lang="en-US" sz="4400" b="1" dirty="0" smtClean="0">
                <a:solidFill>
                  <a:srgbClr val="7BCF27"/>
                </a:solidFill>
              </a:rPr>
              <a:t>Demo</a:t>
            </a:r>
            <a:endParaRPr lang="en-US" sz="4400" b="1" dirty="0">
              <a:solidFill>
                <a:srgbClr val="7BCF27"/>
              </a:solidFill>
            </a:endParaRPr>
          </a:p>
        </p:txBody>
      </p:sp>
      <p:sp>
        <p:nvSpPr>
          <p:cNvPr id="28" name="TextBox 27"/>
          <p:cNvSpPr txBox="1"/>
          <p:nvPr/>
        </p:nvSpPr>
        <p:spPr>
          <a:xfrm>
            <a:off x="5943600" y="685800"/>
            <a:ext cx="3200400" cy="4267200"/>
          </a:xfrm>
          <a:prstGeom prst="rect">
            <a:avLst/>
          </a:prstGeom>
          <a:noFill/>
        </p:spPr>
        <p:txBody>
          <a:bodyPr wrap="square" rtlCol="0">
            <a:normAutofit/>
          </a:bodyPr>
          <a:lstStyle/>
          <a:p>
            <a:pPr>
              <a:spcBef>
                <a:spcPts val="100"/>
              </a:spcBef>
            </a:pPr>
            <a:r>
              <a:rPr lang="en-US" sz="2000" dirty="0" smtClean="0">
                <a:solidFill>
                  <a:prstClr val="white"/>
                </a:solidFill>
              </a:rPr>
              <a:t>. </a:t>
            </a:r>
          </a:p>
          <a:p>
            <a:pPr>
              <a:spcBef>
                <a:spcPts val="100"/>
              </a:spcBef>
            </a:pPr>
            <a:endParaRPr lang="en-US" sz="2000" dirty="0" smtClean="0">
              <a:solidFill>
                <a:prstClr val="white"/>
              </a:solidFill>
            </a:endParaRPr>
          </a:p>
          <a:p>
            <a:endParaRPr lang="en-US" sz="2400" dirty="0">
              <a:solidFill>
                <a:prstClr val="black"/>
              </a:solidFill>
            </a:endParaRPr>
          </a:p>
        </p:txBody>
      </p:sp>
      <p:pic>
        <p:nvPicPr>
          <p:cNvPr id="1028" name="Picture 4" descr="C:\Users\User\Desktop\arrow_right.png"/>
          <p:cNvPicPr>
            <a:picLocks noChangeAspect="1" noChangeArrowheads="1"/>
          </p:cNvPicPr>
          <p:nvPr/>
        </p:nvPicPr>
        <p:blipFill>
          <a:blip r:embed="rId4" cstate="print"/>
          <a:srcRect/>
          <a:stretch>
            <a:fillRect/>
          </a:stretch>
        </p:blipFill>
        <p:spPr bwMode="auto">
          <a:xfrm>
            <a:off x="4191000" y="4038600"/>
            <a:ext cx="914400" cy="685800"/>
          </a:xfrm>
          <a:prstGeom prst="rect">
            <a:avLst/>
          </a:prstGeom>
          <a:noFill/>
        </p:spPr>
      </p:pic>
    </p:spTree>
    <p:extLst>
      <p:ext uri="{BB962C8B-B14F-4D97-AF65-F5344CB8AC3E}">
        <p14:creationId xmlns:p14="http://schemas.microsoft.com/office/powerpoint/2010/main" val="133834900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pattFill prst="pct90">
          <a:fgClr>
            <a:schemeClr val="tx1">
              <a:lumMod val="90000"/>
              <a:lumOff val="10000"/>
            </a:schemeClr>
          </a:fgClr>
          <a:bgClr>
            <a:schemeClr val="tx1">
              <a:lumMod val="75000"/>
              <a:lumOff val="25000"/>
            </a:schemeClr>
          </a:bgClr>
        </a:pattFill>
        <a:effectLst/>
      </p:bgPr>
    </p:bg>
    <p:spTree>
      <p:nvGrpSpPr>
        <p:cNvPr id="1" name=""/>
        <p:cNvGrpSpPr/>
        <p:nvPr/>
      </p:nvGrpSpPr>
      <p:grpSpPr>
        <a:xfrm>
          <a:off x="0" y="0"/>
          <a:ext cx="0" cy="0"/>
          <a:chOff x="0" y="0"/>
          <a:chExt cx="0" cy="0"/>
        </a:xfrm>
      </p:grpSpPr>
      <p:sp>
        <p:nvSpPr>
          <p:cNvPr id="18" name="Text Placeholder 2"/>
          <p:cNvSpPr txBox="1">
            <a:spLocks/>
          </p:cNvSpPr>
          <p:nvPr/>
        </p:nvSpPr>
        <p:spPr>
          <a:xfrm>
            <a:off x="1562100" y="2743200"/>
            <a:ext cx="6019800" cy="2595563"/>
          </a:xfrm>
          <a:prstGeom prst="rect">
            <a:avLst/>
          </a:prstGeom>
        </p:spPr>
        <p:txBody>
          <a:bodyPr>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4000" b="0" i="0" u="none" strike="noStrike" kern="1200" cap="none" spc="0" normalizeH="0" baseline="0" noProof="0" dirty="0" smtClean="0">
                <a:ln>
                  <a:noFill/>
                </a:ln>
                <a:solidFill>
                  <a:schemeClr val="bg1"/>
                </a:solidFill>
                <a:effectLst/>
                <a:uLnTx/>
                <a:uFillTx/>
                <a:latin typeface="+mn-lt"/>
                <a:ea typeface="+mn-ea"/>
                <a:cs typeface="+mn-cs"/>
              </a:rPr>
              <a:t>Cám</a:t>
            </a:r>
            <a:r>
              <a:rPr kumimoji="0" lang="en-US" sz="4000" b="0" i="0" u="none" strike="noStrike" kern="1200" cap="none" spc="0" normalizeH="0" noProof="0" dirty="0" smtClean="0">
                <a:ln>
                  <a:noFill/>
                </a:ln>
                <a:solidFill>
                  <a:schemeClr val="bg1"/>
                </a:solidFill>
                <a:effectLst/>
                <a:uLnTx/>
                <a:uFillTx/>
                <a:latin typeface="+mn-lt"/>
                <a:ea typeface="+mn-ea"/>
                <a:cs typeface="+mn-cs"/>
              </a:rPr>
              <a:t> ơn thầy và các bạn quan tâm lắng nghe</a:t>
            </a:r>
            <a:endParaRPr kumimoji="0" lang="en-US" sz="4000" b="0" i="0" u="none" strike="noStrike" kern="1200" cap="none" spc="0" normalizeH="0" baseline="0" noProof="0" dirty="0" smtClean="0">
              <a:ln>
                <a:noFill/>
              </a:ln>
              <a:solidFill>
                <a:schemeClr val="bg1"/>
              </a:solidFill>
              <a:effectLst/>
              <a:uLnTx/>
              <a:uFillTx/>
              <a:latin typeface="+mn-lt"/>
              <a:ea typeface="+mn-ea"/>
              <a:cs typeface="+mn-cs"/>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rPr>
              <a:t>Nội Dung</a:t>
            </a:r>
            <a:endParaRPr lang="en-US" sz="4000" dirty="0">
              <a:solidFill>
                <a:schemeClr val="tx1">
                  <a:lumMod val="50000"/>
                  <a:lumOff val="50000"/>
                </a:schemeClr>
              </a:solidFill>
              <a:cs typeface="Arial" pitchFamily="34" charset="0"/>
            </a:endParaRPr>
          </a:p>
        </p:txBody>
      </p:sp>
      <p:sp>
        <p:nvSpPr>
          <p:cNvPr id="3" name="TextBox 2"/>
          <p:cNvSpPr txBox="1"/>
          <p:nvPr/>
        </p:nvSpPr>
        <p:spPr>
          <a:xfrm>
            <a:off x="838200" y="1219200"/>
            <a:ext cx="7391401" cy="4953000"/>
          </a:xfrm>
          <a:prstGeom prst="rect">
            <a:avLst/>
          </a:prstGeom>
          <a:noFill/>
        </p:spPr>
        <p:txBody>
          <a:bodyPr wrap="square" rtlCol="0">
            <a:normAutofit/>
          </a:bodyPr>
          <a:lstStyle/>
          <a:p>
            <a:pPr>
              <a:buFont typeface="Wingdings" pitchFamily="2" charset="2"/>
              <a:buChar char="v"/>
            </a:pPr>
            <a:r>
              <a:rPr lang="en-US" sz="2200" dirty="0" smtClean="0">
                <a:solidFill>
                  <a:prstClr val="black">
                    <a:lumMod val="85000"/>
                    <a:lumOff val="15000"/>
                  </a:prstClr>
                </a:solidFill>
              </a:rPr>
              <a:t>Giới thiệu</a:t>
            </a:r>
          </a:p>
          <a:p>
            <a:pPr>
              <a:buFont typeface="Wingdings" pitchFamily="2" charset="2"/>
              <a:buChar char="v"/>
            </a:pPr>
            <a:endParaRPr lang="en-US" sz="2200" dirty="0" smtClean="0">
              <a:solidFill>
                <a:prstClr val="black">
                  <a:lumMod val="85000"/>
                  <a:lumOff val="15000"/>
                </a:prstClr>
              </a:solidFill>
            </a:endParaRPr>
          </a:p>
          <a:p>
            <a:pPr>
              <a:buFont typeface="Wingdings" pitchFamily="2" charset="2"/>
              <a:buChar char="v"/>
            </a:pPr>
            <a:r>
              <a:rPr lang="en-US" sz="2200" dirty="0" smtClean="0">
                <a:solidFill>
                  <a:prstClr val="black">
                    <a:lumMod val="85000"/>
                    <a:lumOff val="15000"/>
                  </a:prstClr>
                </a:solidFill>
              </a:rPr>
              <a:t>Lớp thư viện</a:t>
            </a:r>
          </a:p>
          <a:p>
            <a:pPr>
              <a:buFont typeface="Wingdings" pitchFamily="2" charset="2"/>
              <a:buChar char="v"/>
            </a:pPr>
            <a:endParaRPr lang="en-US" sz="2200" dirty="0" smtClean="0">
              <a:solidFill>
                <a:prstClr val="black">
                  <a:lumMod val="85000"/>
                  <a:lumOff val="15000"/>
                </a:prstClr>
              </a:solidFill>
            </a:endParaRPr>
          </a:p>
          <a:p>
            <a:pPr>
              <a:buFont typeface="Wingdings" pitchFamily="2" charset="2"/>
              <a:buChar char="v"/>
            </a:pPr>
            <a:r>
              <a:rPr lang="en-US" sz="2200" dirty="0" smtClean="0">
                <a:solidFill>
                  <a:prstClr val="black">
                    <a:lumMod val="85000"/>
                    <a:lumOff val="15000"/>
                  </a:prstClr>
                </a:solidFill>
              </a:rPr>
              <a:t>Dự án MVC</a:t>
            </a:r>
            <a:endParaRPr lang="en-US" sz="2200" dirty="0" smtClean="0">
              <a:solidFill>
                <a:prstClr val="black">
                  <a:lumMod val="85000"/>
                  <a:lumOff val="15000"/>
                </a:prstClr>
              </a:solidFill>
            </a:endParaRPr>
          </a:p>
          <a:p>
            <a:pPr>
              <a:buFont typeface="Wingdings" pitchFamily="2" charset="2"/>
              <a:buChar char="v"/>
            </a:pPr>
            <a:endParaRPr lang="en-US" sz="2200" dirty="0" smtClean="0">
              <a:solidFill>
                <a:prstClr val="black">
                  <a:lumMod val="85000"/>
                  <a:lumOff val="15000"/>
                </a:prstClr>
              </a:solidFill>
            </a:endParaRPr>
          </a:p>
          <a:p>
            <a:pPr>
              <a:buFont typeface="Wingdings" pitchFamily="2" charset="2"/>
              <a:buChar char="v"/>
            </a:pPr>
            <a:r>
              <a:rPr lang="en-US" sz="2200" dirty="0" smtClean="0">
                <a:solidFill>
                  <a:prstClr val="black">
                    <a:lumMod val="85000"/>
                    <a:lumOff val="15000"/>
                  </a:prstClr>
                </a:solidFill>
              </a:rPr>
              <a:t> Demo</a:t>
            </a:r>
          </a:p>
          <a:p>
            <a:endParaRPr lang="en-US" sz="2200" dirty="0" smtClean="0">
              <a:solidFill>
                <a:prstClr val="black">
                  <a:lumMod val="85000"/>
                  <a:lumOff val="15000"/>
                </a:prstClr>
              </a:solidFill>
            </a:endParaRPr>
          </a:p>
          <a:p>
            <a:endParaRPr lang="en-US" sz="2200" dirty="0" smtClean="0">
              <a:solidFill>
                <a:srgbClr val="2C99FC"/>
              </a:solidFill>
            </a:endParaRPr>
          </a:p>
          <a:p>
            <a:endParaRPr lang="en-US" sz="1900" dirty="0" smtClean="0">
              <a:solidFill>
                <a:srgbClr val="2C99FC"/>
              </a:solidFill>
            </a:endParaRPr>
          </a:p>
          <a:p>
            <a:endParaRPr 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Giới thiệu</a:t>
            </a:r>
            <a:endParaRPr lang="en-US" sz="3200" dirty="0">
              <a:solidFill>
                <a:prstClr val="white"/>
              </a:solidFill>
            </a:endParaRPr>
          </a:p>
        </p:txBody>
      </p:sp>
      <p:sp>
        <p:nvSpPr>
          <p:cNvPr id="3" name="TextBox 2"/>
          <p:cNvSpPr txBox="1"/>
          <p:nvPr/>
        </p:nvSpPr>
        <p:spPr>
          <a:xfrm>
            <a:off x="1523999" y="685800"/>
            <a:ext cx="7391401" cy="5943600"/>
          </a:xfrm>
          <a:prstGeom prst="rect">
            <a:avLst/>
          </a:prstGeom>
          <a:noFill/>
        </p:spPr>
        <p:txBody>
          <a:bodyPr wrap="square" rtlCol="0">
            <a:normAutofit/>
          </a:bodyPr>
          <a:lstStyle/>
          <a:p>
            <a:r>
              <a:rPr lang="en-US" sz="2800" b="1" dirty="0" smtClean="0">
                <a:solidFill>
                  <a:prstClr val="black">
                    <a:lumMod val="50000"/>
                    <a:lumOff val="50000"/>
                  </a:prstClr>
                </a:solidFill>
              </a:rPr>
              <a:t>Giới thiệu</a:t>
            </a:r>
          </a:p>
          <a:p>
            <a:endParaRPr lang="en-US" sz="1000" b="1" dirty="0" smtClean="0">
              <a:solidFill>
                <a:prstClr val="black">
                  <a:lumMod val="50000"/>
                  <a:lumOff val="50000"/>
                </a:prstClr>
              </a:solidFill>
            </a:endParaRPr>
          </a:p>
          <a:p>
            <a:pPr>
              <a:lnSpc>
                <a:spcPct val="30000"/>
              </a:lnSpc>
            </a:pPr>
            <a:endParaRPr lang="en-US" dirty="0">
              <a:solidFill>
                <a:prstClr val="black"/>
              </a:solidFill>
            </a:endParaRPr>
          </a:p>
          <a:p>
            <a:pPr marL="342900" indent="-342900">
              <a:buFont typeface="Wingdings" panose="05000000000000000000" pitchFamily="2" charset="2"/>
              <a:buChar char="v"/>
            </a:pPr>
            <a:r>
              <a:rPr lang="en-US" sz="2200" dirty="0" smtClean="0">
                <a:solidFill>
                  <a:prstClr val="black">
                    <a:lumMod val="85000"/>
                    <a:lumOff val="15000"/>
                  </a:prstClr>
                </a:solidFill>
              </a:rPr>
              <a:t>Quá trình </a:t>
            </a:r>
            <a:r>
              <a:rPr lang="en-US" sz="2200" dirty="0" smtClean="0">
                <a:solidFill>
                  <a:prstClr val="black">
                    <a:lumMod val="85000"/>
                    <a:lumOff val="15000"/>
                  </a:prstClr>
                </a:solidFill>
              </a:rPr>
              <a:t>sinh mã nguồn từ </a:t>
            </a:r>
            <a:r>
              <a:rPr lang="en-US" sz="2200" dirty="0" smtClean="0">
                <a:solidFill>
                  <a:prstClr val="black">
                    <a:lumMod val="85000"/>
                    <a:lumOff val="15000"/>
                  </a:prstClr>
                </a:solidFill>
              </a:rPr>
              <a:t>cơ sở dữ liệu gây ra sự trùng lặp nhiều trong khi </a:t>
            </a:r>
            <a:r>
              <a:rPr lang="en-US" sz="2200" dirty="0" smtClean="0">
                <a:solidFill>
                  <a:prstClr val="black">
                    <a:lumMod val="85000"/>
                    <a:lumOff val="15000"/>
                  </a:prstClr>
                </a:solidFill>
              </a:rPr>
              <a:t>lập trình, lập trình viên phải </a:t>
            </a:r>
            <a:r>
              <a:rPr lang="en-US" sz="2200" dirty="0" smtClean="0">
                <a:solidFill>
                  <a:prstClr val="black">
                    <a:lumMod val="85000"/>
                    <a:lumOff val="15000"/>
                  </a:prstClr>
                </a:solidFill>
              </a:rPr>
              <a:t>tạo ra các </a:t>
            </a:r>
            <a:r>
              <a:rPr lang="en-US" sz="2200" dirty="0" smtClean="0">
                <a:solidFill>
                  <a:prstClr val="black">
                    <a:lumMod val="85000"/>
                    <a:lumOff val="15000"/>
                  </a:prstClr>
                </a:solidFill>
              </a:rPr>
              <a:t>thực thể tương </a:t>
            </a:r>
            <a:r>
              <a:rPr lang="en-US" sz="2200" dirty="0" smtClean="0">
                <a:solidFill>
                  <a:prstClr val="black">
                    <a:lumMod val="85000"/>
                    <a:lumOff val="15000"/>
                  </a:prstClr>
                </a:solidFill>
              </a:rPr>
              <a:t>ứng với </a:t>
            </a:r>
            <a:r>
              <a:rPr lang="en-US" sz="2200" dirty="0" smtClean="0">
                <a:solidFill>
                  <a:prstClr val="black">
                    <a:lumMod val="85000"/>
                    <a:lumOff val="15000"/>
                  </a:prstClr>
                </a:solidFill>
              </a:rPr>
              <a:t>cơ sở dữ liệu và tạo ra một lớp để kết nối với cơ sở dữ liệu.</a:t>
            </a:r>
          </a:p>
          <a:p>
            <a:pPr marL="342900" indent="-342900">
              <a:buFont typeface="Wingdings" panose="05000000000000000000" pitchFamily="2" charset="2"/>
              <a:buChar char="v"/>
            </a:pPr>
            <a:r>
              <a:rPr lang="en-US" sz="2200" dirty="0" smtClean="0">
                <a:solidFill>
                  <a:prstClr val="black">
                    <a:lumMod val="85000"/>
                    <a:lumOff val="15000"/>
                  </a:prstClr>
                </a:solidFill>
              </a:rPr>
              <a:t>Khi thực hiện quá trình này có thể gây ra sự nhàm chán cho </a:t>
            </a:r>
            <a:r>
              <a:rPr lang="en-US" sz="2200" dirty="0" smtClean="0">
                <a:solidFill>
                  <a:prstClr val="black">
                    <a:lumMod val="85000"/>
                    <a:lumOff val="15000"/>
                  </a:prstClr>
                </a:solidFill>
              </a:rPr>
              <a:t>lập trình viên vì </a:t>
            </a:r>
            <a:r>
              <a:rPr lang="en-US" sz="2200" dirty="0" smtClean="0">
                <a:solidFill>
                  <a:prstClr val="black">
                    <a:lumMod val="85000"/>
                    <a:lumOff val="15000"/>
                  </a:prstClr>
                </a:solidFill>
              </a:rPr>
              <a:t>mã nguồn gần giống nhau, hoặc cũng có thể gây ra lỗi.</a:t>
            </a:r>
          </a:p>
          <a:p>
            <a:pPr marL="342900" indent="-342900">
              <a:buFont typeface="Wingdings" panose="05000000000000000000" pitchFamily="2" charset="2"/>
              <a:buChar char="v"/>
            </a:pPr>
            <a:r>
              <a:rPr lang="en-US" sz="2200" dirty="0" smtClean="0">
                <a:solidFill>
                  <a:prstClr val="black">
                    <a:lumMod val="85000"/>
                    <a:lumOff val="15000"/>
                  </a:prstClr>
                </a:solidFill>
              </a:rPr>
              <a:t>Biện </a:t>
            </a:r>
            <a:r>
              <a:rPr lang="en-US" sz="2200" dirty="0" smtClean="0">
                <a:solidFill>
                  <a:prstClr val="black">
                    <a:lumMod val="85000"/>
                    <a:lumOff val="15000"/>
                  </a:prstClr>
                </a:solidFill>
              </a:rPr>
              <a:t>pháp hiện nay là dùng các hàm thư viện hỗ trợ, như </a:t>
            </a:r>
            <a:r>
              <a:rPr lang="en-US" sz="2200" dirty="0" err="1" smtClean="0">
                <a:solidFill>
                  <a:prstClr val="black">
                    <a:lumMod val="85000"/>
                    <a:lumOff val="15000"/>
                  </a:prstClr>
                </a:solidFill>
              </a:rPr>
              <a:t>entiry</a:t>
            </a:r>
            <a:r>
              <a:rPr lang="en-US" sz="2200" dirty="0" smtClean="0">
                <a:solidFill>
                  <a:prstClr val="black">
                    <a:lumMod val="85000"/>
                    <a:lumOff val="15000"/>
                  </a:prstClr>
                </a:solidFill>
              </a:rPr>
              <a:t> framework, </a:t>
            </a:r>
            <a:r>
              <a:rPr lang="en-US" sz="2200" dirty="0" err="1" smtClean="0">
                <a:solidFill>
                  <a:prstClr val="black">
                    <a:lumMod val="85000"/>
                    <a:lumOff val="15000"/>
                  </a:prstClr>
                </a:solidFill>
              </a:rPr>
              <a:t>bltoolkit</a:t>
            </a:r>
            <a:r>
              <a:rPr lang="en-US" sz="2200" dirty="0" smtClean="0">
                <a:solidFill>
                  <a:prstClr val="black">
                    <a:lumMod val="85000"/>
                    <a:lumOff val="15000"/>
                  </a:prstClr>
                </a:solidFill>
              </a:rPr>
              <a:t>.</a:t>
            </a:r>
          </a:p>
          <a:p>
            <a:endParaRPr lang="en-US" sz="2200" dirty="0" smtClean="0">
              <a:solidFill>
                <a:prstClr val="black">
                  <a:lumMod val="85000"/>
                  <a:lumOff val="15000"/>
                </a:prstClr>
              </a:solidFill>
            </a:endParaRPr>
          </a:p>
          <a:p>
            <a:r>
              <a:rPr lang="en-US" sz="2200" dirty="0" smtClean="0">
                <a:solidFill>
                  <a:prstClr val="black">
                    <a:lumMod val="85000"/>
                    <a:lumOff val="15000"/>
                  </a:prstClr>
                </a:solidFill>
                <a:sym typeface="Wingdings" panose="05000000000000000000" pitchFamily="2" charset="2"/>
              </a:rPr>
              <a:t> Phần mềm tự động sinh </a:t>
            </a:r>
            <a:r>
              <a:rPr lang="en-US" sz="2200" dirty="0" smtClean="0">
                <a:solidFill>
                  <a:prstClr val="black">
                    <a:lumMod val="85000"/>
                    <a:lumOff val="15000"/>
                  </a:prstClr>
                </a:solidFill>
                <a:sym typeface="Wingdings" panose="05000000000000000000" pitchFamily="2" charset="2"/>
              </a:rPr>
              <a:t>mã nguồn là </a:t>
            </a:r>
            <a:r>
              <a:rPr lang="en-US" sz="2200" dirty="0" smtClean="0">
                <a:solidFill>
                  <a:prstClr val="black">
                    <a:lumMod val="85000"/>
                    <a:lumOff val="15000"/>
                  </a:prstClr>
                </a:solidFill>
                <a:sym typeface="Wingdings" panose="05000000000000000000" pitchFamily="2" charset="2"/>
              </a:rPr>
              <a:t>cần thiết, giúp người </a:t>
            </a:r>
            <a:r>
              <a:rPr lang="en-US" sz="2200" dirty="0" smtClean="0">
                <a:solidFill>
                  <a:prstClr val="black">
                    <a:lumMod val="85000"/>
                    <a:lumOff val="15000"/>
                  </a:prstClr>
                </a:solidFill>
                <a:sym typeface="Wingdings" panose="05000000000000000000" pitchFamily="2" charset="2"/>
              </a:rPr>
              <a:t>lập trình viên thực hiện thao tác một cách </a:t>
            </a:r>
            <a:r>
              <a:rPr lang="en-US" sz="2200" dirty="0" smtClean="0">
                <a:solidFill>
                  <a:prstClr val="black">
                    <a:lumMod val="85000"/>
                    <a:lumOff val="15000"/>
                  </a:prstClr>
                </a:solidFill>
                <a:sym typeface="Wingdings" panose="05000000000000000000" pitchFamily="2" charset="2"/>
              </a:rPr>
              <a:t>dễ dàng hơn</a:t>
            </a:r>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sz="2800" b="1" dirty="0" smtClean="0">
              <a:solidFill>
                <a:prstClr val="black">
                  <a:lumMod val="50000"/>
                  <a:lumOff val="50000"/>
                </a:prstClr>
              </a:solidFill>
            </a:endParaRPr>
          </a:p>
          <a:p>
            <a:endParaRPr lang="en-US" sz="1000" b="1" dirty="0" smtClean="0">
              <a:solidFill>
                <a:prstClr val="black">
                  <a:lumMod val="50000"/>
                  <a:lumOff val="50000"/>
                </a:prstClr>
              </a:solidFill>
            </a:endParaRPr>
          </a:p>
          <a:p>
            <a:endParaRPr lang="en-US" sz="2800" b="1" dirty="0" smtClean="0">
              <a:solidFill>
                <a:prstClr val="black">
                  <a:lumMod val="50000"/>
                  <a:lumOff val="50000"/>
                </a:prstClr>
              </a:solidFill>
            </a:endParaRPr>
          </a:p>
          <a:p>
            <a:endParaRPr lang="en-US" dirty="0">
              <a:solidFill>
                <a:prstClr val="black"/>
              </a:solidFill>
            </a:endParaRPr>
          </a:p>
        </p:txBody>
      </p:sp>
    </p:spTree>
    <p:extLst>
      <p:ext uri="{BB962C8B-B14F-4D97-AF65-F5344CB8AC3E}">
        <p14:creationId xmlns:p14="http://schemas.microsoft.com/office/powerpoint/2010/main" val="3567746668"/>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Giới thiệu</a:t>
            </a:r>
            <a:endParaRPr lang="en-US" sz="3200" dirty="0">
              <a:solidFill>
                <a:prstClr val="white"/>
              </a:solidFill>
            </a:endParaRPr>
          </a:p>
        </p:txBody>
      </p:sp>
      <p:sp>
        <p:nvSpPr>
          <p:cNvPr id="3" name="TextBox 2"/>
          <p:cNvSpPr txBox="1"/>
          <p:nvPr/>
        </p:nvSpPr>
        <p:spPr>
          <a:xfrm>
            <a:off x="1523999" y="685800"/>
            <a:ext cx="7391401" cy="5943600"/>
          </a:xfrm>
          <a:prstGeom prst="rect">
            <a:avLst/>
          </a:prstGeom>
          <a:noFill/>
        </p:spPr>
        <p:txBody>
          <a:bodyPr wrap="square" rtlCol="0">
            <a:normAutofit/>
          </a:bodyPr>
          <a:lstStyle/>
          <a:p>
            <a:r>
              <a:rPr lang="en-US" sz="2800" b="1" dirty="0" smtClean="0">
                <a:solidFill>
                  <a:prstClr val="black">
                    <a:lumMod val="50000"/>
                    <a:lumOff val="50000"/>
                  </a:prstClr>
                </a:solidFill>
              </a:rPr>
              <a:t>Sinh </a:t>
            </a:r>
            <a:r>
              <a:rPr lang="en-US" sz="2800" b="1" dirty="0" smtClean="0">
                <a:solidFill>
                  <a:prstClr val="black">
                    <a:lumMod val="50000"/>
                    <a:lumOff val="50000"/>
                  </a:prstClr>
                </a:solidFill>
              </a:rPr>
              <a:t>mã nguồn </a:t>
            </a:r>
            <a:r>
              <a:rPr lang="en-US" sz="2800" b="1" dirty="0" smtClean="0">
                <a:solidFill>
                  <a:prstClr val="black">
                    <a:lumMod val="50000"/>
                    <a:lumOff val="50000"/>
                  </a:prstClr>
                </a:solidFill>
              </a:rPr>
              <a:t>từ cơ sở dữ liệu</a:t>
            </a:r>
            <a:endParaRPr lang="en-US" sz="2800" b="1" dirty="0" smtClean="0">
              <a:solidFill>
                <a:prstClr val="black">
                  <a:lumMod val="50000"/>
                  <a:lumOff val="50000"/>
                </a:prstClr>
              </a:solidFill>
            </a:endParaRPr>
          </a:p>
          <a:p>
            <a:endParaRPr lang="en-US" sz="1000" b="1" dirty="0" smtClean="0">
              <a:solidFill>
                <a:prstClr val="black">
                  <a:lumMod val="50000"/>
                  <a:lumOff val="50000"/>
                </a:prstClr>
              </a:solidFill>
            </a:endParaRPr>
          </a:p>
          <a:p>
            <a:pPr>
              <a:lnSpc>
                <a:spcPct val="30000"/>
              </a:lnSpc>
            </a:pPr>
            <a:endParaRPr lang="en-US" dirty="0">
              <a:solidFill>
                <a:prstClr val="black"/>
              </a:solidFill>
            </a:endParaRPr>
          </a:p>
          <a:p>
            <a:r>
              <a:rPr lang="en-US" sz="2200" dirty="0" smtClean="0">
                <a:solidFill>
                  <a:prstClr val="black">
                    <a:lumMod val="85000"/>
                    <a:lumOff val="15000"/>
                  </a:prstClr>
                </a:solidFill>
              </a:rPr>
              <a:t>Thông thường tất cả các hoạt động sẽ được lưu trữ thông tin dữ liệu trên </a:t>
            </a:r>
            <a:r>
              <a:rPr lang="en-US" sz="2200" dirty="0" smtClean="0">
                <a:solidFill>
                  <a:prstClr val="black">
                    <a:lumMod val="85000"/>
                    <a:lumOff val="15000"/>
                  </a:prstClr>
                </a:solidFill>
              </a:rPr>
              <a:t>cơ sở dữ liệu</a:t>
            </a:r>
            <a:r>
              <a:rPr lang="en-US" sz="2200" dirty="0" smtClean="0">
                <a:solidFill>
                  <a:prstClr val="black">
                    <a:lumMod val="85000"/>
                    <a:lumOff val="15000"/>
                  </a:prstClr>
                </a:solidFill>
              </a:rPr>
              <a:t>, </a:t>
            </a:r>
            <a:r>
              <a:rPr lang="en-US" sz="2200" dirty="0" smtClean="0">
                <a:solidFill>
                  <a:prstClr val="black">
                    <a:lumMod val="85000"/>
                    <a:lumOff val="15000"/>
                  </a:prstClr>
                </a:solidFill>
              </a:rPr>
              <a:t>nên một phần mềm hoạt động cần có nền cơ sở dữ liệu. </a:t>
            </a:r>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dirty="0" smtClean="0">
              <a:solidFill>
                <a:prstClr val="black"/>
              </a:solidFill>
            </a:endParaRPr>
          </a:p>
          <a:p>
            <a:endParaRPr lang="en-US" sz="2800" b="1" dirty="0" smtClean="0">
              <a:solidFill>
                <a:prstClr val="black">
                  <a:lumMod val="50000"/>
                  <a:lumOff val="50000"/>
                </a:prstClr>
              </a:solidFill>
            </a:endParaRPr>
          </a:p>
          <a:p>
            <a:endParaRPr lang="en-US" sz="1000" b="1" dirty="0" smtClean="0">
              <a:solidFill>
                <a:prstClr val="black">
                  <a:lumMod val="50000"/>
                  <a:lumOff val="50000"/>
                </a:prstClr>
              </a:solidFill>
            </a:endParaRPr>
          </a:p>
          <a:p>
            <a:endParaRPr lang="en-US" sz="2800" b="1" dirty="0" smtClean="0">
              <a:solidFill>
                <a:prstClr val="black">
                  <a:lumMod val="50000"/>
                  <a:lumOff val="50000"/>
                </a:prstClr>
              </a:solidFill>
            </a:endParaRPr>
          </a:p>
          <a:p>
            <a:endParaRPr lang="en-US" dirty="0">
              <a:solidFill>
                <a:prstClr val="black"/>
              </a:solidFill>
            </a:endParaRPr>
          </a:p>
        </p:txBody>
      </p:sp>
      <p:grpSp>
        <p:nvGrpSpPr>
          <p:cNvPr id="8" name="Group 7"/>
          <p:cNvGrpSpPr/>
          <p:nvPr/>
        </p:nvGrpSpPr>
        <p:grpSpPr>
          <a:xfrm>
            <a:off x="1523999" y="2667000"/>
            <a:ext cx="6750094" cy="3447936"/>
            <a:chOff x="2456370" y="2325784"/>
            <a:chExt cx="6750094" cy="3447936"/>
          </a:xfrm>
        </p:grpSpPr>
        <p:grpSp>
          <p:nvGrpSpPr>
            <p:cNvPr id="7" name="Group 6"/>
            <p:cNvGrpSpPr/>
            <p:nvPr/>
          </p:nvGrpSpPr>
          <p:grpSpPr>
            <a:xfrm>
              <a:off x="2456370" y="2325784"/>
              <a:ext cx="6750094" cy="3447936"/>
              <a:chOff x="2303970" y="2440084"/>
              <a:chExt cx="6750094" cy="3447936"/>
            </a:xfrm>
          </p:grpSpPr>
          <p:grpSp>
            <p:nvGrpSpPr>
              <p:cNvPr id="5" name="Group 4"/>
              <p:cNvGrpSpPr/>
              <p:nvPr/>
            </p:nvGrpSpPr>
            <p:grpSpPr>
              <a:xfrm>
                <a:off x="2303970" y="3539836"/>
                <a:ext cx="6750094" cy="2348184"/>
                <a:chOff x="2303970" y="3539836"/>
                <a:chExt cx="6750094" cy="2348184"/>
              </a:xfrm>
            </p:grpSpPr>
            <p:grpSp>
              <p:nvGrpSpPr>
                <p:cNvPr id="9" name="Group 8"/>
                <p:cNvGrpSpPr/>
                <p:nvPr/>
              </p:nvGrpSpPr>
              <p:grpSpPr>
                <a:xfrm>
                  <a:off x="2303970" y="3539836"/>
                  <a:ext cx="6750094" cy="2348184"/>
                  <a:chOff x="2132520" y="1253836"/>
                  <a:chExt cx="6750094" cy="2348184"/>
                </a:xfrm>
              </p:grpSpPr>
              <p:pic>
                <p:nvPicPr>
                  <p:cNvPr id="2051" name="Picture 3" descr="C:\Users\Lushanthan\Desktop\IronOne Presentation\silver-database-icon.jpg"/>
                  <p:cNvPicPr>
                    <a:picLocks noChangeAspect="1" noChangeArrowheads="1"/>
                  </p:cNvPicPr>
                  <p:nvPr/>
                </p:nvPicPr>
                <p:blipFill>
                  <a:blip r:embed="rId4" cstate="print"/>
                  <a:srcRect/>
                  <a:stretch>
                    <a:fillRect/>
                  </a:stretch>
                </p:blipFill>
                <p:spPr bwMode="auto">
                  <a:xfrm>
                    <a:off x="2132520" y="1253836"/>
                    <a:ext cx="1619250" cy="1295400"/>
                  </a:xfrm>
                  <a:prstGeom prst="rect">
                    <a:avLst/>
                  </a:prstGeom>
                  <a:noFill/>
                </p:spPr>
              </p:pic>
              <p:sp>
                <p:nvSpPr>
                  <p:cNvPr id="20" name="Right Arrow 19"/>
                  <p:cNvSpPr/>
                  <p:nvPr/>
                </p:nvSpPr>
                <p:spPr>
                  <a:xfrm>
                    <a:off x="3781457" y="1672791"/>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19" name="Picture 8" descr="C:\Users\Lushanthan\Desktop\IronOne Presentation\Web-Coding-icon2.png"/>
                  <p:cNvPicPr>
                    <a:picLocks noChangeAspect="1" noChangeArrowheads="1"/>
                  </p:cNvPicPr>
                  <p:nvPr/>
                </p:nvPicPr>
                <p:blipFill>
                  <a:blip r:embed="rId5" cstate="print"/>
                  <a:srcRect/>
                  <a:stretch>
                    <a:fillRect/>
                  </a:stretch>
                </p:blipFill>
                <p:spPr bwMode="auto">
                  <a:xfrm>
                    <a:off x="7587214" y="2306620"/>
                    <a:ext cx="1295400" cy="1295400"/>
                  </a:xfrm>
                  <a:prstGeom prst="rect">
                    <a:avLst/>
                  </a:prstGeom>
                  <a:noFill/>
                </p:spPr>
              </p:pic>
              <p:sp>
                <p:nvSpPr>
                  <p:cNvPr id="22" name="Right Arrow 21"/>
                  <p:cNvSpPr/>
                  <p:nvPr/>
                </p:nvSpPr>
                <p:spPr>
                  <a:xfrm rot="1357610">
                    <a:off x="6481674" y="2171538"/>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157151" y="3539836"/>
                  <a:ext cx="1184275" cy="1184275"/>
                </a:xfrm>
                <a:prstGeom prst="rect">
                  <a:avLst/>
                </a:prstGeom>
              </p:spPr>
            </p:pic>
          </p:grpSp>
          <p:pic>
            <p:nvPicPr>
              <p:cNvPr id="6" name="Picture 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769810" y="2440084"/>
                <a:ext cx="1284254" cy="1284254"/>
              </a:xfrm>
              <a:prstGeom prst="rect">
                <a:avLst/>
              </a:prstGeom>
            </p:spPr>
          </p:pic>
        </p:grpSp>
        <p:sp>
          <p:nvSpPr>
            <p:cNvPr id="24" name="Right Arrow 23"/>
            <p:cNvSpPr/>
            <p:nvPr/>
          </p:nvSpPr>
          <p:spPr>
            <a:xfrm rot="20144243">
              <a:off x="6844363" y="3255818"/>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sp>
        <p:nvSpPr>
          <p:cNvPr id="16" name="TextBox 15"/>
          <p:cNvSpPr txBox="1"/>
          <p:nvPr/>
        </p:nvSpPr>
        <p:spPr>
          <a:xfrm>
            <a:off x="4175358" y="4877486"/>
            <a:ext cx="1460511" cy="369332"/>
          </a:xfrm>
          <a:prstGeom prst="rect">
            <a:avLst/>
          </a:prstGeom>
          <a:noFill/>
        </p:spPr>
        <p:txBody>
          <a:bodyPr wrap="square" rtlCol="0">
            <a:spAutoFit/>
          </a:bodyPr>
          <a:lstStyle/>
          <a:p>
            <a:r>
              <a:rPr lang="en-GB" dirty="0" smtClean="0"/>
              <a:t>Chương trình</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Introduction </a:t>
            </a:r>
            <a:endParaRPr lang="en-US" sz="3200" dirty="0">
              <a:solidFill>
                <a:prstClr val="white"/>
              </a:solidFill>
            </a:endParaRPr>
          </a:p>
        </p:txBody>
      </p:sp>
      <p:sp>
        <p:nvSpPr>
          <p:cNvPr id="3" name="TextBox 2"/>
          <p:cNvSpPr txBox="1"/>
          <p:nvPr/>
        </p:nvSpPr>
        <p:spPr>
          <a:xfrm>
            <a:off x="1523999" y="685800"/>
            <a:ext cx="7391401" cy="5638800"/>
          </a:xfrm>
          <a:prstGeom prst="rect">
            <a:avLst/>
          </a:prstGeom>
          <a:noFill/>
        </p:spPr>
        <p:txBody>
          <a:bodyPr wrap="square" rtlCol="0">
            <a:normAutofit/>
          </a:bodyPr>
          <a:lstStyle/>
          <a:p>
            <a:r>
              <a:rPr lang="en-US" sz="2800" b="1" dirty="0" smtClean="0">
                <a:solidFill>
                  <a:prstClr val="black">
                    <a:lumMod val="50000"/>
                    <a:lumOff val="50000"/>
                  </a:prstClr>
                </a:solidFill>
              </a:rPr>
              <a:t>Tự động sinh ra </a:t>
            </a:r>
            <a:r>
              <a:rPr lang="en-US" sz="2800" b="1" dirty="0" smtClean="0">
                <a:solidFill>
                  <a:prstClr val="black">
                    <a:lumMod val="50000"/>
                    <a:lumOff val="50000"/>
                  </a:prstClr>
                </a:solidFill>
              </a:rPr>
              <a:t>cơ sở dữ liệu</a:t>
            </a:r>
            <a:endParaRPr lang="en-US" sz="2800" b="1" dirty="0" smtClean="0">
              <a:solidFill>
                <a:prstClr val="black">
                  <a:lumMod val="50000"/>
                  <a:lumOff val="50000"/>
                </a:prstClr>
              </a:solidFill>
            </a:endParaRPr>
          </a:p>
          <a:p>
            <a:pPr>
              <a:lnSpc>
                <a:spcPct val="30000"/>
              </a:lnSpc>
            </a:pPr>
            <a:endParaRPr lang="en-US" dirty="0">
              <a:solidFill>
                <a:prstClr val="black"/>
              </a:solidFill>
            </a:endParaRPr>
          </a:p>
          <a:p>
            <a:endParaRPr lang="en-US" sz="1200" dirty="0" smtClean="0">
              <a:solidFill>
                <a:srgbClr val="2C99FC"/>
              </a:solidFill>
            </a:endParaRPr>
          </a:p>
          <a:p>
            <a:pPr eaLnBrk="0" fontAlgn="base" hangingPunct="0">
              <a:spcBef>
                <a:spcPct val="0"/>
              </a:spcBef>
              <a:spcAft>
                <a:spcPct val="0"/>
              </a:spcAft>
            </a:pPr>
            <a:r>
              <a:rPr lang="en-US" sz="2200" dirty="0" smtClean="0">
                <a:solidFill>
                  <a:prstClr val="black">
                    <a:lumMod val="85000"/>
                    <a:lumOff val="15000"/>
                  </a:prstClr>
                </a:solidFill>
                <a:latin typeface="+mj-lt"/>
              </a:rPr>
              <a:t>Ngày nay hướng phát triển đi từ </a:t>
            </a:r>
            <a:r>
              <a:rPr lang="en-US" sz="2200" dirty="0" smtClean="0">
                <a:solidFill>
                  <a:prstClr val="black">
                    <a:lumMod val="85000"/>
                    <a:lumOff val="15000"/>
                  </a:prstClr>
                </a:solidFill>
                <a:latin typeface="+mj-lt"/>
              </a:rPr>
              <a:t>cơ sở dữ liệu đang </a:t>
            </a:r>
            <a:r>
              <a:rPr lang="en-US" sz="2200" dirty="0" smtClean="0">
                <a:solidFill>
                  <a:prstClr val="black">
                    <a:lumMod val="85000"/>
                    <a:lumOff val="15000"/>
                  </a:prstClr>
                </a:solidFill>
                <a:latin typeface="+mj-lt"/>
              </a:rPr>
              <a:t>dần lỗi thời. Hướng phát triển mới đi từ các đối tượng </a:t>
            </a:r>
            <a:r>
              <a:rPr lang="en-US" sz="2200" dirty="0" smtClean="0">
                <a:solidFill>
                  <a:prstClr val="black">
                    <a:lumMod val="85000"/>
                    <a:lumOff val="15000"/>
                  </a:prstClr>
                </a:solidFill>
                <a:latin typeface="+mj-lt"/>
              </a:rPr>
              <a:t>sau đó lưu trữ lại trên cơ sở dữ liệu</a:t>
            </a:r>
            <a:r>
              <a:rPr lang="en-US" sz="2200" dirty="0" smtClean="0">
                <a:solidFill>
                  <a:prstClr val="black">
                    <a:lumMod val="85000"/>
                    <a:lumOff val="15000"/>
                  </a:prstClr>
                </a:solidFill>
                <a:latin typeface="+mj-lt"/>
              </a:rPr>
              <a:t>.</a:t>
            </a:r>
            <a:endParaRPr lang="en-US" sz="2200" dirty="0" smtClean="0">
              <a:latin typeface="+mj-lt"/>
              <a:ea typeface="Calibri" pitchFamily="34"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grpSp>
        <p:nvGrpSpPr>
          <p:cNvPr id="7" name="Group 6"/>
          <p:cNvGrpSpPr/>
          <p:nvPr/>
        </p:nvGrpSpPr>
        <p:grpSpPr>
          <a:xfrm>
            <a:off x="2893634" y="3378055"/>
            <a:ext cx="4032153" cy="1311420"/>
            <a:chOff x="1598233" y="3715807"/>
            <a:chExt cx="4032153" cy="1311420"/>
          </a:xfrm>
        </p:grpSpPr>
        <p:pic>
          <p:nvPicPr>
            <p:cNvPr id="4" name="Picture 3" descr="C:\Users\Lushanthan\Desktop\IronOne Presentation\silver-database-icon.jpg"/>
            <p:cNvPicPr>
              <a:picLocks noChangeAspect="1" noChangeArrowheads="1"/>
            </p:cNvPicPr>
            <p:nvPr/>
          </p:nvPicPr>
          <p:blipFill>
            <a:blip r:embed="rId4" cstate="print"/>
            <a:srcRect/>
            <a:stretch>
              <a:fillRect/>
            </a:stretch>
          </p:blipFill>
          <p:spPr bwMode="auto">
            <a:xfrm>
              <a:off x="4011136" y="3715807"/>
              <a:ext cx="1619250" cy="1295400"/>
            </a:xfrm>
            <a:prstGeom prst="rect">
              <a:avLst/>
            </a:prstGeom>
            <a:noFill/>
          </p:spPr>
        </p:pic>
        <p:sp>
          <p:nvSpPr>
            <p:cNvPr id="5" name="Right Arrow 4"/>
            <p:cNvSpPr/>
            <p:nvPr/>
          </p:nvSpPr>
          <p:spPr>
            <a:xfrm>
              <a:off x="3172936" y="4185707"/>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598233" y="3842952"/>
              <a:ext cx="1184275" cy="1184275"/>
            </a:xfrm>
            <a:prstGeom prst="rect">
              <a:avLst/>
            </a:prstGeom>
          </p:spPr>
        </p:pic>
      </p:grpSp>
      <p:sp>
        <p:nvSpPr>
          <p:cNvPr id="8" name="TextBox 7"/>
          <p:cNvSpPr txBox="1"/>
          <p:nvPr/>
        </p:nvSpPr>
        <p:spPr>
          <a:xfrm>
            <a:off x="2755515" y="4644880"/>
            <a:ext cx="1460511" cy="369332"/>
          </a:xfrm>
          <a:prstGeom prst="rect">
            <a:avLst/>
          </a:prstGeom>
          <a:noFill/>
        </p:spPr>
        <p:txBody>
          <a:bodyPr wrap="square" rtlCol="0">
            <a:spAutoFit/>
          </a:bodyPr>
          <a:lstStyle/>
          <a:p>
            <a:r>
              <a:rPr lang="en-GB" dirty="0" smtClean="0"/>
              <a:t>Chương trình</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24200"/>
            <a:ext cx="7315199" cy="1447800"/>
          </a:xfrm>
        </p:spPr>
        <p:txBody>
          <a:bodyPr>
            <a:normAutofit/>
          </a:bodyPr>
          <a:lstStyle/>
          <a:p>
            <a:pPr lvl="0">
              <a:spcBef>
                <a:spcPts val="0"/>
              </a:spcBef>
            </a:pPr>
            <a:r>
              <a:rPr lang="en-US" sz="4400" dirty="0" smtClean="0">
                <a:solidFill>
                  <a:prstClr val="white"/>
                </a:solidFill>
              </a:rPr>
              <a:t>Sinh </a:t>
            </a:r>
            <a:r>
              <a:rPr lang="en-US" sz="4400" dirty="0" smtClean="0">
                <a:solidFill>
                  <a:prstClr val="white"/>
                </a:solidFill>
              </a:rPr>
              <a:t>mã nguồn từ cơ sở dữ liệu</a:t>
            </a:r>
            <a:endParaRPr lang="en-US" sz="7200" dirty="0"/>
          </a:p>
        </p:txBody>
      </p:sp>
      <p:sp>
        <p:nvSpPr>
          <p:cNvPr id="3" name="Text Placeholder 2"/>
          <p:cNvSpPr>
            <a:spLocks noGrp="1"/>
          </p:cNvSpPr>
          <p:nvPr>
            <p:ph type="body" sz="quarter" idx="14"/>
          </p:nvPr>
        </p:nvSpPr>
        <p:spPr>
          <a:xfrm>
            <a:off x="2057400" y="685800"/>
            <a:ext cx="7086600" cy="381000"/>
          </a:xfrm>
        </p:spPr>
        <p:txBody>
          <a:bodyPr/>
          <a:lstStyle/>
          <a:p>
            <a:endParaRPr lang="en-US" dirty="0"/>
          </a:p>
        </p:txBody>
      </p:sp>
      <p:sp>
        <p:nvSpPr>
          <p:cNvPr id="4" name="TextBox 3"/>
          <p:cNvSpPr txBox="1"/>
          <p:nvPr/>
        </p:nvSpPr>
        <p:spPr>
          <a:xfrm>
            <a:off x="1828800" y="4572000"/>
            <a:ext cx="5274528" cy="369332"/>
          </a:xfrm>
          <a:prstGeom prst="rect">
            <a:avLst/>
          </a:prstGeom>
          <a:noFill/>
        </p:spPr>
        <p:txBody>
          <a:bodyPr wrap="square" rtlCol="0">
            <a:normAutofit/>
          </a:bodyPr>
          <a:lstStyle/>
          <a:p>
            <a:pPr algn="r"/>
            <a:endParaRPr lang="en-US" b="1" dirty="0">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Introduction </a:t>
            </a:r>
            <a:endParaRPr lang="en-US" sz="3200" dirty="0">
              <a:solidFill>
                <a:prstClr val="white"/>
              </a:solidFill>
            </a:endParaRPr>
          </a:p>
        </p:txBody>
      </p:sp>
      <p:sp>
        <p:nvSpPr>
          <p:cNvPr id="3" name="TextBox 2"/>
          <p:cNvSpPr txBox="1"/>
          <p:nvPr/>
        </p:nvSpPr>
        <p:spPr>
          <a:xfrm>
            <a:off x="1523999" y="685800"/>
            <a:ext cx="7391401" cy="5638800"/>
          </a:xfrm>
          <a:prstGeom prst="rect">
            <a:avLst/>
          </a:prstGeom>
          <a:noFill/>
        </p:spPr>
        <p:txBody>
          <a:bodyPr wrap="square" rtlCol="0">
            <a:normAutofit/>
          </a:bodyPr>
          <a:lstStyle/>
          <a:p>
            <a:r>
              <a:rPr lang="en-US" sz="2800" b="1" dirty="0" smtClean="0">
                <a:solidFill>
                  <a:prstClr val="black">
                    <a:lumMod val="50000"/>
                    <a:lumOff val="50000"/>
                  </a:prstClr>
                </a:solidFill>
              </a:rPr>
              <a:t>Sinh ra hàm thư viện</a:t>
            </a:r>
          </a:p>
          <a:p>
            <a:pPr>
              <a:lnSpc>
                <a:spcPct val="30000"/>
              </a:lnSpc>
            </a:pPr>
            <a:endParaRPr lang="en-US" dirty="0" smtClean="0">
              <a:solidFill>
                <a:prstClr val="black"/>
              </a:solidFill>
            </a:endParaRPr>
          </a:p>
          <a:p>
            <a:r>
              <a:rPr lang="en-GB" sz="2400" dirty="0"/>
              <a:t>Đối với một chương trình có kết nối với </a:t>
            </a:r>
            <a:r>
              <a:rPr lang="en-GB" sz="2400" dirty="0" smtClean="0"/>
              <a:t>cơ sở dữ liệu thì </a:t>
            </a:r>
            <a:r>
              <a:rPr lang="en-GB" sz="2400" dirty="0"/>
              <a:t>mô hình 3 </a:t>
            </a:r>
            <a:r>
              <a:rPr lang="en-GB" sz="2400" dirty="0" smtClean="0"/>
              <a:t>lớp đang </a:t>
            </a:r>
            <a:r>
              <a:rPr lang="en-GB" sz="2400" dirty="0"/>
              <a:t>được phổ biến hiện nay.</a:t>
            </a:r>
          </a:p>
          <a:p>
            <a:endParaRPr lang="en-US" sz="2200" dirty="0" smtClean="0">
              <a:solidFill>
                <a:prstClr val="black">
                  <a:lumMod val="85000"/>
                  <a:lumOff val="15000"/>
                </a:prstClr>
              </a:solidFill>
            </a:endParaRPr>
          </a:p>
          <a:p>
            <a:pPr lvl="0" eaLnBrk="0" fontAlgn="base" hangingPunct="0">
              <a:spcBef>
                <a:spcPct val="0"/>
              </a:spcBef>
              <a:spcAft>
                <a:spcPct val="0"/>
              </a:spcAft>
            </a:pPr>
            <a:endParaRPr lang="en-US" sz="1000" dirty="0" smtClean="0"/>
          </a:p>
          <a:p>
            <a:pPr lvl="0" eaLnBrk="0" fontAlgn="base" hangingPunct="0">
              <a:spcBef>
                <a:spcPct val="0"/>
              </a:spcBef>
              <a:spcAft>
                <a:spcPct val="0"/>
              </a:spcAft>
            </a:pPr>
            <a:endParaRPr lang="en-US" sz="1000" dirty="0" smtClean="0">
              <a:latin typeface="Courier New" pitchFamily="49" charset="0"/>
              <a:ea typeface="Calibri" pitchFamily="34"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499" y="2013466"/>
            <a:ext cx="3124200" cy="4572583"/>
          </a:xfrm>
          <a:prstGeom prst="rect">
            <a:avLst/>
          </a:prstGeom>
        </p:spPr>
      </p:pic>
      <p:grpSp>
        <p:nvGrpSpPr>
          <p:cNvPr id="10" name="Group 9"/>
          <p:cNvGrpSpPr/>
          <p:nvPr/>
        </p:nvGrpSpPr>
        <p:grpSpPr>
          <a:xfrm>
            <a:off x="5181597" y="5752269"/>
            <a:ext cx="2266950" cy="397164"/>
            <a:chOff x="5219699" y="5740400"/>
            <a:chExt cx="2266950" cy="397164"/>
          </a:xfrm>
        </p:grpSpPr>
        <p:sp>
          <p:nvSpPr>
            <p:cNvPr id="8" name="Right Arrow 7"/>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9" name="TextBox 8"/>
            <p:cNvSpPr txBox="1"/>
            <p:nvPr/>
          </p:nvSpPr>
          <p:spPr>
            <a:xfrm>
              <a:off x="6406567" y="5740400"/>
              <a:ext cx="1080082" cy="369332"/>
            </a:xfrm>
            <a:prstGeom prst="rect">
              <a:avLst/>
            </a:prstGeom>
            <a:noFill/>
          </p:spPr>
          <p:txBody>
            <a:bodyPr wrap="square" rtlCol="0">
              <a:spAutoFit/>
            </a:bodyPr>
            <a:lstStyle/>
            <a:p>
              <a:r>
                <a:rPr lang="en-GB" dirty="0" smtClean="0"/>
                <a:t>CSDL</a:t>
              </a:r>
              <a:endParaRPr lang="en-GB" dirty="0"/>
            </a:p>
          </p:txBody>
        </p:sp>
      </p:grpSp>
      <p:grpSp>
        <p:nvGrpSpPr>
          <p:cNvPr id="11" name="Group 10"/>
          <p:cNvGrpSpPr/>
          <p:nvPr/>
        </p:nvGrpSpPr>
        <p:grpSpPr>
          <a:xfrm>
            <a:off x="5156196" y="4750864"/>
            <a:ext cx="2768602" cy="646331"/>
            <a:chOff x="5219699" y="5740400"/>
            <a:chExt cx="2768602" cy="646331"/>
          </a:xfrm>
        </p:grpSpPr>
        <p:sp>
          <p:nvSpPr>
            <p:cNvPr id="12" name="Right Arrow 11"/>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3" name="TextBox 12"/>
            <p:cNvSpPr txBox="1"/>
            <p:nvPr/>
          </p:nvSpPr>
          <p:spPr>
            <a:xfrm>
              <a:off x="6406567" y="5740400"/>
              <a:ext cx="1581734" cy="646331"/>
            </a:xfrm>
            <a:prstGeom prst="rect">
              <a:avLst/>
            </a:prstGeom>
            <a:noFill/>
          </p:spPr>
          <p:txBody>
            <a:bodyPr wrap="square" rtlCol="0">
              <a:spAutoFit/>
            </a:bodyPr>
            <a:lstStyle/>
            <a:p>
              <a:r>
                <a:rPr lang="en-GB" dirty="0" smtClean="0"/>
                <a:t>Dùng thư viện </a:t>
              </a:r>
              <a:r>
                <a:rPr lang="en-GB" dirty="0" err="1" smtClean="0"/>
                <a:t>BLToolkit</a:t>
              </a:r>
              <a:endParaRPr lang="en-GB" dirty="0"/>
            </a:p>
          </p:txBody>
        </p:sp>
      </p:grpSp>
      <p:grpSp>
        <p:nvGrpSpPr>
          <p:cNvPr id="14" name="Group 13"/>
          <p:cNvGrpSpPr/>
          <p:nvPr/>
        </p:nvGrpSpPr>
        <p:grpSpPr>
          <a:xfrm>
            <a:off x="5181598" y="3716451"/>
            <a:ext cx="2895602" cy="397164"/>
            <a:chOff x="5219699" y="5740400"/>
            <a:chExt cx="2895602" cy="397164"/>
          </a:xfrm>
        </p:grpSpPr>
        <p:sp>
          <p:nvSpPr>
            <p:cNvPr id="15" name="Right Arrow 14"/>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6" name="TextBox 15"/>
            <p:cNvSpPr txBox="1"/>
            <p:nvPr/>
          </p:nvSpPr>
          <p:spPr>
            <a:xfrm>
              <a:off x="6406567" y="5740400"/>
              <a:ext cx="1708734" cy="369332"/>
            </a:xfrm>
            <a:prstGeom prst="rect">
              <a:avLst/>
            </a:prstGeom>
            <a:noFill/>
          </p:spPr>
          <p:txBody>
            <a:bodyPr wrap="square" rtlCol="0">
              <a:spAutoFit/>
            </a:bodyPr>
            <a:lstStyle/>
            <a:p>
              <a:r>
                <a:rPr lang="en-GB" dirty="0" smtClean="0"/>
                <a:t>Xử lý nghiệp vụ</a:t>
              </a:r>
              <a:endParaRPr lang="en-GB" dirty="0"/>
            </a:p>
          </p:txBody>
        </p:sp>
      </p:grpSp>
      <p:grpSp>
        <p:nvGrpSpPr>
          <p:cNvPr id="21" name="Group 20"/>
          <p:cNvGrpSpPr/>
          <p:nvPr/>
        </p:nvGrpSpPr>
        <p:grpSpPr>
          <a:xfrm>
            <a:off x="5156197" y="2445219"/>
            <a:ext cx="3124200" cy="646331"/>
            <a:chOff x="5219699" y="5740400"/>
            <a:chExt cx="3124200" cy="646331"/>
          </a:xfrm>
        </p:grpSpPr>
        <p:sp>
          <p:nvSpPr>
            <p:cNvPr id="22" name="Right Arrow 21"/>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3" name="TextBox 22"/>
            <p:cNvSpPr txBox="1"/>
            <p:nvPr/>
          </p:nvSpPr>
          <p:spPr>
            <a:xfrm>
              <a:off x="6406567" y="5740400"/>
              <a:ext cx="1937332" cy="646331"/>
            </a:xfrm>
            <a:prstGeom prst="rect">
              <a:avLst/>
            </a:prstGeom>
            <a:noFill/>
          </p:spPr>
          <p:txBody>
            <a:bodyPr wrap="square" rtlCol="0">
              <a:spAutoFit/>
            </a:bodyPr>
            <a:lstStyle/>
            <a:p>
              <a:r>
                <a:rPr lang="en-GB" dirty="0" smtClean="0"/>
                <a:t>Lớp giáo diện người dùng</a:t>
              </a:r>
              <a:endParaRPr lang="en-GB" dirty="0"/>
            </a:p>
          </p:txBody>
        </p:sp>
      </p:grpSp>
      <p:grpSp>
        <p:nvGrpSpPr>
          <p:cNvPr id="27" name="Group 26"/>
          <p:cNvGrpSpPr/>
          <p:nvPr/>
        </p:nvGrpSpPr>
        <p:grpSpPr>
          <a:xfrm>
            <a:off x="5156197" y="4746336"/>
            <a:ext cx="3124198" cy="397164"/>
            <a:chOff x="5219699" y="5740400"/>
            <a:chExt cx="3124198" cy="397164"/>
          </a:xfrm>
        </p:grpSpPr>
        <p:sp>
          <p:nvSpPr>
            <p:cNvPr id="28" name="Right Arrow 27"/>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406566" y="5740400"/>
              <a:ext cx="1937331" cy="369332"/>
            </a:xfrm>
            <a:prstGeom prst="rect">
              <a:avLst/>
            </a:prstGeom>
            <a:noFill/>
          </p:spPr>
          <p:txBody>
            <a:bodyPr wrap="square" rtlCol="0">
              <a:spAutoFit/>
            </a:bodyPr>
            <a:lstStyle/>
            <a:p>
              <a:r>
                <a:rPr lang="en-GB" dirty="0" smtClean="0"/>
                <a:t>Hàm kết nối CSDL</a:t>
              </a:r>
              <a:endParaRPr lang="en-GB" dirty="0"/>
            </a:p>
          </p:txBody>
        </p:sp>
      </p:grpSp>
      <p:grpSp>
        <p:nvGrpSpPr>
          <p:cNvPr id="30" name="Group 29"/>
          <p:cNvGrpSpPr/>
          <p:nvPr/>
        </p:nvGrpSpPr>
        <p:grpSpPr>
          <a:xfrm>
            <a:off x="5181596" y="3708137"/>
            <a:ext cx="2895602" cy="646331"/>
            <a:chOff x="5219699" y="5740400"/>
            <a:chExt cx="2895602" cy="646331"/>
          </a:xfrm>
        </p:grpSpPr>
        <p:sp>
          <p:nvSpPr>
            <p:cNvPr id="31" name="Right Arrow 30"/>
            <p:cNvSpPr/>
            <p:nvPr/>
          </p:nvSpPr>
          <p:spPr>
            <a:xfrm rot="10800000">
              <a:off x="5219699" y="5791200"/>
              <a:ext cx="838200" cy="346364"/>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2" name="TextBox 31"/>
            <p:cNvSpPr txBox="1"/>
            <p:nvPr/>
          </p:nvSpPr>
          <p:spPr>
            <a:xfrm>
              <a:off x="6406567" y="5740400"/>
              <a:ext cx="1708734" cy="646331"/>
            </a:xfrm>
            <a:prstGeom prst="rect">
              <a:avLst/>
            </a:prstGeom>
            <a:noFill/>
          </p:spPr>
          <p:txBody>
            <a:bodyPr wrap="square" rtlCol="0">
              <a:spAutoFit/>
            </a:bodyPr>
            <a:lstStyle/>
            <a:p>
              <a:r>
                <a:rPr lang="en-GB" dirty="0" smtClean="0"/>
                <a:t>Danh sách các </a:t>
              </a:r>
              <a:r>
                <a:rPr lang="en-GB" dirty="0" smtClean="0"/>
                <a:t>hàm, dịch vụ</a:t>
              </a:r>
              <a:endParaRPr lang="en-GB" dirty="0"/>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rot="16200000">
            <a:off x="-2146014" y="2450815"/>
            <a:ext cx="5486400" cy="1041969"/>
          </a:xfrm>
          <a:prstGeom prst="rect">
            <a:avLst/>
          </a:prstGeom>
          <a:noFill/>
        </p:spPr>
        <p:txBody>
          <a:bodyPr wrap="square" rtlCol="0" anchor="b" anchorCtr="0">
            <a:normAutofit/>
          </a:bodyPr>
          <a:lstStyle/>
          <a:p>
            <a:r>
              <a:rPr lang="en-US" sz="3200" b="1" dirty="0" smtClean="0">
                <a:solidFill>
                  <a:prstClr val="white"/>
                </a:solidFill>
              </a:rPr>
              <a:t>Introduction </a:t>
            </a:r>
            <a:endParaRPr lang="en-US" sz="3200" dirty="0">
              <a:solidFill>
                <a:prstClr val="white"/>
              </a:solidFill>
            </a:endParaRPr>
          </a:p>
        </p:txBody>
      </p:sp>
      <p:sp>
        <p:nvSpPr>
          <p:cNvPr id="3" name="TextBox 2"/>
          <p:cNvSpPr txBox="1"/>
          <p:nvPr/>
        </p:nvSpPr>
        <p:spPr>
          <a:xfrm>
            <a:off x="1523999" y="685800"/>
            <a:ext cx="7391401" cy="5715000"/>
          </a:xfrm>
          <a:prstGeom prst="rect">
            <a:avLst/>
          </a:prstGeom>
          <a:noFill/>
        </p:spPr>
        <p:txBody>
          <a:bodyPr wrap="square" rtlCol="0">
            <a:normAutofit/>
          </a:bodyPr>
          <a:lstStyle/>
          <a:p>
            <a:r>
              <a:rPr lang="en-US" sz="2800" b="1" dirty="0" smtClean="0">
                <a:solidFill>
                  <a:prstClr val="black">
                    <a:lumMod val="50000"/>
                    <a:lumOff val="50000"/>
                  </a:prstClr>
                </a:solidFill>
              </a:rPr>
              <a:t>Sinh </a:t>
            </a:r>
            <a:r>
              <a:rPr lang="en-US" sz="2800" b="1" dirty="0" smtClean="0">
                <a:solidFill>
                  <a:prstClr val="black">
                    <a:lumMod val="50000"/>
                    <a:lumOff val="50000"/>
                  </a:prstClr>
                </a:solidFill>
              </a:rPr>
              <a:t>dự án Website MVC</a:t>
            </a:r>
            <a:endParaRPr lang="en-US" sz="2800" b="1" dirty="0" smtClean="0">
              <a:solidFill>
                <a:prstClr val="black">
                  <a:lumMod val="50000"/>
                  <a:lumOff val="50000"/>
                </a:prstClr>
              </a:solidFill>
            </a:endParaRPr>
          </a:p>
          <a:p>
            <a:pPr>
              <a:lnSpc>
                <a:spcPct val="30000"/>
              </a:lnSpc>
            </a:pPr>
            <a:endParaRPr lang="en-US" dirty="0">
              <a:solidFill>
                <a:prstClr val="black"/>
              </a:solidFill>
            </a:endParaRPr>
          </a:p>
          <a:p>
            <a:endParaRPr lang="en-US" sz="800" dirty="0" smtClean="0"/>
          </a:p>
          <a:p>
            <a:r>
              <a:rPr lang="en-US" sz="2400" b="1" dirty="0" smtClean="0">
                <a:solidFill>
                  <a:prstClr val="black">
                    <a:lumMod val="50000"/>
                    <a:lumOff val="50000"/>
                  </a:prstClr>
                </a:solidFill>
              </a:rPr>
              <a:t>Dự án website MVC </a:t>
            </a:r>
            <a:r>
              <a:rPr lang="en-US" sz="2400" b="1" dirty="0" smtClean="0">
                <a:solidFill>
                  <a:prstClr val="black">
                    <a:lumMod val="50000"/>
                    <a:lumOff val="50000"/>
                  </a:prstClr>
                </a:solidFill>
              </a:rPr>
              <a:t>được xây dựng trên mẫu MVC, có thể dễ dàng phát </a:t>
            </a:r>
            <a:r>
              <a:rPr lang="en-US" sz="2400" b="1" dirty="0" smtClean="0">
                <a:solidFill>
                  <a:prstClr val="black">
                    <a:lumMod val="50000"/>
                    <a:lumOff val="50000"/>
                  </a:prstClr>
                </a:solidFill>
              </a:rPr>
              <a:t>triển.</a:t>
            </a:r>
            <a:endParaRPr lang="en-US" sz="2400" b="1" dirty="0" smtClean="0">
              <a:solidFill>
                <a:prstClr val="black">
                  <a:lumMod val="50000"/>
                  <a:lumOff val="50000"/>
                </a:prstClr>
              </a:solidFill>
            </a:endParaRPr>
          </a:p>
          <a:p>
            <a:endParaRPr lang="en-US" sz="2400" b="1" dirty="0" smtClean="0">
              <a:solidFill>
                <a:prstClr val="black">
                  <a:lumMod val="50000"/>
                  <a:lumOff val="50000"/>
                </a:prstClr>
              </a:solidFill>
            </a:endParaRPr>
          </a:p>
          <a:p>
            <a:endParaRPr lang="en-US" sz="2400" b="1" dirty="0" smtClean="0">
              <a:solidFill>
                <a:prstClr val="black">
                  <a:lumMod val="50000"/>
                  <a:lumOff val="50000"/>
                </a:prstClr>
              </a:solidFill>
            </a:endParaRPr>
          </a:p>
          <a:p>
            <a:endParaRPr lang="en-US" sz="2200" dirty="0" smtClean="0"/>
          </a:p>
          <a:p>
            <a:endParaRPr lang="en-US" sz="2200" dirty="0" smtClean="0">
              <a:solidFill>
                <a:srgbClr val="2C99FC"/>
              </a:solidFill>
            </a:endParaRPr>
          </a:p>
          <a:p>
            <a:endParaRPr lang="en-US" sz="2200" dirty="0" smtClean="0">
              <a:solidFill>
                <a:srgbClr val="2C99FC"/>
              </a:solidFill>
            </a:endParaRPr>
          </a:p>
          <a:p>
            <a:endParaRPr lang="en-US" sz="2200" dirty="0" smtClean="0">
              <a:solidFill>
                <a:srgbClr val="2C99FC"/>
              </a:solidFill>
            </a:endParaRPr>
          </a:p>
          <a:p>
            <a:endParaRPr lang="en-US" sz="1000" dirty="0" smtClean="0">
              <a:latin typeface="Courier New" pitchFamily="49" charset="0"/>
              <a:ea typeface="Calibri" pitchFamily="34"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latin typeface="Courier New" pitchFamily="49" charset="0"/>
              <a:cs typeface="Courier New" pitchFamily="49" charset="0"/>
            </a:endParaRPr>
          </a:p>
          <a:p>
            <a:pPr lvl="0" eaLnBrk="0" fontAlgn="base" hangingPunct="0">
              <a:spcBef>
                <a:spcPct val="0"/>
              </a:spcBef>
              <a:spcAft>
                <a:spcPct val="0"/>
              </a:spcAft>
            </a:pPr>
            <a:endParaRPr lang="en-US" sz="1000" dirty="0" smtClean="0">
              <a:solidFill>
                <a:srgbClr val="2C99FC"/>
              </a:solidFill>
            </a:endParaRPr>
          </a:p>
          <a:p>
            <a:endParaRPr lang="en-US" sz="1900" dirty="0" smtClean="0">
              <a:solidFill>
                <a:srgbClr val="2C99FC"/>
              </a:solidFill>
            </a:endParaRPr>
          </a:p>
          <a:p>
            <a:endParaRPr lang="en-US" dirty="0">
              <a:solidFill>
                <a:prstClr val="black"/>
              </a:solidFill>
            </a:endParaRPr>
          </a:p>
        </p:txBody>
      </p:sp>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09800" y="2260441"/>
            <a:ext cx="5562600" cy="34418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3124200"/>
            <a:ext cx="7086600" cy="1447800"/>
          </a:xfrm>
        </p:spPr>
        <p:txBody>
          <a:bodyPr>
            <a:normAutofit/>
          </a:bodyPr>
          <a:lstStyle/>
          <a:p>
            <a:pPr lvl="0">
              <a:spcBef>
                <a:spcPts val="0"/>
              </a:spcBef>
            </a:pPr>
            <a:r>
              <a:rPr lang="en-US" sz="4400" dirty="0" smtClean="0">
                <a:solidFill>
                  <a:prstClr val="white"/>
                </a:solidFill>
              </a:rPr>
              <a:t>Sinh </a:t>
            </a:r>
            <a:r>
              <a:rPr lang="en-US" sz="4400" dirty="0" smtClean="0">
                <a:solidFill>
                  <a:prstClr val="white"/>
                </a:solidFill>
              </a:rPr>
              <a:t>cơ sở dữ liệu</a:t>
            </a:r>
            <a:endParaRPr lang="en-US" sz="7200" dirty="0"/>
          </a:p>
        </p:txBody>
      </p:sp>
      <p:sp>
        <p:nvSpPr>
          <p:cNvPr id="3" name="Text Placeholder 2"/>
          <p:cNvSpPr>
            <a:spLocks noGrp="1"/>
          </p:cNvSpPr>
          <p:nvPr>
            <p:ph type="body" sz="quarter" idx="14"/>
          </p:nvPr>
        </p:nvSpPr>
        <p:spPr>
          <a:xfrm>
            <a:off x="2057400" y="685800"/>
            <a:ext cx="7086600" cy="381000"/>
          </a:xfrm>
        </p:spPr>
        <p:txBody>
          <a:bodyPr/>
          <a:lstStyle/>
          <a:p>
            <a:endParaRPr lang="en-US" dirty="0"/>
          </a:p>
        </p:txBody>
      </p:sp>
      <p:sp>
        <p:nvSpPr>
          <p:cNvPr id="4" name="TextBox 3"/>
          <p:cNvSpPr txBox="1"/>
          <p:nvPr/>
        </p:nvSpPr>
        <p:spPr>
          <a:xfrm>
            <a:off x="1828800" y="4572000"/>
            <a:ext cx="5274528" cy="369332"/>
          </a:xfrm>
          <a:prstGeom prst="rect">
            <a:avLst/>
          </a:prstGeom>
          <a:noFill/>
        </p:spPr>
        <p:txBody>
          <a:bodyPr wrap="square" rtlCol="0">
            <a:normAutofit/>
          </a:bodyPr>
          <a:lstStyle/>
          <a:p>
            <a:pPr algn="r"/>
            <a:endParaRPr lang="en-US" b="1" dirty="0">
              <a:solidFill>
                <a:prstClr val="white"/>
              </a:solidFill>
            </a:endParaRPr>
          </a:p>
        </p:txBody>
      </p:sp>
    </p:spTree>
    <p:extLst>
      <p:ext uri="{BB962C8B-B14F-4D97-AF65-F5344CB8AC3E}">
        <p14:creationId xmlns:p14="http://schemas.microsoft.com/office/powerpoint/2010/main" val="3063579332"/>
      </p:ext>
    </p:extLst>
  </p:cSld>
  <p:clrMapOvr>
    <a:masterClrMapping/>
  </p:clrMapOvr>
  <mc:AlternateContent xmlns:mc="http://schemas.openxmlformats.org/markup-compatibility/2006" xmlns:p14="http://schemas.microsoft.com/office/powerpoint/2010/main">
    <mc:Choice Requires="p14">
      <p:transition spd="slow" p14:dur="25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TS101674551">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8AD14C5-6E05-4732-8930-CBD406590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TS101674551</Template>
  <TotalTime>0</TotalTime>
  <Words>486</Words>
  <Application>Microsoft Office PowerPoint</Application>
  <PresentationFormat>On-screen Show (4:3)</PresentationFormat>
  <Paragraphs>120</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Georgia</vt:lpstr>
      <vt:lpstr>Wingdings</vt:lpstr>
      <vt:lpstr>TS101674551</vt:lpstr>
      <vt:lpstr>Báo cáo môn học Thiết Kế Mẫu Sinh mã tự động</vt:lpstr>
      <vt:lpstr>PowerPoint Presentation</vt:lpstr>
      <vt:lpstr>PowerPoint Presentation</vt:lpstr>
      <vt:lpstr>PowerPoint Presentation</vt:lpstr>
      <vt:lpstr>PowerPoint Presentation</vt:lpstr>
      <vt:lpstr>Sinh mã nguồn từ cơ sở dữ liệu</vt:lpstr>
      <vt:lpstr>PowerPoint Presentation</vt:lpstr>
      <vt:lpstr>PowerPoint Presentation</vt:lpstr>
      <vt:lpstr>Sinh cơ sở dữ liệu</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2012-04-07T15:11:36Z</dcterms:created>
  <dcterms:modified xsi:type="dcterms:W3CDTF">2014-06-12T14:58:05Z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