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sldIdLst>
    <p:sldId id="277" r:id="rId3"/>
    <p:sldId id="312" r:id="rId4"/>
    <p:sldId id="328" r:id="rId5"/>
    <p:sldId id="308" r:id="rId6"/>
    <p:sldId id="313" r:id="rId7"/>
    <p:sldId id="280" r:id="rId8"/>
    <p:sldId id="322" r:id="rId9"/>
    <p:sldId id="315" r:id="rId10"/>
    <p:sldId id="329" r:id="rId11"/>
    <p:sldId id="330" r:id="rId12"/>
    <p:sldId id="333"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312"/>
            <p14:sldId id="328"/>
            <p14:sldId id="308"/>
            <p14:sldId id="313"/>
          </p14:sldIdLst>
        </p14:section>
        <p14:section name="Code" id="{E2D565D1-BA5E-44E6-A40E-50A644912248}">
          <p14:sldIdLst>
            <p14:sldId id="280"/>
            <p14:sldId id="322"/>
            <p14:sldId id="315"/>
          </p14:sldIdLst>
        </p14:section>
        <p14:section name="CSDL" id="{8D81DE1D-2D08-43D3-A27C-78DFFB7BD574}">
          <p14:sldIdLst>
            <p14:sldId id="329"/>
            <p14:sldId id="330"/>
          </p14:sldIdLst>
        </p14:section>
        <p14:section name="There's More!" id="{2E16B512-814A-4DC1-A986-25475E10E0EF}">
          <p14:sldIdLst>
            <p14:sldId id="333"/>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75" autoAdjust="0"/>
    <p:restoredTop sz="89214" autoAdjust="0"/>
  </p:normalViewPr>
  <p:slideViewPr>
    <p:cSldViewPr>
      <p:cViewPr varScale="1">
        <p:scale>
          <a:sx n="67" d="100"/>
          <a:sy n="67" d="100"/>
        </p:scale>
        <p:origin x="1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6/12/2014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778399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extLst>
      <p:ext uri="{BB962C8B-B14F-4D97-AF65-F5344CB8AC3E}">
        <p14:creationId xmlns:p14="http://schemas.microsoft.com/office/powerpoint/2010/main" val="2637887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196573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7565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64149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929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13581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6</a:t>
            </a:fld>
            <a:endParaRPr lang="en-US" dirty="0"/>
          </a:p>
        </p:txBody>
      </p:sp>
    </p:spTree>
    <p:extLst>
      <p:ext uri="{BB962C8B-B14F-4D97-AF65-F5344CB8AC3E}">
        <p14:creationId xmlns:p14="http://schemas.microsoft.com/office/powerpoint/2010/main" val="2382773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Sinh ra các</a:t>
            </a:r>
            <a:r>
              <a:rPr lang="en-US" baseline="0" dirty="0" smtClean="0"/>
              <a:t> Entity tương ứng với CSDL để lưu trữ xuống CSDL</a:t>
            </a:r>
            <a:endParaRPr lang="en-US"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060598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859444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9</a:t>
            </a:fld>
            <a:endParaRPr lang="en-US" dirty="0"/>
          </a:p>
        </p:txBody>
      </p:sp>
    </p:spTree>
    <p:extLst>
      <p:ext uri="{BB962C8B-B14F-4D97-AF65-F5344CB8AC3E}">
        <p14:creationId xmlns:p14="http://schemas.microsoft.com/office/powerpoint/2010/main" val="104399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Các</a:t>
            </a:r>
            <a:r>
              <a:rPr lang="en-US" baseline="0" dirty="0" smtClean="0"/>
              <a:t> lập trình viên theo hướng này thường như những người lập trình lâu năm, họ sẽ nghĩ tổng quát chương trình gồm những class nào rồi bắt tay vào code, và không đi theo kiểu truyền thống là đi từ CSDL</a:t>
            </a:r>
            <a:endParaRPr lang="en-US"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027187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6/12/2014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6/12/2014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6/12/2014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6/12/2014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6/12/2014</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6/12/2014</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6/12/2014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6/12/2014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6/12/2014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6/12/2014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6/12/2014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6/12/2014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pPr indent="1181100" algn="l"/>
            <a:r>
              <a:rPr dirty="0" smtClean="0"/>
              <a:t>Giáo viên hướng dẫn:</a:t>
            </a:r>
          </a:p>
          <a:p>
            <a:r>
              <a:rPr lang="en-US" dirty="0" smtClean="0"/>
              <a:t>Nguyễn Minh Hiệp</a:t>
            </a:r>
          </a:p>
        </p:txBody>
      </p:sp>
      <p:sp>
        <p:nvSpPr>
          <p:cNvPr id="5" name="Title 4"/>
          <p:cNvSpPr>
            <a:spLocks noGrp="1"/>
          </p:cNvSpPr>
          <p:nvPr>
            <p:ph type="title"/>
          </p:nvPr>
        </p:nvSpPr>
        <p:spPr>
          <a:xfrm>
            <a:off x="228600" y="3048000"/>
            <a:ext cx="7239000" cy="1828800"/>
          </a:xfrm>
        </p:spPr>
        <p:txBody>
          <a:bodyPr>
            <a:normAutofit/>
          </a:bodyPr>
          <a:lstStyle/>
          <a:p>
            <a:pPr algn="l"/>
            <a:r>
              <a:rPr lang="en-US" sz="2400" b="0" dirty="0" smtClean="0">
                <a:solidFill>
                  <a:srgbClr val="7BCF27"/>
                </a:solidFill>
                <a:latin typeface="Calibri" pitchFamily="34" charset="0"/>
              </a:rPr>
              <a:t>Báo cáo môn học Thiết Kế Mẫu</a:t>
            </a:r>
            <a:r>
              <a:rPr lang="en-US" sz="2400" b="0" dirty="0" smtClean="0">
                <a:solidFill>
                  <a:srgbClr val="262626"/>
                </a:solidFill>
              </a:rPr>
              <a:t/>
            </a:r>
            <a:br>
              <a:rPr lang="en-US" sz="2400" b="0" dirty="0" smtClean="0">
                <a:solidFill>
                  <a:srgbClr val="262626"/>
                </a:solidFill>
              </a:rPr>
            </a:br>
            <a:r>
              <a:rPr lang="en-US" sz="5600" b="0" dirty="0" smtClean="0">
                <a:solidFill>
                  <a:prstClr val="white"/>
                </a:solidFill>
              </a:rPr>
              <a:t>Sinh Code tự động</a:t>
            </a:r>
            <a:endParaRPr lang="en-US" sz="5600" b="0" dirty="0"/>
          </a:p>
        </p:txBody>
      </p:sp>
      <p:pic>
        <p:nvPicPr>
          <p:cNvPr id="1027" name="Picture 3" descr="C:\Users\Lushanthan\Desktop\IronOne Presentation\51f85583863460702231d437ac763a58.jpg.jpg"/>
          <p:cNvPicPr>
            <a:picLocks noChangeAspect="1" noChangeArrowheads="1"/>
          </p:cNvPicPr>
          <p:nvPr/>
        </p:nvPicPr>
        <p:blipFill>
          <a:blip r:embed="rId3" cstate="print"/>
          <a:srcRect b="4974"/>
          <a:stretch>
            <a:fillRect/>
          </a:stretch>
        </p:blipFill>
        <p:spPr bwMode="auto">
          <a:xfrm>
            <a:off x="0" y="0"/>
            <a:ext cx="3543301" cy="2819400"/>
          </a:xfrm>
          <a:prstGeom prst="rect">
            <a:avLst/>
          </a:prstGeom>
          <a:noFill/>
        </p:spPr>
      </p:pic>
      <p:sp>
        <p:nvSpPr>
          <p:cNvPr id="6" name="Text Placeholder 2"/>
          <p:cNvSpPr txBox="1">
            <a:spLocks/>
          </p:cNvSpPr>
          <p:nvPr/>
        </p:nvSpPr>
        <p:spPr>
          <a:xfrm>
            <a:off x="3733800" y="5181600"/>
            <a:ext cx="4953000" cy="952500"/>
          </a:xfrm>
          <a:prstGeom prst="rect">
            <a:avLst/>
          </a:prstGeom>
        </p:spPr>
        <p:txBody>
          <a:bodyPr vert="horz" lIns="91440" tIns="45720" rIns="91440" bIns="45720" rtlCol="0" anchor="b">
            <a:normAutofit fontScale="92500" lnSpcReduction="20000"/>
          </a:bodyPr>
          <a:lstStyle>
            <a:lvl1pPr marL="342900" indent="-342900" algn="r" defTabSz="914400" rtl="0" eaLnBrk="1" latinLnBrk="0" hangingPunct="1">
              <a:spcBef>
                <a:spcPct val="20000"/>
              </a:spcBef>
              <a:buFont typeface="Arial" pitchFamily="34" charset="0"/>
              <a:buNone/>
              <a:defRPr lang="en-US" sz="2200" kern="1200" dirty="0" smtClean="0">
                <a:solidFill>
                  <a:schemeClr val="tx1">
                    <a:lumMod val="75000"/>
                    <a:lumOff val="25000"/>
                  </a:schemeClr>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181100" algn="l"/>
            <a:r>
              <a:rPr lang="en-GB" dirty="0" smtClean="0">
                <a:solidFill>
                  <a:schemeClr val="bg1">
                    <a:lumMod val="85000"/>
                  </a:schemeClr>
                </a:solidFill>
              </a:rPr>
              <a:t>Sinh Viên thực hiên:</a:t>
            </a:r>
            <a:endParaRPr lang="vi-VN" dirty="0" smtClean="0">
              <a:solidFill>
                <a:schemeClr val="bg1">
                  <a:lumMod val="85000"/>
                </a:schemeClr>
              </a:solidFill>
            </a:endParaRPr>
          </a:p>
          <a:p>
            <a:pPr indent="2349500" algn="l"/>
            <a:r>
              <a:rPr lang="en-GB" dirty="0" smtClean="0">
                <a:solidFill>
                  <a:schemeClr val="bg1">
                    <a:lumMod val="85000"/>
                  </a:schemeClr>
                </a:solidFill>
              </a:rPr>
              <a:t>Lê Ngọc Linh</a:t>
            </a:r>
          </a:p>
          <a:p>
            <a:pPr indent="2349500" algn="l"/>
            <a:r>
              <a:rPr lang="en-GB" dirty="0" smtClean="0">
                <a:solidFill>
                  <a:schemeClr val="bg1">
                    <a:lumMod val="85000"/>
                  </a:schemeClr>
                </a:solidFill>
              </a:rPr>
              <a:t>Nguyễn Hùng Thịnh</a:t>
            </a:r>
            <a:endParaRPr lang="vi-VN" dirty="0">
              <a:solidFill>
                <a:schemeClr val="bg1">
                  <a:lumMod val="8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Introduction </a:t>
            </a:r>
            <a:endParaRPr lang="en-US" sz="3200" dirty="0">
              <a:solidFill>
                <a:prstClr val="white"/>
              </a:solidFill>
            </a:endParaRPr>
          </a:p>
        </p:txBody>
      </p:sp>
      <p:sp>
        <p:nvSpPr>
          <p:cNvPr id="3" name="TextBox 2"/>
          <p:cNvSpPr txBox="1"/>
          <p:nvPr/>
        </p:nvSpPr>
        <p:spPr>
          <a:xfrm>
            <a:off x="1523999" y="685800"/>
            <a:ext cx="7391401" cy="5638800"/>
          </a:xfrm>
          <a:prstGeom prst="rect">
            <a:avLst/>
          </a:prstGeom>
          <a:noFill/>
        </p:spPr>
        <p:txBody>
          <a:bodyPr wrap="square" rtlCol="0">
            <a:normAutofit/>
          </a:bodyPr>
          <a:lstStyle/>
          <a:p>
            <a:r>
              <a:rPr lang="en-US" sz="2800" b="1" dirty="0" smtClean="0">
                <a:solidFill>
                  <a:prstClr val="black">
                    <a:lumMod val="50000"/>
                    <a:lumOff val="50000"/>
                  </a:prstClr>
                </a:solidFill>
              </a:rPr>
              <a:t>Sinh </a:t>
            </a:r>
            <a:r>
              <a:rPr lang="en-US" sz="2800" b="1" dirty="0" smtClean="0">
                <a:solidFill>
                  <a:prstClr val="black">
                    <a:lumMod val="50000"/>
                    <a:lumOff val="50000"/>
                  </a:prstClr>
                </a:solidFill>
              </a:rPr>
              <a:t>CSDL</a:t>
            </a:r>
            <a:endParaRPr lang="en-US" sz="2800" b="1" dirty="0" smtClean="0">
              <a:solidFill>
                <a:prstClr val="black">
                  <a:lumMod val="50000"/>
                  <a:lumOff val="50000"/>
                </a:prstClr>
              </a:solidFill>
            </a:endParaRPr>
          </a:p>
          <a:p>
            <a:pPr>
              <a:lnSpc>
                <a:spcPct val="30000"/>
              </a:lnSpc>
            </a:pPr>
            <a:endParaRPr lang="en-US" dirty="0" smtClean="0">
              <a:solidFill>
                <a:prstClr val="black"/>
              </a:solidFill>
            </a:endParaRPr>
          </a:p>
          <a:p>
            <a:r>
              <a:rPr lang="en-GB" sz="2400" dirty="0" smtClean="0"/>
              <a:t>Hướng lập trình cấu trúc đang được dần phổ biến hiện nay. Khi người code nghĩ ra các đối tượng trước rồi mới sinh ra CSDL.</a:t>
            </a:r>
          </a:p>
          <a:p>
            <a:endParaRPr lang="en-GB" sz="2400" dirty="0" smtClean="0"/>
          </a:p>
          <a:p>
            <a:endParaRPr lang="en-US" sz="2200" dirty="0" smtClean="0">
              <a:solidFill>
                <a:prstClr val="black">
                  <a:lumMod val="85000"/>
                  <a:lumOff val="15000"/>
                </a:prstClr>
              </a:solidFill>
            </a:endParaRPr>
          </a:p>
          <a:p>
            <a:pPr lvl="0" eaLnBrk="0" fontAlgn="base" hangingPunct="0">
              <a:spcBef>
                <a:spcPct val="0"/>
              </a:spcBef>
              <a:spcAft>
                <a:spcPct val="0"/>
              </a:spcAft>
            </a:pPr>
            <a:endParaRPr lang="en-US" sz="1000" dirty="0" smtClean="0"/>
          </a:p>
          <a:p>
            <a:pPr lvl="0" eaLnBrk="0" fontAlgn="base" hangingPunct="0">
              <a:spcBef>
                <a:spcPct val="0"/>
              </a:spcBef>
              <a:spcAft>
                <a:spcPct val="0"/>
              </a:spcAft>
            </a:pPr>
            <a:endParaRPr lang="en-US" sz="1000" dirty="0" smtClean="0">
              <a:latin typeface="Courier New" pitchFamily="49" charset="0"/>
              <a:ea typeface="Calibri" pitchFamily="34"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endParaRPr>
          </a:p>
          <a:p>
            <a:endParaRPr lang="en-US" sz="1900" dirty="0" smtClean="0">
              <a:solidFill>
                <a:srgbClr val="2C99FC"/>
              </a:solidFill>
            </a:endParaRPr>
          </a:p>
          <a:p>
            <a:endParaRPr lang="en-US" dirty="0">
              <a:solidFill>
                <a:prstClr val="black"/>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5572" y="2995611"/>
            <a:ext cx="5168254" cy="1828571"/>
          </a:xfrm>
          <a:prstGeom prst="rect">
            <a:avLst/>
          </a:prstGeom>
        </p:spPr>
      </p:pic>
    </p:spTree>
    <p:extLst>
      <p:ext uri="{BB962C8B-B14F-4D97-AF65-F5344CB8AC3E}">
        <p14:creationId xmlns:p14="http://schemas.microsoft.com/office/powerpoint/2010/main" val="3952258544"/>
      </p:ext>
    </p:extLst>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20030" y="4203427"/>
            <a:ext cx="4953000" cy="2654573"/>
          </a:xfrm>
          <a:prstGeom prst="rect">
            <a:avLst/>
          </a:prstGeom>
          <a:noFill/>
        </p:spPr>
        <p:txBody>
          <a:bodyPr wrap="square" rtlCol="0">
            <a:normAutofit/>
          </a:bodyPr>
          <a:lstStyle/>
          <a:p>
            <a:pPr>
              <a:spcBef>
                <a:spcPts val="100"/>
              </a:spcBef>
            </a:pPr>
            <a:r>
              <a:rPr lang="en-US" sz="2000" dirty="0" smtClean="0">
                <a:solidFill>
                  <a:prstClr val="white"/>
                </a:solidFill>
              </a:rPr>
              <a:t>Chương trình sinh Code</a:t>
            </a:r>
            <a:endParaRPr lang="en-US" sz="2000" dirty="0" smtClean="0">
              <a:solidFill>
                <a:prstClr val="white"/>
              </a:solidFill>
            </a:endParaRPr>
          </a:p>
          <a:p>
            <a:pPr>
              <a:spcBef>
                <a:spcPts val="100"/>
              </a:spcBef>
            </a:pPr>
            <a:endParaRPr lang="en-US" sz="2000" dirty="0" smtClean="0">
              <a:solidFill>
                <a:prstClr val="white"/>
              </a:solidFill>
            </a:endParaRPr>
          </a:p>
          <a:p>
            <a:pPr>
              <a:spcBef>
                <a:spcPts val="100"/>
              </a:spcBef>
            </a:pPr>
            <a:endParaRPr lang="en-US" sz="2000" dirty="0" smtClean="0">
              <a:solidFill>
                <a:prstClr val="white"/>
              </a:solidFill>
            </a:endParaRPr>
          </a:p>
          <a:p>
            <a:endParaRPr lang="en-US" sz="2400" dirty="0">
              <a:solidFill>
                <a:prstClr val="black"/>
              </a:solidFill>
            </a:endParaRPr>
          </a:p>
        </p:txBody>
      </p:sp>
      <p:sp>
        <p:nvSpPr>
          <p:cNvPr id="5" name="TextBox 4"/>
          <p:cNvSpPr txBox="1"/>
          <p:nvPr/>
        </p:nvSpPr>
        <p:spPr>
          <a:xfrm>
            <a:off x="399588" y="1524000"/>
            <a:ext cx="4648200" cy="2369641"/>
          </a:xfrm>
          <a:prstGeom prst="rect">
            <a:avLst/>
          </a:prstGeom>
          <a:noFill/>
        </p:spPr>
        <p:txBody>
          <a:bodyPr wrap="square" rtlCol="0" anchor="b">
            <a:normAutofit/>
          </a:bodyPr>
          <a:lstStyle/>
          <a:p>
            <a:r>
              <a:rPr lang="en-US" sz="4400" b="1" dirty="0" smtClean="0">
                <a:solidFill>
                  <a:srgbClr val="7BCF27"/>
                </a:solidFill>
              </a:rPr>
              <a:t>Demo</a:t>
            </a:r>
            <a:endParaRPr lang="en-US" sz="4400" b="1" dirty="0">
              <a:solidFill>
                <a:srgbClr val="7BCF27"/>
              </a:solidFill>
            </a:endParaRPr>
          </a:p>
        </p:txBody>
      </p:sp>
      <p:sp>
        <p:nvSpPr>
          <p:cNvPr id="28" name="TextBox 27"/>
          <p:cNvSpPr txBox="1"/>
          <p:nvPr/>
        </p:nvSpPr>
        <p:spPr>
          <a:xfrm>
            <a:off x="5943600" y="685800"/>
            <a:ext cx="3200400" cy="4267200"/>
          </a:xfrm>
          <a:prstGeom prst="rect">
            <a:avLst/>
          </a:prstGeom>
          <a:noFill/>
        </p:spPr>
        <p:txBody>
          <a:bodyPr wrap="square" rtlCol="0">
            <a:normAutofit/>
          </a:bodyPr>
          <a:lstStyle/>
          <a:p>
            <a:pPr>
              <a:spcBef>
                <a:spcPts val="100"/>
              </a:spcBef>
            </a:pPr>
            <a:r>
              <a:rPr lang="en-US" sz="2000" dirty="0" smtClean="0">
                <a:solidFill>
                  <a:prstClr val="white"/>
                </a:solidFill>
              </a:rPr>
              <a:t>. </a:t>
            </a:r>
            <a:endParaRPr lang="en-US" sz="2000" dirty="0" smtClean="0">
              <a:solidFill>
                <a:prstClr val="white"/>
              </a:solidFill>
            </a:endParaRPr>
          </a:p>
          <a:p>
            <a:pPr>
              <a:spcBef>
                <a:spcPts val="100"/>
              </a:spcBef>
            </a:pPr>
            <a:endParaRPr lang="en-US" sz="2000" dirty="0" smtClean="0">
              <a:solidFill>
                <a:prstClr val="white"/>
              </a:solidFill>
            </a:endParaRPr>
          </a:p>
          <a:p>
            <a:endParaRPr lang="en-US" sz="2400" dirty="0">
              <a:solidFill>
                <a:prstClr val="black"/>
              </a:solidFill>
            </a:endParaRPr>
          </a:p>
        </p:txBody>
      </p:sp>
      <p:pic>
        <p:nvPicPr>
          <p:cNvPr id="1028" name="Picture 4" descr="C:\Users\User\Desktop\arrow_right.png"/>
          <p:cNvPicPr>
            <a:picLocks noChangeAspect="1" noChangeArrowheads="1"/>
          </p:cNvPicPr>
          <p:nvPr/>
        </p:nvPicPr>
        <p:blipFill>
          <a:blip r:embed="rId4" cstate="print"/>
          <a:srcRect/>
          <a:stretch>
            <a:fillRect/>
          </a:stretch>
        </p:blipFill>
        <p:spPr bwMode="auto">
          <a:xfrm>
            <a:off x="4191000" y="4038600"/>
            <a:ext cx="914400" cy="685800"/>
          </a:xfrm>
          <a:prstGeom prst="rect">
            <a:avLst/>
          </a:prstGeom>
          <a:noFill/>
        </p:spPr>
      </p:pic>
    </p:spTree>
    <p:extLst>
      <p:ext uri="{BB962C8B-B14F-4D97-AF65-F5344CB8AC3E}">
        <p14:creationId xmlns:p14="http://schemas.microsoft.com/office/powerpoint/2010/main" val="1338349002"/>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90">
          <a:fgClr>
            <a:schemeClr val="tx1">
              <a:lumMod val="90000"/>
              <a:lumOff val="10000"/>
            </a:schemeClr>
          </a:fgClr>
          <a:bgClr>
            <a:schemeClr val="tx1">
              <a:lumMod val="75000"/>
              <a:lumOff val="25000"/>
            </a:schemeClr>
          </a:bgClr>
        </a:pattFill>
        <a:effectLst/>
      </p:bgPr>
    </p:bg>
    <p:spTree>
      <p:nvGrpSpPr>
        <p:cNvPr id="1" name=""/>
        <p:cNvGrpSpPr/>
        <p:nvPr/>
      </p:nvGrpSpPr>
      <p:grpSpPr>
        <a:xfrm>
          <a:off x="0" y="0"/>
          <a:ext cx="0" cy="0"/>
          <a:chOff x="0" y="0"/>
          <a:chExt cx="0" cy="0"/>
        </a:xfrm>
      </p:grpSpPr>
      <p:sp>
        <p:nvSpPr>
          <p:cNvPr id="18" name="Text Placeholder 2"/>
          <p:cNvSpPr txBox="1">
            <a:spLocks/>
          </p:cNvSpPr>
          <p:nvPr/>
        </p:nvSpPr>
        <p:spPr>
          <a:xfrm>
            <a:off x="1562100" y="2743200"/>
            <a:ext cx="6019800" cy="2595563"/>
          </a:xfrm>
          <a:prstGeom prst="rect">
            <a:avLst/>
          </a:prstGeom>
        </p:spPr>
        <p:txBody>
          <a:bodyPr>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4000" b="0" i="0" u="none" strike="noStrike" kern="1200" cap="none" spc="0" normalizeH="0" baseline="0" noProof="0" dirty="0" smtClean="0">
                <a:ln>
                  <a:noFill/>
                </a:ln>
                <a:solidFill>
                  <a:schemeClr val="bg1"/>
                </a:solidFill>
                <a:effectLst/>
                <a:uLnTx/>
                <a:uFillTx/>
                <a:latin typeface="+mn-lt"/>
                <a:ea typeface="+mn-ea"/>
                <a:cs typeface="+mn-cs"/>
              </a:rPr>
              <a:t>Cám</a:t>
            </a:r>
            <a:r>
              <a:rPr kumimoji="0" lang="en-US" sz="4000" b="0" i="0" u="none" strike="noStrike" kern="1200" cap="none" spc="0" normalizeH="0" noProof="0" dirty="0" smtClean="0">
                <a:ln>
                  <a:noFill/>
                </a:ln>
                <a:solidFill>
                  <a:schemeClr val="bg1"/>
                </a:solidFill>
                <a:effectLst/>
                <a:uLnTx/>
                <a:uFillTx/>
                <a:latin typeface="+mn-lt"/>
                <a:ea typeface="+mn-ea"/>
                <a:cs typeface="+mn-cs"/>
              </a:rPr>
              <a:t> ơn thầy và các bạn quan tâm lắng nghe</a:t>
            </a:r>
            <a:endParaRPr kumimoji="0" lang="en-US" sz="4000" b="0" i="0" u="none" strike="noStrike" kern="1200" cap="none" spc="0" normalizeH="0" baseline="0" noProof="0" dirty="0" smtClean="0">
              <a:ln>
                <a:noFill/>
              </a:ln>
              <a:solidFill>
                <a:schemeClr val="bg1"/>
              </a:solidFill>
              <a:effectLst/>
              <a:uLnTx/>
              <a:uFillTx/>
              <a:latin typeface="+mn-lt"/>
              <a:ea typeface="+mn-ea"/>
              <a:cs typeface="+mn-cs"/>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dirty="0" smtClean="0">
                <a:solidFill>
                  <a:schemeClr val="tx1">
                    <a:lumMod val="85000"/>
                    <a:lumOff val="15000"/>
                  </a:schemeClr>
                </a:solidFill>
              </a:rPr>
              <a:t>Nội Dung</a:t>
            </a:r>
            <a:endParaRPr lang="en-US" sz="4000" dirty="0">
              <a:solidFill>
                <a:schemeClr val="tx1">
                  <a:lumMod val="50000"/>
                  <a:lumOff val="50000"/>
                </a:schemeClr>
              </a:solidFill>
              <a:cs typeface="Arial" pitchFamily="34" charset="0"/>
            </a:endParaRPr>
          </a:p>
        </p:txBody>
      </p:sp>
      <p:sp>
        <p:nvSpPr>
          <p:cNvPr id="3" name="TextBox 2"/>
          <p:cNvSpPr txBox="1"/>
          <p:nvPr/>
        </p:nvSpPr>
        <p:spPr>
          <a:xfrm>
            <a:off x="838200" y="1219200"/>
            <a:ext cx="7391401" cy="4953000"/>
          </a:xfrm>
          <a:prstGeom prst="rect">
            <a:avLst/>
          </a:prstGeom>
          <a:noFill/>
        </p:spPr>
        <p:txBody>
          <a:bodyPr wrap="square" rtlCol="0">
            <a:normAutofit/>
          </a:bodyPr>
          <a:lstStyle/>
          <a:p>
            <a:pPr>
              <a:buFont typeface="Wingdings" pitchFamily="2" charset="2"/>
              <a:buChar char="v"/>
            </a:pPr>
            <a:r>
              <a:rPr lang="en-US" sz="2200" dirty="0" smtClean="0">
                <a:solidFill>
                  <a:prstClr val="black">
                    <a:lumMod val="85000"/>
                    <a:lumOff val="15000"/>
                  </a:prstClr>
                </a:solidFill>
              </a:rPr>
              <a:t>Giới thiệu</a:t>
            </a:r>
          </a:p>
          <a:p>
            <a:pPr>
              <a:buFont typeface="Wingdings" pitchFamily="2" charset="2"/>
              <a:buChar char="v"/>
            </a:pPr>
            <a:endParaRPr lang="en-US" sz="2200" dirty="0" smtClean="0">
              <a:solidFill>
                <a:prstClr val="black">
                  <a:lumMod val="85000"/>
                  <a:lumOff val="15000"/>
                </a:prstClr>
              </a:solidFill>
            </a:endParaRPr>
          </a:p>
          <a:p>
            <a:pPr>
              <a:buFont typeface="Wingdings" pitchFamily="2" charset="2"/>
              <a:buChar char="v"/>
            </a:pPr>
            <a:r>
              <a:rPr lang="en-US" sz="2200" dirty="0" smtClean="0">
                <a:solidFill>
                  <a:prstClr val="black">
                    <a:lumMod val="85000"/>
                    <a:lumOff val="15000"/>
                  </a:prstClr>
                </a:solidFill>
              </a:rPr>
              <a:t>Lớp thư viện</a:t>
            </a:r>
          </a:p>
          <a:p>
            <a:pPr>
              <a:buFont typeface="Wingdings" pitchFamily="2" charset="2"/>
              <a:buChar char="v"/>
            </a:pPr>
            <a:endParaRPr lang="en-US" sz="2200" dirty="0" smtClean="0">
              <a:solidFill>
                <a:prstClr val="black">
                  <a:lumMod val="85000"/>
                  <a:lumOff val="15000"/>
                </a:prstClr>
              </a:solidFill>
            </a:endParaRPr>
          </a:p>
          <a:p>
            <a:pPr>
              <a:buFont typeface="Wingdings" pitchFamily="2" charset="2"/>
              <a:buChar char="v"/>
            </a:pPr>
            <a:r>
              <a:rPr lang="en-US" sz="2200" dirty="0" smtClean="0">
                <a:solidFill>
                  <a:prstClr val="black">
                    <a:lumMod val="85000"/>
                    <a:lumOff val="15000"/>
                  </a:prstClr>
                </a:solidFill>
              </a:rPr>
              <a:t>Project MVC</a:t>
            </a:r>
          </a:p>
          <a:p>
            <a:pPr>
              <a:buFont typeface="Wingdings" pitchFamily="2" charset="2"/>
              <a:buChar char="v"/>
            </a:pPr>
            <a:endParaRPr lang="en-US" sz="2200" dirty="0" smtClean="0">
              <a:solidFill>
                <a:prstClr val="black">
                  <a:lumMod val="85000"/>
                  <a:lumOff val="15000"/>
                </a:prstClr>
              </a:solidFill>
            </a:endParaRPr>
          </a:p>
          <a:p>
            <a:pPr>
              <a:buFont typeface="Wingdings" pitchFamily="2" charset="2"/>
              <a:buChar char="v"/>
            </a:pPr>
            <a:r>
              <a:rPr lang="en-US" sz="2200" dirty="0" smtClean="0">
                <a:solidFill>
                  <a:prstClr val="black">
                    <a:lumMod val="85000"/>
                    <a:lumOff val="15000"/>
                  </a:prstClr>
                </a:solidFill>
              </a:rPr>
              <a:t> Demo</a:t>
            </a:r>
          </a:p>
          <a:p>
            <a:endParaRPr lang="en-US" sz="2200" dirty="0" smtClean="0">
              <a:solidFill>
                <a:prstClr val="black">
                  <a:lumMod val="85000"/>
                  <a:lumOff val="15000"/>
                </a:prstClr>
              </a:solidFill>
            </a:endParaRPr>
          </a:p>
          <a:p>
            <a:endParaRPr lang="en-US" sz="2200" dirty="0" smtClean="0">
              <a:solidFill>
                <a:srgbClr val="2C99FC"/>
              </a:solidFill>
            </a:endParaRPr>
          </a:p>
          <a:p>
            <a:endParaRPr lang="en-US" sz="1900" dirty="0" smtClean="0">
              <a:solidFill>
                <a:srgbClr val="2C99FC"/>
              </a:solidFill>
            </a:endParaRPr>
          </a:p>
          <a:p>
            <a:endParaRPr 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Giới thiệu</a:t>
            </a:r>
            <a:endParaRPr lang="en-US" sz="3200" dirty="0">
              <a:solidFill>
                <a:prstClr val="white"/>
              </a:solidFill>
            </a:endParaRPr>
          </a:p>
        </p:txBody>
      </p:sp>
      <p:sp>
        <p:nvSpPr>
          <p:cNvPr id="3" name="TextBox 2"/>
          <p:cNvSpPr txBox="1"/>
          <p:nvPr/>
        </p:nvSpPr>
        <p:spPr>
          <a:xfrm>
            <a:off x="1523999" y="685800"/>
            <a:ext cx="7391401" cy="5943600"/>
          </a:xfrm>
          <a:prstGeom prst="rect">
            <a:avLst/>
          </a:prstGeom>
          <a:noFill/>
        </p:spPr>
        <p:txBody>
          <a:bodyPr wrap="square" rtlCol="0">
            <a:normAutofit/>
          </a:bodyPr>
          <a:lstStyle/>
          <a:p>
            <a:r>
              <a:rPr lang="en-US" sz="2800" b="1" dirty="0" smtClean="0">
                <a:solidFill>
                  <a:prstClr val="black">
                    <a:lumMod val="50000"/>
                    <a:lumOff val="50000"/>
                  </a:prstClr>
                </a:solidFill>
              </a:rPr>
              <a:t>Giới thiệu</a:t>
            </a:r>
          </a:p>
          <a:p>
            <a:endParaRPr lang="en-US" sz="1000" b="1" dirty="0" smtClean="0">
              <a:solidFill>
                <a:prstClr val="black">
                  <a:lumMod val="50000"/>
                  <a:lumOff val="50000"/>
                </a:prstClr>
              </a:solidFill>
            </a:endParaRPr>
          </a:p>
          <a:p>
            <a:pPr>
              <a:lnSpc>
                <a:spcPct val="30000"/>
              </a:lnSpc>
            </a:pPr>
            <a:endParaRPr lang="en-US" dirty="0">
              <a:solidFill>
                <a:prstClr val="black"/>
              </a:solidFill>
            </a:endParaRPr>
          </a:p>
          <a:p>
            <a:pPr marL="342900" indent="-342900">
              <a:buFont typeface="Wingdings" panose="05000000000000000000" pitchFamily="2" charset="2"/>
              <a:buChar char="v"/>
            </a:pPr>
            <a:r>
              <a:rPr lang="en-US" sz="2200" dirty="0" smtClean="0">
                <a:solidFill>
                  <a:prstClr val="black">
                    <a:lumMod val="85000"/>
                    <a:lumOff val="15000"/>
                  </a:prstClr>
                </a:solidFill>
              </a:rPr>
              <a:t>Quá trình code từ cơ sở dữ liệu gây ra sự trùng lặp nhiều trong khi code, người code phải tạo ra các entity tương ứng với CSDL và thiện hiện các phương thức thêm, xóa, sửa cho các đối tượng này.</a:t>
            </a:r>
          </a:p>
          <a:p>
            <a:pPr marL="342900" indent="-342900">
              <a:buFont typeface="Wingdings" panose="05000000000000000000" pitchFamily="2" charset="2"/>
              <a:buChar char="v"/>
            </a:pPr>
            <a:r>
              <a:rPr lang="en-US" sz="2200" dirty="0" smtClean="0">
                <a:solidFill>
                  <a:prstClr val="black">
                    <a:lumMod val="85000"/>
                    <a:lumOff val="15000"/>
                  </a:prstClr>
                </a:solidFill>
              </a:rPr>
              <a:t>Khi thực hiện quá trình này có thể gây ra sự nhàm chán do code gần giống nhau, hoặc cũng có thể gây ra lỗi.</a:t>
            </a:r>
          </a:p>
          <a:p>
            <a:pPr marL="342900" indent="-342900">
              <a:buFont typeface="Wingdings" panose="05000000000000000000" pitchFamily="2" charset="2"/>
              <a:buChar char="v"/>
            </a:pPr>
            <a:r>
              <a:rPr lang="en-US" sz="2200" dirty="0" smtClean="0">
                <a:solidFill>
                  <a:prstClr val="black">
                    <a:lumMod val="85000"/>
                    <a:lumOff val="15000"/>
                  </a:prstClr>
                </a:solidFill>
              </a:rPr>
              <a:t>Biện pháp hiện nay là dùng các hàm thư viện hỗ trợ, như </a:t>
            </a:r>
            <a:r>
              <a:rPr lang="en-US" sz="2200" dirty="0" err="1" smtClean="0">
                <a:solidFill>
                  <a:prstClr val="black">
                    <a:lumMod val="85000"/>
                    <a:lumOff val="15000"/>
                  </a:prstClr>
                </a:solidFill>
              </a:rPr>
              <a:t>entiry</a:t>
            </a:r>
            <a:r>
              <a:rPr lang="en-US" sz="2200" dirty="0" smtClean="0">
                <a:solidFill>
                  <a:prstClr val="black">
                    <a:lumMod val="85000"/>
                    <a:lumOff val="15000"/>
                  </a:prstClr>
                </a:solidFill>
              </a:rPr>
              <a:t> framework, </a:t>
            </a:r>
            <a:r>
              <a:rPr lang="en-US" sz="2200" dirty="0" err="1" smtClean="0">
                <a:solidFill>
                  <a:prstClr val="black">
                    <a:lumMod val="85000"/>
                    <a:lumOff val="15000"/>
                  </a:prstClr>
                </a:solidFill>
              </a:rPr>
              <a:t>bltoolkit</a:t>
            </a:r>
            <a:r>
              <a:rPr lang="en-US" sz="2200" dirty="0" smtClean="0">
                <a:solidFill>
                  <a:prstClr val="black">
                    <a:lumMod val="85000"/>
                    <a:lumOff val="15000"/>
                  </a:prstClr>
                </a:solidFill>
              </a:rPr>
              <a:t>.</a:t>
            </a:r>
          </a:p>
          <a:p>
            <a:endParaRPr lang="en-US" sz="2200" dirty="0" smtClean="0">
              <a:solidFill>
                <a:prstClr val="black">
                  <a:lumMod val="85000"/>
                  <a:lumOff val="15000"/>
                </a:prstClr>
              </a:solidFill>
            </a:endParaRPr>
          </a:p>
          <a:p>
            <a:r>
              <a:rPr lang="en-US" sz="2200" dirty="0" smtClean="0">
                <a:solidFill>
                  <a:prstClr val="black">
                    <a:lumMod val="85000"/>
                    <a:lumOff val="15000"/>
                  </a:prstClr>
                </a:solidFill>
                <a:sym typeface="Wingdings" panose="05000000000000000000" pitchFamily="2" charset="2"/>
              </a:rPr>
              <a:t> Phần mềm tự động sinh code là cần thiết, giúp người code thực hiện dễ dàng hơn</a:t>
            </a:r>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sz="2800" b="1" dirty="0" smtClean="0">
              <a:solidFill>
                <a:prstClr val="black">
                  <a:lumMod val="50000"/>
                  <a:lumOff val="50000"/>
                </a:prstClr>
              </a:solidFill>
            </a:endParaRPr>
          </a:p>
          <a:p>
            <a:endParaRPr lang="en-US" sz="1000" b="1" dirty="0" smtClean="0">
              <a:solidFill>
                <a:prstClr val="black">
                  <a:lumMod val="50000"/>
                  <a:lumOff val="50000"/>
                </a:prstClr>
              </a:solidFill>
            </a:endParaRPr>
          </a:p>
          <a:p>
            <a:endParaRPr lang="en-US" sz="2800" b="1" dirty="0" smtClean="0">
              <a:solidFill>
                <a:prstClr val="black">
                  <a:lumMod val="50000"/>
                  <a:lumOff val="50000"/>
                </a:prstClr>
              </a:solidFill>
            </a:endParaRPr>
          </a:p>
          <a:p>
            <a:endParaRPr lang="en-US" dirty="0">
              <a:solidFill>
                <a:prstClr val="black"/>
              </a:solidFill>
            </a:endParaRPr>
          </a:p>
        </p:txBody>
      </p:sp>
    </p:spTree>
    <p:extLst>
      <p:ext uri="{BB962C8B-B14F-4D97-AF65-F5344CB8AC3E}">
        <p14:creationId xmlns:p14="http://schemas.microsoft.com/office/powerpoint/2010/main" val="3567746668"/>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Giới thiệu</a:t>
            </a:r>
            <a:endParaRPr lang="en-US" sz="3200" dirty="0">
              <a:solidFill>
                <a:prstClr val="white"/>
              </a:solidFill>
            </a:endParaRPr>
          </a:p>
        </p:txBody>
      </p:sp>
      <p:sp>
        <p:nvSpPr>
          <p:cNvPr id="3" name="TextBox 2"/>
          <p:cNvSpPr txBox="1"/>
          <p:nvPr/>
        </p:nvSpPr>
        <p:spPr>
          <a:xfrm>
            <a:off x="1523999" y="685800"/>
            <a:ext cx="7391401" cy="5943600"/>
          </a:xfrm>
          <a:prstGeom prst="rect">
            <a:avLst/>
          </a:prstGeom>
          <a:noFill/>
        </p:spPr>
        <p:txBody>
          <a:bodyPr wrap="square" rtlCol="0">
            <a:normAutofit/>
          </a:bodyPr>
          <a:lstStyle/>
          <a:p>
            <a:r>
              <a:rPr lang="en-US" sz="2800" b="1" dirty="0" smtClean="0">
                <a:solidFill>
                  <a:prstClr val="black">
                    <a:lumMod val="50000"/>
                    <a:lumOff val="50000"/>
                  </a:prstClr>
                </a:solidFill>
              </a:rPr>
              <a:t>Sinh Code từ CSDL</a:t>
            </a:r>
          </a:p>
          <a:p>
            <a:endParaRPr lang="en-US" sz="1000" b="1" dirty="0" smtClean="0">
              <a:solidFill>
                <a:prstClr val="black">
                  <a:lumMod val="50000"/>
                  <a:lumOff val="50000"/>
                </a:prstClr>
              </a:solidFill>
            </a:endParaRPr>
          </a:p>
          <a:p>
            <a:pPr>
              <a:lnSpc>
                <a:spcPct val="30000"/>
              </a:lnSpc>
            </a:pPr>
            <a:endParaRPr lang="en-US" dirty="0">
              <a:solidFill>
                <a:prstClr val="black"/>
              </a:solidFill>
            </a:endParaRPr>
          </a:p>
          <a:p>
            <a:r>
              <a:rPr lang="en-US" sz="2200" dirty="0" smtClean="0">
                <a:solidFill>
                  <a:prstClr val="black">
                    <a:lumMod val="85000"/>
                    <a:lumOff val="15000"/>
                  </a:prstClr>
                </a:solidFill>
              </a:rPr>
              <a:t>Thông thường tất cả các hoạt động sẽ được lưu trữ thông tin dữ liệu trên Database, nên một phần mềm hoạt động cần có nền cơ sở dữ liệu. </a:t>
            </a:r>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sz="2800" b="1" dirty="0" smtClean="0">
              <a:solidFill>
                <a:prstClr val="black">
                  <a:lumMod val="50000"/>
                  <a:lumOff val="50000"/>
                </a:prstClr>
              </a:solidFill>
            </a:endParaRPr>
          </a:p>
          <a:p>
            <a:endParaRPr lang="en-US" sz="1000" b="1" dirty="0" smtClean="0">
              <a:solidFill>
                <a:prstClr val="black">
                  <a:lumMod val="50000"/>
                  <a:lumOff val="50000"/>
                </a:prstClr>
              </a:solidFill>
            </a:endParaRPr>
          </a:p>
          <a:p>
            <a:endParaRPr lang="en-US" sz="2800" b="1" dirty="0" smtClean="0">
              <a:solidFill>
                <a:prstClr val="black">
                  <a:lumMod val="50000"/>
                  <a:lumOff val="50000"/>
                </a:prstClr>
              </a:solidFill>
            </a:endParaRPr>
          </a:p>
          <a:p>
            <a:endParaRPr lang="en-US" dirty="0">
              <a:solidFill>
                <a:prstClr val="black"/>
              </a:solidFill>
            </a:endParaRPr>
          </a:p>
        </p:txBody>
      </p:sp>
      <p:grpSp>
        <p:nvGrpSpPr>
          <p:cNvPr id="8" name="Group 7"/>
          <p:cNvGrpSpPr/>
          <p:nvPr/>
        </p:nvGrpSpPr>
        <p:grpSpPr>
          <a:xfrm>
            <a:off x="1523999" y="2667000"/>
            <a:ext cx="6750094" cy="3447936"/>
            <a:chOff x="2456370" y="2325784"/>
            <a:chExt cx="6750094" cy="3447936"/>
          </a:xfrm>
        </p:grpSpPr>
        <p:grpSp>
          <p:nvGrpSpPr>
            <p:cNvPr id="7" name="Group 6"/>
            <p:cNvGrpSpPr/>
            <p:nvPr/>
          </p:nvGrpSpPr>
          <p:grpSpPr>
            <a:xfrm>
              <a:off x="2456370" y="2325784"/>
              <a:ext cx="6750094" cy="3447936"/>
              <a:chOff x="2303970" y="2440084"/>
              <a:chExt cx="6750094" cy="3447936"/>
            </a:xfrm>
          </p:grpSpPr>
          <p:grpSp>
            <p:nvGrpSpPr>
              <p:cNvPr id="5" name="Group 4"/>
              <p:cNvGrpSpPr/>
              <p:nvPr/>
            </p:nvGrpSpPr>
            <p:grpSpPr>
              <a:xfrm>
                <a:off x="2303970" y="3539836"/>
                <a:ext cx="6750094" cy="2348184"/>
                <a:chOff x="2303970" y="3539836"/>
                <a:chExt cx="6750094" cy="2348184"/>
              </a:xfrm>
            </p:grpSpPr>
            <p:grpSp>
              <p:nvGrpSpPr>
                <p:cNvPr id="9" name="Group 8"/>
                <p:cNvGrpSpPr/>
                <p:nvPr/>
              </p:nvGrpSpPr>
              <p:grpSpPr>
                <a:xfrm>
                  <a:off x="2303970" y="3539836"/>
                  <a:ext cx="6750094" cy="2348184"/>
                  <a:chOff x="2132520" y="1253836"/>
                  <a:chExt cx="6750094" cy="2348184"/>
                </a:xfrm>
              </p:grpSpPr>
              <p:pic>
                <p:nvPicPr>
                  <p:cNvPr id="2051" name="Picture 3" descr="C:\Users\Lushanthan\Desktop\IronOne Presentation\silver-database-icon.jpg"/>
                  <p:cNvPicPr>
                    <a:picLocks noChangeAspect="1" noChangeArrowheads="1"/>
                  </p:cNvPicPr>
                  <p:nvPr/>
                </p:nvPicPr>
                <p:blipFill>
                  <a:blip r:embed="rId4" cstate="print"/>
                  <a:srcRect/>
                  <a:stretch>
                    <a:fillRect/>
                  </a:stretch>
                </p:blipFill>
                <p:spPr bwMode="auto">
                  <a:xfrm>
                    <a:off x="2132520" y="1253836"/>
                    <a:ext cx="1619250" cy="1295400"/>
                  </a:xfrm>
                  <a:prstGeom prst="rect">
                    <a:avLst/>
                  </a:prstGeom>
                  <a:noFill/>
                </p:spPr>
              </p:pic>
              <p:sp>
                <p:nvSpPr>
                  <p:cNvPr id="20" name="Right Arrow 19"/>
                  <p:cNvSpPr/>
                  <p:nvPr/>
                </p:nvSpPr>
                <p:spPr>
                  <a:xfrm>
                    <a:off x="3781457" y="1672791"/>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19" name="Picture 8" descr="C:\Users\Lushanthan\Desktop\IronOne Presentation\Web-Coding-icon2.png"/>
                  <p:cNvPicPr>
                    <a:picLocks noChangeAspect="1" noChangeArrowheads="1"/>
                  </p:cNvPicPr>
                  <p:nvPr/>
                </p:nvPicPr>
                <p:blipFill>
                  <a:blip r:embed="rId5" cstate="print"/>
                  <a:srcRect/>
                  <a:stretch>
                    <a:fillRect/>
                  </a:stretch>
                </p:blipFill>
                <p:spPr bwMode="auto">
                  <a:xfrm>
                    <a:off x="7587214" y="2306620"/>
                    <a:ext cx="1295400" cy="1295400"/>
                  </a:xfrm>
                  <a:prstGeom prst="rect">
                    <a:avLst/>
                  </a:prstGeom>
                  <a:noFill/>
                </p:spPr>
              </p:pic>
              <p:sp>
                <p:nvSpPr>
                  <p:cNvPr id="22" name="Right Arrow 21"/>
                  <p:cNvSpPr/>
                  <p:nvPr/>
                </p:nvSpPr>
                <p:spPr>
                  <a:xfrm rot="1357610">
                    <a:off x="6481674" y="2171538"/>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157151" y="3539836"/>
                  <a:ext cx="1184275" cy="1184275"/>
                </a:xfrm>
                <a:prstGeom prst="rect">
                  <a:avLst/>
                </a:prstGeom>
              </p:spPr>
            </p:pic>
          </p:grpSp>
          <p:pic>
            <p:nvPicPr>
              <p:cNvPr id="6" name="Picture 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769810" y="2440084"/>
                <a:ext cx="1284254" cy="1284254"/>
              </a:xfrm>
              <a:prstGeom prst="rect">
                <a:avLst/>
              </a:prstGeom>
            </p:spPr>
          </p:pic>
        </p:grpSp>
        <p:sp>
          <p:nvSpPr>
            <p:cNvPr id="24" name="Right Arrow 23"/>
            <p:cNvSpPr/>
            <p:nvPr/>
          </p:nvSpPr>
          <p:spPr>
            <a:xfrm rot="20144243">
              <a:off x="6844363" y="3255818"/>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sp>
        <p:nvSpPr>
          <p:cNvPr id="16" name="TextBox 15"/>
          <p:cNvSpPr txBox="1"/>
          <p:nvPr/>
        </p:nvSpPr>
        <p:spPr>
          <a:xfrm>
            <a:off x="4175358" y="4877486"/>
            <a:ext cx="1460511" cy="369332"/>
          </a:xfrm>
          <a:prstGeom prst="rect">
            <a:avLst/>
          </a:prstGeom>
          <a:noFill/>
        </p:spPr>
        <p:txBody>
          <a:bodyPr wrap="square" rtlCol="0">
            <a:spAutoFit/>
          </a:bodyPr>
          <a:lstStyle/>
          <a:p>
            <a:r>
              <a:rPr lang="en-GB" dirty="0" smtClean="0"/>
              <a:t>Chương trình</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Introduction </a:t>
            </a:r>
            <a:endParaRPr lang="en-US" sz="3200" dirty="0">
              <a:solidFill>
                <a:prstClr val="white"/>
              </a:solidFill>
            </a:endParaRPr>
          </a:p>
        </p:txBody>
      </p:sp>
      <p:sp>
        <p:nvSpPr>
          <p:cNvPr id="3" name="TextBox 2"/>
          <p:cNvSpPr txBox="1"/>
          <p:nvPr/>
        </p:nvSpPr>
        <p:spPr>
          <a:xfrm>
            <a:off x="1523999" y="685800"/>
            <a:ext cx="7391401" cy="5638800"/>
          </a:xfrm>
          <a:prstGeom prst="rect">
            <a:avLst/>
          </a:prstGeom>
          <a:noFill/>
        </p:spPr>
        <p:txBody>
          <a:bodyPr wrap="square" rtlCol="0">
            <a:normAutofit/>
          </a:bodyPr>
          <a:lstStyle/>
          <a:p>
            <a:r>
              <a:rPr lang="en-US" sz="2800" b="1" dirty="0" smtClean="0">
                <a:solidFill>
                  <a:prstClr val="black">
                    <a:lumMod val="50000"/>
                    <a:lumOff val="50000"/>
                  </a:prstClr>
                </a:solidFill>
              </a:rPr>
              <a:t>Tự động sinh ra CSDL</a:t>
            </a:r>
          </a:p>
          <a:p>
            <a:pPr>
              <a:lnSpc>
                <a:spcPct val="30000"/>
              </a:lnSpc>
            </a:pPr>
            <a:endParaRPr lang="en-US" dirty="0">
              <a:solidFill>
                <a:prstClr val="black"/>
              </a:solidFill>
            </a:endParaRPr>
          </a:p>
          <a:p>
            <a:endParaRPr lang="en-US" sz="1200" dirty="0" smtClean="0">
              <a:solidFill>
                <a:srgbClr val="2C99FC"/>
              </a:solidFill>
            </a:endParaRPr>
          </a:p>
          <a:p>
            <a:pPr eaLnBrk="0" fontAlgn="base" hangingPunct="0">
              <a:spcBef>
                <a:spcPct val="0"/>
              </a:spcBef>
              <a:spcAft>
                <a:spcPct val="0"/>
              </a:spcAft>
            </a:pPr>
            <a:r>
              <a:rPr lang="en-US" sz="2800" dirty="0" smtClean="0">
                <a:solidFill>
                  <a:prstClr val="black">
                    <a:lumMod val="85000"/>
                    <a:lumOff val="15000"/>
                  </a:prstClr>
                </a:solidFill>
              </a:rPr>
              <a:t>Ngày nay hướng phát triển đi từ CSDL đang dần lỗi thời. Hướng phát triển mới đi từ các đối tượng để lưu lên CSDL.</a:t>
            </a:r>
            <a:endParaRPr lang="en-US" sz="1000" dirty="0" smtClean="0">
              <a:latin typeface="Courier New" pitchFamily="49" charset="0"/>
              <a:ea typeface="Calibri" pitchFamily="34"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endParaRPr>
          </a:p>
          <a:p>
            <a:endParaRPr lang="en-US" sz="1900" dirty="0" smtClean="0">
              <a:solidFill>
                <a:srgbClr val="2C99FC"/>
              </a:solidFill>
            </a:endParaRPr>
          </a:p>
          <a:p>
            <a:endParaRPr lang="en-US" dirty="0">
              <a:solidFill>
                <a:prstClr val="black"/>
              </a:solidFill>
            </a:endParaRPr>
          </a:p>
        </p:txBody>
      </p:sp>
      <p:grpSp>
        <p:nvGrpSpPr>
          <p:cNvPr id="7" name="Group 6"/>
          <p:cNvGrpSpPr/>
          <p:nvPr/>
        </p:nvGrpSpPr>
        <p:grpSpPr>
          <a:xfrm>
            <a:off x="2893634" y="3378055"/>
            <a:ext cx="4032153" cy="1311420"/>
            <a:chOff x="1598233" y="3715807"/>
            <a:chExt cx="4032153" cy="1311420"/>
          </a:xfrm>
        </p:grpSpPr>
        <p:pic>
          <p:nvPicPr>
            <p:cNvPr id="4" name="Picture 3" descr="C:\Users\Lushanthan\Desktop\IronOne Presentation\silver-database-icon.jpg"/>
            <p:cNvPicPr>
              <a:picLocks noChangeAspect="1" noChangeArrowheads="1"/>
            </p:cNvPicPr>
            <p:nvPr/>
          </p:nvPicPr>
          <p:blipFill>
            <a:blip r:embed="rId4" cstate="print"/>
            <a:srcRect/>
            <a:stretch>
              <a:fillRect/>
            </a:stretch>
          </p:blipFill>
          <p:spPr bwMode="auto">
            <a:xfrm>
              <a:off x="4011136" y="3715807"/>
              <a:ext cx="1619250" cy="1295400"/>
            </a:xfrm>
            <a:prstGeom prst="rect">
              <a:avLst/>
            </a:prstGeom>
            <a:noFill/>
          </p:spPr>
        </p:pic>
        <p:sp>
          <p:nvSpPr>
            <p:cNvPr id="5" name="Right Arrow 4"/>
            <p:cNvSpPr/>
            <p:nvPr/>
          </p:nvSpPr>
          <p:spPr>
            <a:xfrm>
              <a:off x="3172936" y="4185707"/>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598233" y="3842952"/>
              <a:ext cx="1184275" cy="1184275"/>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3124200"/>
            <a:ext cx="7086600" cy="1447800"/>
          </a:xfrm>
        </p:spPr>
        <p:txBody>
          <a:bodyPr>
            <a:normAutofit/>
          </a:bodyPr>
          <a:lstStyle/>
          <a:p>
            <a:pPr lvl="0">
              <a:spcBef>
                <a:spcPts val="0"/>
              </a:spcBef>
            </a:pPr>
            <a:r>
              <a:rPr lang="en-US" sz="4400" dirty="0" smtClean="0">
                <a:solidFill>
                  <a:prstClr val="white"/>
                </a:solidFill>
              </a:rPr>
              <a:t>Sinh Code Từ CSDL</a:t>
            </a:r>
            <a:endParaRPr lang="en-US" sz="7200" dirty="0"/>
          </a:p>
        </p:txBody>
      </p:sp>
      <p:sp>
        <p:nvSpPr>
          <p:cNvPr id="3" name="Text Placeholder 2"/>
          <p:cNvSpPr>
            <a:spLocks noGrp="1"/>
          </p:cNvSpPr>
          <p:nvPr>
            <p:ph type="body" sz="quarter" idx="14"/>
          </p:nvPr>
        </p:nvSpPr>
        <p:spPr>
          <a:xfrm>
            <a:off x="2057400" y="685800"/>
            <a:ext cx="7086600" cy="381000"/>
          </a:xfrm>
        </p:spPr>
        <p:txBody>
          <a:bodyPr/>
          <a:lstStyle/>
          <a:p>
            <a:endParaRPr lang="en-US" dirty="0"/>
          </a:p>
        </p:txBody>
      </p:sp>
      <p:sp>
        <p:nvSpPr>
          <p:cNvPr id="4" name="TextBox 3"/>
          <p:cNvSpPr txBox="1"/>
          <p:nvPr/>
        </p:nvSpPr>
        <p:spPr>
          <a:xfrm>
            <a:off x="1828800" y="4572000"/>
            <a:ext cx="5274528" cy="369332"/>
          </a:xfrm>
          <a:prstGeom prst="rect">
            <a:avLst/>
          </a:prstGeom>
          <a:noFill/>
        </p:spPr>
        <p:txBody>
          <a:bodyPr wrap="square" rtlCol="0">
            <a:normAutofit/>
          </a:bodyPr>
          <a:lstStyle/>
          <a:p>
            <a:pPr algn="r"/>
            <a:endParaRPr lang="en-US" b="1" dirty="0">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Introduction </a:t>
            </a:r>
            <a:endParaRPr lang="en-US" sz="3200" dirty="0">
              <a:solidFill>
                <a:prstClr val="white"/>
              </a:solidFill>
            </a:endParaRPr>
          </a:p>
        </p:txBody>
      </p:sp>
      <p:sp>
        <p:nvSpPr>
          <p:cNvPr id="3" name="TextBox 2"/>
          <p:cNvSpPr txBox="1"/>
          <p:nvPr/>
        </p:nvSpPr>
        <p:spPr>
          <a:xfrm>
            <a:off x="1523999" y="685800"/>
            <a:ext cx="7391401" cy="5638800"/>
          </a:xfrm>
          <a:prstGeom prst="rect">
            <a:avLst/>
          </a:prstGeom>
          <a:noFill/>
        </p:spPr>
        <p:txBody>
          <a:bodyPr wrap="square" rtlCol="0">
            <a:normAutofit/>
          </a:bodyPr>
          <a:lstStyle/>
          <a:p>
            <a:r>
              <a:rPr lang="en-US" sz="2800" b="1" dirty="0" smtClean="0">
                <a:solidFill>
                  <a:prstClr val="black">
                    <a:lumMod val="50000"/>
                    <a:lumOff val="50000"/>
                  </a:prstClr>
                </a:solidFill>
              </a:rPr>
              <a:t>Sinh ra hàm thư viện</a:t>
            </a:r>
          </a:p>
          <a:p>
            <a:pPr>
              <a:lnSpc>
                <a:spcPct val="30000"/>
              </a:lnSpc>
            </a:pPr>
            <a:endParaRPr lang="en-US" dirty="0" smtClean="0">
              <a:solidFill>
                <a:prstClr val="black"/>
              </a:solidFill>
            </a:endParaRPr>
          </a:p>
          <a:p>
            <a:r>
              <a:rPr lang="en-GB" sz="2400" dirty="0"/>
              <a:t>Đối với một chương trình có kết nối với CSDL thì mô hình 3 tier đang được phổ biến hiện nay.</a:t>
            </a:r>
          </a:p>
          <a:p>
            <a:endParaRPr lang="en-US" sz="2200" dirty="0" smtClean="0">
              <a:solidFill>
                <a:prstClr val="black">
                  <a:lumMod val="85000"/>
                  <a:lumOff val="15000"/>
                </a:prstClr>
              </a:solidFill>
            </a:endParaRPr>
          </a:p>
          <a:p>
            <a:pPr lvl="0" eaLnBrk="0" fontAlgn="base" hangingPunct="0">
              <a:spcBef>
                <a:spcPct val="0"/>
              </a:spcBef>
              <a:spcAft>
                <a:spcPct val="0"/>
              </a:spcAft>
            </a:pPr>
            <a:endParaRPr lang="en-US" sz="1000" dirty="0" smtClean="0"/>
          </a:p>
          <a:p>
            <a:pPr lvl="0" eaLnBrk="0" fontAlgn="base" hangingPunct="0">
              <a:spcBef>
                <a:spcPct val="0"/>
              </a:spcBef>
              <a:spcAft>
                <a:spcPct val="0"/>
              </a:spcAft>
            </a:pPr>
            <a:endParaRPr lang="en-US" sz="1000" dirty="0" smtClean="0">
              <a:latin typeface="Courier New" pitchFamily="49" charset="0"/>
              <a:ea typeface="Calibri" pitchFamily="34"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endParaRPr>
          </a:p>
          <a:p>
            <a:endParaRPr lang="en-US" sz="1900" dirty="0" smtClean="0">
              <a:solidFill>
                <a:srgbClr val="2C99FC"/>
              </a:solidFill>
            </a:endParaRPr>
          </a:p>
          <a:p>
            <a:endParaRPr lang="en-US" dirty="0">
              <a:solidFill>
                <a:prstClr val="black"/>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499" y="2013466"/>
            <a:ext cx="3124200" cy="4572583"/>
          </a:xfrm>
          <a:prstGeom prst="rect">
            <a:avLst/>
          </a:prstGeom>
        </p:spPr>
      </p:pic>
      <p:grpSp>
        <p:nvGrpSpPr>
          <p:cNvPr id="10" name="Group 9"/>
          <p:cNvGrpSpPr/>
          <p:nvPr/>
        </p:nvGrpSpPr>
        <p:grpSpPr>
          <a:xfrm>
            <a:off x="5181597" y="5752269"/>
            <a:ext cx="2266950" cy="397164"/>
            <a:chOff x="5219699" y="5740400"/>
            <a:chExt cx="2266950" cy="397164"/>
          </a:xfrm>
        </p:grpSpPr>
        <p:sp>
          <p:nvSpPr>
            <p:cNvPr id="8" name="Right Arrow 7"/>
            <p:cNvSpPr/>
            <p:nvPr/>
          </p:nvSpPr>
          <p:spPr>
            <a:xfrm rot="10800000">
              <a:off x="5219699" y="5791200"/>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9" name="TextBox 8"/>
            <p:cNvSpPr txBox="1"/>
            <p:nvPr/>
          </p:nvSpPr>
          <p:spPr>
            <a:xfrm>
              <a:off x="6406567" y="5740400"/>
              <a:ext cx="1080082" cy="369332"/>
            </a:xfrm>
            <a:prstGeom prst="rect">
              <a:avLst/>
            </a:prstGeom>
            <a:noFill/>
          </p:spPr>
          <p:txBody>
            <a:bodyPr wrap="square" rtlCol="0">
              <a:spAutoFit/>
            </a:bodyPr>
            <a:lstStyle/>
            <a:p>
              <a:r>
                <a:rPr lang="en-GB" dirty="0" smtClean="0"/>
                <a:t>CSDL</a:t>
              </a:r>
              <a:endParaRPr lang="en-GB" dirty="0"/>
            </a:p>
          </p:txBody>
        </p:sp>
      </p:grpSp>
      <p:grpSp>
        <p:nvGrpSpPr>
          <p:cNvPr id="11" name="Group 10"/>
          <p:cNvGrpSpPr/>
          <p:nvPr/>
        </p:nvGrpSpPr>
        <p:grpSpPr>
          <a:xfrm>
            <a:off x="5156196" y="4750864"/>
            <a:ext cx="2768602" cy="646331"/>
            <a:chOff x="5219699" y="5740400"/>
            <a:chExt cx="2768602" cy="646331"/>
          </a:xfrm>
        </p:grpSpPr>
        <p:sp>
          <p:nvSpPr>
            <p:cNvPr id="12" name="Right Arrow 11"/>
            <p:cNvSpPr/>
            <p:nvPr/>
          </p:nvSpPr>
          <p:spPr>
            <a:xfrm rot="10800000">
              <a:off x="5219699" y="5791200"/>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3" name="TextBox 12"/>
            <p:cNvSpPr txBox="1"/>
            <p:nvPr/>
          </p:nvSpPr>
          <p:spPr>
            <a:xfrm>
              <a:off x="6406567" y="5740400"/>
              <a:ext cx="1581734" cy="646331"/>
            </a:xfrm>
            <a:prstGeom prst="rect">
              <a:avLst/>
            </a:prstGeom>
            <a:noFill/>
          </p:spPr>
          <p:txBody>
            <a:bodyPr wrap="square" rtlCol="0">
              <a:spAutoFit/>
            </a:bodyPr>
            <a:lstStyle/>
            <a:p>
              <a:r>
                <a:rPr lang="en-GB" dirty="0" smtClean="0"/>
                <a:t>Dùng thư viện </a:t>
              </a:r>
              <a:r>
                <a:rPr lang="en-GB" dirty="0" err="1" smtClean="0"/>
                <a:t>BLToolkit</a:t>
              </a:r>
              <a:endParaRPr lang="en-GB" dirty="0"/>
            </a:p>
          </p:txBody>
        </p:sp>
      </p:grpSp>
      <p:grpSp>
        <p:nvGrpSpPr>
          <p:cNvPr id="14" name="Group 13"/>
          <p:cNvGrpSpPr/>
          <p:nvPr/>
        </p:nvGrpSpPr>
        <p:grpSpPr>
          <a:xfrm>
            <a:off x="5181598" y="3716451"/>
            <a:ext cx="2895602" cy="397164"/>
            <a:chOff x="5219699" y="5740400"/>
            <a:chExt cx="2895602" cy="397164"/>
          </a:xfrm>
        </p:grpSpPr>
        <p:sp>
          <p:nvSpPr>
            <p:cNvPr id="15" name="Right Arrow 14"/>
            <p:cNvSpPr/>
            <p:nvPr/>
          </p:nvSpPr>
          <p:spPr>
            <a:xfrm rot="10800000">
              <a:off x="5219699" y="5791200"/>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6" name="TextBox 15"/>
            <p:cNvSpPr txBox="1"/>
            <p:nvPr/>
          </p:nvSpPr>
          <p:spPr>
            <a:xfrm>
              <a:off x="6406567" y="5740400"/>
              <a:ext cx="1708734" cy="369332"/>
            </a:xfrm>
            <a:prstGeom prst="rect">
              <a:avLst/>
            </a:prstGeom>
            <a:noFill/>
          </p:spPr>
          <p:txBody>
            <a:bodyPr wrap="square" rtlCol="0">
              <a:spAutoFit/>
            </a:bodyPr>
            <a:lstStyle/>
            <a:p>
              <a:r>
                <a:rPr lang="en-GB" dirty="0" smtClean="0"/>
                <a:t>Xử lý nghiệp vụ</a:t>
              </a:r>
              <a:endParaRPr lang="en-GB" dirty="0"/>
            </a:p>
          </p:txBody>
        </p:sp>
      </p:grpSp>
      <p:grpSp>
        <p:nvGrpSpPr>
          <p:cNvPr id="21" name="Group 20"/>
          <p:cNvGrpSpPr/>
          <p:nvPr/>
        </p:nvGrpSpPr>
        <p:grpSpPr>
          <a:xfrm>
            <a:off x="5156197" y="2445219"/>
            <a:ext cx="3124200" cy="646331"/>
            <a:chOff x="5219699" y="5740400"/>
            <a:chExt cx="3124200" cy="646331"/>
          </a:xfrm>
        </p:grpSpPr>
        <p:sp>
          <p:nvSpPr>
            <p:cNvPr id="22" name="Right Arrow 21"/>
            <p:cNvSpPr/>
            <p:nvPr/>
          </p:nvSpPr>
          <p:spPr>
            <a:xfrm rot="10800000">
              <a:off x="5219699" y="5791200"/>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3" name="TextBox 22"/>
            <p:cNvSpPr txBox="1"/>
            <p:nvPr/>
          </p:nvSpPr>
          <p:spPr>
            <a:xfrm>
              <a:off x="6406567" y="5740400"/>
              <a:ext cx="1937332" cy="646331"/>
            </a:xfrm>
            <a:prstGeom prst="rect">
              <a:avLst/>
            </a:prstGeom>
            <a:noFill/>
          </p:spPr>
          <p:txBody>
            <a:bodyPr wrap="square" rtlCol="0">
              <a:spAutoFit/>
            </a:bodyPr>
            <a:lstStyle/>
            <a:p>
              <a:r>
                <a:rPr lang="en-GB" dirty="0" smtClean="0"/>
                <a:t>Lớp giáo diện người dùng</a:t>
              </a:r>
              <a:endParaRPr lang="en-GB" dirty="0"/>
            </a:p>
          </p:txBody>
        </p:sp>
      </p:grpSp>
      <p:grpSp>
        <p:nvGrpSpPr>
          <p:cNvPr id="27" name="Group 26"/>
          <p:cNvGrpSpPr/>
          <p:nvPr/>
        </p:nvGrpSpPr>
        <p:grpSpPr>
          <a:xfrm>
            <a:off x="5156197" y="4746336"/>
            <a:ext cx="3124198" cy="397164"/>
            <a:chOff x="5219699" y="5740400"/>
            <a:chExt cx="3124198" cy="397164"/>
          </a:xfrm>
        </p:grpSpPr>
        <p:sp>
          <p:nvSpPr>
            <p:cNvPr id="28" name="Right Arrow 27"/>
            <p:cNvSpPr/>
            <p:nvPr/>
          </p:nvSpPr>
          <p:spPr>
            <a:xfrm rot="10800000">
              <a:off x="5219699" y="5791200"/>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406566" y="5740400"/>
              <a:ext cx="1937331" cy="369332"/>
            </a:xfrm>
            <a:prstGeom prst="rect">
              <a:avLst/>
            </a:prstGeom>
            <a:noFill/>
          </p:spPr>
          <p:txBody>
            <a:bodyPr wrap="square" rtlCol="0">
              <a:spAutoFit/>
            </a:bodyPr>
            <a:lstStyle/>
            <a:p>
              <a:r>
                <a:rPr lang="en-GB" dirty="0" smtClean="0"/>
                <a:t>Hàm kết nối CSDL</a:t>
              </a:r>
              <a:endParaRPr lang="en-GB" dirty="0"/>
            </a:p>
          </p:txBody>
        </p:sp>
      </p:grpSp>
      <p:grpSp>
        <p:nvGrpSpPr>
          <p:cNvPr id="30" name="Group 29"/>
          <p:cNvGrpSpPr/>
          <p:nvPr/>
        </p:nvGrpSpPr>
        <p:grpSpPr>
          <a:xfrm>
            <a:off x="5181596" y="3708137"/>
            <a:ext cx="2895602" cy="646331"/>
            <a:chOff x="5219699" y="5740400"/>
            <a:chExt cx="2895602" cy="646331"/>
          </a:xfrm>
        </p:grpSpPr>
        <p:sp>
          <p:nvSpPr>
            <p:cNvPr id="31" name="Right Arrow 30"/>
            <p:cNvSpPr/>
            <p:nvPr/>
          </p:nvSpPr>
          <p:spPr>
            <a:xfrm rot="10800000">
              <a:off x="5219699" y="5791200"/>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2" name="TextBox 31"/>
            <p:cNvSpPr txBox="1"/>
            <p:nvPr/>
          </p:nvSpPr>
          <p:spPr>
            <a:xfrm>
              <a:off x="6406567" y="5740400"/>
              <a:ext cx="1708734" cy="646331"/>
            </a:xfrm>
            <a:prstGeom prst="rect">
              <a:avLst/>
            </a:prstGeom>
            <a:noFill/>
          </p:spPr>
          <p:txBody>
            <a:bodyPr wrap="square" rtlCol="0">
              <a:spAutoFit/>
            </a:bodyPr>
            <a:lstStyle/>
            <a:p>
              <a:r>
                <a:rPr lang="en-GB" dirty="0" smtClean="0"/>
                <a:t>Danh sách các services</a:t>
              </a:r>
              <a:endParaRPr lang="en-GB" dirty="0"/>
            </a:p>
          </p:txBody>
        </p:sp>
      </p:gr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Introduction </a:t>
            </a:r>
            <a:endParaRPr lang="en-US" sz="3200" dirty="0">
              <a:solidFill>
                <a:prstClr val="white"/>
              </a:solidFill>
            </a:endParaRPr>
          </a:p>
        </p:txBody>
      </p:sp>
      <p:sp>
        <p:nvSpPr>
          <p:cNvPr id="3" name="TextBox 2"/>
          <p:cNvSpPr txBox="1"/>
          <p:nvPr/>
        </p:nvSpPr>
        <p:spPr>
          <a:xfrm>
            <a:off x="1523999" y="685800"/>
            <a:ext cx="7391401" cy="5715000"/>
          </a:xfrm>
          <a:prstGeom prst="rect">
            <a:avLst/>
          </a:prstGeom>
          <a:noFill/>
        </p:spPr>
        <p:txBody>
          <a:bodyPr wrap="square" rtlCol="0">
            <a:normAutofit/>
          </a:bodyPr>
          <a:lstStyle/>
          <a:p>
            <a:r>
              <a:rPr lang="en-US" sz="2800" b="1" dirty="0" smtClean="0">
                <a:solidFill>
                  <a:prstClr val="black">
                    <a:lumMod val="50000"/>
                    <a:lumOff val="50000"/>
                  </a:prstClr>
                </a:solidFill>
              </a:rPr>
              <a:t>Sinh project MVC</a:t>
            </a:r>
            <a:endParaRPr lang="en-US" sz="2800" b="1" dirty="0" smtClean="0">
              <a:solidFill>
                <a:prstClr val="black">
                  <a:lumMod val="50000"/>
                  <a:lumOff val="50000"/>
                </a:prstClr>
              </a:solidFill>
            </a:endParaRPr>
          </a:p>
          <a:p>
            <a:pPr>
              <a:lnSpc>
                <a:spcPct val="30000"/>
              </a:lnSpc>
            </a:pPr>
            <a:endParaRPr lang="en-US" dirty="0">
              <a:solidFill>
                <a:prstClr val="black"/>
              </a:solidFill>
            </a:endParaRPr>
          </a:p>
          <a:p>
            <a:endParaRPr lang="en-US" sz="800" dirty="0" smtClean="0"/>
          </a:p>
          <a:p>
            <a:r>
              <a:rPr lang="en-US" sz="2400" b="1" dirty="0" smtClean="0">
                <a:solidFill>
                  <a:prstClr val="black">
                    <a:lumMod val="50000"/>
                    <a:lumOff val="50000"/>
                  </a:prstClr>
                </a:solidFill>
              </a:rPr>
              <a:t>Project MVC được xây dựng trên mẫu MVC, có thể dễ dàng phát triển theo module</a:t>
            </a:r>
            <a:endParaRPr lang="en-US" sz="2400" b="1" dirty="0" smtClean="0">
              <a:solidFill>
                <a:prstClr val="black">
                  <a:lumMod val="50000"/>
                  <a:lumOff val="50000"/>
                </a:prstClr>
              </a:solidFill>
            </a:endParaRPr>
          </a:p>
          <a:p>
            <a:endParaRPr lang="en-US" sz="2400" b="1" dirty="0" smtClean="0">
              <a:solidFill>
                <a:prstClr val="black">
                  <a:lumMod val="50000"/>
                  <a:lumOff val="50000"/>
                </a:prstClr>
              </a:solidFill>
            </a:endParaRPr>
          </a:p>
          <a:p>
            <a:endParaRPr lang="en-US" sz="2400" b="1" dirty="0" smtClean="0">
              <a:solidFill>
                <a:prstClr val="black">
                  <a:lumMod val="50000"/>
                  <a:lumOff val="50000"/>
                </a:prstClr>
              </a:solidFill>
            </a:endParaRPr>
          </a:p>
          <a:p>
            <a:endParaRPr lang="en-US" sz="2200" dirty="0" smtClean="0"/>
          </a:p>
          <a:p>
            <a:endParaRPr lang="en-US" sz="2200" dirty="0" smtClean="0">
              <a:solidFill>
                <a:srgbClr val="2C99FC"/>
              </a:solidFill>
            </a:endParaRPr>
          </a:p>
          <a:p>
            <a:endParaRPr lang="en-US" sz="2200" dirty="0" smtClean="0">
              <a:solidFill>
                <a:srgbClr val="2C99FC"/>
              </a:solidFill>
            </a:endParaRPr>
          </a:p>
          <a:p>
            <a:endParaRPr lang="en-US" sz="2200" dirty="0" smtClean="0">
              <a:solidFill>
                <a:srgbClr val="2C99FC"/>
              </a:solidFill>
            </a:endParaRPr>
          </a:p>
          <a:p>
            <a:endParaRPr lang="en-US" sz="1000" dirty="0" smtClean="0">
              <a:latin typeface="Courier New" pitchFamily="49" charset="0"/>
              <a:ea typeface="Calibri" pitchFamily="34"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endParaRPr>
          </a:p>
          <a:p>
            <a:endParaRPr lang="en-US" sz="1900" dirty="0" smtClean="0">
              <a:solidFill>
                <a:srgbClr val="2C99FC"/>
              </a:solidFill>
            </a:endParaRPr>
          </a:p>
          <a:p>
            <a:endParaRPr lang="en-US" dirty="0">
              <a:solidFill>
                <a:prstClr val="black"/>
              </a:solidFill>
            </a:endParaRPr>
          </a:p>
        </p:txBody>
      </p:sp>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09800" y="2260441"/>
            <a:ext cx="5562600" cy="34418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3124200"/>
            <a:ext cx="7086600" cy="1447800"/>
          </a:xfrm>
        </p:spPr>
        <p:txBody>
          <a:bodyPr>
            <a:normAutofit/>
          </a:bodyPr>
          <a:lstStyle/>
          <a:p>
            <a:pPr lvl="0">
              <a:spcBef>
                <a:spcPts val="0"/>
              </a:spcBef>
            </a:pPr>
            <a:r>
              <a:rPr lang="en-US" sz="4400" dirty="0" smtClean="0">
                <a:solidFill>
                  <a:prstClr val="white"/>
                </a:solidFill>
              </a:rPr>
              <a:t>Sinh </a:t>
            </a:r>
            <a:r>
              <a:rPr lang="en-US" sz="4400" dirty="0" smtClean="0">
                <a:solidFill>
                  <a:prstClr val="white"/>
                </a:solidFill>
              </a:rPr>
              <a:t>CSDL</a:t>
            </a:r>
            <a:endParaRPr lang="en-US" sz="7200" dirty="0"/>
          </a:p>
        </p:txBody>
      </p:sp>
      <p:sp>
        <p:nvSpPr>
          <p:cNvPr id="3" name="Text Placeholder 2"/>
          <p:cNvSpPr>
            <a:spLocks noGrp="1"/>
          </p:cNvSpPr>
          <p:nvPr>
            <p:ph type="body" sz="quarter" idx="14"/>
          </p:nvPr>
        </p:nvSpPr>
        <p:spPr>
          <a:xfrm>
            <a:off x="2057400" y="685800"/>
            <a:ext cx="7086600" cy="381000"/>
          </a:xfrm>
        </p:spPr>
        <p:txBody>
          <a:bodyPr/>
          <a:lstStyle/>
          <a:p>
            <a:endParaRPr lang="en-US" dirty="0"/>
          </a:p>
        </p:txBody>
      </p:sp>
      <p:sp>
        <p:nvSpPr>
          <p:cNvPr id="4" name="TextBox 3"/>
          <p:cNvSpPr txBox="1"/>
          <p:nvPr/>
        </p:nvSpPr>
        <p:spPr>
          <a:xfrm>
            <a:off x="1828800" y="4572000"/>
            <a:ext cx="5274528" cy="369332"/>
          </a:xfrm>
          <a:prstGeom prst="rect">
            <a:avLst/>
          </a:prstGeom>
          <a:noFill/>
        </p:spPr>
        <p:txBody>
          <a:bodyPr wrap="square" rtlCol="0">
            <a:normAutofit/>
          </a:bodyPr>
          <a:lstStyle/>
          <a:p>
            <a:pPr algn="r"/>
            <a:endParaRPr lang="en-US" b="1" dirty="0">
              <a:solidFill>
                <a:prstClr val="white"/>
              </a:solidFill>
            </a:endParaRPr>
          </a:p>
        </p:txBody>
      </p:sp>
    </p:spTree>
    <p:extLst>
      <p:ext uri="{BB962C8B-B14F-4D97-AF65-F5344CB8AC3E}">
        <p14:creationId xmlns:p14="http://schemas.microsoft.com/office/powerpoint/2010/main" val="3063579332"/>
      </p:ext>
    </p:extLst>
  </p:cSld>
  <p:clrMapOvr>
    <a:masterClrMapping/>
  </p:clrMapOvr>
  <mc:AlternateContent xmlns:mc="http://schemas.openxmlformats.org/markup-compatibility/2006">
    <mc:Choice xmlns:p14="http://schemas.microsoft.com/office/powerpoint/2010/main" Requires="p14">
      <p:transition spd="slow" p14:dur="2500">
        <p14:vortex/>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heme/theme1.xml><?xml version="1.0" encoding="utf-8"?>
<a:theme xmlns:a="http://schemas.openxmlformats.org/drawingml/2006/main" name="TS101674551">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8AD14C5-6E05-4732-8930-CBD406590B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TS101674551</Template>
  <TotalTime>0</TotalTime>
  <Words>417</Words>
  <Application>Microsoft Office PowerPoint</Application>
  <PresentationFormat>On-screen Show (4:3)</PresentationFormat>
  <Paragraphs>119</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Georgia</vt:lpstr>
      <vt:lpstr>Wingdings</vt:lpstr>
      <vt:lpstr>TS101674551</vt:lpstr>
      <vt:lpstr>Báo cáo môn học Thiết Kế Mẫu Sinh Code tự động</vt:lpstr>
      <vt:lpstr>PowerPoint Presentation</vt:lpstr>
      <vt:lpstr>PowerPoint Presentation</vt:lpstr>
      <vt:lpstr>PowerPoint Presentation</vt:lpstr>
      <vt:lpstr>PowerPoint Presentation</vt:lpstr>
      <vt:lpstr>Sinh Code Từ CSDL</vt:lpstr>
      <vt:lpstr>PowerPoint Presentation</vt:lpstr>
      <vt:lpstr>PowerPoint Presentation</vt:lpstr>
      <vt:lpstr>Sinh CSDL</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2012-04-07T15:11:36Z</dcterms:created>
  <dcterms:modified xsi:type="dcterms:W3CDTF">2014-06-12T02:36:53Z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