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sldIdLst>
    <p:sldId id="277" r:id="rId3"/>
    <p:sldId id="312" r:id="rId4"/>
    <p:sldId id="328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33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  <p14:sldId id="312"/>
            <p14:sldId id="328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There's More!" id="{2E16B512-814A-4DC1-A986-25475E10E0EF}">
          <p14:sldIdLst>
            <p14:sldId id="33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8" autoAdjust="0"/>
    <p:restoredTop sz="77013" autoAdjust="0"/>
  </p:normalViewPr>
  <p:slideViewPr>
    <p:cSldViewPr>
      <p:cViewPr>
        <p:scale>
          <a:sx n="66" d="100"/>
          <a:sy n="66" d="100"/>
        </p:scale>
        <p:origin x="3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47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7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Quá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trình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xây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dựng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nền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tảng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của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dự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án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là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một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công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việc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thường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xuyên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và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quen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thuộc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bắt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đầu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một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dự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án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20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Quá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trình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này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gồm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nhiều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công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đoạn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lặp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lặp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lại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gây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lãng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phí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thời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gian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cũng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như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có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thể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phát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sinh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một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số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nhầm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lẫn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…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Với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sự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phát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triển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của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các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công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nghệ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và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kỹ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thuật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ánh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xạ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chúng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ta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hoàn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toàn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có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thể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tự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phát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sinh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mã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nguồn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ở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mức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căn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bản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cho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một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dự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án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  <a:p>
            <a:endParaRPr lang="en-US" sz="120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sz="120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Nhóm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đã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phát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triển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một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công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cụ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để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có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thể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đảm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nhiệm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việc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sinh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những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mã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căn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bản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cho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một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dự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sz="120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án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.</a:t>
            </a:r>
            <a:endParaRPr lang="en-US" sz="1100" smtClean="0">
              <a:solidFill>
                <a:prstClr val="black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9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9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5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0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3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1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1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jp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pPr indent="1181100" algn="l"/>
            <a:r>
              <a:rPr err="1" smtClean="0"/>
              <a:t>Giáo</a:t>
            </a:r>
            <a:r>
              <a:rPr smtClean="0"/>
              <a:t> viên hướng dẫn:</a:t>
            </a:r>
          </a:p>
          <a:p>
            <a:r>
              <a:rPr lang="en-US" smtClean="0"/>
              <a:t>Nguyễn Minh Hiệp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/>
            <a:r>
              <a:rPr lang="en-US" sz="2400" b="0" smtClean="0">
                <a:solidFill>
                  <a:srgbClr val="7BCF27"/>
                </a:solidFill>
                <a:latin typeface="Calibri" pitchFamily="34" charset="0"/>
              </a:rPr>
              <a:t>Báo cáo môn học Thiết Kế Mẫu</a:t>
            </a:r>
            <a:r>
              <a:rPr lang="en-US" sz="2400" b="0" smtClean="0">
                <a:solidFill>
                  <a:srgbClr val="262626"/>
                </a:solidFill>
              </a:rPr>
              <a:t/>
            </a:r>
            <a:br>
              <a:rPr lang="en-US" sz="2400" b="0" smtClean="0">
                <a:solidFill>
                  <a:srgbClr val="262626"/>
                </a:solidFill>
              </a:rPr>
            </a:br>
            <a:r>
              <a:rPr lang="en-US" sz="5600" b="0" smtClean="0">
                <a:solidFill>
                  <a:prstClr val="white"/>
                </a:solidFill>
              </a:rPr>
              <a:t>Sinh mã tự động</a:t>
            </a:r>
            <a:endParaRPr lang="en-US" sz="5600" b="0"/>
          </a:p>
        </p:txBody>
      </p:sp>
      <p:pic>
        <p:nvPicPr>
          <p:cNvPr id="1027" name="Picture 3" descr="C:\Users\Lushanthan\Desktop\IronOne Presentation\51f85583863460702231d437ac763a58.jpg.jpg"/>
          <p:cNvPicPr>
            <a:picLocks noChangeAspect="1" noChangeArrowheads="1"/>
          </p:cNvPicPr>
          <p:nvPr/>
        </p:nvPicPr>
        <p:blipFill>
          <a:blip r:embed="rId3" cstate="print"/>
          <a:srcRect b="4974"/>
          <a:stretch>
            <a:fillRect/>
          </a:stretch>
        </p:blipFill>
        <p:spPr bwMode="auto">
          <a:xfrm>
            <a:off x="0" y="0"/>
            <a:ext cx="3543301" cy="2819400"/>
          </a:xfrm>
          <a:prstGeom prst="rect">
            <a:avLst/>
          </a:prstGeom>
          <a:noFill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3733800" y="5181600"/>
            <a:ext cx="49530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81100" algn="l"/>
            <a:r>
              <a:rPr lang="en-GB" err="1" smtClean="0">
                <a:solidFill>
                  <a:schemeClr val="bg1">
                    <a:lumMod val="85000"/>
                  </a:schemeClr>
                </a:solidFill>
              </a:rPr>
              <a:t>Sinh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</a:rPr>
              <a:t>thực hiên:</a:t>
            </a:r>
            <a:endParaRPr lang="vi-VN" smtClean="0">
              <a:solidFill>
                <a:schemeClr val="bg1">
                  <a:lumMod val="85000"/>
                </a:schemeClr>
              </a:solidFill>
            </a:endParaRPr>
          </a:p>
          <a:p>
            <a:pPr indent="2349500" algn="l"/>
            <a:r>
              <a:rPr lang="en-GB" smtClean="0">
                <a:solidFill>
                  <a:schemeClr val="bg1">
                    <a:lumMod val="85000"/>
                  </a:schemeClr>
                </a:solidFill>
              </a:rPr>
              <a:t>Lê Ngọc Linh</a:t>
            </a:r>
          </a:p>
          <a:p>
            <a:pPr indent="2349500" algn="l"/>
            <a:r>
              <a:rPr lang="en-GB" smtClean="0">
                <a:solidFill>
                  <a:schemeClr val="bg1">
                    <a:lumMod val="85000"/>
                  </a:schemeClr>
                </a:solidFill>
              </a:rPr>
              <a:t>Nguyễn Hùng Thịnh</a:t>
            </a:r>
            <a:endParaRPr lang="vi-VN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 smtClean="0">
                <a:solidFill>
                  <a:prstClr val="white"/>
                </a:solidFill>
              </a:rPr>
              <a:t>Tổng kết</a:t>
            </a:r>
            <a:endParaRPr lang="vi-VN" sz="3200" b="1" err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"/>
            <a:ext cx="185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</a:rPr>
              <a:t>Ưu điểm</a:t>
            </a:r>
            <a:endParaRPr lang="vi-VN" sz="3600" b="1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1920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Chương trình đã tự lấy dữ liệu và sinh mã một cách tự động và nhanh chóng.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Mã nguồn sau khi sinh ra có thể hoạt động bình thường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Giao diện thân thiện, dễ sử dụng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 module có tính mở, dễ phát triển và bảo trì</a:t>
            </a:r>
            <a:endParaRPr lang="vi-VN" sz="32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4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 smtClean="0">
                <a:solidFill>
                  <a:prstClr val="white"/>
                </a:solidFill>
              </a:rPr>
              <a:t>Tổng kết</a:t>
            </a:r>
            <a:endParaRPr lang="vi-VN" sz="3200" b="1" err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</a:rPr>
              <a:t>Nhược điểm</a:t>
            </a:r>
            <a:endParaRPr lang="vi-VN" sz="3600" b="1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19200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Chỉ sinh ra mã nguồn Csharp và dự án MVC5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Tạm thời chỉ làm việc với cơ sở dữ liệu SqlServer</a:t>
            </a:r>
            <a:endParaRPr lang="vi-VN" sz="32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7543" y="3505829"/>
            <a:ext cx="5154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</a:rPr>
              <a:t>Phương hướng phát triển</a:t>
            </a:r>
            <a:endParaRPr lang="vi-VN" sz="3600" b="1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3" y="4344029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Hỗ trợ thêm các ngôn ngữ lập trình khác như: java, php, python, vb….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Làm việc với các hệ quản trị cơ sở dữ liệu khác như: mysql,db2, oracle…</a:t>
            </a:r>
            <a:endParaRPr lang="vi-VN" sz="32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9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030" y="4203427"/>
            <a:ext cx="4953000" cy="26545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000" smtClean="0">
                <a:solidFill>
                  <a:prstClr val="white"/>
                </a:solidFill>
              </a:rPr>
              <a:t>Chương trình sinh Code</a:t>
            </a:r>
          </a:p>
          <a:p>
            <a:pPr>
              <a:spcBef>
                <a:spcPts val="100"/>
              </a:spcBef>
            </a:pPr>
            <a:endParaRPr lang="en-US" sz="2000" smtClean="0">
              <a:solidFill>
                <a:prstClr val="white"/>
              </a:solidFill>
            </a:endParaRPr>
          </a:p>
          <a:p>
            <a:pPr>
              <a:spcBef>
                <a:spcPts val="100"/>
              </a:spcBef>
            </a:pPr>
            <a:endParaRPr lang="en-US" sz="2000" smtClean="0">
              <a:solidFill>
                <a:prstClr val="white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88" y="1524000"/>
            <a:ext cx="46482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sz="4400" b="1" smtClean="0">
                <a:solidFill>
                  <a:srgbClr val="7BCF27"/>
                </a:solidFill>
              </a:rPr>
              <a:t>Demo</a:t>
            </a:r>
            <a:endParaRPr lang="en-US" sz="4400" b="1">
              <a:solidFill>
                <a:srgbClr val="7BCF2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685800"/>
            <a:ext cx="3200400" cy="426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000" smtClean="0">
                <a:solidFill>
                  <a:prstClr val="white"/>
                </a:solidFill>
              </a:rPr>
              <a:t>. </a:t>
            </a:r>
          </a:p>
          <a:p>
            <a:pPr>
              <a:spcBef>
                <a:spcPts val="100"/>
              </a:spcBef>
            </a:pPr>
            <a:endParaRPr lang="en-US" sz="2000" smtClean="0">
              <a:solidFill>
                <a:prstClr val="white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1028" name="Picture 4" descr="C:\Users\User\Desktop\arrow_righ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038600"/>
            <a:ext cx="9144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834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90">
          <a:fgClr>
            <a:schemeClr val="tx1">
              <a:lumMod val="90000"/>
              <a:lumOff val="10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 txBox="1">
            <a:spLocks/>
          </p:cNvSpPr>
          <p:nvPr/>
        </p:nvSpPr>
        <p:spPr>
          <a:xfrm>
            <a:off x="1562100" y="2743200"/>
            <a:ext cx="6019800" cy="2595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Cám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ơn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thầy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bạn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đã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tâm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dõi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Nội</a:t>
            </a:r>
            <a:r>
              <a:rPr lang="en-US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dung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7543799" cy="2971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Giới </a:t>
            </a:r>
            <a:r>
              <a:rPr lang="en-US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thiệu</a:t>
            </a:r>
            <a:endParaRPr lang="en-US" sz="360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Sơ lược c</a:t>
            </a:r>
            <a:r>
              <a:rPr lang="en-US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ác chức năng chính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Quy trình hoạt động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Tổng kết</a:t>
            </a:r>
            <a:endParaRPr lang="en-US" sz="360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Demo</a:t>
            </a:r>
            <a:endParaRPr lang="en-US" sz="3600" smtClean="0">
              <a:solidFill>
                <a:srgbClr val="2C99FC"/>
              </a:solidFill>
            </a:endParaRPr>
          </a:p>
          <a:p>
            <a:endParaRPr lang="en-US" sz="3200" smtClean="0">
              <a:solidFill>
                <a:srgbClr val="2C99FC"/>
              </a:solidFill>
            </a:endParaRPr>
          </a:p>
          <a:p>
            <a:endParaRPr lang="en-US" sz="32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 smtClean="0">
                <a:solidFill>
                  <a:prstClr val="white"/>
                </a:solidFill>
              </a:rPr>
              <a:t>Giới </a:t>
            </a:r>
            <a:r>
              <a:rPr lang="en-US" sz="3200" b="1" err="1" smtClean="0">
                <a:solidFill>
                  <a:prstClr val="white"/>
                </a:solidFill>
              </a:rPr>
              <a:t>thiệu</a:t>
            </a: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228599"/>
            <a:ext cx="7543800" cy="64008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b="1" err="1" smtClean="0">
                <a:solidFill>
                  <a:srgbClr val="FF0000"/>
                </a:solidFill>
              </a:rPr>
              <a:t>Mở</a:t>
            </a:r>
            <a:r>
              <a:rPr lang="en-US" sz="2800" b="1" smtClean="0">
                <a:solidFill>
                  <a:srgbClr val="FF0000"/>
                </a:solidFill>
              </a:rPr>
              <a:t> </a:t>
            </a:r>
            <a:r>
              <a:rPr lang="en-US" sz="2800" b="1" err="1" smtClean="0">
                <a:solidFill>
                  <a:srgbClr val="FF0000"/>
                </a:solidFill>
              </a:rPr>
              <a:t>đầu</a:t>
            </a:r>
            <a:endParaRPr lang="en-US" sz="2800" b="1" smtClean="0">
              <a:solidFill>
                <a:srgbClr val="FF0000"/>
              </a:solidFill>
            </a:endParaRPr>
          </a:p>
          <a:p>
            <a:endParaRPr lang="en-US" sz="1000" b="1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30000"/>
              </a:lnSpc>
            </a:pPr>
            <a:endParaRPr lang="en-US">
              <a:solidFill>
                <a:prstClr val="black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smtClean="0">
              <a:solidFill>
                <a:prstClr val="black">
                  <a:lumMod val="85000"/>
                  <a:lumOff val="1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lãng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>
              <a:solidFill>
                <a:prstClr val="black">
                  <a:lumMod val="85000"/>
                  <a:lumOff val="1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smtClean="0">
              <a:solidFill>
                <a:prstClr val="black">
                  <a:lumMod val="85000"/>
                  <a:lumOff val="1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smtClean="0">
              <a:solidFill>
                <a:prstClr val="black">
                  <a:lumMod val="85000"/>
                  <a:lumOff val="1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smtClean="0">
              <a:solidFill>
                <a:prstClr val="black">
                  <a:lumMod val="85000"/>
                  <a:lumOff val="1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Nhóm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đã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phát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triển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một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công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cụ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để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có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thể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đảm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nhiệm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việc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sinh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những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mã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căn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bản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cho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một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dự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án</a:t>
            </a:r>
            <a:r>
              <a:rPr 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z="2800" b="1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 sz="1000" b="1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 sz="2800" b="1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4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 smtClean="0">
                <a:solidFill>
                  <a:prstClr val="white"/>
                </a:solidFill>
              </a:rPr>
              <a:t>Giới </a:t>
            </a:r>
            <a:r>
              <a:rPr lang="en-US" sz="3200" b="1" err="1" smtClean="0">
                <a:solidFill>
                  <a:prstClr val="white"/>
                </a:solidFill>
              </a:rPr>
              <a:t>thiệu</a:t>
            </a: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027331"/>
            <a:ext cx="7543800" cy="54417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30000"/>
              </a:lnSpc>
            </a:pPr>
            <a:endParaRPr lang="en-US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endParaRPr lang="en-US" sz="2000" b="1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00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en-US" sz="2000" b="1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xạ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proxy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BlToolkit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Controller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endParaRPr lang="en-US" sz="200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b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000" b="1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SQL Script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endParaRPr lang="en-US" sz="200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 Server</a:t>
            </a:r>
            <a:endParaRPr lang="en-US" sz="200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mtClean="0">
              <a:solidFill>
                <a:prstClr val="black"/>
              </a:solidFill>
            </a:endParaRPr>
          </a:p>
          <a:p>
            <a:endParaRPr lang="en-US" sz="2800" b="1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 sz="1000" b="1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 sz="2800" b="1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"/>
            <a:ext cx="409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>
                <a:solidFill>
                  <a:srgbClr val="FF0000"/>
                </a:solidFill>
              </a:rPr>
              <a:t>Các</a:t>
            </a:r>
            <a:r>
              <a:rPr lang="en-US" sz="3600" b="1">
                <a:solidFill>
                  <a:srgbClr val="FF0000"/>
                </a:solidFill>
              </a:rPr>
              <a:t> </a:t>
            </a:r>
            <a:r>
              <a:rPr lang="en-US" sz="3600" b="1" err="1">
                <a:solidFill>
                  <a:srgbClr val="FF0000"/>
                </a:solidFill>
              </a:rPr>
              <a:t>chức</a:t>
            </a:r>
            <a:r>
              <a:rPr lang="en-US" sz="3600" b="1">
                <a:solidFill>
                  <a:srgbClr val="FF0000"/>
                </a:solidFill>
              </a:rPr>
              <a:t> </a:t>
            </a:r>
            <a:r>
              <a:rPr lang="en-US" sz="3600" b="1" err="1">
                <a:solidFill>
                  <a:srgbClr val="FF0000"/>
                </a:solidFill>
              </a:rPr>
              <a:t>năng</a:t>
            </a:r>
            <a:r>
              <a:rPr lang="en-US" sz="3600" b="1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chính</a:t>
            </a:r>
            <a:endParaRPr 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9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>
                <a:solidFill>
                  <a:prstClr val="white"/>
                </a:solidFill>
              </a:rPr>
              <a:t>Lấy </a:t>
            </a:r>
            <a:r>
              <a:rPr lang="en-US" sz="3200" b="1" err="1">
                <a:solidFill>
                  <a:prstClr val="white"/>
                </a:solidFill>
              </a:rPr>
              <a:t>thông</a:t>
            </a:r>
            <a:r>
              <a:rPr lang="en-US" sz="3200" b="1">
                <a:solidFill>
                  <a:prstClr val="white"/>
                </a:solidFill>
              </a:rPr>
              <a:t> tin </a:t>
            </a:r>
            <a:r>
              <a:rPr lang="en-US" sz="3200" b="1" err="1">
                <a:solidFill>
                  <a:prstClr val="white"/>
                </a:solidFill>
              </a:rPr>
              <a:t>sinh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err="1">
                <a:solidFill>
                  <a:prstClr val="white"/>
                </a:solidFill>
              </a:rPr>
              <a:t>mã</a:t>
            </a: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>
                <a:solidFill>
                  <a:srgbClr val="FF0000"/>
                </a:solidFill>
              </a:rPr>
              <a:t>Lấy </a:t>
            </a:r>
            <a:r>
              <a:rPr lang="en-US" sz="3600" b="1" err="1" smtClean="0">
                <a:solidFill>
                  <a:srgbClr val="FF0000"/>
                </a:solidFill>
              </a:rPr>
              <a:t>thông</a:t>
            </a:r>
            <a:r>
              <a:rPr lang="en-US" sz="3600" b="1" smtClean="0">
                <a:solidFill>
                  <a:srgbClr val="FF0000"/>
                </a:solidFill>
              </a:rPr>
              <a:t> tin </a:t>
            </a:r>
            <a:r>
              <a:rPr lang="vi-VN" sz="3600" b="1" smtClean="0">
                <a:solidFill>
                  <a:srgbClr val="FF0000"/>
                </a:solidFill>
              </a:rPr>
              <a:t>từ </a:t>
            </a:r>
            <a:r>
              <a:rPr lang="vi-VN" sz="3600" b="1">
                <a:solidFill>
                  <a:srgbClr val="FF0000"/>
                </a:solidFill>
              </a:rPr>
              <a:t>cơ sở dữ liệu</a:t>
            </a:r>
            <a:endParaRPr lang="vi-VN" sz="3600" b="1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19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Chương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sẽ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lấy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thông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tin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về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bảng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cột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khóa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và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ràng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buộc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dữ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liệu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CSDL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sẵn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có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vi-VN" sz="28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338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60800"/>
            <a:ext cx="1184275" cy="1184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55" y="3581400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55" y="4044041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55" y="4503058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55" y="4963886"/>
            <a:ext cx="304800" cy="3048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2" idx="3"/>
            <a:endCxn id="14" idx="1"/>
          </p:cNvCxnSpPr>
          <p:nvPr/>
        </p:nvCxnSpPr>
        <p:spPr>
          <a:xfrm flipV="1">
            <a:off x="3276600" y="3733800"/>
            <a:ext cx="1126955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5" idx="1"/>
          </p:cNvCxnSpPr>
          <p:nvPr/>
        </p:nvCxnSpPr>
        <p:spPr>
          <a:xfrm flipV="1">
            <a:off x="3276600" y="4196441"/>
            <a:ext cx="1126955" cy="146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6" idx="1"/>
          </p:cNvCxnSpPr>
          <p:nvPr/>
        </p:nvCxnSpPr>
        <p:spPr>
          <a:xfrm>
            <a:off x="3276600" y="4343400"/>
            <a:ext cx="1126955" cy="312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7" idx="1"/>
          </p:cNvCxnSpPr>
          <p:nvPr/>
        </p:nvCxnSpPr>
        <p:spPr>
          <a:xfrm>
            <a:off x="3276600" y="4343400"/>
            <a:ext cx="1126955" cy="77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3" idx="1"/>
          </p:cNvCxnSpPr>
          <p:nvPr/>
        </p:nvCxnSpPr>
        <p:spPr>
          <a:xfrm>
            <a:off x="4708355" y="3733800"/>
            <a:ext cx="1616245" cy="7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13" idx="1"/>
          </p:cNvCxnSpPr>
          <p:nvPr/>
        </p:nvCxnSpPr>
        <p:spPr>
          <a:xfrm>
            <a:off x="4708355" y="4196441"/>
            <a:ext cx="1616245" cy="25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3" idx="1"/>
          </p:cNvCxnSpPr>
          <p:nvPr/>
        </p:nvCxnSpPr>
        <p:spPr>
          <a:xfrm flipV="1">
            <a:off x="4708355" y="4452938"/>
            <a:ext cx="1616245" cy="20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3" idx="1"/>
          </p:cNvCxnSpPr>
          <p:nvPr/>
        </p:nvCxnSpPr>
        <p:spPr>
          <a:xfrm flipV="1">
            <a:off x="4708355" y="4452938"/>
            <a:ext cx="1616245" cy="66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1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>
                <a:solidFill>
                  <a:prstClr val="white"/>
                </a:solidFill>
              </a:rPr>
              <a:t>Lấy </a:t>
            </a:r>
            <a:r>
              <a:rPr lang="en-US" sz="3200" b="1" err="1">
                <a:solidFill>
                  <a:prstClr val="white"/>
                </a:solidFill>
              </a:rPr>
              <a:t>thông</a:t>
            </a:r>
            <a:r>
              <a:rPr lang="en-US" sz="3200" b="1">
                <a:solidFill>
                  <a:prstClr val="white"/>
                </a:solidFill>
              </a:rPr>
              <a:t> tin </a:t>
            </a:r>
            <a:r>
              <a:rPr lang="en-US" sz="3200" b="1" err="1">
                <a:solidFill>
                  <a:prstClr val="white"/>
                </a:solidFill>
              </a:rPr>
              <a:t>sinh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err="1">
                <a:solidFill>
                  <a:prstClr val="white"/>
                </a:solidFill>
              </a:rPr>
              <a:t>mã</a:t>
            </a: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"/>
            <a:ext cx="475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</a:rPr>
              <a:t>Người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dùng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tự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khởi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tạo</a:t>
            </a:r>
            <a:endParaRPr lang="vi-VN" sz="3600" b="1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19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Khi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không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có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sẵn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sở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dữ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liệu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người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dùng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có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thể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tự</a:t>
            </a:r>
            <a:r>
              <a:rPr lang="en-US" sz="280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tạo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ra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thực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thể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thuộc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tính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và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một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số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ràng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buộc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vi-VN" sz="28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24200"/>
            <a:ext cx="5168254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3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 err="1">
                <a:solidFill>
                  <a:prstClr val="white"/>
                </a:solidFill>
              </a:rPr>
              <a:t>Sinh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err="1">
                <a:solidFill>
                  <a:prstClr val="white"/>
                </a:solidFill>
              </a:rPr>
              <a:t>dự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err="1">
                <a:solidFill>
                  <a:prstClr val="white"/>
                </a:solidFill>
              </a:rPr>
              <a:t>án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err="1">
                <a:solidFill>
                  <a:prstClr val="white"/>
                </a:solidFill>
              </a:rPr>
              <a:t>dịch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err="1">
                <a:solidFill>
                  <a:prstClr val="white"/>
                </a:solidFill>
              </a:rPr>
              <a:t>vụ</a:t>
            </a: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</a:rPr>
              <a:t>Sinh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dự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án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dịch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vụ</a:t>
            </a:r>
            <a:endParaRPr lang="vi-VN" sz="3600" b="1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19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Chương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sẽ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tự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lớp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thực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thể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proxy,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lớp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dịch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vụ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chứa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sẵn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căn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(them,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sửa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xóa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phân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trang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) </a:t>
            </a:r>
            <a:endParaRPr lang="vi-VN" sz="28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2971799"/>
            <a:ext cx="3124200" cy="3048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0228" y="3044739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solidFill>
                  <a:srgbClr val="FF0000"/>
                </a:solidFill>
              </a:rPr>
              <a:t>Các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lớp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dịch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vụ</a:t>
            </a:r>
            <a:r>
              <a:rPr lang="en-US" sz="2400" b="1" smtClean="0">
                <a:solidFill>
                  <a:srgbClr val="FF0000"/>
                </a:solidFill>
              </a:rPr>
              <a:t>, proxy…</a:t>
            </a:r>
            <a:endParaRPr lang="vi-VN" sz="24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412965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solidFill>
                  <a:srgbClr val="FF0000"/>
                </a:solidFill>
              </a:rPr>
              <a:t>Các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lớp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thực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thể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sử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dụng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BlToolKit</a:t>
            </a:r>
            <a:endParaRPr lang="vi-VN" sz="2400" b="1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4724402" y="3275572"/>
            <a:ext cx="1095826" cy="13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4605248" y="4452818"/>
            <a:ext cx="1185952" cy="92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8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 err="1">
                <a:solidFill>
                  <a:prstClr val="white"/>
                </a:solidFill>
              </a:rPr>
              <a:t>Sinh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err="1">
                <a:solidFill>
                  <a:prstClr val="white"/>
                </a:solidFill>
              </a:rPr>
              <a:t>dự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err="1">
                <a:solidFill>
                  <a:prstClr val="white"/>
                </a:solidFill>
              </a:rPr>
              <a:t>án</a:t>
            </a:r>
            <a:r>
              <a:rPr lang="en-US" sz="3200" b="1">
                <a:solidFill>
                  <a:prstClr val="white"/>
                </a:solidFill>
              </a:rPr>
              <a:t> </a:t>
            </a:r>
            <a:r>
              <a:rPr lang="en-US" sz="3200" b="1" smtClean="0">
                <a:solidFill>
                  <a:prstClr val="white"/>
                </a:solidFill>
              </a:rPr>
              <a:t>MVC</a:t>
            </a: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"/>
            <a:ext cx="326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</a:rPr>
              <a:t>Sinh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dự</a:t>
            </a:r>
            <a:r>
              <a:rPr lang="en-US" sz="3600" b="1" smtClean="0">
                <a:solidFill>
                  <a:srgbClr val="FF0000"/>
                </a:solidFill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</a:rPr>
              <a:t>án</a:t>
            </a:r>
            <a:r>
              <a:rPr lang="en-US" sz="3600" b="1" smtClean="0">
                <a:solidFill>
                  <a:srgbClr val="FF0000"/>
                </a:solidFill>
              </a:rPr>
              <a:t> MVC</a:t>
            </a:r>
            <a:endParaRPr lang="vi-VN" sz="3600" b="1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19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Chương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sẽ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tự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cấu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trúc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dự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án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giao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diện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và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tất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cả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những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lớp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mô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hình</a:t>
            </a:r>
            <a:r>
              <a:rPr lang="en-US" sz="280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MVC</a:t>
            </a:r>
            <a:endParaRPr lang="vi-VN" sz="28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00"/>
            <a:ext cx="1184275" cy="1184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54" y="2971799"/>
            <a:ext cx="3114675" cy="2990850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>
            <a:off x="3832906" y="4164805"/>
            <a:ext cx="1752600" cy="4746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805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vi-VN" sz="3200" b="1">
                <a:solidFill>
                  <a:prstClr val="white"/>
                </a:solidFill>
              </a:rPr>
              <a:t>Sinh cơ sở dữ liệu</a:t>
            </a:r>
            <a:endParaRPr lang="vi-VN" sz="3200" b="1" err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"/>
            <a:ext cx="364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</a:rPr>
              <a:t>Sinh cơ sở dữ liệu</a:t>
            </a:r>
            <a:endParaRPr lang="vi-VN" sz="3600" b="1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19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Chương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sẽ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tự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sinh</a:t>
            </a:r>
            <a:r>
              <a:rPr lang="en-US" sz="28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tập tin .sql, tự sinh cơ sở dữ liệu, sinh bảng, sinh cột, sinh khóa…</a:t>
            </a:r>
            <a:endParaRPr lang="vi-VN" sz="28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04" y="3581400"/>
            <a:ext cx="1184275" cy="1184275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 rot="505132">
            <a:off x="4007437" y="4460774"/>
            <a:ext cx="1752600" cy="4746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 descr="C:\Users\Lushanthan\Desktop\IronOne Presentation\silver-database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4550" y="4191000"/>
            <a:ext cx="1619250" cy="1295400"/>
          </a:xfrm>
          <a:prstGeom prst="rect">
            <a:avLst/>
          </a:prstGeom>
          <a:noFill/>
        </p:spPr>
      </p:pic>
      <p:sp>
        <p:nvSpPr>
          <p:cNvPr id="9" name="Notched Right Arrow 8"/>
          <p:cNvSpPr/>
          <p:nvPr/>
        </p:nvSpPr>
        <p:spPr>
          <a:xfrm rot="21037137">
            <a:off x="4005777" y="3559212"/>
            <a:ext cx="1752600" cy="4746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03" y="295433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1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TS10167455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AD14C5-6E05-4732-8930-CBD406590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729</Words>
  <Application>Microsoft Office PowerPoint</Application>
  <PresentationFormat>On-screen Show (4:3)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Tahoma</vt:lpstr>
      <vt:lpstr>Wingdings</vt:lpstr>
      <vt:lpstr>TS101674551</vt:lpstr>
      <vt:lpstr>Báo cáo môn học Thiết Kế Mẫu Sinh mã tự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2012-04-07T15:11:36Z</dcterms:created>
  <dcterms:modified xsi:type="dcterms:W3CDTF">2014-06-13T04:36:04Z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