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1" r:id="rId5"/>
    <p:sldId id="260" r:id="rId6"/>
    <p:sldId id="259" r:id="rId7"/>
    <p:sldId id="265" r:id="rId8"/>
    <p:sldId id="262" r:id="rId9"/>
    <p:sldId id="263" r:id="rId10"/>
    <p:sldId id="264" r:id="rId11"/>
    <p:sldId id="266" r:id="rId12"/>
    <p:sldId id="270" r:id="rId13"/>
    <p:sldId id="268" r:id="rId14"/>
    <p:sldId id="26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 Sze" initials="mS" lastIdx="1" clrIdx="0">
    <p:extLst>
      <p:ext uri="{19B8F6BF-5375-455C-9EA6-DF929625EA0E}">
        <p15:presenceInfo xmlns:p15="http://schemas.microsoft.com/office/powerpoint/2012/main" userId="1c4966853a90f3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25" autoAdjust="0"/>
  </p:normalViewPr>
  <p:slideViewPr>
    <p:cSldViewPr snapToGrid="0" showGuides="1">
      <p:cViewPr varScale="1">
        <p:scale>
          <a:sx n="68" d="100"/>
          <a:sy n="68" d="100"/>
        </p:scale>
        <p:origin x="616" y="5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177D2-C595-4CF9-A043-EBA2FE90BA9D}" type="datetimeFigureOut">
              <a:rPr lang="en-CA" smtClean="0"/>
              <a:t>2016-07-25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A305D-299C-4B6A-A81D-67CB4E1CF103}" type="slidenum">
              <a:rPr lang="en-CA" smtClean="0"/>
              <a:t>‹#›</a:t>
            </a:fld>
            <a:endParaRPr lang="en-CA"/>
          </a:p>
        </p:txBody>
      </p:sp>
    </p:spTree>
    <p:extLst>
      <p:ext uri="{BB962C8B-B14F-4D97-AF65-F5344CB8AC3E}">
        <p14:creationId xmlns:p14="http://schemas.microsoft.com/office/powerpoint/2010/main" val="24567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how we want to be able to combine both heritability and family</a:t>
            </a:r>
            <a:r>
              <a:rPr lang="en-CA" baseline="0" dirty="0"/>
              <a:t> into a microbiome study that investigates both normal and CRC.</a:t>
            </a:r>
          </a:p>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1</a:t>
            </a:fld>
            <a:endParaRPr lang="en-CA"/>
          </a:p>
        </p:txBody>
      </p:sp>
    </p:spTree>
    <p:extLst>
      <p:ext uri="{BB962C8B-B14F-4D97-AF65-F5344CB8AC3E}">
        <p14:creationId xmlns:p14="http://schemas.microsoft.com/office/powerpoint/2010/main" val="129264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Heritability Centered Studies - Mention</a:t>
            </a:r>
            <a:r>
              <a:rPr lang="en-CA" baseline="0" dirty="0"/>
              <a:t> how these are studies specifically looking at heritability and measures for such things and that there are many more that utilize twins to test hypothesis on how heritable the microbiome is for a specific disease not using heritability measures directly (e.g. </a:t>
            </a:r>
            <a:r>
              <a:rPr lang="en-CA" baseline="0" dirty="0" err="1"/>
              <a:t>Turnbaugh</a:t>
            </a:r>
            <a:r>
              <a:rPr lang="en-CA" baseline="0" dirty="0"/>
              <a:t>, et al. 2009)</a:t>
            </a:r>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2</a:t>
            </a:fld>
            <a:endParaRPr lang="en-CA"/>
          </a:p>
        </p:txBody>
      </p:sp>
    </p:spTree>
    <p:extLst>
      <p:ext uri="{BB962C8B-B14F-4D97-AF65-F5344CB8AC3E}">
        <p14:creationId xmlns:p14="http://schemas.microsoft.com/office/powerpoint/2010/main" val="231807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6</a:t>
            </a:fld>
            <a:endParaRPr lang="en-CA"/>
          </a:p>
        </p:txBody>
      </p:sp>
    </p:spTree>
    <p:extLst>
      <p:ext uri="{BB962C8B-B14F-4D97-AF65-F5344CB8AC3E}">
        <p14:creationId xmlns:p14="http://schemas.microsoft.com/office/powerpoint/2010/main" val="69790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Aim 1: </a:t>
            </a:r>
            <a:r>
              <a:rPr lang="en-CA" sz="1200" kern="1200" dirty="0">
                <a:solidFill>
                  <a:schemeClr val="tx1"/>
                </a:solidFill>
                <a:effectLst/>
                <a:latin typeface="+mn-lt"/>
                <a:ea typeface="+mn-ea"/>
                <a:cs typeface="+mn-cs"/>
              </a:rPr>
              <a:t>We will be collecting stool samples from family units.  The 16S </a:t>
            </a:r>
            <a:r>
              <a:rPr lang="en-CA" sz="1200" kern="1200" dirty="0" err="1">
                <a:solidFill>
                  <a:schemeClr val="tx1"/>
                </a:solidFill>
                <a:effectLst/>
                <a:latin typeface="+mn-lt"/>
                <a:ea typeface="+mn-ea"/>
                <a:cs typeface="+mn-cs"/>
              </a:rPr>
              <a:t>rRNA</a:t>
            </a:r>
            <a:r>
              <a:rPr lang="en-CA" sz="1200" kern="1200" dirty="0">
                <a:solidFill>
                  <a:schemeClr val="tx1"/>
                </a:solidFill>
                <a:effectLst/>
                <a:latin typeface="+mn-lt"/>
                <a:ea typeface="+mn-ea"/>
                <a:cs typeface="+mn-cs"/>
              </a:rPr>
              <a:t> -encoding gene sequence analysis and corresponding metagenome analysis will help us compare how the bacterial community of those with FAP could be different from those without the disease.  This analysis will be completed on the baseline samples for all participants and samples will not be grouped by family.</a:t>
            </a:r>
          </a:p>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8</a:t>
            </a:fld>
            <a:endParaRPr lang="en-CA"/>
          </a:p>
        </p:txBody>
      </p:sp>
    </p:spTree>
    <p:extLst>
      <p:ext uri="{BB962C8B-B14F-4D97-AF65-F5344CB8AC3E}">
        <p14:creationId xmlns:p14="http://schemas.microsoft.com/office/powerpoint/2010/main" val="31368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Aim 2: Although there may be differences between FAP and those without the disease this aim will investigate whether or not within a family unit those with FAP have a detectable signature difference versus those in families that do not have the disease.  Additionally, it will also investigate if the ‘core’ microbiome of FAP families is different than the ‘core’ microbiome of those without the disease.  The analysis will be completed on both 16S and metagenome sequencing.  This aim will utilize both cross-sectional data as well as longitudinal data. </a:t>
            </a:r>
          </a:p>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9</a:t>
            </a:fld>
            <a:endParaRPr lang="en-CA"/>
          </a:p>
        </p:txBody>
      </p:sp>
    </p:spTree>
    <p:extLst>
      <p:ext uri="{BB962C8B-B14F-4D97-AF65-F5344CB8AC3E}">
        <p14:creationId xmlns:p14="http://schemas.microsoft.com/office/powerpoint/2010/main" val="24203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Aim 3: Even though there may be differences between those with and without FAP as well as distinct differences between affected and unaffected families, these aims do not address potential pathogenic mechanisms by which disease may occur.  Here we will investigate whether the microbiome is different between polyp and benign tissue.  Additionally, we will investigate how these communities interact with both the benign and polyp host tissue.  Specifically, this aim will help to elucidate how the microbiome and host together might initiate the changes and differences observed in both aim 1 and 2.</a:t>
            </a:r>
            <a:endParaRPr lang="en-CA" dirty="0"/>
          </a:p>
          <a:p>
            <a:endParaRPr lang="en-CA" dirty="0"/>
          </a:p>
        </p:txBody>
      </p:sp>
      <p:sp>
        <p:nvSpPr>
          <p:cNvPr id="4" name="Slide Number Placeholder 3"/>
          <p:cNvSpPr>
            <a:spLocks noGrp="1"/>
          </p:cNvSpPr>
          <p:nvPr>
            <p:ph type="sldNum" sz="quarter" idx="10"/>
          </p:nvPr>
        </p:nvSpPr>
        <p:spPr/>
        <p:txBody>
          <a:bodyPr/>
          <a:lstStyle/>
          <a:p>
            <a:fld id="{80BA305D-299C-4B6A-A81D-67CB4E1CF103}" type="slidenum">
              <a:rPr lang="en-CA" smtClean="0"/>
              <a:t>10</a:t>
            </a:fld>
            <a:endParaRPr lang="en-CA"/>
          </a:p>
        </p:txBody>
      </p:sp>
    </p:spTree>
    <p:extLst>
      <p:ext uri="{BB962C8B-B14F-4D97-AF65-F5344CB8AC3E}">
        <p14:creationId xmlns:p14="http://schemas.microsoft.com/office/powerpoint/2010/main" val="428707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EBCD917-A173-4357-BB80-6B8DD0C06E56}" type="datetimeFigureOut">
              <a:rPr lang="en-CA" smtClean="0"/>
              <a:t>2016-07-25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20270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EBCD917-A173-4357-BB80-6B8DD0C06E56}" type="datetimeFigureOut">
              <a:rPr lang="en-CA" smtClean="0"/>
              <a:t>2016-07-25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150215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EBCD917-A173-4357-BB80-6B8DD0C06E56}" type="datetimeFigureOut">
              <a:rPr lang="en-CA" smtClean="0"/>
              <a:t>2016-07-25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117364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EBCD917-A173-4357-BB80-6B8DD0C06E56}" type="datetimeFigureOut">
              <a:rPr lang="en-CA" smtClean="0"/>
              <a:t>2016-07-25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07659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CD917-A173-4357-BB80-6B8DD0C06E56}" type="datetimeFigureOut">
              <a:rPr lang="en-CA" smtClean="0"/>
              <a:t>2016-07-25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74187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EBCD917-A173-4357-BB80-6B8DD0C06E56}" type="datetimeFigureOut">
              <a:rPr lang="en-CA" smtClean="0"/>
              <a:t>2016-07-25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93674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EBCD917-A173-4357-BB80-6B8DD0C06E56}" type="datetimeFigureOut">
              <a:rPr lang="en-CA" smtClean="0"/>
              <a:t>2016-07-25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404200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EBCD917-A173-4357-BB80-6B8DD0C06E56}" type="datetimeFigureOut">
              <a:rPr lang="en-CA" smtClean="0"/>
              <a:t>2016-07-25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44355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CD917-A173-4357-BB80-6B8DD0C06E56}" type="datetimeFigureOut">
              <a:rPr lang="en-CA" smtClean="0"/>
              <a:t>2016-07-25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45551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CD917-A173-4357-BB80-6B8DD0C06E56}" type="datetimeFigureOut">
              <a:rPr lang="en-CA" smtClean="0"/>
              <a:t>2016-07-25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273260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CD917-A173-4357-BB80-6B8DD0C06E56}" type="datetimeFigureOut">
              <a:rPr lang="en-CA" smtClean="0"/>
              <a:t>2016-07-25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A87940-3629-4898-A6DA-6D3D6BD217B8}" type="slidenum">
              <a:rPr lang="en-CA" smtClean="0"/>
              <a:t>‹#›</a:t>
            </a:fld>
            <a:endParaRPr lang="en-CA"/>
          </a:p>
        </p:txBody>
      </p:sp>
    </p:spTree>
    <p:extLst>
      <p:ext uri="{BB962C8B-B14F-4D97-AF65-F5344CB8AC3E}">
        <p14:creationId xmlns:p14="http://schemas.microsoft.com/office/powerpoint/2010/main" val="377373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CD917-A173-4357-BB80-6B8DD0C06E56}" type="datetimeFigureOut">
              <a:rPr lang="en-CA" smtClean="0"/>
              <a:t>2016-07-25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87940-3629-4898-A6DA-6D3D6BD217B8}" type="slidenum">
              <a:rPr lang="en-CA" smtClean="0"/>
              <a:t>‹#›</a:t>
            </a:fld>
            <a:endParaRPr lang="en-CA"/>
          </a:p>
        </p:txBody>
      </p:sp>
    </p:spTree>
    <p:extLst>
      <p:ext uri="{BB962C8B-B14F-4D97-AF65-F5344CB8AC3E}">
        <p14:creationId xmlns:p14="http://schemas.microsoft.com/office/powerpoint/2010/main" val="13692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hyperlink" Target="https://github.com/marcsze/WetLabStuff/tree/master/LabRepor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americangut.org/intra-family-microbial-dynami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ubiomeblog.com/the-microbiome-famil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a:t>The Family Microbiome and Familial Adenomatous Polyposis</a:t>
            </a:r>
          </a:p>
        </p:txBody>
      </p:sp>
      <p:sp>
        <p:nvSpPr>
          <p:cNvPr id="3" name="Subtitle 2"/>
          <p:cNvSpPr>
            <a:spLocks noGrp="1"/>
          </p:cNvSpPr>
          <p:nvPr>
            <p:ph type="subTitle" idx="1"/>
          </p:nvPr>
        </p:nvSpPr>
        <p:spPr/>
        <p:txBody>
          <a:bodyPr/>
          <a:lstStyle/>
          <a:p>
            <a:r>
              <a:rPr lang="en-CA" dirty="0"/>
              <a:t>Research Talk</a:t>
            </a:r>
          </a:p>
          <a:p>
            <a:r>
              <a:rPr lang="en-CA" dirty="0"/>
              <a:t>Marc Sze</a:t>
            </a:r>
          </a:p>
          <a:p>
            <a:r>
              <a:rPr lang="en-CA" dirty="0"/>
              <a:t>July 21</a:t>
            </a:r>
            <a:r>
              <a:rPr lang="en-CA" baseline="30000" dirty="0"/>
              <a:t>st</a:t>
            </a:r>
            <a:r>
              <a:rPr lang="en-CA" dirty="0"/>
              <a:t>, 2016</a:t>
            </a:r>
          </a:p>
          <a:p>
            <a:endParaRPr lang="en-CA" dirty="0"/>
          </a:p>
        </p:txBody>
      </p:sp>
    </p:spTree>
    <p:extLst>
      <p:ext uri="{BB962C8B-B14F-4D97-AF65-F5344CB8AC3E}">
        <p14:creationId xmlns:p14="http://schemas.microsoft.com/office/powerpoint/2010/main" val="256462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Aim 3</a:t>
            </a:r>
          </a:p>
        </p:txBody>
      </p:sp>
      <p:sp>
        <p:nvSpPr>
          <p:cNvPr id="4" name="TextBox 3"/>
          <p:cNvSpPr txBox="1"/>
          <p:nvPr/>
        </p:nvSpPr>
        <p:spPr>
          <a:xfrm>
            <a:off x="139700" y="1651000"/>
            <a:ext cx="10715049" cy="646331"/>
          </a:xfrm>
          <a:prstGeom prst="rect">
            <a:avLst/>
          </a:prstGeom>
          <a:noFill/>
        </p:spPr>
        <p:txBody>
          <a:bodyPr wrap="none" rtlCol="0">
            <a:spAutoFit/>
          </a:bodyPr>
          <a:lstStyle/>
          <a:p>
            <a:r>
              <a:rPr lang="en-CA" dirty="0"/>
              <a:t>Is there a detectable difference between the bacterial microbiome of benign and polyp tissue in those with FAP?</a:t>
            </a:r>
          </a:p>
          <a:p>
            <a:endParaRPr lang="en-CA" dirty="0"/>
          </a:p>
        </p:txBody>
      </p:sp>
      <p:pic>
        <p:nvPicPr>
          <p:cNvPr id="5" name="Picture 4"/>
          <p:cNvPicPr>
            <a:picLocks noChangeAspect="1"/>
          </p:cNvPicPr>
          <p:nvPr/>
        </p:nvPicPr>
        <p:blipFill>
          <a:blip r:embed="rId3"/>
          <a:stretch>
            <a:fillRect/>
          </a:stretch>
        </p:blipFill>
        <p:spPr>
          <a:xfrm>
            <a:off x="6132513" y="4003614"/>
            <a:ext cx="2648086" cy="2381372"/>
          </a:xfrm>
          <a:prstGeom prst="rect">
            <a:avLst/>
          </a:prstGeom>
        </p:spPr>
      </p:pic>
      <p:pic>
        <p:nvPicPr>
          <p:cNvPr id="6" name="Picture 5"/>
          <p:cNvPicPr>
            <a:picLocks noChangeAspect="1"/>
          </p:cNvPicPr>
          <p:nvPr/>
        </p:nvPicPr>
        <p:blipFill>
          <a:blip r:embed="rId4"/>
          <a:stretch>
            <a:fillRect/>
          </a:stretch>
        </p:blipFill>
        <p:spPr>
          <a:xfrm>
            <a:off x="9263063" y="3644900"/>
            <a:ext cx="2648086" cy="2546481"/>
          </a:xfrm>
          <a:prstGeom prst="rect">
            <a:avLst/>
          </a:prstGeom>
        </p:spPr>
      </p:pic>
      <p:sp>
        <p:nvSpPr>
          <p:cNvPr id="7" name="TextBox 6"/>
          <p:cNvSpPr txBox="1"/>
          <p:nvPr/>
        </p:nvSpPr>
        <p:spPr>
          <a:xfrm>
            <a:off x="6161156" y="3072368"/>
            <a:ext cx="2383729" cy="369332"/>
          </a:xfrm>
          <a:prstGeom prst="rect">
            <a:avLst/>
          </a:prstGeom>
          <a:noFill/>
        </p:spPr>
        <p:txBody>
          <a:bodyPr wrap="none" rtlCol="0">
            <a:spAutoFit/>
          </a:bodyPr>
          <a:lstStyle/>
          <a:p>
            <a:r>
              <a:rPr lang="en-CA" dirty="0"/>
              <a:t>Taxa 1 on normal tissue</a:t>
            </a:r>
          </a:p>
        </p:txBody>
      </p:sp>
      <p:sp>
        <p:nvSpPr>
          <p:cNvPr id="8" name="TextBox 7"/>
          <p:cNvSpPr txBox="1"/>
          <p:nvPr/>
        </p:nvSpPr>
        <p:spPr>
          <a:xfrm>
            <a:off x="9513956" y="3072368"/>
            <a:ext cx="2234651" cy="369332"/>
          </a:xfrm>
          <a:prstGeom prst="rect">
            <a:avLst/>
          </a:prstGeom>
          <a:noFill/>
        </p:spPr>
        <p:txBody>
          <a:bodyPr wrap="none" rtlCol="0">
            <a:spAutoFit/>
          </a:bodyPr>
          <a:lstStyle/>
          <a:p>
            <a:r>
              <a:rPr lang="en-CA" dirty="0"/>
              <a:t>Taxa 1 on polyp tissue</a:t>
            </a:r>
          </a:p>
        </p:txBody>
      </p:sp>
      <p:sp>
        <p:nvSpPr>
          <p:cNvPr id="9" name="Oval 8"/>
          <p:cNvSpPr/>
          <p:nvPr/>
        </p:nvSpPr>
        <p:spPr>
          <a:xfrm>
            <a:off x="519504" y="2800551"/>
            <a:ext cx="1715696" cy="785528"/>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“Normal”</a:t>
            </a:r>
          </a:p>
        </p:txBody>
      </p:sp>
      <p:sp>
        <p:nvSpPr>
          <p:cNvPr id="10" name="Oval 9"/>
          <p:cNvSpPr/>
          <p:nvPr/>
        </p:nvSpPr>
        <p:spPr>
          <a:xfrm>
            <a:off x="2612998" y="2770472"/>
            <a:ext cx="1933601" cy="785528"/>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15" name="TextBox 14"/>
          <p:cNvSpPr txBox="1"/>
          <p:nvPr/>
        </p:nvSpPr>
        <p:spPr>
          <a:xfrm>
            <a:off x="2152985" y="3677656"/>
            <a:ext cx="603820" cy="584775"/>
          </a:xfrm>
          <a:prstGeom prst="rect">
            <a:avLst/>
          </a:prstGeom>
          <a:noFill/>
        </p:spPr>
        <p:txBody>
          <a:bodyPr wrap="none" rtlCol="0">
            <a:spAutoFit/>
          </a:bodyPr>
          <a:lstStyle/>
          <a:p>
            <a:r>
              <a:rPr lang="en-CA" sz="3200" dirty="0"/>
              <a:t>VS</a:t>
            </a:r>
          </a:p>
        </p:txBody>
      </p:sp>
      <p:sp>
        <p:nvSpPr>
          <p:cNvPr id="17" name="Oval 16"/>
          <p:cNvSpPr/>
          <p:nvPr/>
        </p:nvSpPr>
        <p:spPr>
          <a:xfrm>
            <a:off x="989404" y="4337251"/>
            <a:ext cx="1715696" cy="785528"/>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“Normal”</a:t>
            </a:r>
          </a:p>
        </p:txBody>
      </p:sp>
      <p:sp>
        <p:nvSpPr>
          <p:cNvPr id="18" name="Oval 17"/>
          <p:cNvSpPr/>
          <p:nvPr/>
        </p:nvSpPr>
        <p:spPr>
          <a:xfrm>
            <a:off x="1965298" y="4319872"/>
            <a:ext cx="1933601" cy="785528"/>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19" name="TextBox 18"/>
          <p:cNvSpPr txBox="1"/>
          <p:nvPr/>
        </p:nvSpPr>
        <p:spPr>
          <a:xfrm>
            <a:off x="2051385" y="5252456"/>
            <a:ext cx="603820" cy="584775"/>
          </a:xfrm>
          <a:prstGeom prst="rect">
            <a:avLst/>
          </a:prstGeom>
          <a:noFill/>
        </p:spPr>
        <p:txBody>
          <a:bodyPr wrap="none" rtlCol="0">
            <a:spAutoFit/>
          </a:bodyPr>
          <a:lstStyle/>
          <a:p>
            <a:r>
              <a:rPr lang="en-CA" sz="3200" dirty="0"/>
              <a:t>VS</a:t>
            </a:r>
          </a:p>
        </p:txBody>
      </p:sp>
      <p:sp>
        <p:nvSpPr>
          <p:cNvPr id="20" name="Oval 19"/>
          <p:cNvSpPr/>
          <p:nvPr/>
        </p:nvSpPr>
        <p:spPr>
          <a:xfrm>
            <a:off x="1535504" y="5861251"/>
            <a:ext cx="1715696" cy="785528"/>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“Normal”</a:t>
            </a:r>
          </a:p>
        </p:txBody>
      </p:sp>
      <p:sp>
        <p:nvSpPr>
          <p:cNvPr id="21" name="Oval 20"/>
          <p:cNvSpPr/>
          <p:nvPr/>
        </p:nvSpPr>
        <p:spPr>
          <a:xfrm>
            <a:off x="1469998" y="5856572"/>
            <a:ext cx="1933601" cy="785528"/>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22" name="TextBox 21"/>
          <p:cNvSpPr txBox="1"/>
          <p:nvPr/>
        </p:nvSpPr>
        <p:spPr>
          <a:xfrm>
            <a:off x="4840706" y="4079377"/>
            <a:ext cx="939681" cy="584775"/>
          </a:xfrm>
          <a:prstGeom prst="rect">
            <a:avLst/>
          </a:prstGeom>
          <a:noFill/>
        </p:spPr>
        <p:txBody>
          <a:bodyPr wrap="none" rtlCol="0">
            <a:spAutoFit/>
          </a:bodyPr>
          <a:lstStyle/>
          <a:p>
            <a:r>
              <a:rPr lang="en-CA" sz="3200" dirty="0"/>
              <a:t>AND</a:t>
            </a:r>
          </a:p>
        </p:txBody>
      </p:sp>
    </p:spTree>
    <p:extLst>
      <p:ext uri="{BB962C8B-B14F-4D97-AF65-F5344CB8AC3E}">
        <p14:creationId xmlns:p14="http://schemas.microsoft.com/office/powerpoint/2010/main" val="91095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Study Progress</a:t>
            </a:r>
          </a:p>
        </p:txBody>
      </p:sp>
      <p:sp>
        <p:nvSpPr>
          <p:cNvPr id="6" name="TextBox 5"/>
          <p:cNvSpPr txBox="1"/>
          <p:nvPr/>
        </p:nvSpPr>
        <p:spPr>
          <a:xfrm>
            <a:off x="482600" y="1498600"/>
            <a:ext cx="2511650" cy="923330"/>
          </a:xfrm>
          <a:prstGeom prst="rect">
            <a:avLst/>
          </a:prstGeom>
          <a:noFill/>
        </p:spPr>
        <p:txBody>
          <a:bodyPr wrap="none" rtlCol="0">
            <a:spAutoFit/>
          </a:bodyPr>
          <a:lstStyle/>
          <a:p>
            <a:r>
              <a:rPr lang="en-CA" dirty="0"/>
              <a:t>Overall Study Milestones</a:t>
            </a:r>
          </a:p>
          <a:p>
            <a:r>
              <a:rPr lang="en-CA" dirty="0"/>
              <a:t>IRB - </a:t>
            </a:r>
            <a:r>
              <a:rPr lang="en-CA" i="1" dirty="0">
                <a:solidFill>
                  <a:srgbClr val="FF0000"/>
                </a:solidFill>
              </a:rPr>
              <a:t>Submitted</a:t>
            </a:r>
            <a:endParaRPr lang="en-CA" dirty="0">
              <a:solidFill>
                <a:srgbClr val="FF0000"/>
              </a:solidFill>
            </a:endParaRPr>
          </a:p>
          <a:p>
            <a:endParaRPr lang="en-CA" dirty="0"/>
          </a:p>
        </p:txBody>
      </p:sp>
      <p:sp>
        <p:nvSpPr>
          <p:cNvPr id="7" name="TextBox 6"/>
          <p:cNvSpPr txBox="1"/>
          <p:nvPr/>
        </p:nvSpPr>
        <p:spPr>
          <a:xfrm>
            <a:off x="453073" y="2345038"/>
            <a:ext cx="5679440" cy="1200329"/>
          </a:xfrm>
          <a:prstGeom prst="rect">
            <a:avLst/>
          </a:prstGeom>
          <a:noFill/>
        </p:spPr>
        <p:txBody>
          <a:bodyPr wrap="none" rtlCol="0">
            <a:spAutoFit/>
          </a:bodyPr>
          <a:lstStyle/>
          <a:p>
            <a:r>
              <a:rPr lang="en-CA" dirty="0"/>
              <a:t>Clinical Section Milestones</a:t>
            </a:r>
          </a:p>
          <a:p>
            <a:r>
              <a:rPr lang="en-CA" dirty="0"/>
              <a:t>Procedures and cohort identified – </a:t>
            </a:r>
            <a:r>
              <a:rPr lang="en-CA" i="1" dirty="0">
                <a:solidFill>
                  <a:srgbClr val="FF0000"/>
                </a:solidFill>
              </a:rPr>
              <a:t>Completed</a:t>
            </a:r>
          </a:p>
          <a:p>
            <a:r>
              <a:rPr lang="en-CA" dirty="0"/>
              <a:t>Find half time study coordinator – </a:t>
            </a:r>
            <a:r>
              <a:rPr lang="en-CA" i="1" dirty="0">
                <a:solidFill>
                  <a:srgbClr val="FF0000"/>
                </a:solidFill>
              </a:rPr>
              <a:t>Underway</a:t>
            </a:r>
          </a:p>
          <a:p>
            <a:r>
              <a:rPr lang="en-CA" dirty="0" err="1"/>
              <a:t>REDCap</a:t>
            </a:r>
            <a:r>
              <a:rPr lang="en-CA" dirty="0"/>
              <a:t> Registry Launch – </a:t>
            </a:r>
            <a:r>
              <a:rPr lang="en-CA" i="1" dirty="0">
                <a:solidFill>
                  <a:srgbClr val="FF0000"/>
                </a:solidFill>
              </a:rPr>
              <a:t>Final Approvals and User testing</a:t>
            </a:r>
            <a:endParaRPr lang="en-CA" dirty="0">
              <a:solidFill>
                <a:srgbClr val="FF0000"/>
              </a:solidFill>
            </a:endParaRPr>
          </a:p>
        </p:txBody>
      </p:sp>
      <p:sp>
        <p:nvSpPr>
          <p:cNvPr id="8" name="TextBox 7"/>
          <p:cNvSpPr txBox="1"/>
          <p:nvPr/>
        </p:nvSpPr>
        <p:spPr>
          <a:xfrm>
            <a:off x="436605" y="3778765"/>
            <a:ext cx="10705367" cy="1477328"/>
          </a:xfrm>
          <a:prstGeom prst="rect">
            <a:avLst/>
          </a:prstGeom>
          <a:noFill/>
        </p:spPr>
        <p:txBody>
          <a:bodyPr wrap="none" rtlCol="0">
            <a:spAutoFit/>
          </a:bodyPr>
          <a:lstStyle/>
          <a:p>
            <a:r>
              <a:rPr lang="en-CA" dirty="0"/>
              <a:t>Wet Lab Section Milestones</a:t>
            </a:r>
          </a:p>
          <a:p>
            <a:r>
              <a:rPr lang="en-CA" dirty="0"/>
              <a:t>Fecal Collection Tubes – </a:t>
            </a:r>
            <a:r>
              <a:rPr lang="en-CA" i="1" dirty="0">
                <a:solidFill>
                  <a:srgbClr val="FF0000"/>
                </a:solidFill>
              </a:rPr>
              <a:t>Currently testing Zymo versus </a:t>
            </a:r>
            <a:r>
              <a:rPr lang="en-CA" i="1" dirty="0" err="1">
                <a:solidFill>
                  <a:srgbClr val="FF0000"/>
                </a:solidFill>
              </a:rPr>
              <a:t>OmniGeneGut</a:t>
            </a:r>
            <a:endParaRPr lang="en-CA" i="1" dirty="0">
              <a:solidFill>
                <a:srgbClr val="FF0000"/>
              </a:solidFill>
            </a:endParaRPr>
          </a:p>
          <a:p>
            <a:r>
              <a:rPr lang="en-CA" dirty="0"/>
              <a:t>DNA/RNA joint extraction (Tissue) – </a:t>
            </a:r>
            <a:r>
              <a:rPr lang="en-CA" i="1" dirty="0">
                <a:solidFill>
                  <a:srgbClr val="FF0000"/>
                </a:solidFill>
              </a:rPr>
              <a:t>Identified a working method, need to confirm and try with electronic pipette</a:t>
            </a:r>
          </a:p>
          <a:p>
            <a:r>
              <a:rPr lang="en-CA" i="1" dirty="0"/>
              <a:t>	- </a:t>
            </a:r>
            <a:r>
              <a:rPr lang="en-CA" dirty="0">
                <a:hlinkClick r:id="rId2"/>
              </a:rPr>
              <a:t>https://github.com/marcsze/WetLabStuff/tree/master/LabReports</a:t>
            </a:r>
            <a:endParaRPr lang="en-CA" dirty="0"/>
          </a:p>
          <a:p>
            <a:endParaRPr lang="en-CA" dirty="0"/>
          </a:p>
        </p:txBody>
      </p:sp>
      <p:sp>
        <p:nvSpPr>
          <p:cNvPr id="9" name="TextBox 8"/>
          <p:cNvSpPr txBox="1"/>
          <p:nvPr/>
        </p:nvSpPr>
        <p:spPr>
          <a:xfrm>
            <a:off x="428025" y="5212149"/>
            <a:ext cx="2723374" cy="923330"/>
          </a:xfrm>
          <a:prstGeom prst="rect">
            <a:avLst/>
          </a:prstGeom>
          <a:noFill/>
        </p:spPr>
        <p:txBody>
          <a:bodyPr wrap="none" rtlCol="0">
            <a:spAutoFit/>
          </a:bodyPr>
          <a:lstStyle/>
          <a:p>
            <a:r>
              <a:rPr lang="en-CA" dirty="0"/>
              <a:t>Dry Lab Section Milestones</a:t>
            </a:r>
          </a:p>
          <a:p>
            <a:r>
              <a:rPr lang="en-CA" dirty="0"/>
              <a:t>None currently underway</a:t>
            </a:r>
          </a:p>
          <a:p>
            <a:endParaRPr lang="en-CA" dirty="0"/>
          </a:p>
        </p:txBody>
      </p:sp>
      <p:sp>
        <p:nvSpPr>
          <p:cNvPr id="3" name="Plus 2">
            <a:hlinkClick r:id="rId3" action="ppaction://hlinksldjump"/>
          </p:cNvPr>
          <p:cNvSpPr/>
          <p:nvPr/>
        </p:nvSpPr>
        <p:spPr>
          <a:xfrm>
            <a:off x="6907427" y="4040659"/>
            <a:ext cx="308919" cy="27184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33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One Final Thought on Analysis</a:t>
            </a:r>
          </a:p>
        </p:txBody>
      </p:sp>
      <p:sp>
        <p:nvSpPr>
          <p:cNvPr id="4" name="Content Placeholder 2"/>
          <p:cNvSpPr>
            <a:spLocks noGrp="1"/>
          </p:cNvSpPr>
          <p:nvPr>
            <p:ph idx="1"/>
          </p:nvPr>
        </p:nvSpPr>
        <p:spPr>
          <a:xfrm>
            <a:off x="838200" y="1825625"/>
            <a:ext cx="10515600" cy="4351338"/>
          </a:xfrm>
        </p:spPr>
        <p:txBody>
          <a:bodyPr/>
          <a:lstStyle/>
          <a:p>
            <a:r>
              <a:rPr lang="en-CA" dirty="0"/>
              <a:t>Used ACE model</a:t>
            </a:r>
          </a:p>
          <a:p>
            <a:pPr lvl="1"/>
            <a:r>
              <a:rPr lang="en-CA" dirty="0"/>
              <a:t>A (additive genetics)</a:t>
            </a:r>
          </a:p>
          <a:p>
            <a:pPr lvl="2"/>
            <a:r>
              <a:rPr lang="en-CA" dirty="0"/>
              <a:t>A = 2 * (</a:t>
            </a:r>
            <a:r>
              <a:rPr lang="en-CA" dirty="0" err="1"/>
              <a:t>r</a:t>
            </a:r>
            <a:r>
              <a:rPr lang="en-CA" baseline="-25000" dirty="0" err="1"/>
              <a:t>mz</a:t>
            </a:r>
            <a:r>
              <a:rPr lang="en-CA" dirty="0"/>
              <a:t> – </a:t>
            </a:r>
            <a:r>
              <a:rPr lang="en-CA" dirty="0" err="1"/>
              <a:t>r</a:t>
            </a:r>
            <a:r>
              <a:rPr lang="en-CA" baseline="-25000" dirty="0" err="1"/>
              <a:t>dz</a:t>
            </a:r>
            <a:r>
              <a:rPr lang="en-CA" dirty="0"/>
              <a:t>) </a:t>
            </a:r>
          </a:p>
          <a:p>
            <a:pPr lvl="3"/>
            <a:r>
              <a:rPr lang="en-CA" dirty="0" err="1"/>
              <a:t>r</a:t>
            </a:r>
            <a:r>
              <a:rPr lang="en-CA" baseline="-25000" dirty="0" err="1"/>
              <a:t>mz</a:t>
            </a:r>
            <a:r>
              <a:rPr lang="en-CA" dirty="0"/>
              <a:t> = correlation of trait in identical twins</a:t>
            </a:r>
          </a:p>
          <a:p>
            <a:pPr lvl="3"/>
            <a:r>
              <a:rPr lang="en-CA" dirty="0" err="1"/>
              <a:t>r</a:t>
            </a:r>
            <a:r>
              <a:rPr lang="en-CA" baseline="-25000" dirty="0" err="1"/>
              <a:t>dz</a:t>
            </a:r>
            <a:r>
              <a:rPr lang="en-CA" dirty="0"/>
              <a:t> = correlation of trait in fraternal twins</a:t>
            </a:r>
          </a:p>
          <a:p>
            <a:pPr lvl="1"/>
            <a:r>
              <a:rPr lang="en-CA" dirty="0"/>
              <a:t>C (common environment)</a:t>
            </a:r>
          </a:p>
          <a:p>
            <a:pPr lvl="2"/>
            <a:r>
              <a:rPr lang="en-CA" dirty="0"/>
              <a:t>C = </a:t>
            </a:r>
            <a:r>
              <a:rPr lang="en-CA" dirty="0" err="1"/>
              <a:t>r</a:t>
            </a:r>
            <a:r>
              <a:rPr lang="en-CA" baseline="-25000" dirty="0" err="1"/>
              <a:t>mz</a:t>
            </a:r>
            <a:r>
              <a:rPr lang="en-CA" dirty="0"/>
              <a:t> - A</a:t>
            </a:r>
          </a:p>
          <a:p>
            <a:pPr lvl="1"/>
            <a:r>
              <a:rPr lang="en-CA" dirty="0"/>
              <a:t>E (unique environment)</a:t>
            </a:r>
          </a:p>
          <a:p>
            <a:pPr lvl="2"/>
            <a:r>
              <a:rPr lang="en-CA" dirty="0"/>
              <a:t>E = 1 – </a:t>
            </a:r>
            <a:r>
              <a:rPr lang="en-CA" dirty="0" err="1"/>
              <a:t>r</a:t>
            </a:r>
            <a:r>
              <a:rPr lang="en-CA" baseline="-25000" dirty="0" err="1"/>
              <a:t>mz</a:t>
            </a:r>
            <a:endParaRPr lang="en-CA" baseline="-25000" dirty="0"/>
          </a:p>
          <a:p>
            <a:r>
              <a:rPr lang="en-CA" dirty="0"/>
              <a:t>Falconer’s formula to calculate Heritability</a:t>
            </a:r>
          </a:p>
          <a:p>
            <a:pPr lvl="1"/>
            <a:r>
              <a:rPr lang="en-CA" dirty="0"/>
              <a:t>H2 = A = 2 * (</a:t>
            </a:r>
            <a:r>
              <a:rPr lang="en-CA" dirty="0" err="1"/>
              <a:t>r</a:t>
            </a:r>
            <a:r>
              <a:rPr lang="en-CA" baseline="-25000" dirty="0" err="1"/>
              <a:t>mz</a:t>
            </a:r>
            <a:r>
              <a:rPr lang="en-CA" dirty="0"/>
              <a:t> – </a:t>
            </a:r>
            <a:r>
              <a:rPr lang="en-CA" dirty="0" err="1"/>
              <a:t>r</a:t>
            </a:r>
            <a:r>
              <a:rPr lang="en-CA" baseline="-25000" dirty="0" err="1"/>
              <a:t>dz</a:t>
            </a:r>
            <a:r>
              <a:rPr lang="en-CA" dirty="0"/>
              <a:t>) </a:t>
            </a:r>
          </a:p>
          <a:p>
            <a:pPr marL="457200" lvl="1" indent="0">
              <a:buNone/>
            </a:pPr>
            <a:endParaRPr lang="en-CA" dirty="0"/>
          </a:p>
          <a:p>
            <a:pPr marL="457200" lvl="1" indent="0">
              <a:buNone/>
            </a:pPr>
            <a:endParaRPr lang="en-CA" dirty="0"/>
          </a:p>
        </p:txBody>
      </p:sp>
      <p:pic>
        <p:nvPicPr>
          <p:cNvPr id="5" name="Picture 4" descr="http://img.dailymail.co.uk/i/pix/2007/12_04/TwinsL_228x3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647" y="1279408"/>
            <a:ext cx="3074840" cy="490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36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One Final Thought on Analysis</a:t>
            </a:r>
          </a:p>
        </p:txBody>
      </p:sp>
      <p:sp>
        <p:nvSpPr>
          <p:cNvPr id="3" name="TextBox 2"/>
          <p:cNvSpPr txBox="1"/>
          <p:nvPr/>
        </p:nvSpPr>
        <p:spPr>
          <a:xfrm>
            <a:off x="519764" y="1530415"/>
            <a:ext cx="6770251" cy="369332"/>
          </a:xfrm>
          <a:prstGeom prst="rect">
            <a:avLst/>
          </a:prstGeom>
          <a:noFill/>
        </p:spPr>
        <p:txBody>
          <a:bodyPr wrap="none" rtlCol="0">
            <a:spAutoFit/>
          </a:bodyPr>
          <a:lstStyle/>
          <a:p>
            <a:r>
              <a:rPr lang="en-CA" dirty="0"/>
              <a:t>All previous Genotype microbiome studies (e.g. Goodrich, et al. 2016):</a:t>
            </a:r>
          </a:p>
        </p:txBody>
      </p:sp>
      <p:grpSp>
        <p:nvGrpSpPr>
          <p:cNvPr id="19" name="Group 18"/>
          <p:cNvGrpSpPr/>
          <p:nvPr/>
        </p:nvGrpSpPr>
        <p:grpSpPr>
          <a:xfrm>
            <a:off x="2230654" y="3049202"/>
            <a:ext cx="6458552" cy="1072417"/>
            <a:chOff x="510139" y="2077450"/>
            <a:chExt cx="6458552" cy="1072417"/>
          </a:xfrm>
        </p:grpSpPr>
        <p:grpSp>
          <p:nvGrpSpPr>
            <p:cNvPr id="10" name="Group 9"/>
            <p:cNvGrpSpPr/>
            <p:nvPr/>
          </p:nvGrpSpPr>
          <p:grpSpPr>
            <a:xfrm>
              <a:off x="510139" y="2077450"/>
              <a:ext cx="6458552" cy="1072417"/>
              <a:chOff x="519764" y="2356583"/>
              <a:chExt cx="7363327" cy="1618649"/>
            </a:xfrm>
          </p:grpSpPr>
          <p:sp>
            <p:nvSpPr>
              <p:cNvPr id="4" name="Oval 3"/>
              <p:cNvSpPr/>
              <p:nvPr/>
            </p:nvSpPr>
            <p:spPr>
              <a:xfrm>
                <a:off x="519764" y="2377438"/>
                <a:ext cx="1607419" cy="625643"/>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Genotype</a:t>
                </a:r>
              </a:p>
            </p:txBody>
          </p:sp>
          <p:sp>
            <p:nvSpPr>
              <p:cNvPr id="5" name="Right Arrow 4"/>
              <p:cNvSpPr/>
              <p:nvPr/>
            </p:nvSpPr>
            <p:spPr>
              <a:xfrm>
                <a:off x="2290811" y="2512192"/>
                <a:ext cx="847023" cy="327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3242109" y="2356583"/>
                <a:ext cx="1888156" cy="625643"/>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Microbiome</a:t>
                </a:r>
              </a:p>
            </p:txBody>
          </p:sp>
          <p:sp>
            <p:nvSpPr>
              <p:cNvPr id="8" name="Oval 7"/>
              <p:cNvSpPr/>
              <p:nvPr/>
            </p:nvSpPr>
            <p:spPr>
              <a:xfrm>
                <a:off x="6168206" y="2365406"/>
                <a:ext cx="1714885" cy="625643"/>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Phenotype</a:t>
                </a:r>
              </a:p>
            </p:txBody>
          </p:sp>
          <p:sp>
            <p:nvSpPr>
              <p:cNvPr id="9" name="Curved Up Arrow 8"/>
              <p:cNvSpPr/>
              <p:nvPr/>
            </p:nvSpPr>
            <p:spPr>
              <a:xfrm>
                <a:off x="1578543" y="3157084"/>
                <a:ext cx="5794409" cy="81814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grpSp>
        <p:sp>
          <p:nvSpPr>
            <p:cNvPr id="11" name="Left-Right Arrow 10"/>
            <p:cNvSpPr/>
            <p:nvPr/>
          </p:nvSpPr>
          <p:spPr>
            <a:xfrm>
              <a:off x="4591250" y="2184935"/>
              <a:ext cx="837398" cy="1925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8" name="Rectangle 27"/>
          <p:cNvSpPr/>
          <p:nvPr/>
        </p:nvSpPr>
        <p:spPr>
          <a:xfrm>
            <a:off x="2134401" y="2983431"/>
            <a:ext cx="1607419" cy="56789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p:cNvSpPr txBox="1"/>
          <p:nvPr/>
        </p:nvSpPr>
        <p:spPr>
          <a:xfrm>
            <a:off x="652433" y="4345644"/>
            <a:ext cx="2621295" cy="369332"/>
          </a:xfrm>
          <a:prstGeom prst="rect">
            <a:avLst/>
          </a:prstGeom>
          <a:noFill/>
        </p:spPr>
        <p:txBody>
          <a:bodyPr wrap="none" rtlCol="0">
            <a:spAutoFit/>
          </a:bodyPr>
          <a:lstStyle/>
          <a:p>
            <a:r>
              <a:rPr lang="en-CA" dirty="0"/>
              <a:t>An alternative hypothesis </a:t>
            </a:r>
          </a:p>
        </p:txBody>
      </p:sp>
      <p:sp>
        <p:nvSpPr>
          <p:cNvPr id="30" name="Oval 29"/>
          <p:cNvSpPr/>
          <p:nvPr/>
        </p:nvSpPr>
        <p:spPr>
          <a:xfrm>
            <a:off x="1668379" y="6071634"/>
            <a:ext cx="1409906"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Genotype</a:t>
            </a:r>
          </a:p>
        </p:txBody>
      </p:sp>
      <p:sp>
        <p:nvSpPr>
          <p:cNvPr id="31" name="Oval 30"/>
          <p:cNvSpPr/>
          <p:nvPr/>
        </p:nvSpPr>
        <p:spPr>
          <a:xfrm>
            <a:off x="7014058" y="6080437"/>
            <a:ext cx="1656147"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Microbiome</a:t>
            </a:r>
          </a:p>
        </p:txBody>
      </p:sp>
      <p:sp>
        <p:nvSpPr>
          <p:cNvPr id="32" name="Oval 31"/>
          <p:cNvSpPr/>
          <p:nvPr/>
        </p:nvSpPr>
        <p:spPr>
          <a:xfrm>
            <a:off x="4395478" y="6060776"/>
            <a:ext cx="1504167"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Phenotype</a:t>
            </a:r>
          </a:p>
        </p:txBody>
      </p:sp>
      <p:sp>
        <p:nvSpPr>
          <p:cNvPr id="33" name="Oval 32"/>
          <p:cNvSpPr/>
          <p:nvPr/>
        </p:nvSpPr>
        <p:spPr>
          <a:xfrm>
            <a:off x="4590416" y="2094697"/>
            <a:ext cx="1656147"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Environment</a:t>
            </a:r>
          </a:p>
        </p:txBody>
      </p:sp>
      <p:sp>
        <p:nvSpPr>
          <p:cNvPr id="35" name="Curved Down Arrow 34"/>
          <p:cNvSpPr/>
          <p:nvPr/>
        </p:nvSpPr>
        <p:spPr>
          <a:xfrm rot="1612626">
            <a:off x="6241838" y="2079978"/>
            <a:ext cx="2025069" cy="58604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8" name="Oval 37"/>
          <p:cNvSpPr/>
          <p:nvPr/>
        </p:nvSpPr>
        <p:spPr>
          <a:xfrm>
            <a:off x="4262023" y="5127457"/>
            <a:ext cx="1656147" cy="414512"/>
          </a:xfrm>
          <a:prstGeom prst="ellipse">
            <a:avLst/>
          </a:prstGeom>
          <a:solidFill>
            <a:schemeClr val="accent4">
              <a:lumMod val="75000"/>
              <a:alpha val="58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Environment</a:t>
            </a:r>
          </a:p>
        </p:txBody>
      </p:sp>
      <p:sp>
        <p:nvSpPr>
          <p:cNvPr id="39" name="Right Arrow 38"/>
          <p:cNvSpPr/>
          <p:nvPr/>
        </p:nvSpPr>
        <p:spPr>
          <a:xfrm rot="5400000">
            <a:off x="4912069" y="5724853"/>
            <a:ext cx="373870" cy="207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ight Arrow 40"/>
          <p:cNvSpPr/>
          <p:nvPr/>
        </p:nvSpPr>
        <p:spPr>
          <a:xfrm>
            <a:off x="3348218" y="6163723"/>
            <a:ext cx="742944" cy="216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Left-Right Arrow 41"/>
          <p:cNvSpPr/>
          <p:nvPr/>
        </p:nvSpPr>
        <p:spPr>
          <a:xfrm>
            <a:off x="6006965" y="6216879"/>
            <a:ext cx="837398" cy="1925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Curved Down Arrow 42"/>
          <p:cNvSpPr/>
          <p:nvPr/>
        </p:nvSpPr>
        <p:spPr>
          <a:xfrm rot="1612626">
            <a:off x="5936247" y="5077564"/>
            <a:ext cx="2095251" cy="60146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4" name="Oval 43"/>
          <p:cNvSpPr/>
          <p:nvPr/>
        </p:nvSpPr>
        <p:spPr>
          <a:xfrm>
            <a:off x="3919728" y="5714358"/>
            <a:ext cx="2386584" cy="1046748"/>
          </a:xfrm>
          <a:prstGeom prst="ellipse">
            <a:avLst/>
          </a:prstGeom>
          <a:noFill/>
          <a:ln w="47625">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ight Arrow 26"/>
          <p:cNvSpPr/>
          <p:nvPr/>
        </p:nvSpPr>
        <p:spPr>
          <a:xfrm rot="5400000">
            <a:off x="5243578" y="2662714"/>
            <a:ext cx="373870" cy="207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4251960" y="2791326"/>
            <a:ext cx="2386584" cy="1046748"/>
          </a:xfrm>
          <a:prstGeom prst="ellipse">
            <a:avLst/>
          </a:prstGeom>
          <a:noFill/>
          <a:ln w="47625">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6889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P spid="38" grpId="0" animBg="1"/>
      <p:bldP spid="39" grpId="0" animBg="1"/>
      <p:bldP spid="41" grpId="0" animBg="1"/>
      <p:bldP spid="42" grpId="0" animBg="1"/>
      <p:bldP spid="43" grpId="0" animBg="1"/>
      <p:bldP spid="44" grpId="0" animBg="1"/>
      <p:bldP spid="27"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13" y="2766218"/>
            <a:ext cx="10515600" cy="1325563"/>
          </a:xfrm>
        </p:spPr>
        <p:txBody>
          <a:bodyPr/>
          <a:lstStyle/>
          <a:p>
            <a:pPr algn="ctr"/>
            <a:r>
              <a:rPr lang="en-CA" dirty="0"/>
              <a:t>Thanks for your time and attention.</a:t>
            </a:r>
          </a:p>
        </p:txBody>
      </p:sp>
    </p:spTree>
    <p:extLst>
      <p:ext uri="{BB962C8B-B14F-4D97-AF65-F5344CB8AC3E}">
        <p14:creationId xmlns:p14="http://schemas.microsoft.com/office/powerpoint/2010/main" val="43651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032" y="1938528"/>
            <a:ext cx="2623026" cy="1477328"/>
          </a:xfrm>
          <a:prstGeom prst="rect">
            <a:avLst/>
          </a:prstGeom>
          <a:noFill/>
        </p:spPr>
        <p:txBody>
          <a:bodyPr wrap="none" rtlCol="0">
            <a:spAutoFit/>
          </a:bodyPr>
          <a:lstStyle/>
          <a:p>
            <a:r>
              <a:rPr lang="en-CA" b="1" u="sng" dirty="0"/>
              <a:t>Needed Disposables:</a:t>
            </a:r>
          </a:p>
          <a:p>
            <a:r>
              <a:rPr lang="en-CA" sz="1200" dirty="0"/>
              <a:t>16 Zymo Fecal Collection Kits</a:t>
            </a:r>
          </a:p>
          <a:p>
            <a:r>
              <a:rPr lang="en-CA" sz="1200" dirty="0"/>
              <a:t>16 </a:t>
            </a:r>
            <a:r>
              <a:rPr lang="en-CA" sz="1200" dirty="0" err="1"/>
              <a:t>OmniGene</a:t>
            </a:r>
            <a:r>
              <a:rPr lang="en-CA" sz="1200" dirty="0"/>
              <a:t> Gut Collection Kits</a:t>
            </a:r>
          </a:p>
          <a:p>
            <a:r>
              <a:rPr lang="en-CA" sz="1200" dirty="0"/>
              <a:t>1 MO BIO </a:t>
            </a:r>
            <a:r>
              <a:rPr lang="en-CA" sz="1200" dirty="0" err="1"/>
              <a:t>Powersoil</a:t>
            </a:r>
            <a:r>
              <a:rPr lang="en-CA" sz="1200" dirty="0"/>
              <a:t> DNA extraction Kit</a:t>
            </a:r>
          </a:p>
          <a:p>
            <a:r>
              <a:rPr lang="en-CA" sz="1200" dirty="0"/>
              <a:t>BR DNA Qubit</a:t>
            </a:r>
          </a:p>
          <a:p>
            <a:r>
              <a:rPr lang="en-CA" sz="1200" dirty="0"/>
              <a:t>70 </a:t>
            </a:r>
            <a:r>
              <a:rPr lang="en-CA" sz="1200" dirty="0" err="1"/>
              <a:t>rxns</a:t>
            </a:r>
            <a:r>
              <a:rPr lang="en-CA" sz="1200" dirty="0"/>
              <a:t> 16S V4 PCR </a:t>
            </a:r>
          </a:p>
          <a:p>
            <a:r>
              <a:rPr lang="en-CA" sz="1200" dirty="0"/>
              <a:t>1 </a:t>
            </a:r>
            <a:r>
              <a:rPr lang="en-CA" sz="1200" dirty="0" err="1"/>
              <a:t>MiSeq</a:t>
            </a:r>
            <a:r>
              <a:rPr lang="en-CA" sz="1200" dirty="0"/>
              <a:t> Run (or part of one)</a:t>
            </a:r>
          </a:p>
        </p:txBody>
      </p:sp>
      <p:sp>
        <p:nvSpPr>
          <p:cNvPr id="5" name="TextBox 4"/>
          <p:cNvSpPr txBox="1"/>
          <p:nvPr/>
        </p:nvSpPr>
        <p:spPr>
          <a:xfrm>
            <a:off x="308400" y="1241664"/>
            <a:ext cx="5618526" cy="646331"/>
          </a:xfrm>
          <a:prstGeom prst="rect">
            <a:avLst/>
          </a:prstGeom>
          <a:noFill/>
          <a:ln w="28575">
            <a:solidFill>
              <a:schemeClr val="accent1"/>
            </a:solidFill>
          </a:ln>
        </p:spPr>
        <p:txBody>
          <a:bodyPr wrap="none" rtlCol="0">
            <a:spAutoFit/>
          </a:bodyPr>
          <a:lstStyle/>
          <a:p>
            <a:r>
              <a:rPr lang="en-CA" b="1" u="sng" dirty="0"/>
              <a:t>Goals:</a:t>
            </a:r>
          </a:p>
          <a:p>
            <a:pPr marL="342900" indent="-342900">
              <a:buAutoNum type="arabicParenR"/>
            </a:pPr>
            <a:r>
              <a:rPr lang="en-CA" dirty="0"/>
              <a:t>Test which collection kit is better at preventing growth</a:t>
            </a:r>
          </a:p>
        </p:txBody>
      </p:sp>
      <p:sp>
        <p:nvSpPr>
          <p:cNvPr id="7" name="Right Arrow 6"/>
          <p:cNvSpPr/>
          <p:nvPr/>
        </p:nvSpPr>
        <p:spPr>
          <a:xfrm>
            <a:off x="576072" y="4782313"/>
            <a:ext cx="5797296"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448056" y="5190221"/>
            <a:ext cx="301686" cy="369332"/>
          </a:xfrm>
          <a:prstGeom prst="rect">
            <a:avLst/>
          </a:prstGeom>
          <a:noFill/>
        </p:spPr>
        <p:txBody>
          <a:bodyPr wrap="none" rtlCol="0">
            <a:spAutoFit/>
          </a:bodyPr>
          <a:lstStyle/>
          <a:p>
            <a:r>
              <a:rPr lang="en-CA" dirty="0"/>
              <a:t>0</a:t>
            </a:r>
          </a:p>
        </p:txBody>
      </p:sp>
      <p:sp>
        <p:nvSpPr>
          <p:cNvPr id="9" name="TextBox 8"/>
          <p:cNvSpPr txBox="1"/>
          <p:nvPr/>
        </p:nvSpPr>
        <p:spPr>
          <a:xfrm>
            <a:off x="5998464" y="5190221"/>
            <a:ext cx="852669" cy="369332"/>
          </a:xfrm>
          <a:prstGeom prst="rect">
            <a:avLst/>
          </a:prstGeom>
          <a:noFill/>
        </p:spPr>
        <p:txBody>
          <a:bodyPr wrap="none" rtlCol="0">
            <a:spAutoFit/>
          </a:bodyPr>
          <a:lstStyle/>
          <a:p>
            <a:r>
              <a:rPr lang="en-CA" dirty="0"/>
              <a:t>2 week</a:t>
            </a:r>
          </a:p>
        </p:txBody>
      </p:sp>
      <p:sp>
        <p:nvSpPr>
          <p:cNvPr id="10" name="TextBox 9"/>
          <p:cNvSpPr txBox="1"/>
          <p:nvPr/>
        </p:nvSpPr>
        <p:spPr>
          <a:xfrm>
            <a:off x="1261872" y="5190221"/>
            <a:ext cx="686919" cy="369332"/>
          </a:xfrm>
          <a:prstGeom prst="rect">
            <a:avLst/>
          </a:prstGeom>
          <a:noFill/>
        </p:spPr>
        <p:txBody>
          <a:bodyPr wrap="none" rtlCol="0">
            <a:spAutoFit/>
          </a:bodyPr>
          <a:lstStyle/>
          <a:p>
            <a:r>
              <a:rPr lang="en-CA" dirty="0"/>
              <a:t>3 day</a:t>
            </a:r>
          </a:p>
        </p:txBody>
      </p:sp>
      <p:sp>
        <p:nvSpPr>
          <p:cNvPr id="12" name="TextBox 11"/>
          <p:cNvSpPr txBox="1"/>
          <p:nvPr/>
        </p:nvSpPr>
        <p:spPr>
          <a:xfrm>
            <a:off x="3494532" y="5190221"/>
            <a:ext cx="852669" cy="369332"/>
          </a:xfrm>
          <a:prstGeom prst="rect">
            <a:avLst/>
          </a:prstGeom>
          <a:noFill/>
        </p:spPr>
        <p:txBody>
          <a:bodyPr wrap="none" rtlCol="0">
            <a:spAutoFit/>
          </a:bodyPr>
          <a:lstStyle/>
          <a:p>
            <a:r>
              <a:rPr lang="en-CA" dirty="0"/>
              <a:t>1 week</a:t>
            </a:r>
          </a:p>
        </p:txBody>
      </p:sp>
      <p:sp>
        <p:nvSpPr>
          <p:cNvPr id="13" name="TextBox 12"/>
          <p:cNvSpPr txBox="1"/>
          <p:nvPr/>
        </p:nvSpPr>
        <p:spPr>
          <a:xfrm>
            <a:off x="114808" y="4415537"/>
            <a:ext cx="947695" cy="338554"/>
          </a:xfrm>
          <a:prstGeom prst="rect">
            <a:avLst/>
          </a:prstGeom>
          <a:noFill/>
        </p:spPr>
        <p:txBody>
          <a:bodyPr wrap="none" rtlCol="0">
            <a:spAutoFit/>
          </a:bodyPr>
          <a:lstStyle/>
          <a:p>
            <a:pPr algn="ctr"/>
            <a:r>
              <a:rPr lang="en-CA" sz="800" dirty="0"/>
              <a:t>4 samples </a:t>
            </a:r>
          </a:p>
          <a:p>
            <a:pPr algn="ctr"/>
            <a:r>
              <a:rPr lang="en-CA" sz="800" dirty="0"/>
              <a:t>(3 replicates each)</a:t>
            </a:r>
          </a:p>
        </p:txBody>
      </p:sp>
      <p:sp>
        <p:nvSpPr>
          <p:cNvPr id="14" name="TextBox 13"/>
          <p:cNvSpPr txBox="1"/>
          <p:nvPr/>
        </p:nvSpPr>
        <p:spPr>
          <a:xfrm>
            <a:off x="1213104" y="4304740"/>
            <a:ext cx="853119" cy="461665"/>
          </a:xfrm>
          <a:prstGeom prst="rect">
            <a:avLst/>
          </a:prstGeom>
          <a:noFill/>
        </p:spPr>
        <p:txBody>
          <a:bodyPr wrap="none" rtlCol="0">
            <a:spAutoFit/>
          </a:bodyPr>
          <a:lstStyle/>
          <a:p>
            <a:pPr algn="ctr"/>
            <a:r>
              <a:rPr lang="en-CA" sz="800" dirty="0"/>
              <a:t>Omni 4 samples</a:t>
            </a:r>
          </a:p>
          <a:p>
            <a:pPr algn="ctr"/>
            <a:r>
              <a:rPr lang="en-CA" sz="800" dirty="0"/>
              <a:t>Zymo 4 samples</a:t>
            </a:r>
          </a:p>
          <a:p>
            <a:pPr algn="ctr"/>
            <a:r>
              <a:rPr lang="en-CA" sz="800" dirty="0"/>
              <a:t>RT 4 samples</a:t>
            </a:r>
          </a:p>
        </p:txBody>
      </p:sp>
      <p:sp>
        <p:nvSpPr>
          <p:cNvPr id="16" name="TextBox 15"/>
          <p:cNvSpPr txBox="1"/>
          <p:nvPr/>
        </p:nvSpPr>
        <p:spPr>
          <a:xfrm>
            <a:off x="3414803" y="4305702"/>
            <a:ext cx="853119" cy="461665"/>
          </a:xfrm>
          <a:prstGeom prst="rect">
            <a:avLst/>
          </a:prstGeom>
          <a:noFill/>
        </p:spPr>
        <p:txBody>
          <a:bodyPr wrap="none" rtlCol="0">
            <a:spAutoFit/>
          </a:bodyPr>
          <a:lstStyle/>
          <a:p>
            <a:pPr algn="ctr"/>
            <a:r>
              <a:rPr lang="en-CA" sz="800" dirty="0"/>
              <a:t>Omni 4 samples</a:t>
            </a:r>
          </a:p>
          <a:p>
            <a:pPr algn="ctr"/>
            <a:r>
              <a:rPr lang="en-CA" sz="800" dirty="0"/>
              <a:t>Zymo 4 samples</a:t>
            </a:r>
          </a:p>
          <a:p>
            <a:pPr algn="ctr"/>
            <a:r>
              <a:rPr lang="en-CA" sz="800" dirty="0"/>
              <a:t>RT 4 samples</a:t>
            </a:r>
          </a:p>
        </p:txBody>
      </p:sp>
      <p:sp>
        <p:nvSpPr>
          <p:cNvPr id="17" name="TextBox 16"/>
          <p:cNvSpPr txBox="1"/>
          <p:nvPr/>
        </p:nvSpPr>
        <p:spPr>
          <a:xfrm>
            <a:off x="5658665" y="4036675"/>
            <a:ext cx="947695" cy="707886"/>
          </a:xfrm>
          <a:prstGeom prst="rect">
            <a:avLst/>
          </a:prstGeom>
          <a:noFill/>
        </p:spPr>
        <p:txBody>
          <a:bodyPr wrap="none" rtlCol="0">
            <a:spAutoFit/>
          </a:bodyPr>
          <a:lstStyle/>
          <a:p>
            <a:pPr algn="ctr"/>
            <a:r>
              <a:rPr lang="en-CA" sz="800" dirty="0"/>
              <a:t>Omni 4 samples</a:t>
            </a:r>
          </a:p>
          <a:p>
            <a:pPr algn="ctr"/>
            <a:r>
              <a:rPr lang="en-CA" sz="800" dirty="0"/>
              <a:t>(3 replicates each)</a:t>
            </a:r>
          </a:p>
          <a:p>
            <a:pPr algn="ctr"/>
            <a:r>
              <a:rPr lang="en-CA" sz="800" dirty="0"/>
              <a:t>Zymo 4 samples</a:t>
            </a:r>
          </a:p>
          <a:p>
            <a:pPr algn="ctr"/>
            <a:r>
              <a:rPr lang="en-CA" sz="800" dirty="0"/>
              <a:t>(3 replicates each)</a:t>
            </a:r>
          </a:p>
          <a:p>
            <a:pPr algn="ctr"/>
            <a:r>
              <a:rPr lang="en-CA" sz="800" dirty="0"/>
              <a:t>RT 4 samples</a:t>
            </a:r>
          </a:p>
        </p:txBody>
      </p:sp>
      <p:sp>
        <p:nvSpPr>
          <p:cNvPr id="19" name="TextBox 18"/>
          <p:cNvSpPr txBox="1"/>
          <p:nvPr/>
        </p:nvSpPr>
        <p:spPr>
          <a:xfrm>
            <a:off x="338328" y="5925312"/>
            <a:ext cx="4478277" cy="830997"/>
          </a:xfrm>
          <a:prstGeom prst="rect">
            <a:avLst/>
          </a:prstGeom>
          <a:noFill/>
        </p:spPr>
        <p:txBody>
          <a:bodyPr wrap="none" rtlCol="0">
            <a:spAutoFit/>
          </a:bodyPr>
          <a:lstStyle/>
          <a:p>
            <a:r>
              <a:rPr lang="en-CA" sz="1200" dirty="0"/>
              <a:t>*Need 4 control stool samples (20 samplings for each)</a:t>
            </a:r>
          </a:p>
          <a:p>
            <a:r>
              <a:rPr lang="en-CA" sz="1200" dirty="0"/>
              <a:t>       - Added 2 extra (1 Omni and 1 Zymo)</a:t>
            </a:r>
          </a:p>
          <a:p>
            <a:r>
              <a:rPr lang="en-CA" sz="1200" dirty="0"/>
              <a:t>	- Test DNA extraction with collection kit ahead of time</a:t>
            </a:r>
          </a:p>
          <a:p>
            <a:r>
              <a:rPr lang="en-CA" sz="1200" dirty="0"/>
              <a:t>		- Take an aliquot, solid chunks, etc.</a:t>
            </a:r>
          </a:p>
        </p:txBody>
      </p:sp>
      <p:sp>
        <p:nvSpPr>
          <p:cNvPr id="20" name="TextBox 19"/>
          <p:cNvSpPr txBox="1"/>
          <p:nvPr/>
        </p:nvSpPr>
        <p:spPr>
          <a:xfrm>
            <a:off x="8738909" y="2323245"/>
            <a:ext cx="1799595" cy="523220"/>
          </a:xfrm>
          <a:prstGeom prst="rect">
            <a:avLst/>
          </a:prstGeom>
          <a:noFill/>
        </p:spPr>
        <p:txBody>
          <a:bodyPr wrap="none" rtlCol="0">
            <a:spAutoFit/>
          </a:bodyPr>
          <a:lstStyle/>
          <a:p>
            <a:pPr algn="ctr"/>
            <a:r>
              <a:rPr lang="en-CA" sz="1400" dirty="0"/>
              <a:t>Bead beating with </a:t>
            </a:r>
          </a:p>
          <a:p>
            <a:pPr algn="ctr"/>
            <a:r>
              <a:rPr lang="en-CA" sz="1400" dirty="0"/>
              <a:t>Omni or Zymo storage</a:t>
            </a:r>
          </a:p>
        </p:txBody>
      </p:sp>
      <p:sp>
        <p:nvSpPr>
          <p:cNvPr id="23" name="TextBox 22"/>
          <p:cNvSpPr txBox="1"/>
          <p:nvPr/>
        </p:nvSpPr>
        <p:spPr>
          <a:xfrm>
            <a:off x="9202086" y="1367616"/>
            <a:ext cx="711028" cy="523220"/>
          </a:xfrm>
          <a:prstGeom prst="rect">
            <a:avLst/>
          </a:prstGeom>
          <a:noFill/>
        </p:spPr>
        <p:txBody>
          <a:bodyPr wrap="none" rtlCol="0">
            <a:spAutoFit/>
          </a:bodyPr>
          <a:lstStyle/>
          <a:p>
            <a:pPr algn="ctr"/>
            <a:r>
              <a:rPr lang="en-CA" sz="1400" dirty="0"/>
              <a:t>Split</a:t>
            </a:r>
          </a:p>
          <a:p>
            <a:pPr algn="ctr"/>
            <a:r>
              <a:rPr lang="en-CA" sz="1400" dirty="0"/>
              <a:t>Equally</a:t>
            </a:r>
          </a:p>
        </p:txBody>
      </p:sp>
      <p:sp>
        <p:nvSpPr>
          <p:cNvPr id="24" name="Down Arrow 23"/>
          <p:cNvSpPr/>
          <p:nvPr/>
        </p:nvSpPr>
        <p:spPr>
          <a:xfrm>
            <a:off x="9398508" y="1941817"/>
            <a:ext cx="36576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p:cNvSpPr txBox="1"/>
          <p:nvPr/>
        </p:nvSpPr>
        <p:spPr>
          <a:xfrm>
            <a:off x="9180094" y="3386753"/>
            <a:ext cx="713657" cy="276999"/>
          </a:xfrm>
          <a:prstGeom prst="rect">
            <a:avLst/>
          </a:prstGeom>
          <a:noFill/>
        </p:spPr>
        <p:txBody>
          <a:bodyPr wrap="none" rtlCol="0">
            <a:spAutoFit/>
          </a:bodyPr>
          <a:lstStyle/>
          <a:p>
            <a:r>
              <a:rPr lang="en-CA" sz="1200" dirty="0"/>
              <a:t>MO BIO </a:t>
            </a:r>
          </a:p>
        </p:txBody>
      </p:sp>
      <p:sp>
        <p:nvSpPr>
          <p:cNvPr id="29" name="TextBox 28"/>
          <p:cNvSpPr txBox="1"/>
          <p:nvPr/>
        </p:nvSpPr>
        <p:spPr>
          <a:xfrm>
            <a:off x="9086204" y="4125870"/>
            <a:ext cx="925317" cy="523220"/>
          </a:xfrm>
          <a:prstGeom prst="rect">
            <a:avLst/>
          </a:prstGeom>
          <a:noFill/>
        </p:spPr>
        <p:txBody>
          <a:bodyPr wrap="none" rtlCol="0">
            <a:spAutoFit/>
          </a:bodyPr>
          <a:lstStyle/>
          <a:p>
            <a:pPr algn="ctr"/>
            <a:r>
              <a:rPr lang="en-CA" sz="1400" dirty="0"/>
              <a:t>Extraction</a:t>
            </a:r>
          </a:p>
          <a:p>
            <a:pPr algn="ctr"/>
            <a:r>
              <a:rPr lang="en-CA" sz="1400" dirty="0"/>
              <a:t>Protocol</a:t>
            </a:r>
          </a:p>
        </p:txBody>
      </p:sp>
      <p:sp>
        <p:nvSpPr>
          <p:cNvPr id="30" name="TextBox 29"/>
          <p:cNvSpPr txBox="1"/>
          <p:nvPr/>
        </p:nvSpPr>
        <p:spPr>
          <a:xfrm>
            <a:off x="8897112" y="5067221"/>
            <a:ext cx="1202573" cy="307777"/>
          </a:xfrm>
          <a:prstGeom prst="rect">
            <a:avLst/>
          </a:prstGeom>
          <a:noFill/>
        </p:spPr>
        <p:txBody>
          <a:bodyPr wrap="none" rtlCol="0">
            <a:spAutoFit/>
          </a:bodyPr>
          <a:lstStyle/>
          <a:p>
            <a:r>
              <a:rPr lang="en-CA" sz="1400" dirty="0"/>
              <a:t>Qubit BR DNA</a:t>
            </a:r>
          </a:p>
        </p:txBody>
      </p:sp>
      <p:sp>
        <p:nvSpPr>
          <p:cNvPr id="31" name="Down Arrow 30"/>
          <p:cNvSpPr/>
          <p:nvPr/>
        </p:nvSpPr>
        <p:spPr>
          <a:xfrm>
            <a:off x="9354312" y="5469557"/>
            <a:ext cx="301752" cy="749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9686544" y="5655485"/>
            <a:ext cx="1431482" cy="276999"/>
          </a:xfrm>
          <a:prstGeom prst="rect">
            <a:avLst/>
          </a:prstGeom>
          <a:noFill/>
        </p:spPr>
        <p:txBody>
          <a:bodyPr wrap="none" rtlCol="0">
            <a:spAutoFit/>
          </a:bodyPr>
          <a:lstStyle/>
          <a:p>
            <a:r>
              <a:rPr lang="en-CA" sz="1200" dirty="0"/>
              <a:t>16S V4 30 cycle PCR</a:t>
            </a:r>
          </a:p>
        </p:txBody>
      </p:sp>
      <p:sp>
        <p:nvSpPr>
          <p:cNvPr id="33" name="TextBox 32"/>
          <p:cNvSpPr txBox="1"/>
          <p:nvPr/>
        </p:nvSpPr>
        <p:spPr>
          <a:xfrm>
            <a:off x="8860536" y="6255941"/>
            <a:ext cx="1527982" cy="307777"/>
          </a:xfrm>
          <a:prstGeom prst="rect">
            <a:avLst/>
          </a:prstGeom>
          <a:noFill/>
        </p:spPr>
        <p:txBody>
          <a:bodyPr wrap="none" rtlCol="0">
            <a:spAutoFit/>
          </a:bodyPr>
          <a:lstStyle/>
          <a:p>
            <a:r>
              <a:rPr lang="en-CA" sz="1400" dirty="0" err="1"/>
              <a:t>MiSeq</a:t>
            </a:r>
            <a:r>
              <a:rPr lang="en-CA" sz="1400" dirty="0"/>
              <a:t> Sequencing</a:t>
            </a:r>
          </a:p>
        </p:txBody>
      </p:sp>
      <p:sp>
        <p:nvSpPr>
          <p:cNvPr id="34" name="TextBox 33"/>
          <p:cNvSpPr txBox="1"/>
          <p:nvPr/>
        </p:nvSpPr>
        <p:spPr>
          <a:xfrm>
            <a:off x="274320" y="3849624"/>
            <a:ext cx="1428981" cy="369332"/>
          </a:xfrm>
          <a:prstGeom prst="rect">
            <a:avLst/>
          </a:prstGeom>
          <a:noFill/>
        </p:spPr>
        <p:txBody>
          <a:bodyPr wrap="none" rtlCol="0">
            <a:spAutoFit/>
          </a:bodyPr>
          <a:lstStyle/>
          <a:p>
            <a:r>
              <a:rPr lang="en-CA" b="1" u="sng" dirty="0"/>
              <a:t>Time Course:</a:t>
            </a:r>
          </a:p>
        </p:txBody>
      </p:sp>
      <p:sp>
        <p:nvSpPr>
          <p:cNvPr id="35" name="TextBox 34"/>
          <p:cNvSpPr txBox="1"/>
          <p:nvPr/>
        </p:nvSpPr>
        <p:spPr>
          <a:xfrm>
            <a:off x="274320" y="5568696"/>
            <a:ext cx="2930610" cy="369332"/>
          </a:xfrm>
          <a:prstGeom prst="rect">
            <a:avLst/>
          </a:prstGeom>
          <a:noFill/>
        </p:spPr>
        <p:txBody>
          <a:bodyPr wrap="none" rtlCol="0">
            <a:spAutoFit/>
          </a:bodyPr>
          <a:lstStyle/>
          <a:p>
            <a:r>
              <a:rPr lang="en-CA" b="1" u="sng" dirty="0"/>
              <a:t>Number of Samples Needed:</a:t>
            </a:r>
          </a:p>
        </p:txBody>
      </p:sp>
      <p:sp>
        <p:nvSpPr>
          <p:cNvPr id="36" name="TextBox 35"/>
          <p:cNvSpPr txBox="1"/>
          <p:nvPr/>
        </p:nvSpPr>
        <p:spPr>
          <a:xfrm>
            <a:off x="8550602" y="958194"/>
            <a:ext cx="1997855" cy="369332"/>
          </a:xfrm>
          <a:prstGeom prst="rect">
            <a:avLst/>
          </a:prstGeom>
          <a:noFill/>
        </p:spPr>
        <p:txBody>
          <a:bodyPr wrap="none" rtlCol="0">
            <a:spAutoFit/>
          </a:bodyPr>
          <a:lstStyle/>
          <a:p>
            <a:r>
              <a:rPr lang="en-CA" b="1" u="sng" dirty="0"/>
              <a:t>Wet Lab Overview:</a:t>
            </a:r>
          </a:p>
        </p:txBody>
      </p:sp>
      <p:sp>
        <p:nvSpPr>
          <p:cNvPr id="2" name="Isosceles Triangle 1"/>
          <p:cNvSpPr/>
          <p:nvPr/>
        </p:nvSpPr>
        <p:spPr>
          <a:xfrm rot="10800000">
            <a:off x="1562662" y="4777981"/>
            <a:ext cx="155448" cy="13716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37"/>
          <p:cNvSpPr/>
          <p:nvPr/>
        </p:nvSpPr>
        <p:spPr>
          <a:xfrm rot="10800000">
            <a:off x="3758427" y="4749902"/>
            <a:ext cx="155448" cy="13716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Isosceles Triangle 38"/>
          <p:cNvSpPr/>
          <p:nvPr/>
        </p:nvSpPr>
        <p:spPr>
          <a:xfrm rot="10800000">
            <a:off x="6030386" y="4757922"/>
            <a:ext cx="155448" cy="13716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Isosceles Triangle 39"/>
          <p:cNvSpPr/>
          <p:nvPr/>
        </p:nvSpPr>
        <p:spPr>
          <a:xfrm rot="10800000">
            <a:off x="507892" y="4757918"/>
            <a:ext cx="155448" cy="137160"/>
          </a:xfrm>
          <a:prstGeom prst="triangl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urved Right Arrow 2">
            <a:hlinkClick r:id="rId2" action="ppaction://hlinksldjump"/>
          </p:cNvPr>
          <p:cNvSpPr/>
          <p:nvPr/>
        </p:nvSpPr>
        <p:spPr>
          <a:xfrm>
            <a:off x="11417643" y="6252519"/>
            <a:ext cx="469557" cy="51898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7" name="Down Arrow 36"/>
          <p:cNvSpPr/>
          <p:nvPr/>
        </p:nvSpPr>
        <p:spPr>
          <a:xfrm>
            <a:off x="9358403" y="2970116"/>
            <a:ext cx="36576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Down Arrow 40"/>
          <p:cNvSpPr/>
          <p:nvPr/>
        </p:nvSpPr>
        <p:spPr>
          <a:xfrm>
            <a:off x="9356799" y="3757783"/>
            <a:ext cx="36576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Down Arrow 41"/>
          <p:cNvSpPr/>
          <p:nvPr/>
        </p:nvSpPr>
        <p:spPr>
          <a:xfrm>
            <a:off x="9364820" y="4670579"/>
            <a:ext cx="365760" cy="338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9798518" y="2897204"/>
            <a:ext cx="1285929" cy="400110"/>
          </a:xfrm>
          <a:prstGeom prst="rect">
            <a:avLst/>
          </a:prstGeom>
          <a:noFill/>
        </p:spPr>
        <p:txBody>
          <a:bodyPr wrap="none" rtlCol="0">
            <a:spAutoFit/>
          </a:bodyPr>
          <a:lstStyle/>
          <a:p>
            <a:r>
              <a:rPr lang="en-CA" sz="1000" dirty="0"/>
              <a:t>Assess optimum </a:t>
            </a:r>
          </a:p>
          <a:p>
            <a:r>
              <a:rPr lang="en-CA" sz="1000" dirty="0"/>
              <a:t>extraction conditions</a:t>
            </a:r>
          </a:p>
        </p:txBody>
      </p:sp>
      <p:sp>
        <p:nvSpPr>
          <p:cNvPr id="44" name="Title 1"/>
          <p:cNvSpPr txBox="1">
            <a:spLocks/>
          </p:cNvSpPr>
          <p:nvPr/>
        </p:nvSpPr>
        <p:spPr>
          <a:xfrm>
            <a:off x="838200" y="365126"/>
            <a:ext cx="10515600" cy="5396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0"/>
              </a:lnSpc>
            </a:pPr>
            <a:r>
              <a:rPr lang="en-CA" sz="4400" dirty="0"/>
              <a:t>One Final Thought on Analysis</a:t>
            </a:r>
          </a:p>
        </p:txBody>
      </p:sp>
    </p:spTree>
    <p:extLst>
      <p:ext uri="{BB962C8B-B14F-4D97-AF65-F5344CB8AC3E}">
        <p14:creationId xmlns:p14="http://schemas.microsoft.com/office/powerpoint/2010/main" val="365640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Previous Studies</a:t>
            </a:r>
          </a:p>
        </p:txBody>
      </p:sp>
      <p:graphicFrame>
        <p:nvGraphicFramePr>
          <p:cNvPr id="4" name="Table 3"/>
          <p:cNvGraphicFramePr>
            <a:graphicFrameLocks noGrp="1"/>
          </p:cNvGraphicFramePr>
          <p:nvPr>
            <p:extLst>
              <p:ext uri="{D42A27DB-BD31-4B8C-83A1-F6EECF244321}">
                <p14:modId xmlns:p14="http://schemas.microsoft.com/office/powerpoint/2010/main" val="3782925265"/>
              </p:ext>
            </p:extLst>
          </p:nvPr>
        </p:nvGraphicFramePr>
        <p:xfrm>
          <a:off x="1593088" y="1880954"/>
          <a:ext cx="8128000" cy="3586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79316794"/>
                    </a:ext>
                  </a:extLst>
                </a:gridCol>
                <a:gridCol w="4064000">
                  <a:extLst>
                    <a:ext uri="{9D8B030D-6E8A-4147-A177-3AD203B41FA5}">
                      <a16:colId xmlns:a16="http://schemas.microsoft.com/office/drawing/2014/main" val="3962889269"/>
                    </a:ext>
                  </a:extLst>
                </a:gridCol>
              </a:tblGrid>
              <a:tr h="370840">
                <a:tc>
                  <a:txBody>
                    <a:bodyPr/>
                    <a:lstStyle/>
                    <a:p>
                      <a:pPr algn="ctr"/>
                      <a:r>
                        <a:rPr lang="en-CA" dirty="0"/>
                        <a:t>Family Centered Studies</a:t>
                      </a:r>
                    </a:p>
                  </a:txBody>
                  <a:tcPr/>
                </a:tc>
                <a:tc>
                  <a:txBody>
                    <a:bodyPr/>
                    <a:lstStyle/>
                    <a:p>
                      <a:pPr algn="ctr"/>
                      <a:r>
                        <a:rPr lang="en-CA" dirty="0"/>
                        <a:t>Heritability</a:t>
                      </a:r>
                      <a:r>
                        <a:rPr lang="en-CA" baseline="0" dirty="0"/>
                        <a:t> Centered Studies</a:t>
                      </a:r>
                      <a:endParaRPr lang="en-CA" dirty="0"/>
                    </a:p>
                  </a:txBody>
                  <a:tcPr/>
                </a:tc>
                <a:extLst>
                  <a:ext uri="{0D108BD9-81ED-4DB2-BD59-A6C34878D82A}">
                    <a16:rowId xmlns:a16="http://schemas.microsoft.com/office/drawing/2014/main" val="4024910924"/>
                  </a:ext>
                </a:extLst>
              </a:tr>
              <a:tr h="370840">
                <a:tc>
                  <a:txBody>
                    <a:bodyPr/>
                    <a:lstStyle/>
                    <a:p>
                      <a:pPr algn="ctr"/>
                      <a:r>
                        <a:rPr lang="en-CA" dirty="0"/>
                        <a:t>Schloss, 2014 (PMID</a:t>
                      </a:r>
                      <a:r>
                        <a:rPr lang="en-CA" baseline="0" dirty="0"/>
                        <a:t> 25061514)</a:t>
                      </a:r>
                      <a:endParaRPr lang="en-CA" dirty="0"/>
                    </a:p>
                  </a:txBody>
                  <a:tcPr/>
                </a:tc>
                <a:tc>
                  <a:txBody>
                    <a:bodyPr/>
                    <a:lstStyle/>
                    <a:p>
                      <a:pPr algn="ctr"/>
                      <a:r>
                        <a:rPr lang="en-CA" dirty="0"/>
                        <a:t>Goodrich,</a:t>
                      </a:r>
                      <a:r>
                        <a:rPr lang="en-CA" baseline="0" dirty="0"/>
                        <a:t> 2014 (PMID 25417156)</a:t>
                      </a:r>
                      <a:endParaRPr lang="en-CA" dirty="0"/>
                    </a:p>
                  </a:txBody>
                  <a:tcPr/>
                </a:tc>
                <a:extLst>
                  <a:ext uri="{0D108BD9-81ED-4DB2-BD59-A6C34878D82A}">
                    <a16:rowId xmlns:a16="http://schemas.microsoft.com/office/drawing/2014/main" val="3482411809"/>
                  </a:ext>
                </a:extLst>
              </a:tr>
              <a:tr h="370840">
                <a:tc>
                  <a:txBody>
                    <a:bodyPr/>
                    <a:lstStyle/>
                    <a:p>
                      <a:pPr algn="ctr"/>
                      <a:r>
                        <a:rPr lang="en-CA" dirty="0"/>
                        <a:t>Lax, 2014 (PMID 25170151)</a:t>
                      </a:r>
                    </a:p>
                  </a:txBody>
                  <a:tcPr/>
                </a:tc>
                <a:tc>
                  <a:txBody>
                    <a:bodyPr/>
                    <a:lstStyle/>
                    <a:p>
                      <a:pPr algn="ctr"/>
                      <a:r>
                        <a:rPr lang="en-CA" dirty="0"/>
                        <a:t>Hua, 2015 (</a:t>
                      </a:r>
                      <a:r>
                        <a:rPr lang="en-CA" dirty="0" err="1"/>
                        <a:t>bioRxiv</a:t>
                      </a:r>
                      <a:r>
                        <a:rPr lang="en-CA" dirty="0"/>
                        <a:t>)</a:t>
                      </a:r>
                    </a:p>
                  </a:txBody>
                  <a:tcPr/>
                </a:tc>
                <a:extLst>
                  <a:ext uri="{0D108BD9-81ED-4DB2-BD59-A6C34878D82A}">
                    <a16:rowId xmlns:a16="http://schemas.microsoft.com/office/drawing/2014/main" val="58796414"/>
                  </a:ext>
                </a:extLst>
              </a:tr>
              <a:tr h="370840">
                <a:tc>
                  <a:txBody>
                    <a:bodyPr/>
                    <a:lstStyle/>
                    <a:p>
                      <a:pPr algn="ctr"/>
                      <a:r>
                        <a:rPr lang="en-CA" dirty="0">
                          <a:hlinkClick r:id="rId3"/>
                        </a:rPr>
                        <a:t>http://americangut.org/intra-family-microbial-dynamics/</a:t>
                      </a:r>
                      <a:endParaRPr lang="en-CA" dirty="0"/>
                    </a:p>
                    <a:p>
                      <a:pPr algn="ctr"/>
                      <a:r>
                        <a:rPr lang="en-CA" dirty="0"/>
                        <a:t>Posted on April 2016</a:t>
                      </a:r>
                    </a:p>
                    <a:p>
                      <a:pPr algn="ctr"/>
                      <a:endParaRPr lang="en-CA" dirty="0"/>
                    </a:p>
                  </a:txBody>
                  <a:tcPr/>
                </a:tc>
                <a:tc>
                  <a:txBody>
                    <a:bodyPr/>
                    <a:lstStyle/>
                    <a:p>
                      <a:pPr algn="ctr"/>
                      <a:r>
                        <a:rPr lang="en-CA" dirty="0"/>
                        <a:t>Davenport, 2015 (PMID 26528553)</a:t>
                      </a:r>
                    </a:p>
                  </a:txBody>
                  <a:tcPr/>
                </a:tc>
                <a:extLst>
                  <a:ext uri="{0D108BD9-81ED-4DB2-BD59-A6C34878D82A}">
                    <a16:rowId xmlns:a16="http://schemas.microsoft.com/office/drawing/2014/main" val="695420914"/>
                  </a:ext>
                </a:extLst>
              </a:tr>
              <a:tr h="370840">
                <a:tc>
                  <a:txBody>
                    <a:bodyPr/>
                    <a:lstStyle/>
                    <a:p>
                      <a:pPr algn="ctr"/>
                      <a:r>
                        <a:rPr lang="en-CA" dirty="0">
                          <a:hlinkClick r:id="rId4"/>
                        </a:rPr>
                        <a:t>http://www.ubiomeblog.com/the-microbiome-family/</a:t>
                      </a:r>
                      <a:endParaRPr lang="en-CA" dirty="0"/>
                    </a:p>
                    <a:p>
                      <a:pPr algn="ctr"/>
                      <a:r>
                        <a:rPr lang="en-CA" dirty="0"/>
                        <a:t>Posted on July 2016</a:t>
                      </a:r>
                    </a:p>
                  </a:txBody>
                  <a:tcPr/>
                </a:tc>
                <a:tc>
                  <a:txBody>
                    <a:bodyPr/>
                    <a:lstStyle/>
                    <a:p>
                      <a:pPr algn="ctr"/>
                      <a:r>
                        <a:rPr lang="en-CA" dirty="0"/>
                        <a:t>Lim,</a:t>
                      </a:r>
                      <a:r>
                        <a:rPr lang="en-CA" baseline="0" dirty="0"/>
                        <a:t> 2016 (PMID 27053630)</a:t>
                      </a:r>
                      <a:endParaRPr lang="en-CA" dirty="0"/>
                    </a:p>
                  </a:txBody>
                  <a:tcPr/>
                </a:tc>
                <a:extLst>
                  <a:ext uri="{0D108BD9-81ED-4DB2-BD59-A6C34878D82A}">
                    <a16:rowId xmlns:a16="http://schemas.microsoft.com/office/drawing/2014/main" val="110100144"/>
                  </a:ext>
                </a:extLst>
              </a:tr>
              <a:tr h="370840">
                <a:tc>
                  <a:txBody>
                    <a:bodyPr/>
                    <a:lstStyle/>
                    <a:p>
                      <a:pPr algn="ctr"/>
                      <a:endParaRPr lang="en-CA"/>
                    </a:p>
                  </a:txBody>
                  <a:tcPr/>
                </a:tc>
                <a:tc>
                  <a:txBody>
                    <a:bodyPr/>
                    <a:lstStyle/>
                    <a:p>
                      <a:pPr algn="ctr"/>
                      <a:r>
                        <a:rPr lang="en-CA" dirty="0"/>
                        <a:t>Goodrich,</a:t>
                      </a:r>
                      <a:r>
                        <a:rPr lang="en-CA" baseline="0" dirty="0"/>
                        <a:t> 2016 (PMID 27173935)</a:t>
                      </a:r>
                      <a:endParaRPr lang="en-CA" dirty="0"/>
                    </a:p>
                  </a:txBody>
                  <a:tcPr/>
                </a:tc>
                <a:extLst>
                  <a:ext uri="{0D108BD9-81ED-4DB2-BD59-A6C34878D82A}">
                    <a16:rowId xmlns:a16="http://schemas.microsoft.com/office/drawing/2014/main" val="384723817"/>
                  </a:ext>
                </a:extLst>
              </a:tr>
            </a:tbl>
          </a:graphicData>
        </a:graphic>
      </p:graphicFrame>
    </p:spTree>
    <p:extLst>
      <p:ext uri="{BB962C8B-B14F-4D97-AF65-F5344CB8AC3E}">
        <p14:creationId xmlns:p14="http://schemas.microsoft.com/office/powerpoint/2010/main" val="250601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Previous Gut Family Study </a:t>
            </a:r>
          </a:p>
        </p:txBody>
      </p:sp>
      <p:pic>
        <p:nvPicPr>
          <p:cNvPr id="1026" name="Picture 2" descr="https://static-content.springer.com/image/art%3A10.1186%2F2049-2618-2-25/MediaObjects/40168_2014_Article_54_Fig1_HT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02718"/>
            <a:ext cx="5715000" cy="2895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content.springer.com/image/art%3A10.1186%2F2049-2618-2-25/MediaObjects/40168_2014_Article_54_Fig4_HT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259" y="2056560"/>
            <a:ext cx="4300922" cy="42650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581001"/>
            <a:ext cx="5701304" cy="276999"/>
          </a:xfrm>
          <a:prstGeom prst="rect">
            <a:avLst/>
          </a:prstGeom>
          <a:noFill/>
        </p:spPr>
        <p:txBody>
          <a:bodyPr wrap="none" rtlCol="0">
            <a:spAutoFit/>
          </a:bodyPr>
          <a:lstStyle/>
          <a:p>
            <a:r>
              <a:rPr lang="en-CA" sz="1200" dirty="0"/>
              <a:t>Schloss PD, et al.  The dynamics of a family’s gut microbiota reveal variations on a theme</a:t>
            </a:r>
          </a:p>
        </p:txBody>
      </p:sp>
    </p:spTree>
    <p:extLst>
      <p:ext uri="{BB962C8B-B14F-4D97-AF65-F5344CB8AC3E}">
        <p14:creationId xmlns:p14="http://schemas.microsoft.com/office/powerpoint/2010/main" val="231434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Colorectal Cancer and the Microbiome</a:t>
            </a:r>
          </a:p>
        </p:txBody>
      </p:sp>
      <p:sp>
        <p:nvSpPr>
          <p:cNvPr id="4" name="TextBox 3"/>
          <p:cNvSpPr txBox="1"/>
          <p:nvPr/>
        </p:nvSpPr>
        <p:spPr>
          <a:xfrm>
            <a:off x="0" y="6581001"/>
            <a:ext cx="4526367" cy="276999"/>
          </a:xfrm>
          <a:prstGeom prst="rect">
            <a:avLst/>
          </a:prstGeom>
          <a:noFill/>
        </p:spPr>
        <p:txBody>
          <a:bodyPr wrap="none" rtlCol="0">
            <a:spAutoFit/>
          </a:bodyPr>
          <a:lstStyle/>
          <a:p>
            <a:r>
              <a:rPr lang="en-CA" sz="1200" dirty="0" err="1"/>
              <a:t>Zackular</a:t>
            </a:r>
            <a:r>
              <a:rPr lang="en-CA" sz="1200" dirty="0"/>
              <a:t> JP, et al.  The gut microbiome modulates colon </a:t>
            </a:r>
            <a:r>
              <a:rPr lang="en-CA" sz="1200" dirty="0" err="1"/>
              <a:t>tumorgenesis</a:t>
            </a:r>
            <a:endParaRPr lang="en-CA" sz="1200" dirty="0"/>
          </a:p>
        </p:txBody>
      </p:sp>
      <p:pic>
        <p:nvPicPr>
          <p:cNvPr id="3074" name="Picture 2" descr="An external file that holds a picture, illustration, etc.&#10;Object name is mbo0051316550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12" y="1934677"/>
            <a:ext cx="5263850" cy="41632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 external file that holds a picture, illustration, etc.&#10;Object name is mbo0051316550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995" y="1723917"/>
            <a:ext cx="5128695" cy="455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12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Colorectal Cancer and the Microbiome</a:t>
            </a:r>
          </a:p>
        </p:txBody>
      </p:sp>
      <p:pic>
        <p:nvPicPr>
          <p:cNvPr id="2050" name="Picture 2" descr="An external file that holds a picture, illustration, etc.&#10;Object name is 13073_2016_290_Fig2_HT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19" y="2325053"/>
            <a:ext cx="6404228" cy="29880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 external file that holds a picture, illustration, etc.&#10;Object name is 13073_2016_290_Fig4_HT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579" y="2717365"/>
            <a:ext cx="3914271" cy="22781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6581001"/>
            <a:ext cx="7886903" cy="276999"/>
          </a:xfrm>
          <a:prstGeom prst="rect">
            <a:avLst/>
          </a:prstGeom>
          <a:noFill/>
        </p:spPr>
        <p:txBody>
          <a:bodyPr wrap="none" rtlCol="0">
            <a:spAutoFit/>
          </a:bodyPr>
          <a:lstStyle/>
          <a:p>
            <a:r>
              <a:rPr lang="en-CA" sz="1200" dirty="0"/>
              <a:t>Baxter NT, et al.  Microbiota-based model improves the sensitivity of fecal immunochemical test for detecting colonic lesions</a:t>
            </a:r>
          </a:p>
        </p:txBody>
      </p:sp>
    </p:spTree>
    <p:extLst>
      <p:ext uri="{BB962C8B-B14F-4D97-AF65-F5344CB8AC3E}">
        <p14:creationId xmlns:p14="http://schemas.microsoft.com/office/powerpoint/2010/main" val="36059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Overarching Hypothesis and Specific Aims</a:t>
            </a:r>
          </a:p>
        </p:txBody>
      </p:sp>
      <p:sp>
        <p:nvSpPr>
          <p:cNvPr id="3" name="Content Placeholder 2"/>
          <p:cNvSpPr>
            <a:spLocks noGrp="1"/>
          </p:cNvSpPr>
          <p:nvPr>
            <p:ph idx="1"/>
          </p:nvPr>
        </p:nvSpPr>
        <p:spPr/>
        <p:txBody>
          <a:bodyPr>
            <a:normAutofit lnSpcReduction="10000"/>
          </a:bodyPr>
          <a:lstStyle/>
          <a:p>
            <a:r>
              <a:rPr lang="en-CA" dirty="0"/>
              <a:t>Whether the bacterial community between normal and FAP families is different and whether specific members’ heritability is strongly influenced by the autosomal dominant APC gene defect.</a:t>
            </a:r>
          </a:p>
          <a:p>
            <a:pPr lvl="1"/>
            <a:endParaRPr lang="en-CA" dirty="0"/>
          </a:p>
          <a:p>
            <a:pPr lvl="1"/>
            <a:r>
              <a:rPr lang="en-CA" dirty="0"/>
              <a:t>Aim 1: Is there a detectable difference in stool in those with and without FAP?</a:t>
            </a:r>
          </a:p>
          <a:p>
            <a:pPr lvl="1"/>
            <a:endParaRPr lang="en-CA" dirty="0"/>
          </a:p>
          <a:p>
            <a:pPr lvl="1"/>
            <a:r>
              <a:rPr lang="en-CA" dirty="0"/>
              <a:t>Aim2: Within the same family and across families is there a consistent microbiome signature difference between those with FAP and those without disease?</a:t>
            </a:r>
          </a:p>
          <a:p>
            <a:pPr lvl="1"/>
            <a:endParaRPr lang="en-CA" dirty="0"/>
          </a:p>
          <a:p>
            <a:pPr lvl="1"/>
            <a:r>
              <a:rPr lang="en-CA" dirty="0"/>
              <a:t>Aim3: Is there a detectable difference between the bacterial microbiome of benign and polyp tissue in those with FAP?</a:t>
            </a:r>
          </a:p>
          <a:p>
            <a:pPr lvl="1"/>
            <a:endParaRPr lang="en-CA" dirty="0"/>
          </a:p>
        </p:txBody>
      </p:sp>
    </p:spTree>
    <p:extLst>
      <p:ext uri="{BB962C8B-B14F-4D97-AF65-F5344CB8AC3E}">
        <p14:creationId xmlns:p14="http://schemas.microsoft.com/office/powerpoint/2010/main" val="254195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Sampling Overview</a:t>
            </a:r>
          </a:p>
        </p:txBody>
      </p:sp>
      <p:sp>
        <p:nvSpPr>
          <p:cNvPr id="4" name="Right Arrow 3"/>
          <p:cNvSpPr/>
          <p:nvPr/>
        </p:nvSpPr>
        <p:spPr>
          <a:xfrm>
            <a:off x="622300" y="2374900"/>
            <a:ext cx="6565900" cy="584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p:cNvSpPr/>
          <p:nvPr/>
        </p:nvSpPr>
        <p:spPr>
          <a:xfrm rot="10800000">
            <a:off x="508000" y="23114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p:cNvSpPr/>
          <p:nvPr/>
        </p:nvSpPr>
        <p:spPr>
          <a:xfrm rot="10800000">
            <a:off x="3695700" y="23114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p:cNvSpPr/>
          <p:nvPr/>
        </p:nvSpPr>
        <p:spPr>
          <a:xfrm rot="10800000">
            <a:off x="6464300" y="23114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355600" y="2959100"/>
            <a:ext cx="1324273" cy="369332"/>
          </a:xfrm>
          <a:prstGeom prst="rect">
            <a:avLst/>
          </a:prstGeom>
          <a:noFill/>
        </p:spPr>
        <p:txBody>
          <a:bodyPr wrap="none" rtlCol="0">
            <a:spAutoFit/>
          </a:bodyPr>
          <a:lstStyle/>
          <a:p>
            <a:r>
              <a:rPr lang="en-CA" dirty="0"/>
              <a:t>1</a:t>
            </a:r>
            <a:r>
              <a:rPr lang="en-CA" baseline="30000" dirty="0"/>
              <a:t>st</a:t>
            </a:r>
            <a:r>
              <a:rPr lang="en-CA" dirty="0"/>
              <a:t> Sampling</a:t>
            </a:r>
          </a:p>
        </p:txBody>
      </p:sp>
      <p:sp>
        <p:nvSpPr>
          <p:cNvPr id="9" name="TextBox 8"/>
          <p:cNvSpPr txBox="1"/>
          <p:nvPr/>
        </p:nvSpPr>
        <p:spPr>
          <a:xfrm>
            <a:off x="3352800" y="2959100"/>
            <a:ext cx="1374094" cy="369332"/>
          </a:xfrm>
          <a:prstGeom prst="rect">
            <a:avLst/>
          </a:prstGeom>
          <a:noFill/>
        </p:spPr>
        <p:txBody>
          <a:bodyPr wrap="none" rtlCol="0">
            <a:spAutoFit/>
          </a:bodyPr>
          <a:lstStyle/>
          <a:p>
            <a:r>
              <a:rPr lang="en-CA" dirty="0"/>
              <a:t>2</a:t>
            </a:r>
            <a:r>
              <a:rPr lang="en-CA" baseline="30000" dirty="0"/>
              <a:t>nd</a:t>
            </a:r>
            <a:r>
              <a:rPr lang="en-CA" dirty="0"/>
              <a:t> Sampling</a:t>
            </a:r>
          </a:p>
        </p:txBody>
      </p:sp>
      <p:sp>
        <p:nvSpPr>
          <p:cNvPr id="10" name="TextBox 9"/>
          <p:cNvSpPr txBox="1"/>
          <p:nvPr/>
        </p:nvSpPr>
        <p:spPr>
          <a:xfrm>
            <a:off x="5638800" y="2959100"/>
            <a:ext cx="1397627" cy="369332"/>
          </a:xfrm>
          <a:prstGeom prst="rect">
            <a:avLst/>
          </a:prstGeom>
          <a:noFill/>
        </p:spPr>
        <p:txBody>
          <a:bodyPr wrap="none" rtlCol="0">
            <a:spAutoFit/>
          </a:bodyPr>
          <a:lstStyle/>
          <a:p>
            <a:r>
              <a:rPr lang="en-CA" dirty="0"/>
              <a:t>3</a:t>
            </a:r>
            <a:r>
              <a:rPr lang="en-CA" baseline="30000" dirty="0"/>
              <a:t>rd</a:t>
            </a:r>
            <a:r>
              <a:rPr lang="en-CA" dirty="0"/>
              <a:t> Sampling</a:t>
            </a:r>
          </a:p>
        </p:txBody>
      </p:sp>
      <p:sp>
        <p:nvSpPr>
          <p:cNvPr id="11" name="TextBox 10"/>
          <p:cNvSpPr txBox="1"/>
          <p:nvPr/>
        </p:nvSpPr>
        <p:spPr>
          <a:xfrm>
            <a:off x="406400" y="3302000"/>
            <a:ext cx="2716256" cy="954107"/>
          </a:xfrm>
          <a:prstGeom prst="rect">
            <a:avLst/>
          </a:prstGeom>
          <a:noFill/>
        </p:spPr>
        <p:txBody>
          <a:bodyPr wrap="none" rtlCol="0">
            <a:spAutoFit/>
          </a:bodyPr>
          <a:lstStyle/>
          <a:p>
            <a:pPr marL="285750" indent="-285750">
              <a:buFontTx/>
              <a:buChar char="-"/>
            </a:pPr>
            <a:r>
              <a:rPr lang="en-CA" sz="1400" dirty="0"/>
              <a:t>Demographics</a:t>
            </a:r>
          </a:p>
          <a:p>
            <a:pPr marL="285750" indent="-285750">
              <a:buFontTx/>
              <a:buChar char="-"/>
            </a:pPr>
            <a:r>
              <a:rPr lang="en-CA" sz="1400" dirty="0"/>
              <a:t>Food Frequency Questionnaire</a:t>
            </a:r>
          </a:p>
          <a:p>
            <a:pPr marL="285750" indent="-285750">
              <a:buFontTx/>
              <a:buChar char="-"/>
            </a:pPr>
            <a:r>
              <a:rPr lang="en-CA" sz="1400" dirty="0"/>
              <a:t>Medical History</a:t>
            </a:r>
          </a:p>
          <a:p>
            <a:pPr marL="285750" indent="-285750">
              <a:buFontTx/>
              <a:buChar char="-"/>
            </a:pPr>
            <a:endParaRPr lang="en-CA" sz="1400" dirty="0"/>
          </a:p>
        </p:txBody>
      </p:sp>
      <p:sp>
        <p:nvSpPr>
          <p:cNvPr id="13" name="TextBox 12"/>
          <p:cNvSpPr txBox="1"/>
          <p:nvPr/>
        </p:nvSpPr>
        <p:spPr>
          <a:xfrm>
            <a:off x="317500" y="1524000"/>
            <a:ext cx="2108975" cy="369332"/>
          </a:xfrm>
          <a:prstGeom prst="rect">
            <a:avLst/>
          </a:prstGeom>
          <a:noFill/>
        </p:spPr>
        <p:txBody>
          <a:bodyPr wrap="none" rtlCol="0">
            <a:spAutoFit/>
          </a:bodyPr>
          <a:lstStyle/>
          <a:p>
            <a:r>
              <a:rPr lang="en-CA" dirty="0"/>
              <a:t>Repeated every year</a:t>
            </a:r>
          </a:p>
        </p:txBody>
      </p:sp>
      <p:sp>
        <p:nvSpPr>
          <p:cNvPr id="14" name="Rectangle 13"/>
          <p:cNvSpPr/>
          <p:nvPr/>
        </p:nvSpPr>
        <p:spPr>
          <a:xfrm>
            <a:off x="241300" y="1549400"/>
            <a:ext cx="7708900" cy="2514600"/>
          </a:xfrm>
          <a:prstGeom prst="rect">
            <a:avLst/>
          </a:prstGeom>
          <a:noFill/>
          <a:ln w="222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Right Arrow 14"/>
          <p:cNvSpPr/>
          <p:nvPr/>
        </p:nvSpPr>
        <p:spPr>
          <a:xfrm>
            <a:off x="774700" y="5283200"/>
            <a:ext cx="6299200" cy="546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p:cNvSpPr/>
          <p:nvPr/>
        </p:nvSpPr>
        <p:spPr>
          <a:xfrm rot="10800000">
            <a:off x="673100" y="51943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rot="10800000">
            <a:off x="3860800" y="51943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p:cNvSpPr/>
          <p:nvPr/>
        </p:nvSpPr>
        <p:spPr>
          <a:xfrm rot="10800000">
            <a:off x="6629400" y="5194300"/>
            <a:ext cx="254000" cy="24130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317500" y="5702300"/>
            <a:ext cx="2051972" cy="369332"/>
          </a:xfrm>
          <a:prstGeom prst="rect">
            <a:avLst/>
          </a:prstGeom>
          <a:noFill/>
        </p:spPr>
        <p:txBody>
          <a:bodyPr wrap="none" rtlCol="0">
            <a:spAutoFit/>
          </a:bodyPr>
          <a:lstStyle/>
          <a:p>
            <a:r>
              <a:rPr lang="en-CA" dirty="0"/>
              <a:t>Before Colonoscopy</a:t>
            </a:r>
          </a:p>
        </p:txBody>
      </p:sp>
      <p:sp>
        <p:nvSpPr>
          <p:cNvPr id="20" name="TextBox 19"/>
          <p:cNvSpPr txBox="1"/>
          <p:nvPr/>
        </p:nvSpPr>
        <p:spPr>
          <a:xfrm>
            <a:off x="3302000" y="5702300"/>
            <a:ext cx="1380634" cy="369332"/>
          </a:xfrm>
          <a:prstGeom prst="rect">
            <a:avLst/>
          </a:prstGeom>
          <a:noFill/>
        </p:spPr>
        <p:txBody>
          <a:bodyPr wrap="none" rtlCol="0">
            <a:spAutoFit/>
          </a:bodyPr>
          <a:lstStyle/>
          <a:p>
            <a:r>
              <a:rPr lang="en-CA" dirty="0"/>
              <a:t>Colonoscopy</a:t>
            </a:r>
          </a:p>
        </p:txBody>
      </p:sp>
      <p:sp>
        <p:nvSpPr>
          <p:cNvPr id="21" name="TextBox 20"/>
          <p:cNvSpPr txBox="1"/>
          <p:nvPr/>
        </p:nvSpPr>
        <p:spPr>
          <a:xfrm>
            <a:off x="5994400" y="5753100"/>
            <a:ext cx="1907125" cy="369332"/>
          </a:xfrm>
          <a:prstGeom prst="rect">
            <a:avLst/>
          </a:prstGeom>
          <a:noFill/>
        </p:spPr>
        <p:txBody>
          <a:bodyPr wrap="none" rtlCol="0">
            <a:spAutoFit/>
          </a:bodyPr>
          <a:lstStyle/>
          <a:p>
            <a:r>
              <a:rPr lang="en-CA" dirty="0"/>
              <a:t>After Colonoscopy</a:t>
            </a:r>
          </a:p>
        </p:txBody>
      </p:sp>
      <p:sp>
        <p:nvSpPr>
          <p:cNvPr id="22" name="TextBox 21"/>
          <p:cNvSpPr txBox="1"/>
          <p:nvPr/>
        </p:nvSpPr>
        <p:spPr>
          <a:xfrm>
            <a:off x="342900" y="5994400"/>
            <a:ext cx="2716256" cy="738664"/>
          </a:xfrm>
          <a:prstGeom prst="rect">
            <a:avLst/>
          </a:prstGeom>
          <a:noFill/>
        </p:spPr>
        <p:txBody>
          <a:bodyPr wrap="none" rtlCol="0">
            <a:spAutoFit/>
          </a:bodyPr>
          <a:lstStyle/>
          <a:p>
            <a:pPr marL="285750" indent="-285750">
              <a:buFontTx/>
              <a:buChar char="-"/>
            </a:pPr>
            <a:r>
              <a:rPr lang="en-CA" sz="1400" dirty="0"/>
              <a:t>Demographics</a:t>
            </a:r>
          </a:p>
          <a:p>
            <a:pPr marL="285750" indent="-285750">
              <a:buFontTx/>
              <a:buChar char="-"/>
            </a:pPr>
            <a:r>
              <a:rPr lang="en-CA" sz="1400" dirty="0"/>
              <a:t>Food Frequency Questionnaire</a:t>
            </a:r>
          </a:p>
          <a:p>
            <a:pPr marL="285750" indent="-285750">
              <a:buFontTx/>
              <a:buChar char="-"/>
            </a:pPr>
            <a:r>
              <a:rPr lang="en-CA" sz="1400" dirty="0"/>
              <a:t>Medical History</a:t>
            </a:r>
          </a:p>
        </p:txBody>
      </p:sp>
      <p:sp>
        <p:nvSpPr>
          <p:cNvPr id="23" name="TextBox 22"/>
          <p:cNvSpPr txBox="1"/>
          <p:nvPr/>
        </p:nvSpPr>
        <p:spPr>
          <a:xfrm>
            <a:off x="330200" y="1981200"/>
            <a:ext cx="661720" cy="369332"/>
          </a:xfrm>
          <a:prstGeom prst="rect">
            <a:avLst/>
          </a:prstGeom>
          <a:noFill/>
        </p:spPr>
        <p:txBody>
          <a:bodyPr wrap="none" rtlCol="0">
            <a:spAutoFit/>
          </a:bodyPr>
          <a:lstStyle/>
          <a:p>
            <a:r>
              <a:rPr lang="en-CA" dirty="0"/>
              <a:t>Stool</a:t>
            </a:r>
          </a:p>
        </p:txBody>
      </p:sp>
      <p:sp>
        <p:nvSpPr>
          <p:cNvPr id="24" name="TextBox 23"/>
          <p:cNvSpPr txBox="1"/>
          <p:nvPr/>
        </p:nvSpPr>
        <p:spPr>
          <a:xfrm>
            <a:off x="3517900" y="1981200"/>
            <a:ext cx="661720" cy="369332"/>
          </a:xfrm>
          <a:prstGeom prst="rect">
            <a:avLst/>
          </a:prstGeom>
          <a:noFill/>
        </p:spPr>
        <p:txBody>
          <a:bodyPr wrap="none" rtlCol="0">
            <a:spAutoFit/>
          </a:bodyPr>
          <a:lstStyle/>
          <a:p>
            <a:r>
              <a:rPr lang="en-CA" dirty="0"/>
              <a:t>Stool</a:t>
            </a:r>
          </a:p>
        </p:txBody>
      </p:sp>
      <p:sp>
        <p:nvSpPr>
          <p:cNvPr id="25" name="TextBox 24"/>
          <p:cNvSpPr txBox="1"/>
          <p:nvPr/>
        </p:nvSpPr>
        <p:spPr>
          <a:xfrm>
            <a:off x="6286500" y="1981200"/>
            <a:ext cx="661720" cy="369332"/>
          </a:xfrm>
          <a:prstGeom prst="rect">
            <a:avLst/>
          </a:prstGeom>
          <a:noFill/>
        </p:spPr>
        <p:txBody>
          <a:bodyPr wrap="none" rtlCol="0">
            <a:spAutoFit/>
          </a:bodyPr>
          <a:lstStyle/>
          <a:p>
            <a:r>
              <a:rPr lang="en-CA" dirty="0"/>
              <a:t>Stool</a:t>
            </a:r>
          </a:p>
        </p:txBody>
      </p:sp>
      <p:sp>
        <p:nvSpPr>
          <p:cNvPr id="26" name="TextBox 25"/>
          <p:cNvSpPr txBox="1"/>
          <p:nvPr/>
        </p:nvSpPr>
        <p:spPr>
          <a:xfrm>
            <a:off x="482600" y="4838700"/>
            <a:ext cx="661720" cy="369332"/>
          </a:xfrm>
          <a:prstGeom prst="rect">
            <a:avLst/>
          </a:prstGeom>
          <a:noFill/>
        </p:spPr>
        <p:txBody>
          <a:bodyPr wrap="none" rtlCol="0">
            <a:spAutoFit/>
          </a:bodyPr>
          <a:lstStyle/>
          <a:p>
            <a:r>
              <a:rPr lang="en-CA" dirty="0"/>
              <a:t>Stool</a:t>
            </a:r>
          </a:p>
        </p:txBody>
      </p:sp>
      <p:sp>
        <p:nvSpPr>
          <p:cNvPr id="27" name="TextBox 26"/>
          <p:cNvSpPr txBox="1"/>
          <p:nvPr/>
        </p:nvSpPr>
        <p:spPr>
          <a:xfrm>
            <a:off x="2425699" y="4622800"/>
            <a:ext cx="3109913" cy="646331"/>
          </a:xfrm>
          <a:prstGeom prst="rect">
            <a:avLst/>
          </a:prstGeom>
          <a:noFill/>
        </p:spPr>
        <p:txBody>
          <a:bodyPr wrap="square" rtlCol="0">
            <a:spAutoFit/>
          </a:bodyPr>
          <a:lstStyle/>
          <a:p>
            <a:pPr algn="ctr"/>
            <a:r>
              <a:rPr lang="en-CA" dirty="0"/>
              <a:t>5/6 matched polyp and benign</a:t>
            </a:r>
          </a:p>
          <a:p>
            <a:pPr algn="ctr"/>
            <a:r>
              <a:rPr lang="en-CA" dirty="0"/>
              <a:t>tissue samples</a:t>
            </a:r>
          </a:p>
        </p:txBody>
      </p:sp>
      <p:sp>
        <p:nvSpPr>
          <p:cNvPr id="28" name="TextBox 27"/>
          <p:cNvSpPr txBox="1"/>
          <p:nvPr/>
        </p:nvSpPr>
        <p:spPr>
          <a:xfrm>
            <a:off x="6426200" y="4838700"/>
            <a:ext cx="661720" cy="369332"/>
          </a:xfrm>
          <a:prstGeom prst="rect">
            <a:avLst/>
          </a:prstGeom>
          <a:noFill/>
        </p:spPr>
        <p:txBody>
          <a:bodyPr wrap="none" rtlCol="0">
            <a:spAutoFit/>
          </a:bodyPr>
          <a:lstStyle/>
          <a:p>
            <a:r>
              <a:rPr lang="en-CA" dirty="0"/>
              <a:t>Stool</a:t>
            </a:r>
          </a:p>
        </p:txBody>
      </p:sp>
      <p:sp>
        <p:nvSpPr>
          <p:cNvPr id="29" name="Rectangle 28"/>
          <p:cNvSpPr/>
          <p:nvPr/>
        </p:nvSpPr>
        <p:spPr>
          <a:xfrm>
            <a:off x="228600" y="4254500"/>
            <a:ext cx="7734300" cy="2514600"/>
          </a:xfrm>
          <a:prstGeom prst="rect">
            <a:avLst/>
          </a:prstGeom>
          <a:noFill/>
          <a:ln w="222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p:cNvSpPr txBox="1"/>
          <p:nvPr/>
        </p:nvSpPr>
        <p:spPr>
          <a:xfrm>
            <a:off x="3340100" y="6019800"/>
            <a:ext cx="2036263" cy="738664"/>
          </a:xfrm>
          <a:prstGeom prst="rect">
            <a:avLst/>
          </a:prstGeom>
          <a:noFill/>
        </p:spPr>
        <p:txBody>
          <a:bodyPr wrap="none" rtlCol="0">
            <a:spAutoFit/>
          </a:bodyPr>
          <a:lstStyle/>
          <a:p>
            <a:pPr marL="285750" indent="-285750">
              <a:buFontTx/>
              <a:buChar char="-"/>
            </a:pPr>
            <a:r>
              <a:rPr lang="en-CA" sz="1400" dirty="0"/>
              <a:t>Number of polyps</a:t>
            </a:r>
          </a:p>
          <a:p>
            <a:pPr marL="285750" indent="-285750">
              <a:buFontTx/>
              <a:buChar char="-"/>
            </a:pPr>
            <a:r>
              <a:rPr lang="en-CA" sz="1400" dirty="0"/>
              <a:t>Size of polyps</a:t>
            </a:r>
          </a:p>
          <a:p>
            <a:pPr marL="285750" indent="-285750">
              <a:buFontTx/>
              <a:buChar char="-"/>
            </a:pPr>
            <a:r>
              <a:rPr lang="en-CA" sz="1400" dirty="0"/>
              <a:t>Evasiveness of polyps</a:t>
            </a:r>
          </a:p>
        </p:txBody>
      </p:sp>
      <p:sp>
        <p:nvSpPr>
          <p:cNvPr id="31" name="TextBox 30"/>
          <p:cNvSpPr txBox="1"/>
          <p:nvPr/>
        </p:nvSpPr>
        <p:spPr>
          <a:xfrm>
            <a:off x="203200" y="4241800"/>
            <a:ext cx="3538405" cy="369332"/>
          </a:xfrm>
          <a:prstGeom prst="rect">
            <a:avLst/>
          </a:prstGeom>
          <a:noFill/>
        </p:spPr>
        <p:txBody>
          <a:bodyPr wrap="none" rtlCol="0">
            <a:spAutoFit/>
          </a:bodyPr>
          <a:lstStyle/>
          <a:p>
            <a:r>
              <a:rPr lang="en-CA" dirty="0"/>
              <a:t>Repeated each routine colonoscopy</a:t>
            </a:r>
          </a:p>
        </p:txBody>
      </p:sp>
      <p:sp>
        <p:nvSpPr>
          <p:cNvPr id="32" name="TextBox 31"/>
          <p:cNvSpPr txBox="1"/>
          <p:nvPr/>
        </p:nvSpPr>
        <p:spPr>
          <a:xfrm>
            <a:off x="8102600" y="1841500"/>
            <a:ext cx="3348674" cy="1477328"/>
          </a:xfrm>
          <a:prstGeom prst="rect">
            <a:avLst/>
          </a:prstGeom>
          <a:noFill/>
        </p:spPr>
        <p:txBody>
          <a:bodyPr wrap="none" rtlCol="0">
            <a:spAutoFit/>
          </a:bodyPr>
          <a:lstStyle/>
          <a:p>
            <a:pPr marL="285750" indent="-285750">
              <a:buFontTx/>
              <a:buChar char="-"/>
            </a:pPr>
            <a:r>
              <a:rPr lang="en-CA" dirty="0"/>
              <a:t>Whole family sampled</a:t>
            </a:r>
          </a:p>
          <a:p>
            <a:pPr marL="285750" indent="-285750">
              <a:buFontTx/>
              <a:buChar char="-"/>
            </a:pPr>
            <a:r>
              <a:rPr lang="en-CA" dirty="0"/>
              <a:t>Assumed average n/family = 4</a:t>
            </a:r>
          </a:p>
          <a:p>
            <a:pPr marL="285750" indent="-285750">
              <a:buFontTx/>
              <a:buChar char="-"/>
            </a:pPr>
            <a:r>
              <a:rPr lang="en-CA" dirty="0"/>
              <a:t>Samples kits mailed to families</a:t>
            </a:r>
          </a:p>
          <a:p>
            <a:pPr marL="285750" indent="-285750">
              <a:buFontTx/>
              <a:buChar char="-"/>
            </a:pPr>
            <a:r>
              <a:rPr lang="en-CA" dirty="0"/>
              <a:t>Go for 10 years concurrently</a:t>
            </a:r>
          </a:p>
          <a:p>
            <a:endParaRPr lang="en-CA" dirty="0"/>
          </a:p>
        </p:txBody>
      </p:sp>
      <p:sp>
        <p:nvSpPr>
          <p:cNvPr id="33" name="TextBox 32"/>
          <p:cNvSpPr txBox="1"/>
          <p:nvPr/>
        </p:nvSpPr>
        <p:spPr>
          <a:xfrm>
            <a:off x="8102600" y="4318000"/>
            <a:ext cx="3421321" cy="1477328"/>
          </a:xfrm>
          <a:prstGeom prst="rect">
            <a:avLst/>
          </a:prstGeom>
          <a:noFill/>
        </p:spPr>
        <p:txBody>
          <a:bodyPr wrap="none" rtlCol="0">
            <a:spAutoFit/>
          </a:bodyPr>
          <a:lstStyle/>
          <a:p>
            <a:pPr marL="285750" indent="-285750">
              <a:buFontTx/>
              <a:buChar char="-"/>
            </a:pPr>
            <a:r>
              <a:rPr lang="en-CA" dirty="0"/>
              <a:t>Only those needing endoscopy</a:t>
            </a:r>
          </a:p>
          <a:p>
            <a:pPr marL="285750" indent="-285750">
              <a:buFontTx/>
              <a:buChar char="-"/>
            </a:pPr>
            <a:r>
              <a:rPr lang="en-CA" dirty="0"/>
              <a:t>Plan on children being included</a:t>
            </a:r>
          </a:p>
          <a:p>
            <a:pPr marL="285750" indent="-285750">
              <a:buFontTx/>
              <a:buChar char="-"/>
            </a:pPr>
            <a:r>
              <a:rPr lang="en-CA" dirty="0"/>
              <a:t>Go for 10 years concurrently </a:t>
            </a:r>
          </a:p>
          <a:p>
            <a:pPr marL="285750" indent="-285750">
              <a:buFontTx/>
              <a:buChar char="-"/>
            </a:pPr>
            <a:endParaRPr lang="en-CA" dirty="0"/>
          </a:p>
          <a:p>
            <a:endParaRPr lang="en-CA" dirty="0"/>
          </a:p>
        </p:txBody>
      </p:sp>
    </p:spTree>
    <p:extLst>
      <p:ext uri="{BB962C8B-B14F-4D97-AF65-F5344CB8AC3E}">
        <p14:creationId xmlns:p14="http://schemas.microsoft.com/office/powerpoint/2010/main" val="339108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Aim 1</a:t>
            </a:r>
          </a:p>
        </p:txBody>
      </p:sp>
      <p:sp>
        <p:nvSpPr>
          <p:cNvPr id="4" name="Oval 3"/>
          <p:cNvSpPr/>
          <p:nvPr/>
        </p:nvSpPr>
        <p:spPr>
          <a:xfrm>
            <a:off x="494103" y="3079951"/>
            <a:ext cx="1635483" cy="1504082"/>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“Normal”</a:t>
            </a:r>
          </a:p>
        </p:txBody>
      </p:sp>
      <p:sp>
        <p:nvSpPr>
          <p:cNvPr id="5" name="Oval 4"/>
          <p:cNvSpPr/>
          <p:nvPr/>
        </p:nvSpPr>
        <p:spPr>
          <a:xfrm>
            <a:off x="2282798" y="3087972"/>
            <a:ext cx="1635483" cy="1504082"/>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6" name="TextBox 5"/>
          <p:cNvSpPr txBox="1"/>
          <p:nvPr/>
        </p:nvSpPr>
        <p:spPr>
          <a:xfrm>
            <a:off x="577515" y="1828800"/>
            <a:ext cx="8001000" cy="369332"/>
          </a:xfrm>
          <a:prstGeom prst="rect">
            <a:avLst/>
          </a:prstGeom>
          <a:noFill/>
        </p:spPr>
        <p:txBody>
          <a:bodyPr wrap="square" rtlCol="0">
            <a:spAutoFit/>
          </a:bodyPr>
          <a:lstStyle/>
          <a:p>
            <a:r>
              <a:rPr lang="en-CA" dirty="0"/>
              <a:t>Is there a detectable difference in stool in those with and without FAP?</a:t>
            </a:r>
          </a:p>
        </p:txBody>
      </p:sp>
      <p:sp>
        <p:nvSpPr>
          <p:cNvPr id="7" name="Oval 6"/>
          <p:cNvSpPr/>
          <p:nvPr/>
        </p:nvSpPr>
        <p:spPr>
          <a:xfrm>
            <a:off x="5699764" y="3075941"/>
            <a:ext cx="1635483" cy="1504082"/>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“Normal”</a:t>
            </a:r>
          </a:p>
        </p:txBody>
      </p:sp>
      <p:sp>
        <p:nvSpPr>
          <p:cNvPr id="8" name="Oval 7"/>
          <p:cNvSpPr/>
          <p:nvPr/>
        </p:nvSpPr>
        <p:spPr>
          <a:xfrm>
            <a:off x="6562027" y="3120057"/>
            <a:ext cx="1635483" cy="1504082"/>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9" name="Oval 8"/>
          <p:cNvSpPr/>
          <p:nvPr/>
        </p:nvSpPr>
        <p:spPr>
          <a:xfrm>
            <a:off x="9718314" y="3087972"/>
            <a:ext cx="1635483" cy="1504082"/>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r>
              <a:rPr lang="en-CA" dirty="0"/>
              <a:t>“Normal”</a:t>
            </a:r>
          </a:p>
        </p:txBody>
      </p:sp>
      <p:sp>
        <p:nvSpPr>
          <p:cNvPr id="10" name="Oval 9"/>
          <p:cNvSpPr/>
          <p:nvPr/>
        </p:nvSpPr>
        <p:spPr>
          <a:xfrm>
            <a:off x="9745579" y="3108156"/>
            <a:ext cx="1588168" cy="1451811"/>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11" name="TextBox 10"/>
          <p:cNvSpPr txBox="1"/>
          <p:nvPr/>
        </p:nvSpPr>
        <p:spPr>
          <a:xfrm>
            <a:off x="4451685" y="3525256"/>
            <a:ext cx="603820" cy="584775"/>
          </a:xfrm>
          <a:prstGeom prst="rect">
            <a:avLst/>
          </a:prstGeom>
          <a:noFill/>
        </p:spPr>
        <p:txBody>
          <a:bodyPr wrap="none" rtlCol="0">
            <a:spAutoFit/>
          </a:bodyPr>
          <a:lstStyle/>
          <a:p>
            <a:r>
              <a:rPr lang="en-CA" sz="3200" dirty="0"/>
              <a:t>VS</a:t>
            </a:r>
          </a:p>
        </p:txBody>
      </p:sp>
      <p:sp>
        <p:nvSpPr>
          <p:cNvPr id="12" name="TextBox 11"/>
          <p:cNvSpPr txBox="1"/>
          <p:nvPr/>
        </p:nvSpPr>
        <p:spPr>
          <a:xfrm>
            <a:off x="8694834" y="3533275"/>
            <a:ext cx="603820" cy="584775"/>
          </a:xfrm>
          <a:prstGeom prst="rect">
            <a:avLst/>
          </a:prstGeom>
          <a:noFill/>
        </p:spPr>
        <p:txBody>
          <a:bodyPr wrap="none" rtlCol="0">
            <a:spAutoFit/>
          </a:bodyPr>
          <a:lstStyle/>
          <a:p>
            <a:r>
              <a:rPr lang="en-CA" sz="3200" dirty="0"/>
              <a:t>VS</a:t>
            </a:r>
          </a:p>
        </p:txBody>
      </p:sp>
    </p:spTree>
    <p:extLst>
      <p:ext uri="{BB962C8B-B14F-4D97-AF65-F5344CB8AC3E}">
        <p14:creationId xmlns:p14="http://schemas.microsoft.com/office/powerpoint/2010/main" val="418012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a:endCxn id="4098" idx="1"/>
          </p:cNvCxnSpPr>
          <p:nvPr/>
        </p:nvCxnSpPr>
        <p:spPr>
          <a:xfrm flipV="1">
            <a:off x="2261937" y="3753604"/>
            <a:ext cx="696996" cy="122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331491" y="3316708"/>
            <a:ext cx="954506" cy="894347"/>
            <a:chOff x="645694" y="4808621"/>
            <a:chExt cx="954506" cy="894347"/>
          </a:xfrm>
        </p:grpSpPr>
        <p:sp>
          <p:nvSpPr>
            <p:cNvPr id="15" name="Rectangle 14"/>
            <p:cNvSpPr/>
            <p:nvPr/>
          </p:nvSpPr>
          <p:spPr>
            <a:xfrm>
              <a:off x="649705" y="4812632"/>
              <a:ext cx="950495" cy="890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645694" y="4808621"/>
              <a:ext cx="473243" cy="890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p:ph type="title"/>
          </p:nvPr>
        </p:nvSpPr>
        <p:spPr/>
        <p:txBody>
          <a:bodyPr/>
          <a:lstStyle/>
          <a:p>
            <a:r>
              <a:rPr lang="en-CA" dirty="0"/>
              <a:t>Aim 2</a:t>
            </a:r>
          </a:p>
        </p:txBody>
      </p:sp>
      <p:sp>
        <p:nvSpPr>
          <p:cNvPr id="4" name="TextBox 3"/>
          <p:cNvSpPr txBox="1"/>
          <p:nvPr/>
        </p:nvSpPr>
        <p:spPr>
          <a:xfrm>
            <a:off x="264695" y="1732547"/>
            <a:ext cx="11207042" cy="923330"/>
          </a:xfrm>
          <a:prstGeom prst="rect">
            <a:avLst/>
          </a:prstGeom>
          <a:noFill/>
        </p:spPr>
        <p:txBody>
          <a:bodyPr wrap="none" rtlCol="0">
            <a:spAutoFit/>
          </a:bodyPr>
          <a:lstStyle/>
          <a:p>
            <a:r>
              <a:rPr lang="en-CA" dirty="0"/>
              <a:t>Within the same family and across families is there a consistent microbiome signature difference between those with </a:t>
            </a:r>
          </a:p>
          <a:p>
            <a:r>
              <a:rPr lang="en-CA" dirty="0"/>
              <a:t>FAP and those without disease?</a:t>
            </a:r>
          </a:p>
          <a:p>
            <a:endParaRPr lang="en-CA" dirty="0"/>
          </a:p>
        </p:txBody>
      </p:sp>
      <p:pic>
        <p:nvPicPr>
          <p:cNvPr id="4098" name="Picture 2" descr="http://www.edupic.net/Images/Fractions/Thumbs/1_half_circ_gr_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8933" y="3200401"/>
            <a:ext cx="1106405" cy="11064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311439" y="3573382"/>
            <a:ext cx="1072730" cy="369332"/>
          </a:xfrm>
          <a:prstGeom prst="rect">
            <a:avLst/>
          </a:prstGeom>
          <a:noFill/>
        </p:spPr>
        <p:txBody>
          <a:bodyPr wrap="none" rtlCol="0">
            <a:spAutoFit/>
          </a:bodyPr>
          <a:lstStyle/>
          <a:p>
            <a:r>
              <a:rPr lang="en-CA" dirty="0"/>
              <a:t>“Normal”</a:t>
            </a:r>
          </a:p>
        </p:txBody>
      </p:sp>
      <p:sp>
        <p:nvSpPr>
          <p:cNvPr id="12" name="TextBox 11"/>
          <p:cNvSpPr txBox="1"/>
          <p:nvPr/>
        </p:nvSpPr>
        <p:spPr>
          <a:xfrm>
            <a:off x="3176337" y="3573381"/>
            <a:ext cx="529184" cy="369332"/>
          </a:xfrm>
          <a:prstGeom prst="rect">
            <a:avLst/>
          </a:prstGeom>
          <a:noFill/>
        </p:spPr>
        <p:txBody>
          <a:bodyPr wrap="none" rtlCol="0">
            <a:spAutoFit/>
          </a:bodyPr>
          <a:lstStyle/>
          <a:p>
            <a:r>
              <a:rPr lang="en-CA" dirty="0"/>
              <a:t>FAP</a:t>
            </a:r>
          </a:p>
        </p:txBody>
      </p:sp>
      <p:cxnSp>
        <p:nvCxnSpPr>
          <p:cNvPr id="26" name="Straight Connector 25"/>
          <p:cNvCxnSpPr/>
          <p:nvPr/>
        </p:nvCxnSpPr>
        <p:spPr>
          <a:xfrm>
            <a:off x="2658979" y="3777915"/>
            <a:ext cx="24063" cy="154004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347537" y="5317958"/>
            <a:ext cx="2466474" cy="1203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355558" y="5317958"/>
            <a:ext cx="4011" cy="3128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2" descr="http://www.edupic.net/Images/Fractions/Thumbs/1_half_circ_gr_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79" y="5614237"/>
            <a:ext cx="601579" cy="601579"/>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1868901" y="5642810"/>
            <a:ext cx="657731" cy="565484"/>
            <a:chOff x="645694" y="4808621"/>
            <a:chExt cx="954506" cy="894347"/>
          </a:xfrm>
        </p:grpSpPr>
        <p:sp>
          <p:nvSpPr>
            <p:cNvPr id="38" name="Rectangle 37"/>
            <p:cNvSpPr/>
            <p:nvPr/>
          </p:nvSpPr>
          <p:spPr>
            <a:xfrm>
              <a:off x="649705" y="4812632"/>
              <a:ext cx="950495" cy="890336"/>
            </a:xfrm>
            <a:prstGeom prst="rect">
              <a:avLst/>
            </a:prstGeom>
            <a:solidFill>
              <a:srgbClr val="009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p:cNvSpPr/>
            <p:nvPr/>
          </p:nvSpPr>
          <p:spPr>
            <a:xfrm>
              <a:off x="645694" y="4808621"/>
              <a:ext cx="473243" cy="890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0" name="Straight Connector 39"/>
          <p:cNvCxnSpPr/>
          <p:nvPr/>
        </p:nvCxnSpPr>
        <p:spPr>
          <a:xfrm>
            <a:off x="2193756" y="5325974"/>
            <a:ext cx="4011" cy="3128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3537280" y="5626767"/>
            <a:ext cx="657731" cy="565484"/>
            <a:chOff x="645694" y="4808621"/>
            <a:chExt cx="954506" cy="894347"/>
          </a:xfrm>
        </p:grpSpPr>
        <p:sp>
          <p:nvSpPr>
            <p:cNvPr id="43" name="Rectangle 42"/>
            <p:cNvSpPr/>
            <p:nvPr/>
          </p:nvSpPr>
          <p:spPr>
            <a:xfrm>
              <a:off x="649705" y="4812632"/>
              <a:ext cx="950495" cy="8903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p:cNvSpPr/>
            <p:nvPr/>
          </p:nvSpPr>
          <p:spPr>
            <a:xfrm>
              <a:off x="645694" y="4808621"/>
              <a:ext cx="473243" cy="890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33" name="Picture 32"/>
          <p:cNvPicPr>
            <a:picLocks noChangeAspect="1"/>
          </p:cNvPicPr>
          <p:nvPr/>
        </p:nvPicPr>
        <p:blipFill>
          <a:blip r:embed="rId4"/>
          <a:stretch>
            <a:fillRect/>
          </a:stretch>
        </p:blipFill>
        <p:spPr>
          <a:xfrm>
            <a:off x="2679019" y="5555403"/>
            <a:ext cx="727014" cy="737113"/>
          </a:xfrm>
          <a:prstGeom prst="rect">
            <a:avLst/>
          </a:prstGeom>
        </p:spPr>
      </p:pic>
      <p:cxnSp>
        <p:nvCxnSpPr>
          <p:cNvPr id="46" name="Straight Connector 45"/>
          <p:cNvCxnSpPr/>
          <p:nvPr/>
        </p:nvCxnSpPr>
        <p:spPr>
          <a:xfrm>
            <a:off x="3043983" y="5309928"/>
            <a:ext cx="4011" cy="3128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809991" y="5317945"/>
            <a:ext cx="4011" cy="3128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685972" y="3043856"/>
            <a:ext cx="1635483" cy="1504082"/>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“Normal”</a:t>
            </a:r>
          </a:p>
        </p:txBody>
      </p:sp>
      <p:sp>
        <p:nvSpPr>
          <p:cNvPr id="51" name="Oval 50"/>
          <p:cNvSpPr/>
          <p:nvPr/>
        </p:nvSpPr>
        <p:spPr>
          <a:xfrm>
            <a:off x="9858292" y="4820520"/>
            <a:ext cx="1635483" cy="1504082"/>
          </a:xfrm>
          <a:prstGeom prst="ellipse">
            <a:avLst/>
          </a:prstGeom>
          <a:solidFill>
            <a:srgbClr val="00B050">
              <a:alpha val="5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FAP</a:t>
            </a:r>
          </a:p>
        </p:txBody>
      </p:sp>
      <p:sp>
        <p:nvSpPr>
          <p:cNvPr id="48" name="Flowchart: Connector 47"/>
          <p:cNvSpPr/>
          <p:nvPr/>
        </p:nvSpPr>
        <p:spPr>
          <a:xfrm>
            <a:off x="8013038" y="3296653"/>
            <a:ext cx="661737" cy="6376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Flowchart: Connector 55"/>
          <p:cNvSpPr/>
          <p:nvPr/>
        </p:nvSpPr>
        <p:spPr>
          <a:xfrm>
            <a:off x="7082596" y="4207043"/>
            <a:ext cx="661737" cy="6376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Flowchart: Connector 56"/>
          <p:cNvSpPr/>
          <p:nvPr/>
        </p:nvSpPr>
        <p:spPr>
          <a:xfrm>
            <a:off x="6325025" y="3324727"/>
            <a:ext cx="661737" cy="6376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Flowchart: Connector 57"/>
          <p:cNvSpPr/>
          <p:nvPr/>
        </p:nvSpPr>
        <p:spPr>
          <a:xfrm>
            <a:off x="7187288" y="2707106"/>
            <a:ext cx="661737" cy="63767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Flowchart: Connector 58"/>
          <p:cNvSpPr/>
          <p:nvPr/>
        </p:nvSpPr>
        <p:spPr>
          <a:xfrm>
            <a:off x="10327112" y="4515853"/>
            <a:ext cx="661737" cy="637673"/>
          </a:xfrm>
          <a:prstGeom prst="flowChartConnector">
            <a:avLst/>
          </a:prstGeom>
          <a:solidFill>
            <a:srgbClr val="009A00"/>
          </a:solidFill>
          <a:ln>
            <a:solidFill>
              <a:srgbClr val="00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Flowchart: Connector 59"/>
          <p:cNvSpPr/>
          <p:nvPr/>
        </p:nvSpPr>
        <p:spPr>
          <a:xfrm>
            <a:off x="11129217" y="5233738"/>
            <a:ext cx="661737" cy="637673"/>
          </a:xfrm>
          <a:prstGeom prst="flowChartConnector">
            <a:avLst/>
          </a:prstGeom>
          <a:solidFill>
            <a:srgbClr val="009A00"/>
          </a:solidFill>
          <a:ln>
            <a:solidFill>
              <a:srgbClr val="00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Flowchart: Connector 60"/>
          <p:cNvSpPr/>
          <p:nvPr/>
        </p:nvSpPr>
        <p:spPr>
          <a:xfrm>
            <a:off x="10335133" y="5967663"/>
            <a:ext cx="661737" cy="637673"/>
          </a:xfrm>
          <a:prstGeom prst="flowChartConnector">
            <a:avLst/>
          </a:prstGeom>
          <a:solidFill>
            <a:srgbClr val="009A00"/>
          </a:solidFill>
          <a:ln>
            <a:solidFill>
              <a:srgbClr val="00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Flowchart: Connector 61"/>
          <p:cNvSpPr/>
          <p:nvPr/>
        </p:nvSpPr>
        <p:spPr>
          <a:xfrm>
            <a:off x="9529017" y="5197643"/>
            <a:ext cx="661737" cy="637673"/>
          </a:xfrm>
          <a:prstGeom prst="flowChartConnector">
            <a:avLst/>
          </a:prstGeom>
          <a:solidFill>
            <a:srgbClr val="009A00"/>
          </a:solidFill>
          <a:ln>
            <a:solidFill>
              <a:srgbClr val="00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extBox 62"/>
          <p:cNvSpPr txBox="1"/>
          <p:nvPr/>
        </p:nvSpPr>
        <p:spPr>
          <a:xfrm>
            <a:off x="4764506" y="4295277"/>
            <a:ext cx="939681" cy="584775"/>
          </a:xfrm>
          <a:prstGeom prst="rect">
            <a:avLst/>
          </a:prstGeom>
          <a:noFill/>
        </p:spPr>
        <p:txBody>
          <a:bodyPr wrap="none" rtlCol="0">
            <a:spAutoFit/>
          </a:bodyPr>
          <a:lstStyle/>
          <a:p>
            <a:r>
              <a:rPr lang="en-CA" sz="3200" dirty="0"/>
              <a:t>AND</a:t>
            </a:r>
          </a:p>
        </p:txBody>
      </p:sp>
      <p:sp>
        <p:nvSpPr>
          <p:cNvPr id="64" name="TextBox 63"/>
          <p:cNvSpPr txBox="1"/>
          <p:nvPr/>
        </p:nvSpPr>
        <p:spPr>
          <a:xfrm>
            <a:off x="8758990" y="4199024"/>
            <a:ext cx="603820" cy="584775"/>
          </a:xfrm>
          <a:prstGeom prst="rect">
            <a:avLst/>
          </a:prstGeom>
          <a:noFill/>
        </p:spPr>
        <p:txBody>
          <a:bodyPr wrap="none" rtlCol="0">
            <a:spAutoFit/>
          </a:bodyPr>
          <a:lstStyle/>
          <a:p>
            <a:r>
              <a:rPr lang="en-CA" sz="3200" dirty="0"/>
              <a:t>VS</a:t>
            </a:r>
          </a:p>
        </p:txBody>
      </p:sp>
    </p:spTree>
    <p:extLst>
      <p:ext uri="{BB962C8B-B14F-4D97-AF65-F5344CB8AC3E}">
        <p14:creationId xmlns:p14="http://schemas.microsoft.com/office/powerpoint/2010/main" val="3705358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1155</Words>
  <Application>Microsoft Office PowerPoint</Application>
  <PresentationFormat>Widescreen</PresentationFormat>
  <Paragraphs>191</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The Family Microbiome and Familial Adenomatous Polyposis</vt:lpstr>
      <vt:lpstr>Introduction: Previous Studies</vt:lpstr>
      <vt:lpstr>Introduction: Previous Gut Family Study </vt:lpstr>
      <vt:lpstr>Introduction: Colorectal Cancer and the Microbiome</vt:lpstr>
      <vt:lpstr>Introduction: Colorectal Cancer and the Microbiome</vt:lpstr>
      <vt:lpstr>Overarching Hypothesis and Specific Aims</vt:lpstr>
      <vt:lpstr>Sampling Overview</vt:lpstr>
      <vt:lpstr>Aim 1</vt:lpstr>
      <vt:lpstr>Aim 2</vt:lpstr>
      <vt:lpstr>Aim 3</vt:lpstr>
      <vt:lpstr>Study Progress</vt:lpstr>
      <vt:lpstr>One Final Thought on Analysis</vt:lpstr>
      <vt:lpstr>One Final Thought on Analysis</vt:lpstr>
      <vt:lpstr>Thanks for your time and attention.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Microbiome and Familial Adenomatous Polyposis</dc:title>
  <dc:creator>marc Sze</dc:creator>
  <cp:lastModifiedBy>marc Sze</cp:lastModifiedBy>
  <cp:revision>54</cp:revision>
  <dcterms:created xsi:type="dcterms:W3CDTF">2016-07-18T12:04:58Z</dcterms:created>
  <dcterms:modified xsi:type="dcterms:W3CDTF">2016-07-25T12:03:55Z</dcterms:modified>
</cp:coreProperties>
</file>