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 id="270" r:id="rId15"/>
    <p:sldId id="271" r:id="rId16"/>
    <p:sldId id="272" r:id="rId17"/>
    <p:sldId id="269"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94660"/>
  </p:normalViewPr>
  <p:slideViewPr>
    <p:cSldViewPr snapToGrid="0" showGuides="1">
      <p:cViewPr varScale="1">
        <p:scale>
          <a:sx n="56" d="100"/>
          <a:sy n="56" d="100"/>
        </p:scale>
        <p:origin x="72" y="2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547FE-DE86-48F2-B1C9-559CBE84D72F}" type="datetimeFigureOut">
              <a:rPr lang="en-CA" smtClean="0"/>
              <a:t>2016-07-14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F5219-0716-4DAC-A557-76DFCE5BE1DD}" type="slidenum">
              <a:rPr lang="en-CA" smtClean="0"/>
              <a:t>‹#›</a:t>
            </a:fld>
            <a:endParaRPr lang="en-CA"/>
          </a:p>
        </p:txBody>
      </p:sp>
    </p:spTree>
    <p:extLst>
      <p:ext uri="{BB962C8B-B14F-4D97-AF65-F5344CB8AC3E}">
        <p14:creationId xmlns:p14="http://schemas.microsoft.com/office/powerpoint/2010/main" val="1165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Disclaimer: Note that I thought they did a good</a:t>
            </a:r>
            <a:r>
              <a:rPr lang="en-CA" baseline="0" dirty="0"/>
              <a:t> job of trying to tie in a very large multifactorial data set.  A lot of work to actually accumulate </a:t>
            </a:r>
            <a:r>
              <a:rPr lang="en-CA" baseline="0"/>
              <a:t>this information.</a:t>
            </a:r>
            <a:endParaRPr lang="en-CA"/>
          </a:p>
        </p:txBody>
      </p:sp>
      <p:sp>
        <p:nvSpPr>
          <p:cNvPr id="4" name="Slide Number Placeholder 3"/>
          <p:cNvSpPr>
            <a:spLocks noGrp="1"/>
          </p:cNvSpPr>
          <p:nvPr>
            <p:ph type="sldNum" sz="quarter" idx="10"/>
          </p:nvPr>
        </p:nvSpPr>
        <p:spPr/>
        <p:txBody>
          <a:bodyPr/>
          <a:lstStyle/>
          <a:p>
            <a:fld id="{0B3F5219-0716-4DAC-A557-76DFCE5BE1DD}" type="slidenum">
              <a:rPr lang="en-CA" smtClean="0"/>
              <a:t>1</a:t>
            </a:fld>
            <a:endParaRPr lang="en-CA"/>
          </a:p>
        </p:txBody>
      </p:sp>
    </p:spTree>
    <p:extLst>
      <p:ext uri="{BB962C8B-B14F-4D97-AF65-F5344CB8AC3E}">
        <p14:creationId xmlns:p14="http://schemas.microsoft.com/office/powerpoint/2010/main" val="3263269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few classic</a:t>
            </a:r>
            <a:r>
              <a:rPr lang="en-CA" baseline="0" dirty="0"/>
              <a:t> problems arise from this formula and estimation of heritability.</a:t>
            </a:r>
          </a:p>
          <a:p>
            <a:pPr marL="228600" indent="-228600">
              <a:buAutoNum type="arabicParenR"/>
            </a:pPr>
            <a:r>
              <a:rPr lang="en-CA" baseline="0" dirty="0"/>
              <a:t>A can go above 1 and below 0</a:t>
            </a:r>
          </a:p>
          <a:p>
            <a:pPr marL="228600" indent="-228600">
              <a:buAutoNum type="arabicParenR"/>
            </a:pPr>
            <a:r>
              <a:rPr lang="en-CA" baseline="0" dirty="0"/>
              <a:t>Overestimates relatedness</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5</a:t>
            </a:fld>
            <a:endParaRPr lang="en-CA"/>
          </a:p>
        </p:txBody>
      </p:sp>
    </p:spTree>
    <p:extLst>
      <p:ext uri="{BB962C8B-B14F-4D97-AF65-F5344CB8AC3E}">
        <p14:creationId xmlns:p14="http://schemas.microsoft.com/office/powerpoint/2010/main" val="146717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7</a:t>
            </a:fld>
            <a:endParaRPr lang="en-CA"/>
          </a:p>
        </p:txBody>
      </p:sp>
    </p:spTree>
    <p:extLst>
      <p:ext uri="{BB962C8B-B14F-4D97-AF65-F5344CB8AC3E}">
        <p14:creationId xmlns:p14="http://schemas.microsoft.com/office/powerpoint/2010/main" val="308401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Do </a:t>
            </a:r>
            <a:r>
              <a:rPr lang="en-CA" sz="1200" b="0" i="1" kern="1200" dirty="0">
                <a:solidFill>
                  <a:schemeClr val="tx1"/>
                </a:solidFill>
                <a:effectLst/>
                <a:latin typeface="+mn-lt"/>
                <a:ea typeface="+mn-ea"/>
                <a:cs typeface="+mn-cs"/>
              </a:rPr>
              <a:t>not</a:t>
            </a:r>
            <a:r>
              <a:rPr lang="en-CA" sz="1200" b="0" i="0" kern="1200" dirty="0">
                <a:solidFill>
                  <a:schemeClr val="tx1"/>
                </a:solidFill>
                <a:effectLst/>
                <a:latin typeface="+mn-lt"/>
                <a:ea typeface="+mn-ea"/>
                <a:cs typeface="+mn-cs"/>
              </a:rPr>
              <a:t> look at this distribution and say, “Oh, I guess I don’t have any significant hypotheses.” If you had no significant hypotheses, your p-values would look something like (B) above. P-values are specifically designed so that they are uniform under the null hypothesis.</a:t>
            </a:r>
          </a:p>
          <a:p>
            <a:r>
              <a:rPr lang="en-CA" sz="1200" b="0" i="0" kern="1200" dirty="0">
                <a:solidFill>
                  <a:schemeClr val="tx1"/>
                </a:solidFill>
                <a:effectLst/>
                <a:latin typeface="+mn-lt"/>
                <a:ea typeface="+mn-ea"/>
                <a:cs typeface="+mn-cs"/>
              </a:rPr>
              <a:t>A graph like this indicates </a:t>
            </a:r>
            <a:r>
              <a:rPr lang="en-CA" sz="1200" b="0" i="1" kern="1200" dirty="0">
                <a:solidFill>
                  <a:schemeClr val="tx1"/>
                </a:solidFill>
                <a:effectLst/>
                <a:latin typeface="+mn-lt"/>
                <a:ea typeface="+mn-ea"/>
                <a:cs typeface="+mn-cs"/>
              </a:rPr>
              <a:t>something is wrong with your test.</a:t>
            </a:r>
            <a:r>
              <a:rPr lang="en-CA" sz="1200" b="0" i="0" kern="1200" dirty="0">
                <a:solidFill>
                  <a:schemeClr val="tx1"/>
                </a:solidFill>
                <a:effectLst/>
                <a:latin typeface="+mn-lt"/>
                <a:ea typeface="+mn-ea"/>
                <a:cs typeface="+mn-cs"/>
              </a:rPr>
              <a:t> Perhaps your test assumes that the data fits some distribution that it doesn’t fit. Perhaps it’s designed for continuous data while your data is discrete, or perhaps it is designed for normally-distributed data and your data is severely non-normal. In any case, this is a great time to find a friendly statistician to help you.</a:t>
            </a:r>
          </a:p>
          <a:p>
            <a:r>
              <a:rPr lang="en-CA" sz="1200" b="0" i="0" kern="1200" dirty="0">
                <a:solidFill>
                  <a:schemeClr val="tx1"/>
                </a:solidFill>
                <a:effectLst/>
                <a:latin typeface="+mn-lt"/>
                <a:ea typeface="+mn-ea"/>
                <a:cs typeface="+mn-cs"/>
              </a:rPr>
              <a:t>(</a:t>
            </a:r>
            <a:r>
              <a:rPr lang="en-CA" sz="1200" b="1" i="0" kern="1200" dirty="0">
                <a:solidFill>
                  <a:schemeClr val="tx1"/>
                </a:solidFill>
                <a:effectLst/>
                <a:latin typeface="+mn-lt"/>
                <a:ea typeface="+mn-ea"/>
                <a:cs typeface="+mn-cs"/>
              </a:rPr>
              <a:t>Update 12/17/14</a:t>
            </a:r>
            <a:r>
              <a:rPr lang="en-CA" sz="1200" b="0" i="0" kern="1200" dirty="0">
                <a:solidFill>
                  <a:schemeClr val="tx1"/>
                </a:solidFill>
                <a:effectLst/>
                <a:latin typeface="+mn-lt"/>
                <a:ea typeface="+mn-ea"/>
                <a:cs typeface="+mn-cs"/>
              </a:rPr>
              <a:t>: </a:t>
            </a:r>
            <a:r>
              <a:rPr lang="en-CA" sz="1200" b="0" i="0" kern="1200" dirty="0" err="1">
                <a:solidFill>
                  <a:schemeClr val="tx1"/>
                </a:solidFill>
                <a:effectLst/>
                <a:latin typeface="+mn-lt"/>
                <a:ea typeface="+mn-ea"/>
                <a:cs typeface="+mn-cs"/>
              </a:rPr>
              <a:t>Rogier</a:t>
            </a:r>
            <a:r>
              <a:rPr lang="en-CA" sz="1200" b="0" i="0" kern="1200" dirty="0">
                <a:solidFill>
                  <a:schemeClr val="tx1"/>
                </a:solidFill>
                <a:effectLst/>
                <a:latin typeface="+mn-lt"/>
                <a:ea typeface="+mn-ea"/>
                <a:cs typeface="+mn-cs"/>
              </a:rPr>
              <a:t> in the comments helpfully notes another possible explanation: your p-values may have </a:t>
            </a:r>
            <a:r>
              <a:rPr lang="en-CA" sz="1200" b="0" i="1" kern="1200" dirty="0">
                <a:solidFill>
                  <a:schemeClr val="tx1"/>
                </a:solidFill>
                <a:effectLst/>
                <a:latin typeface="+mn-lt"/>
                <a:ea typeface="+mn-ea"/>
                <a:cs typeface="+mn-cs"/>
              </a:rPr>
              <a:t>already</a:t>
            </a:r>
            <a:r>
              <a:rPr lang="en-CA" sz="1200" b="0" i="0" kern="1200" dirty="0">
                <a:solidFill>
                  <a:schemeClr val="tx1"/>
                </a:solidFill>
                <a:effectLst/>
                <a:latin typeface="+mn-lt"/>
                <a:ea typeface="+mn-ea"/>
                <a:cs typeface="+mn-cs"/>
              </a:rPr>
              <a:t> been corrected for multiple testing, for example using the Bonferroni correction. If so, you might want to get your hands on the original, uncorrected p-values so you can view the histogram yourself and confirm it’s well behaved!)</a:t>
            </a:r>
          </a:p>
          <a:p>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8</a:t>
            </a:fld>
            <a:endParaRPr lang="en-CA"/>
          </a:p>
        </p:txBody>
      </p:sp>
    </p:spTree>
    <p:extLst>
      <p:ext uri="{BB962C8B-B14F-4D97-AF65-F5344CB8AC3E}">
        <p14:creationId xmlns:p14="http://schemas.microsoft.com/office/powerpoint/2010/main" val="259479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668 total genes,</a:t>
            </a:r>
            <a:r>
              <a:rPr lang="en-CA" baseline="0" dirty="0"/>
              <a:t> 32378 total SNPs</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11</a:t>
            </a:fld>
            <a:endParaRPr lang="en-CA"/>
          </a:p>
        </p:txBody>
      </p:sp>
    </p:spTree>
    <p:extLst>
      <p:ext uri="{BB962C8B-B14F-4D97-AF65-F5344CB8AC3E}">
        <p14:creationId xmlns:p14="http://schemas.microsoft.com/office/powerpoint/2010/main" val="2720027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Mention that</a:t>
            </a:r>
            <a:r>
              <a:rPr lang="en-CA" baseline="0" dirty="0"/>
              <a:t> they are probably not sufficiently powered to adequately test this</a:t>
            </a:r>
          </a:p>
          <a:p>
            <a:r>
              <a:rPr lang="en-CA" baseline="0" dirty="0"/>
              <a:t>Mention that FDR &lt; 0.2 is really aggressive (open to lots of false positives)</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12</a:t>
            </a:fld>
            <a:endParaRPr lang="en-CA"/>
          </a:p>
        </p:txBody>
      </p:sp>
    </p:spTree>
    <p:extLst>
      <p:ext uri="{BB962C8B-B14F-4D97-AF65-F5344CB8AC3E}">
        <p14:creationId xmlns:p14="http://schemas.microsoft.com/office/powerpoint/2010/main" val="1946915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Kurtosis = sharper peak</a:t>
            </a:r>
          </a:p>
          <a:p>
            <a:r>
              <a:rPr lang="en-CA" dirty="0"/>
              <a:t>Positive kurtosis = heavier tails</a:t>
            </a:r>
            <a:r>
              <a:rPr lang="en-CA" baseline="0" dirty="0"/>
              <a:t> and sharper peak</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13</a:t>
            </a:fld>
            <a:endParaRPr lang="en-CA"/>
          </a:p>
        </p:txBody>
      </p:sp>
    </p:spTree>
    <p:extLst>
      <p:ext uri="{BB962C8B-B14F-4D97-AF65-F5344CB8AC3E}">
        <p14:creationId xmlns:p14="http://schemas.microsoft.com/office/powerpoint/2010/main" val="2463987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color gradient over the heritability estimates ranges from the lowest heritability estimate (white) to the highest heritability estimate (red) in the given study.  For the </a:t>
            </a:r>
            <a:r>
              <a:rPr lang="en-CA" dirty="0" err="1"/>
              <a:t>TwinsUK</a:t>
            </a:r>
            <a:r>
              <a:rPr lang="en-CA" dirty="0"/>
              <a:t> heritability estimates,</a:t>
            </a:r>
            <a:r>
              <a:rPr lang="en-CA" baseline="0" dirty="0"/>
              <a:t> the bold values indicate heritability estimates with a 95% confidence interval not overlapping 0.  The estimates for Davenport, et al. are the proportion of variance explained (PVE) estimates (“chip heritability”).  We report the winter (W), summer (S), and seasons combined © datasets.  For the Davenport study, bold values indicate heritability estimates with a standard error not overlapping 0.  For Org et al, we report results using all mice(All), just males (M), just females (F), and average per strain (</a:t>
            </a:r>
            <a:r>
              <a:rPr lang="en-CA" baseline="0" dirty="0" err="1"/>
              <a:t>Avg</a:t>
            </a:r>
            <a:r>
              <a:rPr lang="en-CA" baseline="0" dirty="0"/>
              <a:t>), and a single mouse per strain (One).  No significance value was reported for the Org et al and O’Conner et al heritability estimates. The coloring over the QTL/GWAS studies indicates if each taxon had a significant association (blue) or not (dark gray) in the given study.  Light gray indicates that the taxon was not observed in the given study or was excluded from the study analysis for other reasons</a:t>
            </a:r>
            <a:r>
              <a:rPr lang="en-CA" baseline="0"/>
              <a:t>.    </a:t>
            </a:r>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17</a:t>
            </a:fld>
            <a:endParaRPr lang="en-CA"/>
          </a:p>
        </p:txBody>
      </p:sp>
    </p:spTree>
    <p:extLst>
      <p:ext uri="{BB962C8B-B14F-4D97-AF65-F5344CB8AC3E}">
        <p14:creationId xmlns:p14="http://schemas.microsoft.com/office/powerpoint/2010/main" val="169327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79189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28940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181851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322242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ACA4CE-AD01-4161-939A-ABC192574EC2}" type="datetimeFigureOut">
              <a:rPr lang="en-CA" smtClean="0"/>
              <a:t>2016-07-14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40387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BDACA4CE-AD01-4161-939A-ABC192574EC2}" type="datetimeFigureOut">
              <a:rPr lang="en-CA" smtClean="0"/>
              <a:t>2016-07-14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81034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BDACA4CE-AD01-4161-939A-ABC192574EC2}" type="datetimeFigureOut">
              <a:rPr lang="en-CA" smtClean="0"/>
              <a:t>2016-07-14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73741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BDACA4CE-AD01-4161-939A-ABC192574EC2}" type="datetimeFigureOut">
              <a:rPr lang="en-CA" smtClean="0"/>
              <a:t>2016-07-14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427946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CA4CE-AD01-4161-939A-ABC192574EC2}" type="datetimeFigureOut">
              <a:rPr lang="en-CA" smtClean="0"/>
              <a:t>2016-07-14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3801891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ACA4CE-AD01-4161-939A-ABC192574EC2}" type="datetimeFigureOut">
              <a:rPr lang="en-CA" smtClean="0"/>
              <a:t>2016-07-14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414308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ACA4CE-AD01-4161-939A-ABC192574EC2}" type="datetimeFigureOut">
              <a:rPr lang="en-CA" smtClean="0"/>
              <a:t>2016-07-14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409648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CA4CE-AD01-4161-939A-ABC192574EC2}" type="datetimeFigureOut">
              <a:rPr lang="en-CA" smtClean="0"/>
              <a:t>2016-07-14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1A167-7301-4911-B95B-510A02E425C4}" type="slidenum">
              <a:rPr lang="en-CA" smtClean="0"/>
              <a:t>‹#›</a:t>
            </a:fld>
            <a:endParaRPr lang="en-CA"/>
          </a:p>
        </p:txBody>
      </p:sp>
    </p:spTree>
    <p:extLst>
      <p:ext uri="{BB962C8B-B14F-4D97-AF65-F5344CB8AC3E}">
        <p14:creationId xmlns:p14="http://schemas.microsoft.com/office/powerpoint/2010/main" val="2576497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gif"/><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tiff"/></Relationships>
</file>

<file path=ppt/slides/_rels/slide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b="1" dirty="0"/>
              <a:t>Schloss Journal Club </a:t>
            </a:r>
          </a:p>
        </p:txBody>
      </p:sp>
      <p:sp>
        <p:nvSpPr>
          <p:cNvPr id="3" name="Subtitle 2"/>
          <p:cNvSpPr>
            <a:spLocks noGrp="1"/>
          </p:cNvSpPr>
          <p:nvPr>
            <p:ph type="subTitle" idx="1"/>
          </p:nvPr>
        </p:nvSpPr>
        <p:spPr/>
        <p:txBody>
          <a:bodyPr/>
          <a:lstStyle/>
          <a:p>
            <a:r>
              <a:rPr lang="en-CA" dirty="0"/>
              <a:t>Genetic Determinant of the Gut Microbiome in UK Twins</a:t>
            </a:r>
          </a:p>
          <a:p>
            <a:r>
              <a:rPr lang="en-CA" dirty="0"/>
              <a:t>Marc Sze</a:t>
            </a:r>
          </a:p>
          <a:p>
            <a:r>
              <a:rPr lang="en-CA" dirty="0"/>
              <a:t>July 14</a:t>
            </a:r>
            <a:r>
              <a:rPr lang="en-CA" baseline="30000" dirty="0"/>
              <a:t>th</a:t>
            </a:r>
            <a:r>
              <a:rPr lang="en-CA" dirty="0"/>
              <a:t>, 2016</a:t>
            </a:r>
          </a:p>
        </p:txBody>
      </p:sp>
    </p:spTree>
    <p:extLst>
      <p:ext uri="{BB962C8B-B14F-4D97-AF65-F5344CB8AC3E}">
        <p14:creationId xmlns:p14="http://schemas.microsoft.com/office/powerpoint/2010/main" val="2321417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Heritability: Stability and Diversity </a:t>
            </a:r>
          </a:p>
        </p:txBody>
      </p:sp>
      <p:pic>
        <p:nvPicPr>
          <p:cNvPr id="4" name="Picture 3"/>
          <p:cNvPicPr>
            <a:picLocks noChangeAspect="1"/>
          </p:cNvPicPr>
          <p:nvPr/>
        </p:nvPicPr>
        <p:blipFill>
          <a:blip r:embed="rId2"/>
          <a:stretch>
            <a:fillRect/>
          </a:stretch>
        </p:blipFill>
        <p:spPr>
          <a:xfrm>
            <a:off x="267854" y="1533237"/>
            <a:ext cx="5726545" cy="5006108"/>
          </a:xfrm>
          <a:prstGeom prst="rect">
            <a:avLst/>
          </a:prstGeom>
        </p:spPr>
      </p:pic>
      <p:pic>
        <p:nvPicPr>
          <p:cNvPr id="5" name="Picture 4"/>
          <p:cNvPicPr>
            <a:picLocks noChangeAspect="1"/>
          </p:cNvPicPr>
          <p:nvPr/>
        </p:nvPicPr>
        <p:blipFill>
          <a:blip r:embed="rId3"/>
          <a:stretch>
            <a:fillRect/>
          </a:stretch>
        </p:blipFill>
        <p:spPr>
          <a:xfrm>
            <a:off x="6724073" y="2344775"/>
            <a:ext cx="5051556" cy="3114839"/>
          </a:xfrm>
          <a:prstGeom prst="rect">
            <a:avLst/>
          </a:prstGeom>
        </p:spPr>
      </p:pic>
      <p:sp>
        <p:nvSpPr>
          <p:cNvPr id="3" name="TextBox 2"/>
          <p:cNvSpPr txBox="1"/>
          <p:nvPr/>
        </p:nvSpPr>
        <p:spPr>
          <a:xfrm>
            <a:off x="7305575" y="5890661"/>
            <a:ext cx="4141262" cy="646331"/>
          </a:xfrm>
          <a:prstGeom prst="rect">
            <a:avLst/>
          </a:prstGeom>
          <a:noFill/>
        </p:spPr>
        <p:txBody>
          <a:bodyPr wrap="none" rtlCol="0">
            <a:spAutoFit/>
          </a:bodyPr>
          <a:lstStyle/>
          <a:p>
            <a:pPr algn="ctr"/>
            <a:r>
              <a:rPr lang="en-CA" dirty="0"/>
              <a:t>Falconer’s formula to calculate Heritability</a:t>
            </a:r>
          </a:p>
          <a:p>
            <a:pPr algn="ctr"/>
            <a:r>
              <a:rPr lang="en-CA" dirty="0"/>
              <a:t>H2 = A = 2 * (</a:t>
            </a:r>
            <a:r>
              <a:rPr lang="en-CA" dirty="0" err="1"/>
              <a:t>r</a:t>
            </a:r>
            <a:r>
              <a:rPr lang="en-CA" baseline="-25000" dirty="0" err="1"/>
              <a:t>mz</a:t>
            </a:r>
            <a:r>
              <a:rPr lang="en-CA" dirty="0"/>
              <a:t> – </a:t>
            </a:r>
            <a:r>
              <a:rPr lang="en-CA" dirty="0" err="1"/>
              <a:t>r</a:t>
            </a:r>
            <a:r>
              <a:rPr lang="en-CA" baseline="-25000" dirty="0" err="1"/>
              <a:t>dz</a:t>
            </a:r>
            <a:r>
              <a:rPr lang="en-CA" dirty="0"/>
              <a:t>) </a:t>
            </a:r>
          </a:p>
        </p:txBody>
      </p:sp>
    </p:spTree>
    <p:extLst>
      <p:ext uri="{BB962C8B-B14F-4D97-AF65-F5344CB8AC3E}">
        <p14:creationId xmlns:p14="http://schemas.microsoft.com/office/powerpoint/2010/main" val="1698052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Gene, SNPs, and Heritable Taxa</a:t>
            </a:r>
          </a:p>
        </p:txBody>
      </p:sp>
      <p:pic>
        <p:nvPicPr>
          <p:cNvPr id="4" name="Picture 3"/>
          <p:cNvPicPr>
            <a:picLocks noChangeAspect="1"/>
          </p:cNvPicPr>
          <p:nvPr/>
        </p:nvPicPr>
        <p:blipFill>
          <a:blip r:embed="rId3"/>
          <a:stretch>
            <a:fillRect/>
          </a:stretch>
        </p:blipFill>
        <p:spPr>
          <a:xfrm>
            <a:off x="238540" y="1821476"/>
            <a:ext cx="7335078" cy="4869293"/>
          </a:xfrm>
          <a:prstGeom prst="rect">
            <a:avLst/>
          </a:prstGeom>
        </p:spPr>
      </p:pic>
      <p:pic>
        <p:nvPicPr>
          <p:cNvPr id="5" name="Picture 4"/>
          <p:cNvPicPr>
            <a:picLocks noChangeAspect="1"/>
          </p:cNvPicPr>
          <p:nvPr/>
        </p:nvPicPr>
        <p:blipFill>
          <a:blip r:embed="rId4"/>
          <a:stretch>
            <a:fillRect/>
          </a:stretch>
        </p:blipFill>
        <p:spPr>
          <a:xfrm rot="5400000">
            <a:off x="3304766" y="2633966"/>
            <a:ext cx="1141488" cy="7227067"/>
          </a:xfrm>
          <a:prstGeom prst="rect">
            <a:avLst/>
          </a:prstGeom>
        </p:spPr>
      </p:pic>
      <p:sp>
        <p:nvSpPr>
          <p:cNvPr id="6" name="Content Placeholder 2"/>
          <p:cNvSpPr>
            <a:spLocks noGrp="1"/>
          </p:cNvSpPr>
          <p:nvPr>
            <p:ph idx="1"/>
          </p:nvPr>
        </p:nvSpPr>
        <p:spPr>
          <a:xfrm>
            <a:off x="7861852" y="1461052"/>
            <a:ext cx="3491948" cy="5188226"/>
          </a:xfrm>
        </p:spPr>
        <p:txBody>
          <a:bodyPr>
            <a:normAutofit fontScale="85000" lnSpcReduction="20000"/>
          </a:bodyPr>
          <a:lstStyle/>
          <a:p>
            <a:r>
              <a:rPr lang="en-CA" dirty="0"/>
              <a:t>Choose 20 taxa with heritability &gt; 0.20 (all from figure 1)</a:t>
            </a:r>
          </a:p>
          <a:p>
            <a:r>
              <a:rPr lang="en-CA" dirty="0"/>
              <a:t>Significance for trait determined by taking lowest p-value and comparing it to 1000 iterations of p-values of the taxa residuals</a:t>
            </a:r>
          </a:p>
          <a:p>
            <a:pPr lvl="1"/>
            <a:r>
              <a:rPr lang="en-CA" dirty="0"/>
              <a:t>If there were 3 tests done for a group (p-values = 0.05, 0.000001, and 0.4) the lowest of the three would then be compared to the distribution of the 1000 p-values of the taxa residuals. This would determine if the trait was significant or not.</a:t>
            </a:r>
          </a:p>
        </p:txBody>
      </p:sp>
      <p:sp>
        <p:nvSpPr>
          <p:cNvPr id="3" name="Rectangle 2"/>
          <p:cNvSpPr/>
          <p:nvPr/>
        </p:nvSpPr>
        <p:spPr>
          <a:xfrm>
            <a:off x="173255" y="4908884"/>
            <a:ext cx="7440328" cy="1925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3052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GWAS and Microbiome Part 1</a:t>
            </a:r>
          </a:p>
        </p:txBody>
      </p:sp>
      <p:sp>
        <p:nvSpPr>
          <p:cNvPr id="3" name="Content Placeholder 2"/>
          <p:cNvSpPr>
            <a:spLocks noGrp="1"/>
          </p:cNvSpPr>
          <p:nvPr>
            <p:ph idx="1"/>
          </p:nvPr>
        </p:nvSpPr>
        <p:spPr>
          <a:xfrm>
            <a:off x="838200" y="1428060"/>
            <a:ext cx="10515600" cy="4351338"/>
          </a:xfrm>
        </p:spPr>
        <p:txBody>
          <a:bodyPr/>
          <a:lstStyle/>
          <a:p>
            <a:r>
              <a:rPr lang="en-CA" dirty="0"/>
              <a:t>Tested all SNPs (1,300,091) against the 20 heritable taxa identified</a:t>
            </a:r>
          </a:p>
          <a:p>
            <a:pPr lvl="1"/>
            <a:r>
              <a:rPr lang="en-CA" dirty="0"/>
              <a:t>Found no associations that achieved study wide significance (FDR &lt; 0.2)</a:t>
            </a:r>
          </a:p>
          <a:p>
            <a:pPr lvl="1"/>
            <a:r>
              <a:rPr lang="en-CA" dirty="0"/>
              <a:t>Potential correlation between Bifidobacterium and SNPs in genes involved with lactase persistence</a:t>
            </a:r>
          </a:p>
          <a:p>
            <a:pPr lvl="2"/>
            <a:r>
              <a:rPr lang="en-CA" dirty="0"/>
              <a:t>Used Hutterite data set to try and validate this finding (Davenport, 2015)</a:t>
            </a:r>
          </a:p>
          <a:p>
            <a:pPr lvl="3"/>
            <a:r>
              <a:rPr lang="en-CA" dirty="0"/>
              <a:t>Used </a:t>
            </a:r>
            <a:r>
              <a:rPr lang="en-CA" b="1" dirty="0"/>
              <a:t>custom algorithm </a:t>
            </a:r>
            <a:r>
              <a:rPr lang="en-CA" dirty="0"/>
              <a:t>to impute genotypes 98 individuals to 1,317 (&gt;99% accurate in test cases)</a:t>
            </a:r>
          </a:p>
          <a:p>
            <a:pPr lvl="3"/>
            <a:endParaRPr lang="en-CA" dirty="0"/>
          </a:p>
        </p:txBody>
      </p:sp>
      <p:pic>
        <p:nvPicPr>
          <p:cNvPr id="4" name="Picture 3"/>
          <p:cNvPicPr>
            <a:picLocks noChangeAspect="1"/>
          </p:cNvPicPr>
          <p:nvPr/>
        </p:nvPicPr>
        <p:blipFill>
          <a:blip r:embed="rId3"/>
          <a:stretch>
            <a:fillRect/>
          </a:stretch>
        </p:blipFill>
        <p:spPr>
          <a:xfrm>
            <a:off x="2146167" y="4018147"/>
            <a:ext cx="8257469" cy="2770278"/>
          </a:xfrm>
          <a:prstGeom prst="rect">
            <a:avLst/>
          </a:prstGeom>
        </p:spPr>
      </p:pic>
    </p:spTree>
    <p:extLst>
      <p:ext uri="{BB962C8B-B14F-4D97-AF65-F5344CB8AC3E}">
        <p14:creationId xmlns:p14="http://schemas.microsoft.com/office/powerpoint/2010/main" val="360552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GWAS and Microbiome Part 2</a:t>
            </a:r>
          </a:p>
        </p:txBody>
      </p:sp>
      <p:sp>
        <p:nvSpPr>
          <p:cNvPr id="3" name="Content Placeholder 2"/>
          <p:cNvSpPr>
            <a:spLocks noGrp="1"/>
          </p:cNvSpPr>
          <p:nvPr>
            <p:ph idx="1"/>
          </p:nvPr>
        </p:nvSpPr>
        <p:spPr>
          <a:xfrm>
            <a:off x="838200" y="1825625"/>
            <a:ext cx="10515600" cy="2505743"/>
          </a:xfrm>
        </p:spPr>
        <p:txBody>
          <a:bodyPr>
            <a:normAutofit lnSpcReduction="10000"/>
          </a:bodyPr>
          <a:lstStyle/>
          <a:p>
            <a:r>
              <a:rPr lang="en-CA" dirty="0"/>
              <a:t>Used program called </a:t>
            </a:r>
            <a:r>
              <a:rPr lang="en-CA" dirty="0" err="1"/>
              <a:t>microbiomeGWAS</a:t>
            </a:r>
            <a:r>
              <a:rPr lang="en-CA" dirty="0"/>
              <a:t> (Hua et al., 2015)</a:t>
            </a:r>
          </a:p>
          <a:p>
            <a:pPr lvl="1"/>
            <a:r>
              <a:rPr lang="en-CA" dirty="0"/>
              <a:t>Two problems with initial manuscript (still in </a:t>
            </a:r>
            <a:r>
              <a:rPr lang="en-CA" dirty="0" err="1"/>
              <a:t>biorxiv</a:t>
            </a:r>
            <a:r>
              <a:rPr lang="en-CA" dirty="0"/>
              <a:t>)</a:t>
            </a:r>
          </a:p>
          <a:p>
            <a:pPr lvl="2"/>
            <a:r>
              <a:rPr lang="en-CA" dirty="0"/>
              <a:t>No benchmarking against traditional methods</a:t>
            </a:r>
          </a:p>
          <a:p>
            <a:pPr lvl="2"/>
            <a:r>
              <a:rPr lang="en-CA" dirty="0"/>
              <a:t>Correction removed the signal </a:t>
            </a:r>
          </a:p>
          <a:p>
            <a:pPr lvl="1"/>
            <a:r>
              <a:rPr lang="en-CA" dirty="0"/>
              <a:t>Trying to correct the large skewness and positive kurtosis that arises from these types of comparisons (i.e. make normally distributed)</a:t>
            </a:r>
          </a:p>
          <a:p>
            <a:pPr lvl="2"/>
            <a:r>
              <a:rPr lang="en-CA" dirty="0"/>
              <a:t>Typically use permutations or bootstrap</a:t>
            </a:r>
          </a:p>
        </p:txBody>
      </p:sp>
      <p:pic>
        <p:nvPicPr>
          <p:cNvPr id="1026" name="Picture 2" descr="http://www.asiaonline.net/images/BlackBoxQues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812" y="4412932"/>
            <a:ext cx="240030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3ac8kh5x6trf.cloudfront.net/content/femsec/90/1/300/F4.large.jpg?download=true"/>
          <p:cNvPicPr>
            <a:picLocks noChangeAspect="1" noChangeArrowheads="1"/>
          </p:cNvPicPr>
          <p:nvPr/>
        </p:nvPicPr>
        <p:blipFill rotWithShape="1">
          <a:blip r:embed="rId4">
            <a:extLst>
              <a:ext uri="{28A0092B-C50C-407E-A947-70E740481C1C}">
                <a14:useLocalDpi xmlns:a14="http://schemas.microsoft.com/office/drawing/2010/main" val="0"/>
              </a:ext>
            </a:extLst>
          </a:blip>
          <a:srcRect r="40967"/>
          <a:stretch/>
        </p:blipFill>
        <p:spPr bwMode="auto">
          <a:xfrm>
            <a:off x="1175854" y="4494276"/>
            <a:ext cx="1875355" cy="20543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blog.majesticseo.com/wp-content/uploads/2013/04/fig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5411" y="4502203"/>
            <a:ext cx="1037957" cy="8871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blog.majesticseo.com/wp-content/uploads/2013/04/fig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058" y="5588254"/>
            <a:ext cx="1037957" cy="8871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blog.majesticseo.com/wp-content/uploads/2013/04/fig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5840" y="4481349"/>
            <a:ext cx="1037957" cy="8871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blog.majesticseo.com/wp-content/uploads/2013/04/fig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5091" y="5578628"/>
            <a:ext cx="1037957" cy="8871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s://blog.majesticseo.com/wp-content/uploads/2013/04/fig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0497" y="4462098"/>
            <a:ext cx="1037957" cy="8871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blog.majesticseo.com/wp-content/uploads/2013/04/fig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98998" y="5559378"/>
            <a:ext cx="1037957" cy="887143"/>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3291840" y="5120640"/>
            <a:ext cx="702644" cy="558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ight Arrow 12"/>
          <p:cNvSpPr/>
          <p:nvPr/>
        </p:nvSpPr>
        <p:spPr>
          <a:xfrm>
            <a:off x="6870839" y="5109411"/>
            <a:ext cx="702644" cy="558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9176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030"/>
                                        </p:tgtEl>
                                        <p:attrNameLst>
                                          <p:attrName>style.visibility</p:attrName>
                                        </p:attrNameLst>
                                      </p:cBhvr>
                                      <p:to>
                                        <p:strVal val="visible"/>
                                      </p:to>
                                    </p:set>
                                    <p:animEffect transition="in" filter="fade">
                                      <p:cBhvr>
                                        <p:cTn id="23" dur="500"/>
                                        <p:tgtEl>
                                          <p:spTgt spid="1030"/>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GWAS and Microbiome Part 2</a:t>
            </a:r>
          </a:p>
        </p:txBody>
      </p:sp>
      <p:sp>
        <p:nvSpPr>
          <p:cNvPr id="3" name="Content Placeholder 2"/>
          <p:cNvSpPr>
            <a:spLocks noGrp="1"/>
          </p:cNvSpPr>
          <p:nvPr>
            <p:ph idx="1"/>
          </p:nvPr>
        </p:nvSpPr>
        <p:spPr/>
        <p:txBody>
          <a:bodyPr/>
          <a:lstStyle/>
          <a:p>
            <a:r>
              <a:rPr lang="en-CA" dirty="0"/>
              <a:t>SNP (rs563779) within UHRF2 was associated with weighted </a:t>
            </a:r>
            <a:r>
              <a:rPr lang="en-CA" dirty="0" err="1"/>
              <a:t>UniFrac</a:t>
            </a:r>
            <a:endParaRPr lang="en-CA" dirty="0"/>
          </a:p>
          <a:p>
            <a:pPr lvl="1"/>
            <a:r>
              <a:rPr lang="en-CA" dirty="0"/>
              <a:t>P-value = 9.77x10</a:t>
            </a:r>
            <a:r>
              <a:rPr lang="en-CA" baseline="30000" dirty="0"/>
              <a:t>-9</a:t>
            </a:r>
          </a:p>
          <a:p>
            <a:r>
              <a:rPr lang="en-CA" dirty="0"/>
              <a:t>Two SNPs associated with Bray Curtis dissimilarity</a:t>
            </a:r>
          </a:p>
        </p:txBody>
      </p:sp>
    </p:spTree>
    <p:extLst>
      <p:ext uri="{BB962C8B-B14F-4D97-AF65-F5344CB8AC3E}">
        <p14:creationId xmlns:p14="http://schemas.microsoft.com/office/powerpoint/2010/main" val="202838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Imputed Gene Expression and Microbiome</a:t>
            </a:r>
          </a:p>
        </p:txBody>
      </p:sp>
      <p:sp>
        <p:nvSpPr>
          <p:cNvPr id="3" name="Content Placeholder 2"/>
          <p:cNvSpPr>
            <a:spLocks noGrp="1"/>
          </p:cNvSpPr>
          <p:nvPr>
            <p:ph idx="1"/>
          </p:nvPr>
        </p:nvSpPr>
        <p:spPr/>
        <p:txBody>
          <a:bodyPr/>
          <a:lstStyle/>
          <a:p>
            <a:r>
              <a:rPr lang="en-CA" dirty="0"/>
              <a:t>Used </a:t>
            </a:r>
            <a:r>
              <a:rPr lang="en-CA" dirty="0" err="1"/>
              <a:t>PrediXcan</a:t>
            </a:r>
            <a:endParaRPr lang="en-CA" dirty="0"/>
          </a:p>
          <a:p>
            <a:pPr lvl="1"/>
            <a:r>
              <a:rPr lang="en-CA" dirty="0"/>
              <a:t>Imputes expression in 40 different tissues based on SNPs and Genotype</a:t>
            </a:r>
          </a:p>
          <a:p>
            <a:r>
              <a:rPr lang="en-CA" dirty="0"/>
              <a:t>Compared full 945 taxa set </a:t>
            </a:r>
          </a:p>
          <a:p>
            <a:r>
              <a:rPr lang="en-CA" dirty="0"/>
              <a:t>Had two separate significance </a:t>
            </a:r>
            <a:r>
              <a:rPr lang="en-CA" dirty="0" err="1"/>
              <a:t>cutoffs</a:t>
            </a:r>
            <a:endParaRPr lang="en-CA" dirty="0"/>
          </a:p>
          <a:p>
            <a:pPr lvl="1"/>
            <a:r>
              <a:rPr lang="en-CA" dirty="0"/>
              <a:t>Study-wide</a:t>
            </a:r>
          </a:p>
          <a:p>
            <a:pPr lvl="2"/>
            <a:r>
              <a:rPr lang="en-CA" dirty="0"/>
              <a:t>0.05/(40x945x338372) = 3.91x10</a:t>
            </a:r>
            <a:r>
              <a:rPr lang="en-CA" baseline="30000" dirty="0"/>
              <a:t>-12</a:t>
            </a:r>
          </a:p>
          <a:p>
            <a:pPr lvl="1"/>
            <a:r>
              <a:rPr lang="en-CA" dirty="0"/>
              <a:t>Tissue-wide</a:t>
            </a:r>
          </a:p>
          <a:p>
            <a:pPr lvl="2"/>
            <a:r>
              <a:rPr lang="en-CA" dirty="0"/>
              <a:t>0.05/(945 x # genes imputed in that tissue) or 5x10</a:t>
            </a:r>
            <a:r>
              <a:rPr lang="en-CA" baseline="30000" dirty="0"/>
              <a:t>-8</a:t>
            </a:r>
          </a:p>
        </p:txBody>
      </p:sp>
    </p:spTree>
    <p:extLst>
      <p:ext uri="{BB962C8B-B14F-4D97-AF65-F5344CB8AC3E}">
        <p14:creationId xmlns:p14="http://schemas.microsoft.com/office/powerpoint/2010/main" val="82530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Imputed Gene Expression and Microbiome</a:t>
            </a:r>
            <a:endParaRPr lang="en-CA" dirty="0"/>
          </a:p>
        </p:txBody>
      </p:sp>
      <p:sp>
        <p:nvSpPr>
          <p:cNvPr id="3" name="Content Placeholder 2"/>
          <p:cNvSpPr>
            <a:spLocks noGrp="1"/>
          </p:cNvSpPr>
          <p:nvPr>
            <p:ph idx="1"/>
          </p:nvPr>
        </p:nvSpPr>
        <p:spPr/>
        <p:txBody>
          <a:bodyPr>
            <a:normAutofit lnSpcReduction="10000"/>
          </a:bodyPr>
          <a:lstStyle/>
          <a:p>
            <a:r>
              <a:rPr lang="en-CA" dirty="0"/>
              <a:t>Transverse colon SIGLEC15 expression associated with </a:t>
            </a:r>
            <a:r>
              <a:rPr lang="en-CA" dirty="0" err="1"/>
              <a:t>Akkermansia</a:t>
            </a:r>
            <a:r>
              <a:rPr lang="en-CA" dirty="0"/>
              <a:t> (p = 6.21 x 10</a:t>
            </a:r>
            <a:r>
              <a:rPr lang="en-CA" baseline="30000" dirty="0"/>
              <a:t>-9</a:t>
            </a:r>
            <a:r>
              <a:rPr lang="en-CA" dirty="0"/>
              <a:t>)</a:t>
            </a:r>
          </a:p>
          <a:p>
            <a:r>
              <a:rPr lang="en-CA" dirty="0"/>
              <a:t>Number of other gene-microbiome under cut-off of 5x10</a:t>
            </a:r>
            <a:r>
              <a:rPr lang="en-CA" baseline="30000" dirty="0"/>
              <a:t>-8</a:t>
            </a:r>
          </a:p>
          <a:p>
            <a:pPr lvl="1"/>
            <a:r>
              <a:rPr lang="en-CA" dirty="0"/>
              <a:t>ZDHHC11B in Brain (cerebellum and Hypothalamus) </a:t>
            </a:r>
            <a:r>
              <a:rPr lang="en-CA" i="1" dirty="0">
                <a:solidFill>
                  <a:schemeClr val="accent2">
                    <a:lumMod val="60000"/>
                    <a:lumOff val="40000"/>
                  </a:schemeClr>
                </a:solidFill>
              </a:rPr>
              <a:t>– ML615J.28 </a:t>
            </a:r>
          </a:p>
          <a:p>
            <a:pPr lvl="1"/>
            <a:r>
              <a:rPr lang="en-CA" dirty="0"/>
              <a:t>RAB4B in Artery (</a:t>
            </a:r>
            <a:r>
              <a:rPr lang="en-CA" dirty="0" err="1"/>
              <a:t>Tibial</a:t>
            </a:r>
            <a:r>
              <a:rPr lang="en-CA" dirty="0"/>
              <a:t>) </a:t>
            </a:r>
            <a:r>
              <a:rPr lang="en-CA" i="1" dirty="0">
                <a:solidFill>
                  <a:schemeClr val="accent2">
                    <a:lumMod val="60000"/>
                    <a:lumOff val="40000"/>
                  </a:schemeClr>
                </a:solidFill>
              </a:rPr>
              <a:t>– </a:t>
            </a:r>
            <a:r>
              <a:rPr lang="en-CA" i="1" dirty="0" err="1">
                <a:solidFill>
                  <a:schemeClr val="accent2">
                    <a:lumMod val="60000"/>
                    <a:lumOff val="40000"/>
                  </a:schemeClr>
                </a:solidFill>
              </a:rPr>
              <a:t>Lachnospiraceae</a:t>
            </a:r>
            <a:r>
              <a:rPr lang="en-CA" i="1" dirty="0">
                <a:solidFill>
                  <a:schemeClr val="accent2">
                    <a:lumMod val="60000"/>
                    <a:lumOff val="40000"/>
                  </a:schemeClr>
                </a:solidFill>
              </a:rPr>
              <a:t> (4331360)</a:t>
            </a:r>
          </a:p>
          <a:p>
            <a:pPr lvl="1"/>
            <a:r>
              <a:rPr lang="en-CA" dirty="0"/>
              <a:t>RPS27L Colon (Transverse) </a:t>
            </a:r>
            <a:r>
              <a:rPr lang="en-CA" i="1" dirty="0">
                <a:solidFill>
                  <a:schemeClr val="accent2">
                    <a:lumMod val="60000"/>
                    <a:lumOff val="40000"/>
                  </a:schemeClr>
                </a:solidFill>
              </a:rPr>
              <a:t>– </a:t>
            </a:r>
            <a:r>
              <a:rPr lang="en-CA" i="1" dirty="0" err="1">
                <a:solidFill>
                  <a:schemeClr val="accent2">
                    <a:lumMod val="60000"/>
                    <a:lumOff val="40000"/>
                  </a:schemeClr>
                </a:solidFill>
              </a:rPr>
              <a:t>Ruminococcaceae</a:t>
            </a:r>
            <a:r>
              <a:rPr lang="en-CA" i="1" dirty="0">
                <a:solidFill>
                  <a:schemeClr val="accent2">
                    <a:lumMod val="60000"/>
                    <a:lumOff val="40000"/>
                  </a:schemeClr>
                </a:solidFill>
              </a:rPr>
              <a:t> (352347)</a:t>
            </a:r>
          </a:p>
          <a:p>
            <a:pPr lvl="1"/>
            <a:r>
              <a:rPr lang="en-CA" dirty="0"/>
              <a:t>HSF2 Heart (Left-Ventricle) </a:t>
            </a:r>
            <a:r>
              <a:rPr lang="en-CA" i="1" dirty="0">
                <a:solidFill>
                  <a:schemeClr val="accent2">
                    <a:lumMod val="60000"/>
                    <a:lumOff val="40000"/>
                  </a:schemeClr>
                </a:solidFill>
              </a:rPr>
              <a:t>– </a:t>
            </a:r>
            <a:r>
              <a:rPr lang="en-CA" i="1" dirty="0" err="1">
                <a:solidFill>
                  <a:schemeClr val="accent2">
                    <a:lumMod val="60000"/>
                    <a:lumOff val="40000"/>
                  </a:schemeClr>
                </a:solidFill>
              </a:rPr>
              <a:t>Bacteroides</a:t>
            </a:r>
            <a:r>
              <a:rPr lang="en-CA" i="1" dirty="0">
                <a:solidFill>
                  <a:schemeClr val="accent2">
                    <a:lumMod val="60000"/>
                    <a:lumOff val="40000"/>
                  </a:schemeClr>
                </a:solidFill>
              </a:rPr>
              <a:t> </a:t>
            </a:r>
          </a:p>
          <a:p>
            <a:pPr lvl="1"/>
            <a:r>
              <a:rPr lang="en-CA" dirty="0"/>
              <a:t>RPS-468k18.5 Nerve (</a:t>
            </a:r>
            <a:r>
              <a:rPr lang="en-CA" dirty="0" err="1"/>
              <a:t>Tibial</a:t>
            </a:r>
            <a:r>
              <a:rPr lang="en-CA" dirty="0"/>
              <a:t>) </a:t>
            </a:r>
            <a:r>
              <a:rPr lang="en-CA" i="1" dirty="0">
                <a:solidFill>
                  <a:schemeClr val="accent2">
                    <a:lumMod val="60000"/>
                    <a:lumOff val="40000"/>
                  </a:schemeClr>
                </a:solidFill>
              </a:rPr>
              <a:t>– </a:t>
            </a:r>
            <a:r>
              <a:rPr lang="en-CA" i="1" dirty="0" err="1">
                <a:solidFill>
                  <a:schemeClr val="accent2">
                    <a:lumMod val="60000"/>
                    <a:lumOff val="40000"/>
                  </a:schemeClr>
                </a:solidFill>
              </a:rPr>
              <a:t>Ruminococcaceae</a:t>
            </a:r>
            <a:r>
              <a:rPr lang="en-CA" i="1" dirty="0">
                <a:solidFill>
                  <a:schemeClr val="accent2">
                    <a:lumMod val="60000"/>
                    <a:lumOff val="40000"/>
                  </a:schemeClr>
                </a:solidFill>
              </a:rPr>
              <a:t> (44151)</a:t>
            </a:r>
          </a:p>
          <a:p>
            <a:pPr lvl="1"/>
            <a:r>
              <a:rPr lang="en-CA" dirty="0"/>
              <a:t>INSL3 Skin (Sun exposed lower leg) </a:t>
            </a:r>
            <a:r>
              <a:rPr lang="en-CA" i="1" dirty="0">
                <a:solidFill>
                  <a:schemeClr val="accent2">
                    <a:lumMod val="60000"/>
                    <a:lumOff val="40000"/>
                  </a:schemeClr>
                </a:solidFill>
              </a:rPr>
              <a:t>– </a:t>
            </a:r>
            <a:r>
              <a:rPr lang="en-CA" i="1" dirty="0" err="1">
                <a:solidFill>
                  <a:schemeClr val="accent2">
                    <a:lumMod val="60000"/>
                    <a:lumOff val="40000"/>
                  </a:schemeClr>
                </a:solidFill>
              </a:rPr>
              <a:t>Lachnospiraceae</a:t>
            </a:r>
            <a:r>
              <a:rPr lang="en-CA" i="1" dirty="0">
                <a:solidFill>
                  <a:schemeClr val="accent2">
                    <a:lumMod val="60000"/>
                    <a:lumOff val="40000"/>
                  </a:schemeClr>
                </a:solidFill>
              </a:rPr>
              <a:t> (179384)</a:t>
            </a:r>
          </a:p>
          <a:p>
            <a:pPr lvl="1"/>
            <a:r>
              <a:rPr lang="en-CA" dirty="0"/>
              <a:t>JPH4 Spleen </a:t>
            </a:r>
            <a:r>
              <a:rPr lang="en-CA" i="1" dirty="0">
                <a:solidFill>
                  <a:schemeClr val="accent2">
                    <a:lumMod val="60000"/>
                    <a:lumOff val="40000"/>
                  </a:schemeClr>
                </a:solidFill>
              </a:rPr>
              <a:t>– </a:t>
            </a:r>
            <a:r>
              <a:rPr lang="en-CA" i="1" dirty="0" err="1">
                <a:solidFill>
                  <a:schemeClr val="accent2">
                    <a:lumMod val="60000"/>
                    <a:lumOff val="40000"/>
                  </a:schemeClr>
                </a:solidFill>
              </a:rPr>
              <a:t>Clostridiales</a:t>
            </a:r>
            <a:r>
              <a:rPr lang="en-CA" i="1" dirty="0">
                <a:solidFill>
                  <a:schemeClr val="accent2">
                    <a:lumMod val="60000"/>
                    <a:lumOff val="40000"/>
                  </a:schemeClr>
                </a:solidFill>
              </a:rPr>
              <a:t> (193075)</a:t>
            </a:r>
          </a:p>
          <a:p>
            <a:pPr lvl="1"/>
            <a:r>
              <a:rPr lang="en-CA" dirty="0"/>
              <a:t>PPP1R3E Cells (Transformed Fibroblasts) </a:t>
            </a:r>
            <a:r>
              <a:rPr lang="en-CA" i="1" dirty="0">
                <a:solidFill>
                  <a:schemeClr val="accent2">
                    <a:lumMod val="60000"/>
                    <a:lumOff val="40000"/>
                  </a:schemeClr>
                </a:solidFill>
              </a:rPr>
              <a:t>– </a:t>
            </a:r>
            <a:r>
              <a:rPr lang="en-CA" i="1" dirty="0" err="1">
                <a:solidFill>
                  <a:schemeClr val="accent2">
                    <a:lumMod val="60000"/>
                    <a:lumOff val="40000"/>
                  </a:schemeClr>
                </a:solidFill>
              </a:rPr>
              <a:t>Clostridiales</a:t>
            </a:r>
            <a:r>
              <a:rPr lang="en-CA" i="1" dirty="0">
                <a:solidFill>
                  <a:schemeClr val="accent2">
                    <a:lumMod val="60000"/>
                    <a:lumOff val="40000"/>
                  </a:schemeClr>
                </a:solidFill>
              </a:rPr>
              <a:t> (193075)</a:t>
            </a:r>
          </a:p>
          <a:p>
            <a:pPr lvl="1"/>
            <a:endParaRPr lang="en-CA" dirty="0"/>
          </a:p>
        </p:txBody>
      </p:sp>
    </p:spTree>
    <p:extLst>
      <p:ext uri="{BB962C8B-B14F-4D97-AF65-F5344CB8AC3E}">
        <p14:creationId xmlns:p14="http://schemas.microsoft.com/office/powerpoint/2010/main" val="575936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Heritability across Studies</a:t>
            </a:r>
          </a:p>
        </p:txBody>
      </p:sp>
      <p:pic>
        <p:nvPicPr>
          <p:cNvPr id="4" name="Picture 3"/>
          <p:cNvPicPr>
            <a:picLocks noChangeAspect="1"/>
          </p:cNvPicPr>
          <p:nvPr/>
        </p:nvPicPr>
        <p:blipFill>
          <a:blip r:embed="rId3"/>
          <a:stretch>
            <a:fillRect/>
          </a:stretch>
        </p:blipFill>
        <p:spPr>
          <a:xfrm>
            <a:off x="270729" y="1376948"/>
            <a:ext cx="5374755" cy="5374640"/>
          </a:xfrm>
          <a:prstGeom prst="rect">
            <a:avLst/>
          </a:prstGeom>
        </p:spPr>
      </p:pic>
      <p:sp>
        <p:nvSpPr>
          <p:cNvPr id="6" name="TextBox 5"/>
          <p:cNvSpPr txBox="1"/>
          <p:nvPr/>
        </p:nvSpPr>
        <p:spPr>
          <a:xfrm>
            <a:off x="5963478" y="1818860"/>
            <a:ext cx="5903844" cy="4472609"/>
          </a:xfrm>
          <a:prstGeom prst="rect">
            <a:avLst/>
          </a:prstGeom>
          <a:noFill/>
        </p:spPr>
        <p:txBody>
          <a:bodyPr wrap="square" rtlCol="0">
            <a:spAutoFit/>
          </a:bodyPr>
          <a:lstStyle/>
          <a:p>
            <a:endParaRPr lang="en-CA" dirty="0"/>
          </a:p>
        </p:txBody>
      </p:sp>
      <p:sp>
        <p:nvSpPr>
          <p:cNvPr id="5" name="Content Placeholder 2"/>
          <p:cNvSpPr>
            <a:spLocks noGrp="1"/>
          </p:cNvSpPr>
          <p:nvPr>
            <p:ph idx="1"/>
          </p:nvPr>
        </p:nvSpPr>
        <p:spPr>
          <a:xfrm>
            <a:off x="6275672" y="1825625"/>
            <a:ext cx="5078128" cy="4351338"/>
          </a:xfrm>
        </p:spPr>
        <p:txBody>
          <a:bodyPr/>
          <a:lstStyle/>
          <a:p>
            <a:r>
              <a:rPr lang="en-CA" dirty="0"/>
              <a:t>Want to show that there is consistency between studies in both mouse and humans with respect to heritable taxa within the microbiome.</a:t>
            </a:r>
          </a:p>
        </p:txBody>
      </p:sp>
    </p:spTree>
    <p:extLst>
      <p:ext uri="{BB962C8B-B14F-4D97-AF65-F5344CB8AC3E}">
        <p14:creationId xmlns:p14="http://schemas.microsoft.com/office/powerpoint/2010/main" val="1574247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Summary</a:t>
            </a:r>
          </a:p>
        </p:txBody>
      </p:sp>
      <p:sp>
        <p:nvSpPr>
          <p:cNvPr id="3" name="Content Placeholder 2"/>
          <p:cNvSpPr>
            <a:spLocks noGrp="1"/>
          </p:cNvSpPr>
          <p:nvPr>
            <p:ph idx="1"/>
          </p:nvPr>
        </p:nvSpPr>
        <p:spPr>
          <a:xfrm>
            <a:off x="5062889" y="1825625"/>
            <a:ext cx="6290912" cy="4351338"/>
          </a:xfrm>
        </p:spPr>
        <p:txBody>
          <a:bodyPr/>
          <a:lstStyle/>
          <a:p>
            <a:r>
              <a:rPr lang="en-CA" dirty="0"/>
              <a:t>The cartoon is supposed to emphasize that </a:t>
            </a:r>
            <a:r>
              <a:rPr lang="en-CA" dirty="0" err="1"/>
              <a:t>Bifdobacterium</a:t>
            </a:r>
            <a:r>
              <a:rPr lang="en-CA" dirty="0"/>
              <a:t> is a heritable taxa and that it is linked to polymorphisms in the LCT gene.  So those with a specific SNP in the LCT gene will have more </a:t>
            </a:r>
            <a:r>
              <a:rPr lang="en-CA" dirty="0" err="1"/>
              <a:t>Bifdobacterium</a:t>
            </a:r>
            <a:r>
              <a:rPr lang="en-CA" dirty="0"/>
              <a:t> then those that do not.</a:t>
            </a:r>
          </a:p>
          <a:p>
            <a:endParaRPr lang="en-CA" dirty="0"/>
          </a:p>
          <a:p>
            <a:r>
              <a:rPr lang="en-CA" dirty="0"/>
              <a:t>What do you think?</a:t>
            </a:r>
          </a:p>
        </p:txBody>
      </p:sp>
      <p:pic>
        <p:nvPicPr>
          <p:cNvPr id="4" name="Picture 2" descr="Figure thumbnail f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252" y="2038156"/>
            <a:ext cx="4010360" cy="40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26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Introduction</a:t>
            </a:r>
          </a:p>
        </p:txBody>
      </p:sp>
      <p:pic>
        <p:nvPicPr>
          <p:cNvPr id="1026" name="Picture 2" descr="Image for unlabelled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24" y="2704682"/>
            <a:ext cx="3996295" cy="39962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6888" y="2660904"/>
            <a:ext cx="2642616" cy="19385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p:nvPicPr>
        <p:blipFill>
          <a:blip r:embed="rId3"/>
          <a:stretch>
            <a:fillRect/>
          </a:stretch>
        </p:blipFill>
        <p:spPr>
          <a:xfrm>
            <a:off x="4803408" y="1611956"/>
            <a:ext cx="3691368" cy="5017444"/>
          </a:xfrm>
          <a:prstGeom prst="rect">
            <a:avLst/>
          </a:prstGeom>
        </p:spPr>
      </p:pic>
      <p:pic>
        <p:nvPicPr>
          <p:cNvPr id="6" name="Picture 5"/>
          <p:cNvPicPr>
            <a:picLocks noChangeAspect="1"/>
          </p:cNvPicPr>
          <p:nvPr/>
        </p:nvPicPr>
        <p:blipFill>
          <a:blip r:embed="rId4"/>
          <a:stretch>
            <a:fillRect/>
          </a:stretch>
        </p:blipFill>
        <p:spPr>
          <a:xfrm>
            <a:off x="328873" y="1537922"/>
            <a:ext cx="4109326" cy="8195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846959889"/>
              </p:ext>
            </p:extLst>
          </p:nvPr>
        </p:nvGraphicFramePr>
        <p:xfrm>
          <a:off x="8573770" y="2505456"/>
          <a:ext cx="3289300" cy="2813050"/>
        </p:xfrm>
        <a:graphic>
          <a:graphicData uri="http://schemas.openxmlformats.org/drawingml/2006/table">
            <a:tbl>
              <a:tblPr>
                <a:tableStyleId>{5C22544A-7EE6-4342-B048-85BDC9FD1C3A}</a:tableStyleId>
              </a:tblPr>
              <a:tblGrid>
                <a:gridCol w="1358900">
                  <a:extLst>
                    <a:ext uri="{9D8B030D-6E8A-4147-A177-3AD203B41FA5}">
                      <a16:colId xmlns:a16="http://schemas.microsoft.com/office/drawing/2014/main" val="2723348770"/>
                    </a:ext>
                  </a:extLst>
                </a:gridCol>
                <a:gridCol w="1041400">
                  <a:extLst>
                    <a:ext uri="{9D8B030D-6E8A-4147-A177-3AD203B41FA5}">
                      <a16:colId xmlns:a16="http://schemas.microsoft.com/office/drawing/2014/main" val="146676632"/>
                    </a:ext>
                  </a:extLst>
                </a:gridCol>
                <a:gridCol w="889000">
                  <a:extLst>
                    <a:ext uri="{9D8B030D-6E8A-4147-A177-3AD203B41FA5}">
                      <a16:colId xmlns:a16="http://schemas.microsoft.com/office/drawing/2014/main" val="2889191529"/>
                    </a:ext>
                  </a:extLst>
                </a:gridCol>
              </a:tblGrid>
              <a:tr h="673100">
                <a:tc>
                  <a:txBody>
                    <a:bodyPr/>
                    <a:lstStyle/>
                    <a:p>
                      <a:pPr algn="l" fontAlgn="b"/>
                      <a:r>
                        <a:rPr lang="en-CA" sz="1100" u="none" strike="noStrike">
                          <a:effectLst/>
                        </a:rPr>
                        <a:t> </a:t>
                      </a:r>
                      <a:endParaRPr lang="en-CA" sz="1100" b="0" i="0" u="none" strike="noStrike">
                        <a:effectLst/>
                        <a:latin typeface="Times" panose="02020603050405020304" pitchFamily="18" charset="0"/>
                      </a:endParaRPr>
                    </a:p>
                  </a:txBody>
                  <a:tcPr marL="6350" marR="6350" marT="6350" marB="0" anchor="b"/>
                </a:tc>
                <a:tc>
                  <a:txBody>
                    <a:bodyPr/>
                    <a:lstStyle/>
                    <a:p>
                      <a:pPr algn="l" fontAlgn="b"/>
                      <a:r>
                        <a:rPr lang="en-CA" sz="1100" u="none" strike="noStrike">
                          <a:effectLst/>
                        </a:rPr>
                        <a:t> </a:t>
                      </a:r>
                      <a:endParaRPr lang="en-CA" sz="1100" b="0" i="0" u="none" strike="noStrike">
                        <a:effectLst/>
                        <a:latin typeface="Times" panose="02020603050405020304" pitchFamily="18" charset="0"/>
                      </a:endParaRPr>
                    </a:p>
                  </a:txBody>
                  <a:tcPr marL="6350" marR="6350" marT="6350" marB="0" anchor="b"/>
                </a:tc>
                <a:tc>
                  <a:txBody>
                    <a:bodyPr/>
                    <a:lstStyle/>
                    <a:p>
                      <a:pPr algn="ctr" fontAlgn="ctr"/>
                      <a:r>
                        <a:rPr lang="en-CA" sz="1100" u="none" strike="noStrike" dirty="0">
                          <a:effectLst/>
                        </a:rPr>
                        <a:t>P-value MZ more similar than DZ</a:t>
                      </a:r>
                      <a:endParaRPr lang="en-CA" sz="1100" b="1" i="0" u="none" strike="noStrike" dirty="0">
                        <a:effectLst/>
                        <a:latin typeface="Times" panose="02020603050405020304" pitchFamily="18" charset="0"/>
                      </a:endParaRPr>
                    </a:p>
                  </a:txBody>
                  <a:tcPr marL="6350" marR="6350" marT="6350" marB="0" anchor="ctr"/>
                </a:tc>
                <a:extLst>
                  <a:ext uri="{0D108BD9-81ED-4DB2-BD59-A6C34878D82A}">
                    <a16:rowId xmlns:a16="http://schemas.microsoft.com/office/drawing/2014/main" val="2336560999"/>
                  </a:ext>
                </a:extLst>
              </a:tr>
              <a:tr h="177800">
                <a:tc rowSpan="4">
                  <a:txBody>
                    <a:bodyPr/>
                    <a:lstStyle/>
                    <a:p>
                      <a:pPr algn="ctr" fontAlgn="ctr"/>
                      <a:r>
                        <a:rPr lang="en-CA" sz="1100" u="none" strike="noStrike" dirty="0">
                          <a:effectLst/>
                        </a:rPr>
                        <a:t>Weighted </a:t>
                      </a:r>
                      <a:r>
                        <a:rPr lang="en-CA" sz="1100" u="none" strike="noStrike" dirty="0" err="1">
                          <a:effectLst/>
                        </a:rPr>
                        <a:t>UniFrac</a:t>
                      </a:r>
                      <a:endParaRPr lang="en-CA" sz="1100" b="0" i="0" u="none" strike="noStrike" dirty="0">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All Bacteria</a:t>
                      </a:r>
                      <a:endParaRPr lang="en-CA" sz="1100" b="0" i="0" u="none" strike="noStrike">
                        <a:effectLst/>
                        <a:latin typeface="Times" panose="02020603050405020304" pitchFamily="18" charset="0"/>
                      </a:endParaRPr>
                    </a:p>
                  </a:txBody>
                  <a:tcPr marL="6350" marR="6350" marT="6350" marB="0" anchor="ctr"/>
                </a:tc>
                <a:tc>
                  <a:txBody>
                    <a:bodyPr/>
                    <a:lstStyle/>
                    <a:p>
                      <a:pPr algn="ctr" fontAlgn="b"/>
                      <a:r>
                        <a:rPr lang="en-CA" sz="1100" u="none" strike="noStrike">
                          <a:effectLst/>
                        </a:rPr>
                        <a:t>0.094</a:t>
                      </a:r>
                      <a:endParaRPr lang="en-CA" sz="1100" b="0" i="0" u="none" strike="noStrike">
                        <a:effectLst/>
                        <a:latin typeface="Times" panose="02020603050405020304" pitchFamily="18" charset="0"/>
                      </a:endParaRPr>
                    </a:p>
                  </a:txBody>
                  <a:tcPr marL="6350" marR="6350" marT="6350" marB="0" anchor="b"/>
                </a:tc>
                <a:extLst>
                  <a:ext uri="{0D108BD9-81ED-4DB2-BD59-A6C34878D82A}">
                    <a16:rowId xmlns:a16="http://schemas.microsoft.com/office/drawing/2014/main" val="4262188264"/>
                  </a:ext>
                </a:extLst>
              </a:tr>
              <a:tr h="177800">
                <a:tc vMerge="1">
                  <a:txBody>
                    <a:bodyPr/>
                    <a:lstStyle/>
                    <a:p>
                      <a:endParaRPr lang="en-CA"/>
                    </a:p>
                  </a:txBody>
                  <a:tcPr/>
                </a:tc>
                <a:tc>
                  <a:txBody>
                    <a:bodyPr/>
                    <a:lstStyle/>
                    <a:p>
                      <a:pPr algn="ctr" fontAlgn="ctr"/>
                      <a:r>
                        <a:rPr lang="en-CA" sz="1100" u="none" strike="noStrike">
                          <a:effectLst/>
                        </a:rPr>
                        <a:t>Ruminococcaceae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0.07</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3399576302"/>
                  </a:ext>
                </a:extLst>
              </a:tr>
              <a:tr h="177800">
                <a:tc vMerge="1">
                  <a:txBody>
                    <a:bodyPr/>
                    <a:lstStyle/>
                    <a:p>
                      <a:endParaRPr lang="en-CA"/>
                    </a:p>
                  </a:txBody>
                  <a:tcPr/>
                </a:tc>
                <a:tc>
                  <a:txBody>
                    <a:bodyPr/>
                    <a:lstStyle/>
                    <a:p>
                      <a:pPr algn="ctr" fontAlgn="ctr"/>
                      <a:r>
                        <a:rPr lang="en-CA" sz="1100" u="none" strike="noStrike">
                          <a:effectLst/>
                        </a:rPr>
                        <a:t>Lachnospiraceae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0.016</a:t>
                      </a:r>
                      <a:endParaRPr lang="en-CA" sz="1100" b="1"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2157043202"/>
                  </a:ext>
                </a:extLst>
              </a:tr>
              <a:tr h="177800">
                <a:tc vMerge="1">
                  <a:txBody>
                    <a:bodyPr/>
                    <a:lstStyle/>
                    <a:p>
                      <a:endParaRPr lang="en-CA"/>
                    </a:p>
                  </a:txBody>
                  <a:tcPr/>
                </a:tc>
                <a:tc>
                  <a:txBody>
                    <a:bodyPr/>
                    <a:lstStyle/>
                    <a:p>
                      <a:pPr algn="ctr" fontAlgn="ctr"/>
                      <a:r>
                        <a:rPr lang="en-CA" sz="1100" u="none" strike="noStrike">
                          <a:effectLst/>
                        </a:rPr>
                        <a:t>Bacteroidaceae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0.806</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4028685157"/>
                  </a:ext>
                </a:extLst>
              </a:tr>
              <a:tr h="177800">
                <a:tc rowSpan="4">
                  <a:txBody>
                    <a:bodyPr/>
                    <a:lstStyle/>
                    <a:p>
                      <a:pPr algn="ctr" fontAlgn="ctr"/>
                      <a:r>
                        <a:rPr lang="en-CA" sz="1100" u="none" strike="noStrike">
                          <a:effectLst/>
                        </a:rPr>
                        <a:t>Unweighted UniFrac</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All Bacteria</a:t>
                      </a:r>
                      <a:endParaRPr lang="en-CA" sz="1100" b="0" i="0" u="none" strike="noStrike">
                        <a:effectLst/>
                        <a:latin typeface="Times" panose="02020603050405020304" pitchFamily="18" charset="0"/>
                      </a:endParaRPr>
                    </a:p>
                  </a:txBody>
                  <a:tcPr marL="6350" marR="6350" marT="6350" marB="0" anchor="ctr"/>
                </a:tc>
                <a:tc>
                  <a:txBody>
                    <a:bodyPr/>
                    <a:lstStyle/>
                    <a:p>
                      <a:pPr algn="ctr" fontAlgn="b"/>
                      <a:r>
                        <a:rPr lang="en-CA" sz="1100" u="none" strike="noStrike">
                          <a:effectLst/>
                        </a:rPr>
                        <a:t>0.032</a:t>
                      </a:r>
                      <a:endParaRPr lang="en-CA" sz="1100" b="1" i="0" u="none" strike="noStrike">
                        <a:effectLst/>
                        <a:latin typeface="Times" panose="02020603050405020304" pitchFamily="18" charset="0"/>
                      </a:endParaRPr>
                    </a:p>
                  </a:txBody>
                  <a:tcPr marL="6350" marR="6350" marT="6350" marB="0" anchor="b"/>
                </a:tc>
                <a:extLst>
                  <a:ext uri="{0D108BD9-81ED-4DB2-BD59-A6C34878D82A}">
                    <a16:rowId xmlns:a16="http://schemas.microsoft.com/office/drawing/2014/main" val="2721512287"/>
                  </a:ext>
                </a:extLst>
              </a:tr>
              <a:tr h="177800">
                <a:tc vMerge="1">
                  <a:txBody>
                    <a:bodyPr/>
                    <a:lstStyle/>
                    <a:p>
                      <a:endParaRPr lang="en-CA"/>
                    </a:p>
                  </a:txBody>
                  <a:tcPr/>
                </a:tc>
                <a:tc>
                  <a:txBody>
                    <a:bodyPr/>
                    <a:lstStyle/>
                    <a:p>
                      <a:pPr algn="ctr" fontAlgn="ctr"/>
                      <a:r>
                        <a:rPr lang="en-CA" sz="1100" u="none" strike="noStrike">
                          <a:effectLst/>
                        </a:rPr>
                        <a:t>Ruminococcaceae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0.024</a:t>
                      </a:r>
                      <a:endParaRPr lang="en-CA" sz="1100" b="1"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4106174497"/>
                  </a:ext>
                </a:extLst>
              </a:tr>
              <a:tr h="177800">
                <a:tc vMerge="1">
                  <a:txBody>
                    <a:bodyPr/>
                    <a:lstStyle/>
                    <a:p>
                      <a:endParaRPr lang="en-CA"/>
                    </a:p>
                  </a:txBody>
                  <a:tcPr/>
                </a:tc>
                <a:tc>
                  <a:txBody>
                    <a:bodyPr/>
                    <a:lstStyle/>
                    <a:p>
                      <a:pPr algn="ctr" fontAlgn="ctr"/>
                      <a:r>
                        <a:rPr lang="en-CA" sz="1100" u="none" strike="noStrike">
                          <a:effectLst/>
                        </a:rPr>
                        <a:t>Lachnospiraceae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0.39</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51624927"/>
                  </a:ext>
                </a:extLst>
              </a:tr>
              <a:tr h="177800">
                <a:tc vMerge="1">
                  <a:txBody>
                    <a:bodyPr/>
                    <a:lstStyle/>
                    <a:p>
                      <a:endParaRPr lang="en-CA"/>
                    </a:p>
                  </a:txBody>
                  <a:tcPr/>
                </a:tc>
                <a:tc>
                  <a:txBody>
                    <a:bodyPr/>
                    <a:lstStyle/>
                    <a:p>
                      <a:pPr algn="ctr" fontAlgn="ctr"/>
                      <a:r>
                        <a:rPr lang="en-CA" sz="1100" u="none" strike="noStrike">
                          <a:effectLst/>
                        </a:rPr>
                        <a:t>Bacteroidaceae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0.196</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869055004"/>
                  </a:ext>
                </a:extLst>
              </a:tr>
              <a:tr h="177800">
                <a:tc rowSpan="4">
                  <a:txBody>
                    <a:bodyPr/>
                    <a:lstStyle/>
                    <a:p>
                      <a:pPr algn="ctr" fontAlgn="ctr"/>
                      <a:r>
                        <a:rPr lang="en-CA" sz="1100" u="none" strike="noStrike">
                          <a:effectLst/>
                        </a:rPr>
                        <a:t>Bray Curtis</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All Bacteria</a:t>
                      </a:r>
                      <a:endParaRPr lang="en-CA" sz="1100" b="0" i="0" u="none" strike="noStrike">
                        <a:effectLst/>
                        <a:latin typeface="Times" panose="02020603050405020304" pitchFamily="18" charset="0"/>
                      </a:endParaRPr>
                    </a:p>
                  </a:txBody>
                  <a:tcPr marL="6350" marR="6350" marT="6350" marB="0" anchor="ctr"/>
                </a:tc>
                <a:tc>
                  <a:txBody>
                    <a:bodyPr/>
                    <a:lstStyle/>
                    <a:p>
                      <a:pPr algn="ctr" fontAlgn="b"/>
                      <a:r>
                        <a:rPr lang="en-CA" sz="1100" u="none" strike="noStrike">
                          <a:effectLst/>
                        </a:rPr>
                        <a:t>0.11</a:t>
                      </a:r>
                      <a:endParaRPr lang="en-CA" sz="1100" b="0" i="0" u="none" strike="noStrike">
                        <a:effectLst/>
                        <a:latin typeface="Times" panose="02020603050405020304" pitchFamily="18" charset="0"/>
                      </a:endParaRPr>
                    </a:p>
                  </a:txBody>
                  <a:tcPr marL="6350" marR="6350" marT="6350" marB="0" anchor="b"/>
                </a:tc>
                <a:extLst>
                  <a:ext uri="{0D108BD9-81ED-4DB2-BD59-A6C34878D82A}">
                    <a16:rowId xmlns:a16="http://schemas.microsoft.com/office/drawing/2014/main" val="2150035839"/>
                  </a:ext>
                </a:extLst>
              </a:tr>
              <a:tr h="177800">
                <a:tc vMerge="1">
                  <a:txBody>
                    <a:bodyPr/>
                    <a:lstStyle/>
                    <a:p>
                      <a:endParaRPr lang="en-CA"/>
                    </a:p>
                  </a:txBody>
                  <a:tcPr/>
                </a:tc>
                <a:tc>
                  <a:txBody>
                    <a:bodyPr/>
                    <a:lstStyle/>
                    <a:p>
                      <a:pPr algn="ctr" fontAlgn="ctr"/>
                      <a:r>
                        <a:rPr lang="en-CA" sz="1100" u="none" strike="noStrike">
                          <a:effectLst/>
                        </a:rPr>
                        <a:t>Ruminococcaceae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0.097</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927542464"/>
                  </a:ext>
                </a:extLst>
              </a:tr>
              <a:tr h="177800">
                <a:tc vMerge="1">
                  <a:txBody>
                    <a:bodyPr/>
                    <a:lstStyle/>
                    <a:p>
                      <a:endParaRPr lang="en-CA"/>
                    </a:p>
                  </a:txBody>
                  <a:tcPr/>
                </a:tc>
                <a:tc>
                  <a:txBody>
                    <a:bodyPr/>
                    <a:lstStyle/>
                    <a:p>
                      <a:pPr algn="ctr" fontAlgn="ctr"/>
                      <a:r>
                        <a:rPr lang="en-CA" sz="1100" u="none" strike="noStrike">
                          <a:effectLst/>
                        </a:rPr>
                        <a:t>Lachnospiraceae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0.036</a:t>
                      </a:r>
                      <a:endParaRPr lang="en-CA" sz="1100" b="1"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731357273"/>
                  </a:ext>
                </a:extLst>
              </a:tr>
              <a:tr h="184150">
                <a:tc vMerge="1">
                  <a:txBody>
                    <a:bodyPr/>
                    <a:lstStyle/>
                    <a:p>
                      <a:endParaRPr lang="en-CA"/>
                    </a:p>
                  </a:txBody>
                  <a:tcPr/>
                </a:tc>
                <a:tc>
                  <a:txBody>
                    <a:bodyPr/>
                    <a:lstStyle/>
                    <a:p>
                      <a:pPr algn="ctr" fontAlgn="ctr"/>
                      <a:r>
                        <a:rPr lang="en-CA" sz="1100" u="none" strike="noStrike">
                          <a:effectLst/>
                        </a:rPr>
                        <a:t>Bacteroidaceae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dirty="0">
                          <a:effectLst/>
                        </a:rPr>
                        <a:t>0.448</a:t>
                      </a:r>
                      <a:endParaRPr lang="en-CA" sz="1100" b="0" i="0" u="none" strike="noStrike" dirty="0">
                        <a:effectLst/>
                        <a:latin typeface="Times" panose="02020603050405020304" pitchFamily="18" charset="0"/>
                      </a:endParaRPr>
                    </a:p>
                  </a:txBody>
                  <a:tcPr marL="6350" marR="6350" marT="6350" marB="0" anchor="ctr"/>
                </a:tc>
                <a:extLst>
                  <a:ext uri="{0D108BD9-81ED-4DB2-BD59-A6C34878D82A}">
                    <a16:rowId xmlns:a16="http://schemas.microsoft.com/office/drawing/2014/main" val="1543152186"/>
                  </a:ext>
                </a:extLst>
              </a:tr>
            </a:tbl>
          </a:graphicData>
        </a:graphic>
      </p:graphicFrame>
      <p:sp>
        <p:nvSpPr>
          <p:cNvPr id="8" name="TextBox 7"/>
          <p:cNvSpPr txBox="1"/>
          <p:nvPr/>
        </p:nvSpPr>
        <p:spPr>
          <a:xfrm>
            <a:off x="8961120" y="5394960"/>
            <a:ext cx="2546979" cy="646331"/>
          </a:xfrm>
          <a:prstGeom prst="rect">
            <a:avLst/>
          </a:prstGeom>
          <a:noFill/>
        </p:spPr>
        <p:txBody>
          <a:bodyPr wrap="none" rtlCol="0">
            <a:spAutoFit/>
          </a:bodyPr>
          <a:lstStyle/>
          <a:p>
            <a:pPr algn="ctr"/>
            <a:r>
              <a:rPr lang="en-CA" dirty="0"/>
              <a:t>*No mention of multiple </a:t>
            </a:r>
          </a:p>
          <a:p>
            <a:pPr algn="ctr"/>
            <a:r>
              <a:rPr lang="en-CA" dirty="0"/>
              <a:t>comparison correction</a:t>
            </a:r>
          </a:p>
        </p:txBody>
      </p:sp>
    </p:spTree>
    <p:extLst>
      <p:ext uri="{BB962C8B-B14F-4D97-AF65-F5344CB8AC3E}">
        <p14:creationId xmlns:p14="http://schemas.microsoft.com/office/powerpoint/2010/main" val="162715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Introduction</a:t>
            </a:r>
          </a:p>
        </p:txBody>
      </p:sp>
      <p:pic>
        <p:nvPicPr>
          <p:cNvPr id="4" name="Picture 2" descr="Image for unlabelled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24" y="2704682"/>
            <a:ext cx="3996295" cy="39962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28873" y="1537922"/>
            <a:ext cx="4109326" cy="819500"/>
          </a:xfrm>
          <a:prstGeom prst="rect">
            <a:avLst/>
          </a:prstGeom>
        </p:spPr>
      </p:pic>
      <p:sp>
        <p:nvSpPr>
          <p:cNvPr id="6" name="Rectangle 5"/>
          <p:cNvSpPr/>
          <p:nvPr/>
        </p:nvSpPr>
        <p:spPr>
          <a:xfrm>
            <a:off x="527900" y="4809744"/>
            <a:ext cx="2083325" cy="19385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p:cNvPicPr>
            <a:picLocks noChangeAspect="1"/>
          </p:cNvPicPr>
          <p:nvPr/>
        </p:nvPicPr>
        <p:blipFill>
          <a:blip r:embed="rId4"/>
          <a:stretch>
            <a:fillRect/>
          </a:stretch>
        </p:blipFill>
        <p:spPr>
          <a:xfrm>
            <a:off x="5373278" y="1046375"/>
            <a:ext cx="5731498" cy="5733075"/>
          </a:xfrm>
          <a:prstGeom prst="rect">
            <a:avLst/>
          </a:prstGeom>
        </p:spPr>
      </p:pic>
    </p:spTree>
    <p:extLst>
      <p:ext uri="{BB962C8B-B14F-4D97-AF65-F5344CB8AC3E}">
        <p14:creationId xmlns:p14="http://schemas.microsoft.com/office/powerpoint/2010/main" val="215984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Introduction</a:t>
            </a:r>
          </a:p>
        </p:txBody>
      </p:sp>
      <p:sp>
        <p:nvSpPr>
          <p:cNvPr id="3" name="Content Placeholder 2"/>
          <p:cNvSpPr>
            <a:spLocks noGrp="1"/>
          </p:cNvSpPr>
          <p:nvPr>
            <p:ph idx="1"/>
          </p:nvPr>
        </p:nvSpPr>
        <p:spPr>
          <a:xfrm>
            <a:off x="6252550" y="2298128"/>
            <a:ext cx="5240014" cy="3236398"/>
          </a:xfrm>
        </p:spPr>
        <p:txBody>
          <a:bodyPr>
            <a:normAutofit/>
          </a:bodyPr>
          <a:lstStyle/>
          <a:p>
            <a:r>
              <a:rPr lang="en-CA" dirty="0"/>
              <a:t>Replicate previous findings using larger n</a:t>
            </a:r>
          </a:p>
          <a:p>
            <a:r>
              <a:rPr lang="en-CA" dirty="0"/>
              <a:t>Identify additional heritable taxa</a:t>
            </a:r>
          </a:p>
          <a:p>
            <a:r>
              <a:rPr lang="en-CA" dirty="0"/>
              <a:t>Identify gene-microbiome interactions (co-evolution)</a:t>
            </a:r>
          </a:p>
          <a:p>
            <a:endParaRPr lang="en-CA" dirty="0"/>
          </a:p>
          <a:p>
            <a:endParaRPr lang="en-CA" dirty="0"/>
          </a:p>
        </p:txBody>
      </p:sp>
      <p:pic>
        <p:nvPicPr>
          <p:cNvPr id="2050" name="Picture 2" descr="Figure thumbnail f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89" y="2500168"/>
            <a:ext cx="4010360" cy="40103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86624" y="1671588"/>
            <a:ext cx="4520130" cy="742427"/>
          </a:xfrm>
          <a:prstGeom prst="rect">
            <a:avLst/>
          </a:prstGeom>
        </p:spPr>
      </p:pic>
      <p:pic>
        <p:nvPicPr>
          <p:cNvPr id="5" name="Picture 4"/>
          <p:cNvPicPr>
            <a:picLocks noChangeAspect="1"/>
          </p:cNvPicPr>
          <p:nvPr/>
        </p:nvPicPr>
        <p:blipFill>
          <a:blip r:embed="rId4"/>
          <a:stretch>
            <a:fillRect/>
          </a:stretch>
        </p:blipFill>
        <p:spPr>
          <a:xfrm>
            <a:off x="4616274" y="2314007"/>
            <a:ext cx="1265298" cy="1114993"/>
          </a:xfrm>
          <a:prstGeom prst="rect">
            <a:avLst/>
          </a:prstGeom>
        </p:spPr>
      </p:pic>
      <p:pic>
        <p:nvPicPr>
          <p:cNvPr id="6" name="Picture 5"/>
          <p:cNvPicPr>
            <a:picLocks noChangeAspect="1"/>
          </p:cNvPicPr>
          <p:nvPr/>
        </p:nvPicPr>
        <p:blipFill>
          <a:blip r:embed="rId5"/>
          <a:stretch>
            <a:fillRect/>
          </a:stretch>
        </p:blipFill>
        <p:spPr>
          <a:xfrm>
            <a:off x="6252993" y="5776246"/>
            <a:ext cx="2648086" cy="793791"/>
          </a:xfrm>
          <a:prstGeom prst="rect">
            <a:avLst/>
          </a:prstGeom>
        </p:spPr>
      </p:pic>
      <p:pic>
        <p:nvPicPr>
          <p:cNvPr id="7" name="Picture 6"/>
          <p:cNvPicPr>
            <a:picLocks noChangeAspect="1"/>
          </p:cNvPicPr>
          <p:nvPr/>
        </p:nvPicPr>
        <p:blipFill>
          <a:blip r:embed="rId6"/>
          <a:stretch>
            <a:fillRect/>
          </a:stretch>
        </p:blipFill>
        <p:spPr>
          <a:xfrm>
            <a:off x="4391700" y="3524763"/>
            <a:ext cx="1784442" cy="3016405"/>
          </a:xfrm>
          <a:prstGeom prst="rect">
            <a:avLst/>
          </a:prstGeom>
        </p:spPr>
      </p:pic>
    </p:spTree>
    <p:extLst>
      <p:ext uri="{BB962C8B-B14F-4D97-AF65-F5344CB8AC3E}">
        <p14:creationId xmlns:p14="http://schemas.microsoft.com/office/powerpoint/2010/main" val="121946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Heritability Calculations</a:t>
            </a:r>
          </a:p>
        </p:txBody>
      </p:sp>
      <p:sp>
        <p:nvSpPr>
          <p:cNvPr id="3" name="Content Placeholder 2"/>
          <p:cNvSpPr>
            <a:spLocks noGrp="1"/>
          </p:cNvSpPr>
          <p:nvPr>
            <p:ph idx="1"/>
          </p:nvPr>
        </p:nvSpPr>
        <p:spPr/>
        <p:txBody>
          <a:bodyPr/>
          <a:lstStyle/>
          <a:p>
            <a:r>
              <a:rPr lang="en-CA" dirty="0"/>
              <a:t>Used ACE model</a:t>
            </a:r>
          </a:p>
          <a:p>
            <a:pPr lvl="1"/>
            <a:r>
              <a:rPr lang="en-CA" dirty="0"/>
              <a:t>A (additive genetics)</a:t>
            </a:r>
          </a:p>
          <a:p>
            <a:pPr lvl="2"/>
            <a:r>
              <a:rPr lang="en-CA" dirty="0"/>
              <a:t>A = 2 * (</a:t>
            </a:r>
            <a:r>
              <a:rPr lang="en-CA" dirty="0" err="1"/>
              <a:t>r</a:t>
            </a:r>
            <a:r>
              <a:rPr lang="en-CA" baseline="-25000" dirty="0" err="1"/>
              <a:t>mz</a:t>
            </a:r>
            <a:r>
              <a:rPr lang="en-CA" dirty="0"/>
              <a:t> – </a:t>
            </a:r>
            <a:r>
              <a:rPr lang="en-CA" dirty="0" err="1"/>
              <a:t>r</a:t>
            </a:r>
            <a:r>
              <a:rPr lang="en-CA" baseline="-25000" dirty="0" err="1"/>
              <a:t>dz</a:t>
            </a:r>
            <a:r>
              <a:rPr lang="en-CA" dirty="0"/>
              <a:t>) </a:t>
            </a:r>
          </a:p>
          <a:p>
            <a:pPr lvl="3"/>
            <a:r>
              <a:rPr lang="en-CA" dirty="0" err="1"/>
              <a:t>r</a:t>
            </a:r>
            <a:r>
              <a:rPr lang="en-CA" baseline="-25000" dirty="0" err="1"/>
              <a:t>mz</a:t>
            </a:r>
            <a:r>
              <a:rPr lang="en-CA" dirty="0"/>
              <a:t> = correlation of trait in identical twins</a:t>
            </a:r>
          </a:p>
          <a:p>
            <a:pPr lvl="3"/>
            <a:r>
              <a:rPr lang="en-CA" dirty="0" err="1"/>
              <a:t>r</a:t>
            </a:r>
            <a:r>
              <a:rPr lang="en-CA" baseline="-25000" dirty="0" err="1"/>
              <a:t>dz</a:t>
            </a:r>
            <a:r>
              <a:rPr lang="en-CA" dirty="0"/>
              <a:t> = correlation of trait in fraternal twins</a:t>
            </a:r>
          </a:p>
          <a:p>
            <a:pPr lvl="1"/>
            <a:r>
              <a:rPr lang="en-CA" dirty="0"/>
              <a:t>C (common environment)</a:t>
            </a:r>
          </a:p>
          <a:p>
            <a:pPr lvl="2"/>
            <a:r>
              <a:rPr lang="en-CA" dirty="0"/>
              <a:t>C = </a:t>
            </a:r>
            <a:r>
              <a:rPr lang="en-CA" dirty="0" err="1"/>
              <a:t>r</a:t>
            </a:r>
            <a:r>
              <a:rPr lang="en-CA" baseline="-25000" dirty="0" err="1"/>
              <a:t>mz</a:t>
            </a:r>
            <a:r>
              <a:rPr lang="en-CA" dirty="0"/>
              <a:t> - A</a:t>
            </a:r>
          </a:p>
          <a:p>
            <a:pPr lvl="1"/>
            <a:r>
              <a:rPr lang="en-CA" dirty="0"/>
              <a:t>E (unique environment)</a:t>
            </a:r>
          </a:p>
          <a:p>
            <a:pPr lvl="2"/>
            <a:r>
              <a:rPr lang="en-CA" dirty="0"/>
              <a:t>E = 1 – </a:t>
            </a:r>
            <a:r>
              <a:rPr lang="en-CA" dirty="0" err="1"/>
              <a:t>r</a:t>
            </a:r>
            <a:r>
              <a:rPr lang="en-CA" baseline="-25000" dirty="0" err="1"/>
              <a:t>mz</a:t>
            </a:r>
            <a:endParaRPr lang="en-CA" baseline="-25000" dirty="0"/>
          </a:p>
          <a:p>
            <a:r>
              <a:rPr lang="en-CA" dirty="0"/>
              <a:t>Falconer’s formula to calculate Heritability</a:t>
            </a:r>
          </a:p>
          <a:p>
            <a:pPr lvl="1"/>
            <a:r>
              <a:rPr lang="en-CA" dirty="0"/>
              <a:t>H2 = A = 2 * (</a:t>
            </a:r>
            <a:r>
              <a:rPr lang="en-CA" dirty="0" err="1"/>
              <a:t>r</a:t>
            </a:r>
            <a:r>
              <a:rPr lang="en-CA" baseline="-25000" dirty="0" err="1"/>
              <a:t>mz</a:t>
            </a:r>
            <a:r>
              <a:rPr lang="en-CA" dirty="0"/>
              <a:t> – </a:t>
            </a:r>
            <a:r>
              <a:rPr lang="en-CA" dirty="0" err="1"/>
              <a:t>r</a:t>
            </a:r>
            <a:r>
              <a:rPr lang="en-CA" baseline="-25000" dirty="0" err="1"/>
              <a:t>dz</a:t>
            </a:r>
            <a:r>
              <a:rPr lang="en-CA" dirty="0"/>
              <a:t>) </a:t>
            </a:r>
          </a:p>
          <a:p>
            <a:pPr marL="457200" lvl="1" indent="0">
              <a:buNone/>
            </a:pPr>
            <a:endParaRPr lang="en-CA" dirty="0"/>
          </a:p>
          <a:p>
            <a:pPr marL="457200" lvl="1" indent="0">
              <a:buNone/>
            </a:pPr>
            <a:endParaRPr lang="en-CA" dirty="0"/>
          </a:p>
        </p:txBody>
      </p:sp>
      <p:pic>
        <p:nvPicPr>
          <p:cNvPr id="1028" name="Picture 4" descr="http://img.dailymail.co.uk/i/pix/2007/12_04/TwinsL_228x36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5647" y="1279408"/>
            <a:ext cx="3074840" cy="490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36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OTU Heritability and Replication</a:t>
            </a:r>
          </a:p>
        </p:txBody>
      </p:sp>
      <p:sp>
        <p:nvSpPr>
          <p:cNvPr id="3" name="Content Placeholder 2"/>
          <p:cNvSpPr>
            <a:spLocks noGrp="1"/>
          </p:cNvSpPr>
          <p:nvPr>
            <p:ph idx="1"/>
          </p:nvPr>
        </p:nvSpPr>
        <p:spPr>
          <a:xfrm>
            <a:off x="6025896" y="1825625"/>
            <a:ext cx="5327904" cy="4351338"/>
          </a:xfrm>
        </p:spPr>
        <p:txBody>
          <a:bodyPr/>
          <a:lstStyle/>
          <a:p>
            <a:r>
              <a:rPr lang="en-CA" dirty="0"/>
              <a:t>A few discrepancies:</a:t>
            </a:r>
          </a:p>
          <a:p>
            <a:pPr lvl="1"/>
            <a:r>
              <a:rPr lang="en-CA" dirty="0"/>
              <a:t>Performed two FDR tests one with all data and one with no OTUs.</a:t>
            </a:r>
          </a:p>
          <a:p>
            <a:pPr lvl="1"/>
            <a:r>
              <a:rPr lang="en-CA" dirty="0"/>
              <a:t>Original P-values distribution is not one that is amenable to FDR correction (more on this on the next two slide)</a:t>
            </a:r>
          </a:p>
          <a:p>
            <a:pPr lvl="1"/>
            <a:r>
              <a:rPr lang="en-CA" dirty="0"/>
              <a:t>Multiple significant findings from the same value used (non-independence of samples -&gt; more on the next two slide)</a:t>
            </a:r>
          </a:p>
        </p:txBody>
      </p:sp>
      <p:pic>
        <p:nvPicPr>
          <p:cNvPr id="4" name="Picture 3"/>
          <p:cNvPicPr>
            <a:picLocks noChangeAspect="1"/>
          </p:cNvPicPr>
          <p:nvPr/>
        </p:nvPicPr>
        <p:blipFill>
          <a:blip r:embed="rId2"/>
          <a:stretch>
            <a:fillRect/>
          </a:stretch>
        </p:blipFill>
        <p:spPr>
          <a:xfrm>
            <a:off x="475488" y="1719696"/>
            <a:ext cx="4864608" cy="4901904"/>
          </a:xfrm>
          <a:prstGeom prst="rect">
            <a:avLst/>
          </a:prstGeom>
        </p:spPr>
      </p:pic>
      <p:sp>
        <p:nvSpPr>
          <p:cNvPr id="5" name="Rectangle 4"/>
          <p:cNvSpPr/>
          <p:nvPr/>
        </p:nvSpPr>
        <p:spPr>
          <a:xfrm>
            <a:off x="841248" y="2368296"/>
            <a:ext cx="4059936"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7554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OTU Heritability and Replication</a:t>
            </a:r>
          </a:p>
        </p:txBody>
      </p:sp>
      <p:pic>
        <p:nvPicPr>
          <p:cNvPr id="1026" name="Picture 2" descr="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56" y="1894641"/>
            <a:ext cx="4800600" cy="4800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14779" y="1857080"/>
            <a:ext cx="3129699" cy="23189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28" name="Picture 4" descr="c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9108" y="1800371"/>
            <a:ext cx="4800600" cy="48006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68443" y="6611779"/>
            <a:ext cx="5413661" cy="246221"/>
          </a:xfrm>
          <a:prstGeom prst="rect">
            <a:avLst/>
          </a:prstGeom>
          <a:noFill/>
        </p:spPr>
        <p:txBody>
          <a:bodyPr wrap="none" rtlCol="0">
            <a:spAutoFit/>
          </a:bodyPr>
          <a:lstStyle/>
          <a:p>
            <a:r>
              <a:rPr lang="en-CA" sz="1000" dirty="0"/>
              <a:t>Images from David Robinson: http://varianceexplained.org/statistics/interpreting-pvalue-histogram/</a:t>
            </a:r>
          </a:p>
        </p:txBody>
      </p:sp>
    </p:spTree>
    <p:extLst>
      <p:ext uri="{BB962C8B-B14F-4D97-AF65-F5344CB8AC3E}">
        <p14:creationId xmlns:p14="http://schemas.microsoft.com/office/powerpoint/2010/main" val="368892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CA" b="1" dirty="0"/>
              <a:t>OTU Heritability and Replication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695" y="1851079"/>
            <a:ext cx="4658296" cy="315584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844" y="1851079"/>
            <a:ext cx="4658296" cy="3155841"/>
          </a:xfrm>
          <a:prstGeom prst="rect">
            <a:avLst/>
          </a:prstGeom>
        </p:spPr>
      </p:pic>
      <p:sp>
        <p:nvSpPr>
          <p:cNvPr id="10" name="TextBox 9"/>
          <p:cNvSpPr txBox="1"/>
          <p:nvPr/>
        </p:nvSpPr>
        <p:spPr>
          <a:xfrm>
            <a:off x="1989055" y="5184742"/>
            <a:ext cx="2478179" cy="369332"/>
          </a:xfrm>
          <a:prstGeom prst="rect">
            <a:avLst/>
          </a:prstGeom>
          <a:noFill/>
        </p:spPr>
        <p:txBody>
          <a:bodyPr wrap="none" rtlCol="0">
            <a:spAutoFit/>
          </a:bodyPr>
          <a:lstStyle/>
          <a:p>
            <a:r>
              <a:rPr lang="en-CA" dirty="0"/>
              <a:t>1</a:t>
            </a:r>
            <a:r>
              <a:rPr lang="en-CA" baseline="30000" dirty="0"/>
              <a:t>st</a:t>
            </a:r>
            <a:r>
              <a:rPr lang="en-CA" dirty="0"/>
              <a:t> FDR with all 945 tests</a:t>
            </a:r>
          </a:p>
        </p:txBody>
      </p:sp>
      <p:sp>
        <p:nvSpPr>
          <p:cNvPr id="11" name="TextBox 10"/>
          <p:cNvSpPr txBox="1"/>
          <p:nvPr/>
        </p:nvSpPr>
        <p:spPr>
          <a:xfrm>
            <a:off x="7373326" y="5186311"/>
            <a:ext cx="2311595" cy="369332"/>
          </a:xfrm>
          <a:prstGeom prst="rect">
            <a:avLst/>
          </a:prstGeom>
          <a:noFill/>
        </p:spPr>
        <p:txBody>
          <a:bodyPr wrap="none" rtlCol="0">
            <a:spAutoFit/>
          </a:bodyPr>
          <a:lstStyle/>
          <a:p>
            <a:r>
              <a:rPr lang="en-CA" dirty="0"/>
              <a:t>2</a:t>
            </a:r>
            <a:r>
              <a:rPr lang="en-CA" baseline="30000" dirty="0"/>
              <a:t>nd</a:t>
            </a:r>
            <a:r>
              <a:rPr lang="en-CA" dirty="0"/>
              <a:t>  FDR with 163 tests</a:t>
            </a:r>
          </a:p>
        </p:txBody>
      </p:sp>
      <p:sp>
        <p:nvSpPr>
          <p:cNvPr id="12" name="TextBox 11"/>
          <p:cNvSpPr txBox="1"/>
          <p:nvPr/>
        </p:nvSpPr>
        <p:spPr>
          <a:xfrm>
            <a:off x="1979629" y="6061435"/>
            <a:ext cx="7343357" cy="369332"/>
          </a:xfrm>
          <a:prstGeom prst="rect">
            <a:avLst/>
          </a:prstGeom>
          <a:noFill/>
        </p:spPr>
        <p:txBody>
          <a:bodyPr wrap="none" rtlCol="0">
            <a:spAutoFit/>
          </a:bodyPr>
          <a:lstStyle/>
          <a:p>
            <a:r>
              <a:rPr lang="en-CA" dirty="0"/>
              <a:t>After removal of duplicates from 2</a:t>
            </a:r>
            <a:r>
              <a:rPr lang="en-CA" baseline="30000" dirty="0"/>
              <a:t>nd</a:t>
            </a:r>
            <a:r>
              <a:rPr lang="en-CA" dirty="0"/>
              <a:t> test P-values &lt; 0.05 went from 58 to 40 </a:t>
            </a:r>
          </a:p>
        </p:txBody>
      </p:sp>
    </p:spTree>
    <p:extLst>
      <p:ext uri="{BB962C8B-B14F-4D97-AF65-F5344CB8AC3E}">
        <p14:creationId xmlns:p14="http://schemas.microsoft.com/office/powerpoint/2010/main" val="155100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Correlation between Heritable bacteria and Alpha and Beta Diversity</a:t>
            </a:r>
          </a:p>
        </p:txBody>
      </p:sp>
      <p:pic>
        <p:nvPicPr>
          <p:cNvPr id="4" name="Picture 3"/>
          <p:cNvPicPr>
            <a:picLocks noChangeAspect="1"/>
          </p:cNvPicPr>
          <p:nvPr/>
        </p:nvPicPr>
        <p:blipFill>
          <a:blip r:embed="rId2"/>
          <a:stretch>
            <a:fillRect/>
          </a:stretch>
        </p:blipFill>
        <p:spPr>
          <a:xfrm>
            <a:off x="2418772" y="1954704"/>
            <a:ext cx="6794897" cy="4280521"/>
          </a:xfrm>
          <a:prstGeom prst="rect">
            <a:avLst/>
          </a:prstGeom>
        </p:spPr>
      </p:pic>
    </p:spTree>
    <p:extLst>
      <p:ext uri="{BB962C8B-B14F-4D97-AF65-F5344CB8AC3E}">
        <p14:creationId xmlns:p14="http://schemas.microsoft.com/office/powerpoint/2010/main" val="760756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1055</TotalTime>
  <Words>1104</Words>
  <Application>Microsoft Office PowerPoint</Application>
  <PresentationFormat>Widescreen</PresentationFormat>
  <Paragraphs>137</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vt:lpstr>
      <vt:lpstr>Office Theme</vt:lpstr>
      <vt:lpstr>Schloss Journal Club </vt:lpstr>
      <vt:lpstr>Introduction</vt:lpstr>
      <vt:lpstr>Introduction</vt:lpstr>
      <vt:lpstr>Introduction</vt:lpstr>
      <vt:lpstr>Heritability Calculations</vt:lpstr>
      <vt:lpstr>OTU Heritability and Replication</vt:lpstr>
      <vt:lpstr>OTU Heritability and Replication</vt:lpstr>
      <vt:lpstr>OTU Heritability and Replication</vt:lpstr>
      <vt:lpstr>Correlation between Heritable bacteria and Alpha and Beta Diversity</vt:lpstr>
      <vt:lpstr>Heritability: Stability and Diversity </vt:lpstr>
      <vt:lpstr>Gene, SNPs, and Heritable Taxa</vt:lpstr>
      <vt:lpstr>GWAS and Microbiome Part 1</vt:lpstr>
      <vt:lpstr>GWAS and Microbiome Part 2</vt:lpstr>
      <vt:lpstr>GWAS and Microbiome Part 2</vt:lpstr>
      <vt:lpstr>Imputed Gene Expression and Microbiome</vt:lpstr>
      <vt:lpstr>Imputed Gene Expression and Microbiome</vt:lpstr>
      <vt:lpstr>Heritability across Studies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Schloss Journal Club</dc:title>
  <dc:creator>marc Sze</dc:creator>
  <cp:lastModifiedBy>marc Sze</cp:lastModifiedBy>
  <cp:revision>57</cp:revision>
  <dcterms:created xsi:type="dcterms:W3CDTF">2016-07-08T19:16:43Z</dcterms:created>
  <dcterms:modified xsi:type="dcterms:W3CDTF">2016-07-14T11:37:10Z</dcterms:modified>
</cp:coreProperties>
</file>