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4660"/>
  </p:normalViewPr>
  <p:slideViewPr>
    <p:cSldViewPr snapToGrid="0" showGuides="1">
      <p:cViewPr varScale="1">
        <p:scale>
          <a:sx n="69" d="100"/>
          <a:sy n="69" d="100"/>
        </p:scale>
        <p:origin x="52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47FE-DE86-48F2-B1C9-559CBE84D72F}" type="datetimeFigureOut">
              <a:rPr lang="en-CA" smtClean="0"/>
              <a:t>2016-07-11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219-0716-4DAC-A557-76DFCE5BE1DD}" type="slidenum">
              <a:rPr lang="en-CA" smtClean="0"/>
              <a:t>‹#›</a:t>
            </a:fld>
            <a:endParaRPr lang="en-CA"/>
          </a:p>
        </p:txBody>
      </p:sp>
    </p:spTree>
    <p:extLst>
      <p:ext uri="{BB962C8B-B14F-4D97-AF65-F5344CB8AC3E}">
        <p14:creationId xmlns:p14="http://schemas.microsoft.com/office/powerpoint/2010/main" val="1165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classic</a:t>
            </a:r>
            <a:r>
              <a:rPr lang="en-CA" baseline="0" dirty="0"/>
              <a:t> problems arise from this formula and estimation of heritability.</a:t>
            </a:r>
          </a:p>
          <a:p>
            <a:pPr marL="228600" indent="-228600">
              <a:buAutoNum type="arabicParenR"/>
            </a:pPr>
            <a:r>
              <a:rPr lang="en-CA" baseline="0" dirty="0"/>
              <a:t>A can go above 1 and below 0</a:t>
            </a:r>
          </a:p>
          <a:p>
            <a:pPr marL="228600" indent="-228600">
              <a:buAutoNum type="arabicParenR"/>
            </a:pPr>
            <a:r>
              <a:rPr lang="en-CA" baseline="0" dirty="0"/>
              <a:t>Overestimates relatedness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5</a:t>
            </a:fld>
            <a:endParaRPr lang="en-CA"/>
          </a:p>
        </p:txBody>
      </p:sp>
    </p:spTree>
    <p:extLst>
      <p:ext uri="{BB962C8B-B14F-4D97-AF65-F5344CB8AC3E}">
        <p14:creationId xmlns:p14="http://schemas.microsoft.com/office/powerpoint/2010/main" val="14671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7</a:t>
            </a:fld>
            <a:endParaRPr lang="en-CA"/>
          </a:p>
        </p:txBody>
      </p:sp>
    </p:spTree>
    <p:extLst>
      <p:ext uri="{BB962C8B-B14F-4D97-AF65-F5344CB8AC3E}">
        <p14:creationId xmlns:p14="http://schemas.microsoft.com/office/powerpoint/2010/main" val="308401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Do </a:t>
            </a:r>
            <a:r>
              <a:rPr lang="en-CA" sz="1200" b="0" i="1" kern="1200" dirty="0">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look at this distribution and say, “Oh, I guess I don’t have any significant hypotheses.” If you had no significant hypotheses, your p-values would look something like (B) above. P-values are specifically designed so that they are uniform under the null hypothesis.</a:t>
            </a:r>
          </a:p>
          <a:p>
            <a:r>
              <a:rPr lang="en-CA" sz="1200" b="0" i="0" kern="1200" dirty="0">
                <a:solidFill>
                  <a:schemeClr val="tx1"/>
                </a:solidFill>
                <a:effectLst/>
                <a:latin typeface="+mn-lt"/>
                <a:ea typeface="+mn-ea"/>
                <a:cs typeface="+mn-cs"/>
              </a:rPr>
              <a:t>A graph like this indicates </a:t>
            </a:r>
            <a:r>
              <a:rPr lang="en-CA" sz="1200" b="0" i="1" kern="1200" dirty="0">
                <a:solidFill>
                  <a:schemeClr val="tx1"/>
                </a:solidFill>
                <a:effectLst/>
                <a:latin typeface="+mn-lt"/>
                <a:ea typeface="+mn-ea"/>
                <a:cs typeface="+mn-cs"/>
              </a:rPr>
              <a:t>something is wrong with your test.</a:t>
            </a:r>
            <a:r>
              <a:rPr lang="en-CA" sz="1200" b="0" i="0" kern="1200" dirty="0">
                <a:solidFill>
                  <a:schemeClr val="tx1"/>
                </a:solidFill>
                <a:effectLst/>
                <a:latin typeface="+mn-lt"/>
                <a:ea typeface="+mn-ea"/>
                <a:cs typeface="+mn-cs"/>
              </a:rPr>
              <a:t> Perhaps your test assumes that the data fits some distribution that it doesn’t fit. Perhaps it’s designed for continuous data while your data is discrete, or perhaps it is designed for normally-distributed data and your data is severely non-normal. In any case, this is a great time to find a friendly statistician to help you.</a:t>
            </a:r>
          </a:p>
          <a:p>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Update 12/17/14</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Rogier</a:t>
            </a:r>
            <a:r>
              <a:rPr lang="en-CA" sz="1200" b="0" i="0" kern="1200" dirty="0">
                <a:solidFill>
                  <a:schemeClr val="tx1"/>
                </a:solidFill>
                <a:effectLst/>
                <a:latin typeface="+mn-lt"/>
                <a:ea typeface="+mn-ea"/>
                <a:cs typeface="+mn-cs"/>
              </a:rPr>
              <a:t> in the comments helpfully notes another possible explanation: your p-values may have </a:t>
            </a:r>
            <a:r>
              <a:rPr lang="en-CA" sz="1200" b="0" i="1" kern="1200" dirty="0">
                <a:solidFill>
                  <a:schemeClr val="tx1"/>
                </a:solidFill>
                <a:effectLst/>
                <a:latin typeface="+mn-lt"/>
                <a:ea typeface="+mn-ea"/>
                <a:cs typeface="+mn-cs"/>
              </a:rPr>
              <a:t>already</a:t>
            </a:r>
            <a:r>
              <a:rPr lang="en-CA" sz="1200" b="0" i="0" kern="1200" dirty="0">
                <a:solidFill>
                  <a:schemeClr val="tx1"/>
                </a:solidFill>
                <a:effectLst/>
                <a:latin typeface="+mn-lt"/>
                <a:ea typeface="+mn-ea"/>
                <a:cs typeface="+mn-cs"/>
              </a:rPr>
              <a:t> been corrected for multiple testing, for example using the Bonferroni correction. If so, you might want to get your hands on the original, uncorrected p-values so you can view the histogram yourself and confirm it’s well behaved!)</a:t>
            </a: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8</a:t>
            </a:fld>
            <a:endParaRPr lang="en-CA"/>
          </a:p>
        </p:txBody>
      </p:sp>
    </p:spTree>
    <p:extLst>
      <p:ext uri="{BB962C8B-B14F-4D97-AF65-F5344CB8AC3E}">
        <p14:creationId xmlns:p14="http://schemas.microsoft.com/office/powerpoint/2010/main" val="259479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7918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2894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18185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2224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4038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DACA4CE-AD01-4161-939A-ABC192574EC2}" type="datetimeFigureOut">
              <a:rPr lang="en-CA" smtClean="0"/>
              <a:t>2016-07-11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8103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DACA4CE-AD01-4161-939A-ABC192574EC2}" type="datetimeFigureOut">
              <a:rPr lang="en-CA" smtClean="0"/>
              <a:t>2016-07-11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7374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DACA4CE-AD01-4161-939A-ABC192574EC2}" type="datetimeFigureOut">
              <a:rPr lang="en-CA" smtClean="0"/>
              <a:t>2016-07-11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2794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A4CE-AD01-4161-939A-ABC192574EC2}" type="datetimeFigureOut">
              <a:rPr lang="en-CA" smtClean="0"/>
              <a:t>2016-07-11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80189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14308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09648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CA4CE-AD01-4161-939A-ABC192574EC2}" type="datetimeFigureOut">
              <a:rPr lang="en-CA" smtClean="0"/>
              <a:t>2016-07-11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A167-7301-4911-B95B-510A02E425C4}" type="slidenum">
              <a:rPr lang="en-CA" smtClean="0"/>
              <a:t>‹#›</a:t>
            </a:fld>
            <a:endParaRPr lang="en-CA"/>
          </a:p>
        </p:txBody>
      </p:sp>
    </p:spTree>
    <p:extLst>
      <p:ext uri="{BB962C8B-B14F-4D97-AF65-F5344CB8AC3E}">
        <p14:creationId xmlns:p14="http://schemas.microsoft.com/office/powerpoint/2010/main" val="257649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Schloss Journal Club </a:t>
            </a:r>
          </a:p>
        </p:txBody>
      </p:sp>
      <p:sp>
        <p:nvSpPr>
          <p:cNvPr id="3" name="Subtitle 2"/>
          <p:cNvSpPr>
            <a:spLocks noGrp="1"/>
          </p:cNvSpPr>
          <p:nvPr>
            <p:ph type="subTitle" idx="1"/>
          </p:nvPr>
        </p:nvSpPr>
        <p:spPr/>
        <p:txBody>
          <a:bodyPr/>
          <a:lstStyle/>
          <a:p>
            <a:r>
              <a:rPr lang="en-CA" dirty="0"/>
              <a:t>Genetic Determinant of the Gut Microbiome in UK Twins</a:t>
            </a:r>
          </a:p>
          <a:p>
            <a:r>
              <a:rPr lang="en-CA" dirty="0"/>
              <a:t>Marc Sze</a:t>
            </a:r>
          </a:p>
          <a:p>
            <a:r>
              <a:rPr lang="en-CA" dirty="0"/>
              <a:t>July 14</a:t>
            </a:r>
            <a:r>
              <a:rPr lang="en-CA" baseline="30000" dirty="0"/>
              <a:t>th</a:t>
            </a:r>
            <a:r>
              <a:rPr lang="en-CA" dirty="0"/>
              <a:t>, 2016</a:t>
            </a:r>
          </a:p>
        </p:txBody>
      </p:sp>
    </p:spTree>
    <p:extLst>
      <p:ext uri="{BB962C8B-B14F-4D97-AF65-F5344CB8AC3E}">
        <p14:creationId xmlns:p14="http://schemas.microsoft.com/office/powerpoint/2010/main" val="23214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Heritability: Stability and Diversity </a:t>
            </a:r>
          </a:p>
        </p:txBody>
      </p:sp>
      <p:pic>
        <p:nvPicPr>
          <p:cNvPr id="4" name="Picture 3"/>
          <p:cNvPicPr>
            <a:picLocks noChangeAspect="1"/>
          </p:cNvPicPr>
          <p:nvPr/>
        </p:nvPicPr>
        <p:blipFill>
          <a:blip r:embed="rId2"/>
          <a:stretch>
            <a:fillRect/>
          </a:stretch>
        </p:blipFill>
        <p:spPr>
          <a:xfrm>
            <a:off x="267854" y="1533237"/>
            <a:ext cx="5726545" cy="5006108"/>
          </a:xfrm>
          <a:prstGeom prst="rect">
            <a:avLst/>
          </a:prstGeom>
        </p:spPr>
      </p:pic>
      <p:pic>
        <p:nvPicPr>
          <p:cNvPr id="5" name="Picture 4"/>
          <p:cNvPicPr>
            <a:picLocks noChangeAspect="1"/>
          </p:cNvPicPr>
          <p:nvPr/>
        </p:nvPicPr>
        <p:blipFill>
          <a:blip r:embed="rId3"/>
          <a:stretch>
            <a:fillRect/>
          </a:stretch>
        </p:blipFill>
        <p:spPr>
          <a:xfrm>
            <a:off x="6724073" y="2344775"/>
            <a:ext cx="5051556" cy="3114839"/>
          </a:xfrm>
          <a:prstGeom prst="rect">
            <a:avLst/>
          </a:prstGeom>
        </p:spPr>
      </p:pic>
    </p:spTree>
    <p:extLst>
      <p:ext uri="{BB962C8B-B14F-4D97-AF65-F5344CB8AC3E}">
        <p14:creationId xmlns:p14="http://schemas.microsoft.com/office/powerpoint/2010/main" val="16980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43052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1026"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888" y="2660904"/>
            <a:ext cx="2642616"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4803408" y="1611956"/>
            <a:ext cx="3691368" cy="5017444"/>
          </a:xfrm>
          <a:prstGeom prst="rect">
            <a:avLst/>
          </a:prstGeom>
        </p:spPr>
      </p:pic>
      <p:pic>
        <p:nvPicPr>
          <p:cNvPr id="6" name="Picture 5"/>
          <p:cNvPicPr>
            <a:picLocks noChangeAspect="1"/>
          </p:cNvPicPr>
          <p:nvPr/>
        </p:nvPicPr>
        <p:blipFill>
          <a:blip r:embed="rId4"/>
          <a:stretch>
            <a:fillRect/>
          </a:stretch>
        </p:blipFill>
        <p:spPr>
          <a:xfrm>
            <a:off x="328873" y="1537922"/>
            <a:ext cx="4109326" cy="8195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46959889"/>
              </p:ext>
            </p:extLst>
          </p:nvPr>
        </p:nvGraphicFramePr>
        <p:xfrm>
          <a:off x="8573770" y="2505456"/>
          <a:ext cx="3289300" cy="281305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2723348770"/>
                    </a:ext>
                  </a:extLst>
                </a:gridCol>
                <a:gridCol w="1041400">
                  <a:extLst>
                    <a:ext uri="{9D8B030D-6E8A-4147-A177-3AD203B41FA5}">
                      <a16:colId xmlns:a16="http://schemas.microsoft.com/office/drawing/2014/main" val="146676632"/>
                    </a:ext>
                  </a:extLst>
                </a:gridCol>
                <a:gridCol w="889000">
                  <a:extLst>
                    <a:ext uri="{9D8B030D-6E8A-4147-A177-3AD203B41FA5}">
                      <a16:colId xmlns:a16="http://schemas.microsoft.com/office/drawing/2014/main" val="2889191529"/>
                    </a:ext>
                  </a:extLst>
                </a:gridCol>
              </a:tblGrid>
              <a:tr h="673100">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ctr" fontAlgn="ctr"/>
                      <a:r>
                        <a:rPr lang="en-CA" sz="1100" u="none" strike="noStrike" dirty="0">
                          <a:effectLst/>
                        </a:rPr>
                        <a:t>P-value MZ more similar than DZ</a:t>
                      </a:r>
                      <a:endParaRPr lang="en-CA" sz="1100" b="1"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2336560999"/>
                  </a:ext>
                </a:extLst>
              </a:tr>
              <a:tr h="177800">
                <a:tc rowSpan="4">
                  <a:txBody>
                    <a:bodyPr/>
                    <a:lstStyle/>
                    <a:p>
                      <a:pPr algn="ctr" fontAlgn="ctr"/>
                      <a:r>
                        <a:rPr lang="en-CA" sz="1100" u="none" strike="noStrike" dirty="0">
                          <a:effectLst/>
                        </a:rPr>
                        <a:t>Weighted </a:t>
                      </a:r>
                      <a:r>
                        <a:rPr lang="en-CA" sz="1100" u="none" strike="noStrike" dirty="0" err="1">
                          <a:effectLst/>
                        </a:rPr>
                        <a:t>UniFrac</a:t>
                      </a:r>
                      <a:endParaRPr lang="en-CA" sz="1100" b="0" i="0" u="none" strike="noStrike" dirty="0">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0.094</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4262188264"/>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3399576302"/>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0.016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2157043202"/>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0.806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028685157"/>
                  </a:ext>
                </a:extLst>
              </a:tr>
              <a:tr h="177800">
                <a:tc rowSpan="4">
                  <a:txBody>
                    <a:bodyPr/>
                    <a:lstStyle/>
                    <a:p>
                      <a:pPr algn="ctr" fontAlgn="ctr"/>
                      <a:r>
                        <a:rPr lang="en-CA" sz="1100" u="none" strike="noStrike">
                          <a:effectLst/>
                        </a:rPr>
                        <a:t>Unweighted UniFrac</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0.032</a:t>
                      </a:r>
                      <a:endParaRPr lang="en-CA" sz="1100" b="1"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721512287"/>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0.024</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106174497"/>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0.39</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51624927"/>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0.196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869055004"/>
                  </a:ext>
                </a:extLst>
              </a:tr>
              <a:tr h="177800">
                <a:tc rowSpan="4">
                  <a:txBody>
                    <a:bodyPr/>
                    <a:lstStyle/>
                    <a:p>
                      <a:pPr algn="ctr" fontAlgn="ctr"/>
                      <a:r>
                        <a:rPr lang="en-CA" sz="1100" u="none" strike="noStrike">
                          <a:effectLst/>
                        </a:rPr>
                        <a:t>Bray Curtis</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0.11</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150035839"/>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0.097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927542464"/>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0.036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731357273"/>
                  </a:ext>
                </a:extLst>
              </a:tr>
              <a:tr h="18415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dirty="0">
                          <a:effectLst/>
                        </a:rPr>
                        <a:t>0.448</a:t>
                      </a:r>
                      <a:endParaRPr lang="en-CA" sz="1100" b="0"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1543152186"/>
                  </a:ext>
                </a:extLst>
              </a:tr>
            </a:tbl>
          </a:graphicData>
        </a:graphic>
      </p:graphicFrame>
      <p:sp>
        <p:nvSpPr>
          <p:cNvPr id="8" name="TextBox 7"/>
          <p:cNvSpPr txBox="1"/>
          <p:nvPr/>
        </p:nvSpPr>
        <p:spPr>
          <a:xfrm>
            <a:off x="8961120" y="5394960"/>
            <a:ext cx="2546979" cy="646331"/>
          </a:xfrm>
          <a:prstGeom prst="rect">
            <a:avLst/>
          </a:prstGeom>
          <a:noFill/>
        </p:spPr>
        <p:txBody>
          <a:bodyPr wrap="none" rtlCol="0">
            <a:spAutoFit/>
          </a:bodyPr>
          <a:lstStyle/>
          <a:p>
            <a:pPr algn="ctr"/>
            <a:r>
              <a:rPr lang="en-CA" dirty="0"/>
              <a:t>*No mention of multiple </a:t>
            </a:r>
          </a:p>
          <a:p>
            <a:pPr algn="ctr"/>
            <a:r>
              <a:rPr lang="en-CA" dirty="0"/>
              <a:t>comparison correction</a:t>
            </a:r>
          </a:p>
        </p:txBody>
      </p:sp>
    </p:spTree>
    <p:extLst>
      <p:ext uri="{BB962C8B-B14F-4D97-AF65-F5344CB8AC3E}">
        <p14:creationId xmlns:p14="http://schemas.microsoft.com/office/powerpoint/2010/main" val="1627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4"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8873" y="1537922"/>
            <a:ext cx="4109326" cy="819500"/>
          </a:xfrm>
          <a:prstGeom prst="rect">
            <a:avLst/>
          </a:prstGeom>
        </p:spPr>
      </p:pic>
      <p:sp>
        <p:nvSpPr>
          <p:cNvPr id="6" name="Rectangle 5"/>
          <p:cNvSpPr/>
          <p:nvPr/>
        </p:nvSpPr>
        <p:spPr>
          <a:xfrm>
            <a:off x="527900" y="4809744"/>
            <a:ext cx="2083325"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stretch>
            <a:fillRect/>
          </a:stretch>
        </p:blipFill>
        <p:spPr>
          <a:xfrm>
            <a:off x="5373278" y="1046375"/>
            <a:ext cx="5731498" cy="5733075"/>
          </a:xfrm>
          <a:prstGeom prst="rect">
            <a:avLst/>
          </a:prstGeom>
        </p:spPr>
      </p:pic>
    </p:spTree>
    <p:extLst>
      <p:ext uri="{BB962C8B-B14F-4D97-AF65-F5344CB8AC3E}">
        <p14:creationId xmlns:p14="http://schemas.microsoft.com/office/powerpoint/2010/main" val="2159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a:xfrm>
            <a:off x="4754880" y="3023489"/>
            <a:ext cx="6480048" cy="2261743"/>
          </a:xfrm>
        </p:spPr>
        <p:txBody>
          <a:bodyPr/>
          <a:lstStyle/>
          <a:p>
            <a:r>
              <a:rPr lang="en-CA" dirty="0"/>
              <a:t>Replicate previous findings using larger n</a:t>
            </a:r>
          </a:p>
          <a:p>
            <a:r>
              <a:rPr lang="en-CA" dirty="0"/>
              <a:t>Identify additional heritable taxa</a:t>
            </a:r>
          </a:p>
          <a:p>
            <a:r>
              <a:rPr lang="en-CA" dirty="0"/>
              <a:t>Identify gene-microbiome interactions (co-evolution)</a:t>
            </a:r>
          </a:p>
          <a:p>
            <a:endParaRPr lang="en-CA" dirty="0"/>
          </a:p>
          <a:p>
            <a:endParaRPr lang="en-CA" dirty="0"/>
          </a:p>
        </p:txBody>
      </p:sp>
      <p:pic>
        <p:nvPicPr>
          <p:cNvPr id="2050"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 y="2500168"/>
            <a:ext cx="4010360" cy="401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69504" y="1704642"/>
            <a:ext cx="4318890" cy="709374"/>
          </a:xfrm>
          <a:prstGeom prst="rect">
            <a:avLst/>
          </a:prstGeom>
        </p:spPr>
      </p:pic>
    </p:spTree>
    <p:extLst>
      <p:ext uri="{BB962C8B-B14F-4D97-AF65-F5344CB8AC3E}">
        <p14:creationId xmlns:p14="http://schemas.microsoft.com/office/powerpoint/2010/main" val="121946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Heritability Calculations</a:t>
            </a:r>
          </a:p>
        </p:txBody>
      </p:sp>
      <p:sp>
        <p:nvSpPr>
          <p:cNvPr id="3" name="Content Placeholder 2"/>
          <p:cNvSpPr>
            <a:spLocks noGrp="1"/>
          </p:cNvSpPr>
          <p:nvPr>
            <p:ph idx="1"/>
          </p:nvPr>
        </p:nvSpPr>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1028" name="Picture 4" descr="http://img.dailymail.co.uk/i/pix/2007/12_04/TwinsL_228x3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6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OTU Heritability and Replication</a:t>
            </a:r>
          </a:p>
        </p:txBody>
      </p:sp>
      <p:sp>
        <p:nvSpPr>
          <p:cNvPr id="3" name="Content Placeholder 2"/>
          <p:cNvSpPr>
            <a:spLocks noGrp="1"/>
          </p:cNvSpPr>
          <p:nvPr>
            <p:ph idx="1"/>
          </p:nvPr>
        </p:nvSpPr>
        <p:spPr>
          <a:xfrm>
            <a:off x="6025896" y="1825625"/>
            <a:ext cx="5327904" cy="4351338"/>
          </a:xfrm>
        </p:spPr>
        <p:txBody>
          <a:bodyPr/>
          <a:lstStyle/>
          <a:p>
            <a:r>
              <a:rPr lang="en-CA" dirty="0"/>
              <a:t>A few discrepancies:</a:t>
            </a:r>
          </a:p>
          <a:p>
            <a:pPr lvl="1"/>
            <a:r>
              <a:rPr lang="en-CA" dirty="0"/>
              <a:t>Performed two FDR tests one with all data and one with no OTUs.</a:t>
            </a:r>
          </a:p>
          <a:p>
            <a:pPr lvl="1"/>
            <a:r>
              <a:rPr lang="en-CA" dirty="0"/>
              <a:t>Original P-values distribution is not one that is amenable to FDR correction (more on this on the next two slide)</a:t>
            </a:r>
          </a:p>
          <a:p>
            <a:pPr lvl="1"/>
            <a:r>
              <a:rPr lang="en-CA" dirty="0"/>
              <a:t>Multiple significant findings from the same value used (non-independence of samples -&gt; more on the next two slide)</a:t>
            </a:r>
          </a:p>
        </p:txBody>
      </p:sp>
      <p:pic>
        <p:nvPicPr>
          <p:cNvPr id="4" name="Picture 3"/>
          <p:cNvPicPr>
            <a:picLocks noChangeAspect="1"/>
          </p:cNvPicPr>
          <p:nvPr/>
        </p:nvPicPr>
        <p:blipFill>
          <a:blip r:embed="rId2"/>
          <a:stretch>
            <a:fillRect/>
          </a:stretch>
        </p:blipFill>
        <p:spPr>
          <a:xfrm>
            <a:off x="475488" y="1719696"/>
            <a:ext cx="4864608" cy="4901904"/>
          </a:xfrm>
          <a:prstGeom prst="rect">
            <a:avLst/>
          </a:prstGeom>
        </p:spPr>
      </p:pic>
      <p:sp>
        <p:nvSpPr>
          <p:cNvPr id="5" name="Rectangle 4"/>
          <p:cNvSpPr/>
          <p:nvPr/>
        </p:nvSpPr>
        <p:spPr>
          <a:xfrm>
            <a:off x="841248" y="2368296"/>
            <a:ext cx="405993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5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OTU Heritability and Replication</a:t>
            </a:r>
          </a:p>
        </p:txBody>
      </p:sp>
      <p:pic>
        <p:nvPicPr>
          <p:cNvPr id="1026" name="Picture 2" descr="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6" y="189464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4779" y="1857080"/>
            <a:ext cx="3129699" cy="23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108" y="180037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8443" y="6611779"/>
            <a:ext cx="5413661" cy="246221"/>
          </a:xfrm>
          <a:prstGeom prst="rect">
            <a:avLst/>
          </a:prstGeom>
          <a:noFill/>
        </p:spPr>
        <p:txBody>
          <a:bodyPr wrap="none" rtlCol="0">
            <a:spAutoFit/>
          </a:bodyPr>
          <a:lstStyle/>
          <a:p>
            <a:r>
              <a:rPr lang="en-CA" sz="1000" dirty="0"/>
              <a:t>Images from David Robinson: http://varianceexplained.org/statistics/interpreting-pvalue-histogram/</a:t>
            </a:r>
          </a:p>
        </p:txBody>
      </p:sp>
    </p:spTree>
    <p:extLst>
      <p:ext uri="{BB962C8B-B14F-4D97-AF65-F5344CB8AC3E}">
        <p14:creationId xmlns:p14="http://schemas.microsoft.com/office/powerpoint/2010/main" val="3688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dirty="0"/>
              <a:t>OTU </a:t>
            </a:r>
            <a:r>
              <a:rPr lang="en-CA"/>
              <a:t>Heritability and </a:t>
            </a:r>
            <a:r>
              <a:rPr lang="en-CA" dirty="0"/>
              <a:t>Replication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95" y="1851079"/>
            <a:ext cx="4658296" cy="31558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44" y="1851079"/>
            <a:ext cx="4658296" cy="3155841"/>
          </a:xfrm>
          <a:prstGeom prst="rect">
            <a:avLst/>
          </a:prstGeom>
        </p:spPr>
      </p:pic>
      <p:sp>
        <p:nvSpPr>
          <p:cNvPr id="10" name="TextBox 9"/>
          <p:cNvSpPr txBox="1"/>
          <p:nvPr/>
        </p:nvSpPr>
        <p:spPr>
          <a:xfrm>
            <a:off x="1989055" y="5184742"/>
            <a:ext cx="2478179" cy="369332"/>
          </a:xfrm>
          <a:prstGeom prst="rect">
            <a:avLst/>
          </a:prstGeom>
          <a:noFill/>
        </p:spPr>
        <p:txBody>
          <a:bodyPr wrap="none" rtlCol="0">
            <a:spAutoFit/>
          </a:bodyPr>
          <a:lstStyle/>
          <a:p>
            <a:r>
              <a:rPr lang="en-CA" dirty="0"/>
              <a:t>1</a:t>
            </a:r>
            <a:r>
              <a:rPr lang="en-CA" baseline="30000" dirty="0"/>
              <a:t>st</a:t>
            </a:r>
            <a:r>
              <a:rPr lang="en-CA" dirty="0"/>
              <a:t> FDR with all 945 tests</a:t>
            </a:r>
          </a:p>
        </p:txBody>
      </p:sp>
      <p:sp>
        <p:nvSpPr>
          <p:cNvPr id="11" name="TextBox 10"/>
          <p:cNvSpPr txBox="1"/>
          <p:nvPr/>
        </p:nvSpPr>
        <p:spPr>
          <a:xfrm>
            <a:off x="7373326" y="5186311"/>
            <a:ext cx="2311595" cy="369332"/>
          </a:xfrm>
          <a:prstGeom prst="rect">
            <a:avLst/>
          </a:prstGeom>
          <a:noFill/>
        </p:spPr>
        <p:txBody>
          <a:bodyPr wrap="none" rtlCol="0">
            <a:spAutoFit/>
          </a:bodyPr>
          <a:lstStyle/>
          <a:p>
            <a:r>
              <a:rPr lang="en-CA" dirty="0"/>
              <a:t>2</a:t>
            </a:r>
            <a:r>
              <a:rPr lang="en-CA" baseline="30000" dirty="0"/>
              <a:t>nd</a:t>
            </a:r>
            <a:r>
              <a:rPr lang="en-CA" dirty="0"/>
              <a:t>  FDR with 163 tests</a:t>
            </a:r>
          </a:p>
        </p:txBody>
      </p:sp>
      <p:sp>
        <p:nvSpPr>
          <p:cNvPr id="12" name="TextBox 11"/>
          <p:cNvSpPr txBox="1"/>
          <p:nvPr/>
        </p:nvSpPr>
        <p:spPr>
          <a:xfrm>
            <a:off x="1979629" y="6061435"/>
            <a:ext cx="7343357" cy="369332"/>
          </a:xfrm>
          <a:prstGeom prst="rect">
            <a:avLst/>
          </a:prstGeom>
          <a:noFill/>
        </p:spPr>
        <p:txBody>
          <a:bodyPr wrap="none" rtlCol="0">
            <a:spAutoFit/>
          </a:bodyPr>
          <a:lstStyle/>
          <a:p>
            <a:r>
              <a:rPr lang="en-CA" dirty="0"/>
              <a:t>After removal of duplicates from 2</a:t>
            </a:r>
            <a:r>
              <a:rPr lang="en-CA" baseline="30000" dirty="0"/>
              <a:t>nd</a:t>
            </a:r>
            <a:r>
              <a:rPr lang="en-CA" dirty="0"/>
              <a:t> test P-values &lt; 0.05 went from 58 to 40 </a:t>
            </a:r>
          </a:p>
        </p:txBody>
      </p:sp>
    </p:spTree>
    <p:extLst>
      <p:ext uri="{BB962C8B-B14F-4D97-AF65-F5344CB8AC3E}">
        <p14:creationId xmlns:p14="http://schemas.microsoft.com/office/powerpoint/2010/main" val="155100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Correlation between Heritable bacteria and Alpha and Beta Diversity</a:t>
            </a:r>
          </a:p>
        </p:txBody>
      </p:sp>
      <p:pic>
        <p:nvPicPr>
          <p:cNvPr id="4" name="Picture 3"/>
          <p:cNvPicPr>
            <a:picLocks noChangeAspect="1"/>
          </p:cNvPicPr>
          <p:nvPr/>
        </p:nvPicPr>
        <p:blipFill>
          <a:blip r:embed="rId2"/>
          <a:stretch>
            <a:fillRect/>
          </a:stretch>
        </p:blipFill>
        <p:spPr>
          <a:xfrm>
            <a:off x="2418772" y="1954704"/>
            <a:ext cx="6794897" cy="4280521"/>
          </a:xfrm>
          <a:prstGeom prst="rect">
            <a:avLst/>
          </a:prstGeom>
        </p:spPr>
      </p:pic>
    </p:spTree>
    <p:extLst>
      <p:ext uri="{BB962C8B-B14F-4D97-AF65-F5344CB8AC3E}">
        <p14:creationId xmlns:p14="http://schemas.microsoft.com/office/powerpoint/2010/main" val="76075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302</Words>
  <Application>Microsoft Office PowerPoint</Application>
  <PresentationFormat>Widescreen</PresentationFormat>
  <Paragraphs>76</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vt:lpstr>
      <vt:lpstr>Office Theme</vt:lpstr>
      <vt:lpstr>Schloss Journal Club </vt:lpstr>
      <vt:lpstr>Introduction</vt:lpstr>
      <vt:lpstr>Introduction</vt:lpstr>
      <vt:lpstr>Introduction</vt:lpstr>
      <vt:lpstr>Heritability Calculations</vt:lpstr>
      <vt:lpstr>OTU Heritability and Replication</vt:lpstr>
      <vt:lpstr>OTU Heritability and Replication</vt:lpstr>
      <vt:lpstr>OTU Heritability and Replication</vt:lpstr>
      <vt:lpstr>Correlation between Heritable bacteria and Alpha and Beta Diversity</vt:lpstr>
      <vt:lpstr>Heritability: Stability and Diversity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Schloss Journal Club </dc:title>
  <dc:creator>marc Sze</dc:creator>
  <cp:lastModifiedBy>marc Sze</cp:lastModifiedBy>
  <cp:revision>29</cp:revision>
  <dcterms:created xsi:type="dcterms:W3CDTF">2016-07-08T19:16:43Z</dcterms:created>
  <dcterms:modified xsi:type="dcterms:W3CDTF">2016-07-12T02:51:10Z</dcterms:modified>
</cp:coreProperties>
</file>