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786" autoAdjust="0"/>
  </p:normalViewPr>
  <p:slideViewPr>
    <p:cSldViewPr snapToGrid="0" showGuides="1">
      <p:cViewPr varScale="1">
        <p:scale>
          <a:sx n="85" d="100"/>
          <a:sy n="85" d="100"/>
        </p:scale>
        <p:origin x="96" y="426"/>
      </p:cViewPr>
      <p:guideLst>
        <p:guide orient="horz" pos="2160"/>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19FFE-FD56-4BAA-B94E-BFA4D19FAD54}" type="datetimeFigureOut">
              <a:rPr lang="en-CA" smtClean="0"/>
              <a:t>2016-10-19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E7B12-1134-45A6-A257-0C30FE473B8C}" type="slidenum">
              <a:rPr lang="en-CA" smtClean="0"/>
              <a:t>‹#›</a:t>
            </a:fld>
            <a:endParaRPr lang="en-CA"/>
          </a:p>
        </p:txBody>
      </p:sp>
    </p:spTree>
    <p:extLst>
      <p:ext uri="{BB962C8B-B14F-4D97-AF65-F5344CB8AC3E}">
        <p14:creationId xmlns:p14="http://schemas.microsoft.com/office/powerpoint/2010/main" val="18511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HUMAnN2 maps reads to a customized database of functionally annotated pan-genomes.</a:t>
            </a:r>
          </a:p>
        </p:txBody>
      </p:sp>
      <p:sp>
        <p:nvSpPr>
          <p:cNvPr id="4" name="Slide Number Placeholder 3"/>
          <p:cNvSpPr>
            <a:spLocks noGrp="1"/>
          </p:cNvSpPr>
          <p:nvPr>
            <p:ph type="sldNum" sz="quarter" idx="10"/>
          </p:nvPr>
        </p:nvSpPr>
        <p:spPr/>
        <p:txBody>
          <a:bodyPr/>
          <a:lstStyle/>
          <a:p>
            <a:fld id="{1BAE7B12-1134-45A6-A257-0C30FE473B8C}" type="slidenum">
              <a:rPr lang="en-CA" smtClean="0"/>
              <a:t>4</a:t>
            </a:fld>
            <a:endParaRPr lang="en-CA"/>
          </a:p>
        </p:txBody>
      </p:sp>
    </p:spTree>
    <p:extLst>
      <p:ext uri="{BB962C8B-B14F-4D97-AF65-F5344CB8AC3E}">
        <p14:creationId xmlns:p14="http://schemas.microsoft.com/office/powerpoint/2010/main" val="147093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Manhattan</a:t>
            </a:r>
            <a:r>
              <a:rPr lang="en-CA" baseline="0" dirty="0"/>
              <a:t> plot of genome-wide associations with microbes and functional units (</a:t>
            </a:r>
            <a:r>
              <a:rPr lang="en-CA" baseline="0" dirty="0" err="1"/>
              <a:t>MetaCyc</a:t>
            </a:r>
            <a:r>
              <a:rPr lang="en-CA" baseline="0" dirty="0"/>
              <a:t> pathways and GO2000 terms).  The </a:t>
            </a:r>
            <a:r>
              <a:rPr lang="en-CA" baseline="0" dirty="0" err="1"/>
              <a:t>manhattan</a:t>
            </a:r>
            <a:r>
              <a:rPr lang="en-CA" baseline="0" dirty="0"/>
              <a:t> plot shows QTLs for microbial abundance, labeled with letters, and QTLs for microbial function, labeled with numbers.  Details for the associations are given in the table below; QTLs for microbial abundance are italicized.  The red line corresponds to a significance threshold of 5 x 10 -8.</a:t>
            </a:r>
          </a:p>
          <a:p>
            <a:endParaRPr lang="en-CA" baseline="0" dirty="0"/>
          </a:p>
          <a:p>
            <a:r>
              <a:rPr lang="en-CA" baseline="0" dirty="0"/>
              <a:t>QTLs – Quantitative Trait Locus, section of DNA that correlates with variation in a phenotype (the quantitative trait).  The QTL typically is linked to, or contains, the genes that control that phenotype.</a:t>
            </a:r>
            <a:endParaRPr lang="en-CA" dirty="0"/>
          </a:p>
        </p:txBody>
      </p:sp>
      <p:sp>
        <p:nvSpPr>
          <p:cNvPr id="4" name="Slide Number Placeholder 3"/>
          <p:cNvSpPr>
            <a:spLocks noGrp="1"/>
          </p:cNvSpPr>
          <p:nvPr>
            <p:ph type="sldNum" sz="quarter" idx="10"/>
          </p:nvPr>
        </p:nvSpPr>
        <p:spPr/>
        <p:txBody>
          <a:bodyPr/>
          <a:lstStyle/>
          <a:p>
            <a:fld id="{1BAE7B12-1134-45A6-A257-0C30FE473B8C}" type="slidenum">
              <a:rPr lang="en-CA" smtClean="0"/>
              <a:t>6</a:t>
            </a:fld>
            <a:endParaRPr lang="en-CA"/>
          </a:p>
        </p:txBody>
      </p:sp>
    </p:spTree>
    <p:extLst>
      <p:ext uri="{BB962C8B-B14F-4D97-AF65-F5344CB8AC3E}">
        <p14:creationId xmlns:p14="http://schemas.microsoft.com/office/powerpoint/2010/main" val="889297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Going to stick specifically to the Bifidobacterium,</a:t>
            </a:r>
            <a:r>
              <a:rPr lang="en-CA" baseline="0" dirty="0"/>
              <a:t> gene, </a:t>
            </a:r>
            <a:r>
              <a:rPr lang="en-CA" dirty="0"/>
              <a:t>and diary story</a:t>
            </a:r>
            <a:r>
              <a:rPr lang="en-CA" baseline="0" dirty="0"/>
              <a:t> since the others aren’t super exciting</a:t>
            </a:r>
          </a:p>
          <a:p>
            <a:r>
              <a:rPr lang="en-CA" baseline="0" dirty="0"/>
              <a:t>(e.g. we limited to innate immune genes and found correlations to innate immune genes).</a:t>
            </a:r>
            <a:endParaRPr lang="en-CA" dirty="0"/>
          </a:p>
          <a:p>
            <a:endParaRPr lang="en-CA" dirty="0"/>
          </a:p>
          <a:p>
            <a:r>
              <a:rPr lang="en-CA" dirty="0"/>
              <a:t>Legend: Complex interaction between a functional LCT variant,</a:t>
            </a:r>
            <a:r>
              <a:rPr lang="en-CA" baseline="0" dirty="0"/>
              <a:t> dairy intake and Bifidobacterium abundance.</a:t>
            </a:r>
          </a:p>
          <a:p>
            <a:endParaRPr lang="en-CA" baseline="0" dirty="0"/>
          </a:p>
          <a:p>
            <a:pPr marL="228600" indent="-228600">
              <a:buAutoNum type="alphaLcParenR"/>
            </a:pPr>
            <a:r>
              <a:rPr lang="en-CA" baseline="0" dirty="0"/>
              <a:t>Microbial QTL plots showing association of a functional LCT SNP (rs4988235) with the abundance of Bifidobacterium. The three plots show the effect of genotype at the functional SNP on Bifidobacterium abundance.  The plots are a combination of violin plots and box plots; box plots show the median and the 25% and 75% quantiles (LLD: </a:t>
            </a:r>
            <a:r>
              <a:rPr lang="en-CA" baseline="0" dirty="0" err="1"/>
              <a:t>LifeLines</a:t>
            </a:r>
            <a:r>
              <a:rPr lang="en-CA" baseline="0" dirty="0"/>
              <a:t>-DEEP)</a:t>
            </a:r>
          </a:p>
          <a:p>
            <a:pPr marL="228600" indent="-228600">
              <a:buAutoNum type="alphaLcParenR"/>
            </a:pPr>
            <a:endParaRPr lang="en-CA" baseline="0" dirty="0"/>
          </a:p>
          <a:p>
            <a:pPr marL="228600" indent="-228600">
              <a:buAutoNum type="alphaLcParenR"/>
            </a:pPr>
            <a:r>
              <a:rPr lang="en-CA" dirty="0"/>
              <a:t>Interaction</a:t>
            </a:r>
            <a:r>
              <a:rPr lang="en-CA" baseline="0" dirty="0"/>
              <a:t> of LCT genotype, intake of dairy products and Bifidobacterium abundance in the three cohorts.  Data on total dairy consumption were unavailable for the 500FG cohort, but the same trend was observed with respect to data on the number of glasses of milk drunk per day in this cohort.  </a:t>
            </a:r>
            <a:r>
              <a:rPr lang="en-CA" baseline="0" dirty="0" err="1"/>
              <a:t>Pdiff</a:t>
            </a:r>
            <a:r>
              <a:rPr lang="en-CA" baseline="0" dirty="0"/>
              <a:t> shows the significance of the difference in the correlation of diary product consumption and Bifidobacterium abundance between the two genotype groups (GG versus AA and AG)</a:t>
            </a:r>
          </a:p>
          <a:p>
            <a:pPr marL="228600" indent="-228600">
              <a:buAutoNum type="alphaLcParenR"/>
            </a:pPr>
            <a:endParaRPr lang="en-CA" baseline="0" dirty="0"/>
          </a:p>
          <a:p>
            <a:pPr marL="228600" indent="-228600">
              <a:buAutoNum type="alphaLcParenR"/>
            </a:pPr>
            <a:endParaRPr lang="en-CA" baseline="0" dirty="0"/>
          </a:p>
        </p:txBody>
      </p:sp>
      <p:sp>
        <p:nvSpPr>
          <p:cNvPr id="4" name="Slide Number Placeholder 3"/>
          <p:cNvSpPr>
            <a:spLocks noGrp="1"/>
          </p:cNvSpPr>
          <p:nvPr>
            <p:ph type="sldNum" sz="quarter" idx="10"/>
          </p:nvPr>
        </p:nvSpPr>
        <p:spPr/>
        <p:txBody>
          <a:bodyPr/>
          <a:lstStyle/>
          <a:p>
            <a:fld id="{1BAE7B12-1134-45A6-A257-0C30FE473B8C}" type="slidenum">
              <a:rPr lang="en-CA" smtClean="0"/>
              <a:t>9</a:t>
            </a:fld>
            <a:endParaRPr lang="en-CA"/>
          </a:p>
        </p:txBody>
      </p:sp>
    </p:spTree>
    <p:extLst>
      <p:ext uri="{BB962C8B-B14F-4D97-AF65-F5344CB8AC3E}">
        <p14:creationId xmlns:p14="http://schemas.microsoft.com/office/powerpoint/2010/main" val="187151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distribution of P-values from the figure is something one</a:t>
            </a:r>
            <a:r>
              <a:rPr lang="en-CA" baseline="0" dirty="0"/>
              <a:t> would expect if the null hypothesis is true (overall no effect between gene and microbiome (specifically Taxonomy))</a:t>
            </a:r>
          </a:p>
          <a:p>
            <a:endParaRPr lang="en-CA" baseline="0" dirty="0"/>
          </a:p>
          <a:p>
            <a:r>
              <a:rPr lang="en-CA" baseline="0" dirty="0"/>
              <a:t> </a:t>
            </a:r>
            <a:endParaRPr lang="en-CA" dirty="0"/>
          </a:p>
        </p:txBody>
      </p:sp>
      <p:sp>
        <p:nvSpPr>
          <p:cNvPr id="4" name="Slide Number Placeholder 3"/>
          <p:cNvSpPr>
            <a:spLocks noGrp="1"/>
          </p:cNvSpPr>
          <p:nvPr>
            <p:ph type="sldNum" sz="quarter" idx="10"/>
          </p:nvPr>
        </p:nvSpPr>
        <p:spPr/>
        <p:txBody>
          <a:bodyPr/>
          <a:lstStyle/>
          <a:p>
            <a:fld id="{1BAE7B12-1134-45A6-A257-0C30FE473B8C}" type="slidenum">
              <a:rPr lang="en-CA" smtClean="0"/>
              <a:t>10</a:t>
            </a:fld>
            <a:endParaRPr lang="en-CA"/>
          </a:p>
        </p:txBody>
      </p:sp>
    </p:spTree>
    <p:extLst>
      <p:ext uri="{BB962C8B-B14F-4D97-AF65-F5344CB8AC3E}">
        <p14:creationId xmlns:p14="http://schemas.microsoft.com/office/powerpoint/2010/main" val="150242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Haven’t read the </a:t>
            </a:r>
            <a:r>
              <a:rPr lang="en-CA" dirty="0" err="1"/>
              <a:t>Blekhman</a:t>
            </a:r>
            <a:r>
              <a:rPr lang="en-CA" dirty="0"/>
              <a:t> paper on this yet but the Goodrich link was reviewed previously in Journal club and the link</a:t>
            </a:r>
            <a:r>
              <a:rPr lang="en-CA" baseline="0" dirty="0"/>
              <a:t> to LCT is somewhat tenuous</a:t>
            </a:r>
          </a:p>
          <a:p>
            <a:endParaRPr lang="en-CA" baseline="0" dirty="0"/>
          </a:p>
          <a:p>
            <a:r>
              <a:rPr lang="en-CA" baseline="0" dirty="0"/>
              <a:t>In this manuscript although the correlation is significant the correlation is weak.  The two replication data sets are hampered by relatively low n (although one has a relatively strong correlation)</a:t>
            </a:r>
            <a:endParaRPr lang="en-CA" dirty="0"/>
          </a:p>
        </p:txBody>
      </p:sp>
      <p:sp>
        <p:nvSpPr>
          <p:cNvPr id="4" name="Slide Number Placeholder 3"/>
          <p:cNvSpPr>
            <a:spLocks noGrp="1"/>
          </p:cNvSpPr>
          <p:nvPr>
            <p:ph type="sldNum" sz="quarter" idx="10"/>
          </p:nvPr>
        </p:nvSpPr>
        <p:spPr/>
        <p:txBody>
          <a:bodyPr/>
          <a:lstStyle/>
          <a:p>
            <a:fld id="{1BAE7B12-1134-45A6-A257-0C30FE473B8C}" type="slidenum">
              <a:rPr lang="en-CA" smtClean="0"/>
              <a:t>13</a:t>
            </a:fld>
            <a:endParaRPr lang="en-CA"/>
          </a:p>
        </p:txBody>
      </p:sp>
    </p:spTree>
    <p:extLst>
      <p:ext uri="{BB962C8B-B14F-4D97-AF65-F5344CB8AC3E}">
        <p14:creationId xmlns:p14="http://schemas.microsoft.com/office/powerpoint/2010/main" val="113338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BF8A340-8EB6-4EF5-B3AE-0860AB8AC1BE}" type="datetimeFigureOut">
              <a:rPr lang="en-CA" smtClean="0"/>
              <a:t>2016-10-19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195257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BF8A340-8EB6-4EF5-B3AE-0860AB8AC1BE}" type="datetimeFigureOut">
              <a:rPr lang="en-CA" smtClean="0"/>
              <a:t>2016-10-19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49613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BF8A340-8EB6-4EF5-B3AE-0860AB8AC1BE}" type="datetimeFigureOut">
              <a:rPr lang="en-CA" smtClean="0"/>
              <a:t>2016-10-19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287843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BF8A340-8EB6-4EF5-B3AE-0860AB8AC1BE}" type="datetimeFigureOut">
              <a:rPr lang="en-CA" smtClean="0"/>
              <a:t>2016-10-19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274709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F8A340-8EB6-4EF5-B3AE-0860AB8AC1BE}" type="datetimeFigureOut">
              <a:rPr lang="en-CA" smtClean="0"/>
              <a:t>2016-10-19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422330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BF8A340-8EB6-4EF5-B3AE-0860AB8AC1BE}" type="datetimeFigureOut">
              <a:rPr lang="en-CA" smtClean="0"/>
              <a:t>2016-10-19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401032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BF8A340-8EB6-4EF5-B3AE-0860AB8AC1BE}" type="datetimeFigureOut">
              <a:rPr lang="en-CA" smtClean="0"/>
              <a:t>2016-10-19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413717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BF8A340-8EB6-4EF5-B3AE-0860AB8AC1BE}" type="datetimeFigureOut">
              <a:rPr lang="en-CA" smtClean="0"/>
              <a:t>2016-10-19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25999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8A340-8EB6-4EF5-B3AE-0860AB8AC1BE}" type="datetimeFigureOut">
              <a:rPr lang="en-CA" smtClean="0"/>
              <a:t>2016-10-19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84699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F8A340-8EB6-4EF5-B3AE-0860AB8AC1BE}" type="datetimeFigureOut">
              <a:rPr lang="en-CA" smtClean="0"/>
              <a:t>2016-10-19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67850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F8A340-8EB6-4EF5-B3AE-0860AB8AC1BE}" type="datetimeFigureOut">
              <a:rPr lang="en-CA" smtClean="0"/>
              <a:t>2016-10-19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256120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8A340-8EB6-4EF5-B3AE-0860AB8AC1BE}" type="datetimeFigureOut">
              <a:rPr lang="en-CA" smtClean="0"/>
              <a:t>2016-10-19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71F04-19FA-4FE7-987C-BB2EB4A4BAC2}" type="slidenum">
              <a:rPr lang="en-CA" smtClean="0"/>
              <a:t>‹#›</a:t>
            </a:fld>
            <a:endParaRPr lang="en-CA"/>
          </a:p>
        </p:txBody>
      </p:sp>
    </p:spTree>
    <p:extLst>
      <p:ext uri="{BB962C8B-B14F-4D97-AF65-F5344CB8AC3E}">
        <p14:creationId xmlns:p14="http://schemas.microsoft.com/office/powerpoint/2010/main" val="1966434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Quantile_normaliz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Journal Club</a:t>
            </a:r>
          </a:p>
        </p:txBody>
      </p:sp>
      <p:sp>
        <p:nvSpPr>
          <p:cNvPr id="3" name="Subtitle 2"/>
          <p:cNvSpPr>
            <a:spLocks noGrp="1"/>
          </p:cNvSpPr>
          <p:nvPr>
            <p:ph type="subTitle" idx="1"/>
          </p:nvPr>
        </p:nvSpPr>
        <p:spPr/>
        <p:txBody>
          <a:bodyPr/>
          <a:lstStyle/>
          <a:p>
            <a:r>
              <a:rPr lang="en-CA" dirty="0"/>
              <a:t>The Effect of Host Genetics on the Gut Microbiome</a:t>
            </a:r>
          </a:p>
          <a:p>
            <a:r>
              <a:rPr lang="en-CA" dirty="0"/>
              <a:t>October 20</a:t>
            </a:r>
            <a:r>
              <a:rPr lang="en-CA" baseline="30000" dirty="0"/>
              <a:t>th</a:t>
            </a:r>
            <a:r>
              <a:rPr lang="en-CA" dirty="0"/>
              <a:t>, 2016</a:t>
            </a:r>
          </a:p>
          <a:p>
            <a:r>
              <a:rPr lang="en-CA" dirty="0"/>
              <a:t>Marc Sze</a:t>
            </a:r>
          </a:p>
        </p:txBody>
      </p:sp>
    </p:spTree>
    <p:extLst>
      <p:ext uri="{BB962C8B-B14F-4D97-AF65-F5344CB8AC3E}">
        <p14:creationId xmlns:p14="http://schemas.microsoft.com/office/powerpoint/2010/main" val="117440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Some Important Caveats</a:t>
            </a:r>
          </a:p>
        </p:txBody>
      </p:sp>
      <p:pic>
        <p:nvPicPr>
          <p:cNvPr id="4" name="Picture 3"/>
          <p:cNvPicPr>
            <a:picLocks noChangeAspect="1"/>
          </p:cNvPicPr>
          <p:nvPr/>
        </p:nvPicPr>
        <p:blipFill>
          <a:blip r:embed="rId3"/>
          <a:stretch>
            <a:fillRect/>
          </a:stretch>
        </p:blipFill>
        <p:spPr>
          <a:xfrm>
            <a:off x="320230" y="1967679"/>
            <a:ext cx="5163271" cy="914528"/>
          </a:xfrm>
          <a:prstGeom prst="rect">
            <a:avLst/>
          </a:prstGeom>
        </p:spPr>
      </p:pic>
      <p:pic>
        <p:nvPicPr>
          <p:cNvPr id="5" name="Picture 4"/>
          <p:cNvPicPr>
            <a:picLocks noChangeAspect="1"/>
          </p:cNvPicPr>
          <p:nvPr/>
        </p:nvPicPr>
        <p:blipFill>
          <a:blip r:embed="rId4"/>
          <a:stretch>
            <a:fillRect/>
          </a:stretch>
        </p:blipFill>
        <p:spPr>
          <a:xfrm>
            <a:off x="5686425" y="2009655"/>
            <a:ext cx="5268060" cy="857370"/>
          </a:xfrm>
          <a:prstGeom prst="rect">
            <a:avLst/>
          </a:prstGeom>
        </p:spPr>
      </p:pic>
      <p:pic>
        <p:nvPicPr>
          <p:cNvPr id="6" name="Picture 5"/>
          <p:cNvPicPr>
            <a:picLocks noChangeAspect="1"/>
          </p:cNvPicPr>
          <p:nvPr/>
        </p:nvPicPr>
        <p:blipFill>
          <a:blip r:embed="rId5"/>
          <a:stretch>
            <a:fillRect/>
          </a:stretch>
        </p:blipFill>
        <p:spPr>
          <a:xfrm>
            <a:off x="348299" y="3201675"/>
            <a:ext cx="3082337" cy="3151500"/>
          </a:xfrm>
          <a:prstGeom prst="rect">
            <a:avLst/>
          </a:prstGeom>
        </p:spPr>
      </p:pic>
      <p:sp>
        <p:nvSpPr>
          <p:cNvPr id="9" name="Content Placeholder 2"/>
          <p:cNvSpPr>
            <a:spLocks noGrp="1"/>
          </p:cNvSpPr>
          <p:nvPr>
            <p:ph idx="1"/>
          </p:nvPr>
        </p:nvSpPr>
        <p:spPr>
          <a:xfrm>
            <a:off x="4124325" y="3162299"/>
            <a:ext cx="6362700" cy="3505201"/>
          </a:xfrm>
        </p:spPr>
        <p:txBody>
          <a:bodyPr>
            <a:normAutofit fontScale="77500" lnSpcReduction="20000"/>
          </a:bodyPr>
          <a:lstStyle/>
          <a:p>
            <a:r>
              <a:rPr lang="en-CA" dirty="0"/>
              <a:t>Some “</a:t>
            </a:r>
            <a:r>
              <a:rPr lang="en-CA" dirty="0" err="1"/>
              <a:t>Tricksy</a:t>
            </a:r>
            <a:r>
              <a:rPr lang="en-CA" dirty="0"/>
              <a:t>” Math</a:t>
            </a:r>
          </a:p>
          <a:p>
            <a:pPr lvl="1"/>
            <a:r>
              <a:rPr lang="en-CA" dirty="0"/>
              <a:t>Based on authors chosen P-value the expectation is for 50,000 False Positives in first stage</a:t>
            </a:r>
          </a:p>
          <a:p>
            <a:pPr lvl="2"/>
            <a:r>
              <a:rPr lang="en-CA" dirty="0"/>
              <a:t>No report of total comparisons under P-value to judge how many in first stage could be expected to be not false positives (e.g. 50,004 -50,000)</a:t>
            </a:r>
          </a:p>
          <a:p>
            <a:pPr lvl="1"/>
            <a:r>
              <a:rPr lang="en-CA" dirty="0"/>
              <a:t>Judge their False Discovery Rate for second stage (validation) based on the 50,000 from the first stage.</a:t>
            </a:r>
          </a:p>
          <a:p>
            <a:pPr lvl="2"/>
            <a:r>
              <a:rPr lang="en-CA" dirty="0"/>
              <a:t>FDR = 50,000 x 0.01 = 500</a:t>
            </a:r>
          </a:p>
          <a:p>
            <a:pPr lvl="2"/>
            <a:r>
              <a:rPr lang="en-CA" dirty="0"/>
              <a:t>My thoughts are validation FDR should be independent not dependent on first set for true validation.</a:t>
            </a:r>
          </a:p>
          <a:p>
            <a:pPr lvl="1"/>
            <a:r>
              <a:rPr lang="en-CA" dirty="0"/>
              <a:t>Have a higher trust in combined data</a:t>
            </a:r>
          </a:p>
          <a:p>
            <a:pPr lvl="2"/>
            <a:r>
              <a:rPr lang="en-CA" dirty="0" err="1"/>
              <a:t>Cutoff</a:t>
            </a:r>
            <a:r>
              <a:rPr lang="en-CA" dirty="0"/>
              <a:t> p-value = 5x10-8</a:t>
            </a:r>
          </a:p>
          <a:p>
            <a:pPr lvl="2"/>
            <a:r>
              <a:rPr lang="en-CA" dirty="0"/>
              <a:t>FDR ranges from 1.5 – 5 (so 2%-12%)</a:t>
            </a:r>
          </a:p>
          <a:p>
            <a:pPr lvl="2"/>
            <a:r>
              <a:rPr lang="en-CA" dirty="0"/>
              <a:t>Accepted loose FDR now accepted as 5%</a:t>
            </a:r>
          </a:p>
          <a:p>
            <a:pPr lvl="1"/>
            <a:endParaRPr lang="en-CA" dirty="0"/>
          </a:p>
        </p:txBody>
      </p:sp>
    </p:spTree>
    <p:extLst>
      <p:ext uri="{BB962C8B-B14F-4D97-AF65-F5344CB8AC3E}">
        <p14:creationId xmlns:p14="http://schemas.microsoft.com/office/powerpoint/2010/main" val="366112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fade">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Effect transition="in" filter="fade">
                                      <p:cBhvr>
                                        <p:cTn id="38" dur="500"/>
                                        <p:tgtEl>
                                          <p:spTgt spid="9">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5" end="5"/>
                                            </p:txEl>
                                          </p:spTgt>
                                        </p:tgtEl>
                                        <p:attrNameLst>
                                          <p:attrName>style.visibility</p:attrName>
                                        </p:attrNameLst>
                                      </p:cBhvr>
                                      <p:to>
                                        <p:strVal val="visible"/>
                                      </p:to>
                                    </p:set>
                                    <p:animEffect transition="in" filter="fade">
                                      <p:cBhvr>
                                        <p:cTn id="41" dur="500"/>
                                        <p:tgtEl>
                                          <p:spTgt spid="9">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xEl>
                                              <p:pRg st="6" end="6"/>
                                            </p:txEl>
                                          </p:spTgt>
                                        </p:tgtEl>
                                        <p:attrNameLst>
                                          <p:attrName>style.visibility</p:attrName>
                                        </p:attrNameLst>
                                      </p:cBhvr>
                                      <p:to>
                                        <p:strVal val="visible"/>
                                      </p:to>
                                    </p:set>
                                    <p:animEffect transition="in" filter="fade">
                                      <p:cBhvr>
                                        <p:cTn id="46" dur="500"/>
                                        <p:tgtEl>
                                          <p:spTgt spid="9">
                                            <p:txEl>
                                              <p:pRg st="6" end="6"/>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Effect transition="in" filter="fade">
                                      <p:cBhvr>
                                        <p:cTn id="49" dur="500"/>
                                        <p:tgtEl>
                                          <p:spTgt spid="9">
                                            <p:txEl>
                                              <p:pRg st="7" end="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9">
                                            <p:txEl>
                                              <p:pRg st="8" end="8"/>
                                            </p:txEl>
                                          </p:spTgt>
                                        </p:tgtEl>
                                        <p:attrNameLst>
                                          <p:attrName>style.visibility</p:attrName>
                                        </p:attrNameLst>
                                      </p:cBhvr>
                                      <p:to>
                                        <p:strVal val="visible"/>
                                      </p:to>
                                    </p:set>
                                    <p:animEffect transition="in" filter="fade">
                                      <p:cBhvr>
                                        <p:cTn id="52" dur="500"/>
                                        <p:tgtEl>
                                          <p:spTgt spid="9">
                                            <p:txEl>
                                              <p:pRg st="8" end="8"/>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Effect transition="in" filter="fade">
                                      <p:cBhvr>
                                        <p:cTn id="55"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99898" y="1999489"/>
            <a:ext cx="4006214" cy="4703064"/>
            <a:chOff x="5400675" y="4048125"/>
            <a:chExt cx="2190190" cy="2524124"/>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1851"/>
            <a:stretch/>
          </p:blipFill>
          <p:spPr>
            <a:xfrm>
              <a:off x="5492874" y="4088890"/>
              <a:ext cx="2097991" cy="2483359"/>
            </a:xfrm>
            <a:prstGeom prst="rect">
              <a:avLst/>
            </a:prstGeom>
          </p:spPr>
        </p:pic>
        <p:sp>
          <p:nvSpPr>
            <p:cNvPr id="6" name="Rectangle 5"/>
            <p:cNvSpPr/>
            <p:nvPr/>
          </p:nvSpPr>
          <p:spPr>
            <a:xfrm>
              <a:off x="5400675" y="4048125"/>
              <a:ext cx="438150"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p:ph type="title"/>
          </p:nvPr>
        </p:nvSpPr>
        <p:spPr/>
        <p:txBody>
          <a:bodyPr/>
          <a:lstStyle/>
          <a:p>
            <a:r>
              <a:rPr lang="en-CA" dirty="0"/>
              <a:t>Some Important Caveats</a:t>
            </a:r>
          </a:p>
        </p:txBody>
      </p:sp>
      <p:pic>
        <p:nvPicPr>
          <p:cNvPr id="7" name="Picture 6"/>
          <p:cNvPicPr>
            <a:picLocks noChangeAspect="1"/>
          </p:cNvPicPr>
          <p:nvPr/>
        </p:nvPicPr>
        <p:blipFill rotWithShape="1">
          <a:blip r:embed="rId3"/>
          <a:srcRect b="53484"/>
          <a:stretch/>
        </p:blipFill>
        <p:spPr>
          <a:xfrm>
            <a:off x="829533" y="1560799"/>
            <a:ext cx="5229955" cy="810926"/>
          </a:xfrm>
          <a:prstGeom prst="rect">
            <a:avLst/>
          </a:prstGeom>
        </p:spPr>
      </p:pic>
      <p:pic>
        <p:nvPicPr>
          <p:cNvPr id="8" name="Picture 7"/>
          <p:cNvPicPr>
            <a:picLocks noChangeAspect="1"/>
          </p:cNvPicPr>
          <p:nvPr/>
        </p:nvPicPr>
        <p:blipFill rotWithShape="1">
          <a:blip r:embed="rId3"/>
          <a:srcRect t="49248"/>
          <a:stretch/>
        </p:blipFill>
        <p:spPr>
          <a:xfrm>
            <a:off x="6258914" y="1514474"/>
            <a:ext cx="5229955" cy="884767"/>
          </a:xfrm>
          <a:prstGeom prst="rect">
            <a:avLst/>
          </a:prstGeom>
        </p:spPr>
      </p:pic>
      <p:sp>
        <p:nvSpPr>
          <p:cNvPr id="9" name="Oval 8"/>
          <p:cNvSpPr/>
          <p:nvPr/>
        </p:nvSpPr>
        <p:spPr>
          <a:xfrm>
            <a:off x="3733038" y="3863340"/>
            <a:ext cx="504825" cy="45720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592830" y="5210556"/>
            <a:ext cx="504825" cy="457200"/>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17425" r="59024"/>
          <a:stretch/>
        </p:blipFill>
        <p:spPr>
          <a:xfrm>
            <a:off x="5084063" y="2791705"/>
            <a:ext cx="3340609" cy="3957877"/>
          </a:xfrm>
          <a:prstGeom prst="rect">
            <a:avLst/>
          </a:prstGeom>
        </p:spPr>
      </p:pic>
      <p:sp>
        <p:nvSpPr>
          <p:cNvPr id="14" name="Right Brace 13"/>
          <p:cNvSpPr/>
          <p:nvPr/>
        </p:nvSpPr>
        <p:spPr>
          <a:xfrm>
            <a:off x="8534400" y="3998976"/>
            <a:ext cx="451104" cy="1926336"/>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TextBox 14"/>
          <p:cNvSpPr txBox="1"/>
          <p:nvPr/>
        </p:nvSpPr>
        <p:spPr>
          <a:xfrm>
            <a:off x="9046464" y="4206240"/>
            <a:ext cx="2368084" cy="1477328"/>
          </a:xfrm>
          <a:prstGeom prst="rect">
            <a:avLst/>
          </a:prstGeom>
          <a:noFill/>
        </p:spPr>
        <p:txBody>
          <a:bodyPr wrap="none" rtlCol="0">
            <a:spAutoFit/>
          </a:bodyPr>
          <a:lstStyle/>
          <a:p>
            <a:r>
              <a:rPr lang="en-CA" dirty="0"/>
              <a:t>Could be comparing</a:t>
            </a:r>
          </a:p>
          <a:p>
            <a:r>
              <a:rPr lang="en-CA" dirty="0"/>
              <a:t>Extended families with </a:t>
            </a:r>
          </a:p>
          <a:p>
            <a:r>
              <a:rPr lang="en-CA" dirty="0"/>
              <a:t>shared environments. </a:t>
            </a:r>
          </a:p>
          <a:p>
            <a:r>
              <a:rPr lang="en-CA" dirty="0"/>
              <a:t>Confounds the results.</a:t>
            </a:r>
          </a:p>
          <a:p>
            <a:endParaRPr lang="en-CA" dirty="0"/>
          </a:p>
        </p:txBody>
      </p:sp>
    </p:spTree>
    <p:extLst>
      <p:ext uri="{BB962C8B-B14F-4D97-AF65-F5344CB8AC3E}">
        <p14:creationId xmlns:p14="http://schemas.microsoft.com/office/powerpoint/2010/main" val="354834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Some Important Caveats</a:t>
            </a:r>
            <a:endParaRPr lang="en-CA" dirty="0"/>
          </a:p>
        </p:txBody>
      </p:sp>
      <p:sp>
        <p:nvSpPr>
          <p:cNvPr id="3" name="Content Placeholder 2"/>
          <p:cNvSpPr>
            <a:spLocks noGrp="1"/>
          </p:cNvSpPr>
          <p:nvPr>
            <p:ph idx="1"/>
          </p:nvPr>
        </p:nvSpPr>
        <p:spPr>
          <a:xfrm>
            <a:off x="838200" y="1825625"/>
            <a:ext cx="10515600" cy="1027303"/>
          </a:xfrm>
        </p:spPr>
        <p:txBody>
          <a:bodyPr/>
          <a:lstStyle/>
          <a:p>
            <a:r>
              <a:rPr lang="en-CA" dirty="0"/>
              <a:t>Three types of patterns emerge from significant data </a:t>
            </a:r>
          </a:p>
          <a:p>
            <a:pPr lvl="1"/>
            <a:r>
              <a:rPr lang="en-CA" dirty="0"/>
              <a:t>Two out of three are easily biologically interpretable </a:t>
            </a:r>
          </a:p>
        </p:txBody>
      </p:sp>
      <p:pic>
        <p:nvPicPr>
          <p:cNvPr id="4" name="Picture 3"/>
          <p:cNvPicPr>
            <a:picLocks noChangeAspect="1"/>
          </p:cNvPicPr>
          <p:nvPr/>
        </p:nvPicPr>
        <p:blipFill>
          <a:blip r:embed="rId2"/>
          <a:stretch>
            <a:fillRect/>
          </a:stretch>
        </p:blipFill>
        <p:spPr>
          <a:xfrm>
            <a:off x="1815360" y="3040304"/>
            <a:ext cx="2549100" cy="2403500"/>
          </a:xfrm>
          <a:prstGeom prst="rect">
            <a:avLst/>
          </a:prstGeom>
        </p:spPr>
      </p:pic>
      <p:pic>
        <p:nvPicPr>
          <p:cNvPr id="5" name="Picture 4"/>
          <p:cNvPicPr>
            <a:picLocks noChangeAspect="1"/>
          </p:cNvPicPr>
          <p:nvPr/>
        </p:nvPicPr>
        <p:blipFill>
          <a:blip r:embed="rId3"/>
          <a:stretch>
            <a:fillRect/>
          </a:stretch>
        </p:blipFill>
        <p:spPr>
          <a:xfrm>
            <a:off x="4676113" y="3019206"/>
            <a:ext cx="2593050" cy="2409000"/>
          </a:xfrm>
          <a:prstGeom prst="rect">
            <a:avLst/>
          </a:prstGeom>
        </p:spPr>
      </p:pic>
      <p:pic>
        <p:nvPicPr>
          <p:cNvPr id="6" name="Picture 5"/>
          <p:cNvPicPr>
            <a:picLocks noChangeAspect="1"/>
          </p:cNvPicPr>
          <p:nvPr/>
        </p:nvPicPr>
        <p:blipFill>
          <a:blip r:embed="rId4"/>
          <a:stretch>
            <a:fillRect/>
          </a:stretch>
        </p:blipFill>
        <p:spPr>
          <a:xfrm>
            <a:off x="7617812" y="3058131"/>
            <a:ext cx="2571075" cy="2436500"/>
          </a:xfrm>
          <a:prstGeom prst="rect">
            <a:avLst/>
          </a:prstGeom>
        </p:spPr>
      </p:pic>
      <p:sp>
        <p:nvSpPr>
          <p:cNvPr id="7" name="Right Brace 6"/>
          <p:cNvSpPr/>
          <p:nvPr/>
        </p:nvSpPr>
        <p:spPr>
          <a:xfrm rot="5400000">
            <a:off x="4368165" y="3107436"/>
            <a:ext cx="451104" cy="5214366"/>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TextBox 7"/>
          <p:cNvSpPr txBox="1"/>
          <p:nvPr/>
        </p:nvSpPr>
        <p:spPr>
          <a:xfrm>
            <a:off x="2362200" y="6086475"/>
            <a:ext cx="4603889" cy="369332"/>
          </a:xfrm>
          <a:prstGeom prst="rect">
            <a:avLst/>
          </a:prstGeom>
          <a:noFill/>
        </p:spPr>
        <p:txBody>
          <a:bodyPr wrap="none" rtlCol="0">
            <a:spAutoFit/>
          </a:bodyPr>
          <a:lstStyle/>
          <a:p>
            <a:r>
              <a:rPr lang="en-CA" dirty="0"/>
              <a:t>These are easily interpretable based on biology</a:t>
            </a:r>
          </a:p>
        </p:txBody>
      </p:sp>
    </p:spTree>
    <p:extLst>
      <p:ext uri="{BB962C8B-B14F-4D97-AF65-F5344CB8AC3E}">
        <p14:creationId xmlns:p14="http://schemas.microsoft.com/office/powerpoint/2010/main" val="43861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And Now the LCT Story</a:t>
            </a:r>
          </a:p>
        </p:txBody>
      </p:sp>
      <p:pic>
        <p:nvPicPr>
          <p:cNvPr id="4" name="Picture 3"/>
          <p:cNvPicPr>
            <a:picLocks noChangeAspect="1"/>
          </p:cNvPicPr>
          <p:nvPr/>
        </p:nvPicPr>
        <p:blipFill>
          <a:blip r:embed="rId3"/>
          <a:stretch>
            <a:fillRect/>
          </a:stretch>
        </p:blipFill>
        <p:spPr>
          <a:xfrm>
            <a:off x="129091" y="1570812"/>
            <a:ext cx="5306165" cy="819264"/>
          </a:xfrm>
          <a:prstGeom prst="rect">
            <a:avLst/>
          </a:prstGeom>
        </p:spPr>
      </p:pic>
      <p:grpSp>
        <p:nvGrpSpPr>
          <p:cNvPr id="5" name="Group 4"/>
          <p:cNvGrpSpPr/>
          <p:nvPr/>
        </p:nvGrpSpPr>
        <p:grpSpPr>
          <a:xfrm>
            <a:off x="385568" y="2476500"/>
            <a:ext cx="4719831" cy="3390900"/>
            <a:chOff x="5309994" y="1724025"/>
            <a:chExt cx="3643506" cy="2355128"/>
          </a:xfrm>
        </p:grpSpPr>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5381" r="29231"/>
            <a:stretch/>
          </p:blipFill>
          <p:spPr>
            <a:xfrm>
              <a:off x="5309994" y="1781175"/>
              <a:ext cx="3643506" cy="2297978"/>
            </a:xfrm>
            <a:prstGeom prst="rect">
              <a:avLst/>
            </a:prstGeom>
          </p:spPr>
        </p:pic>
        <p:sp>
          <p:nvSpPr>
            <p:cNvPr id="7" name="Rectangle 6"/>
            <p:cNvSpPr/>
            <p:nvPr/>
          </p:nvSpPr>
          <p:spPr>
            <a:xfrm>
              <a:off x="5372100" y="1724025"/>
              <a:ext cx="314325" cy="361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8" name="Rectangle 7"/>
          <p:cNvSpPr/>
          <p:nvPr/>
        </p:nvSpPr>
        <p:spPr>
          <a:xfrm>
            <a:off x="3152775" y="2752725"/>
            <a:ext cx="2009775" cy="29813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 name="Group 8"/>
          <p:cNvGrpSpPr/>
          <p:nvPr/>
        </p:nvGrpSpPr>
        <p:grpSpPr>
          <a:xfrm>
            <a:off x="5819775" y="2714625"/>
            <a:ext cx="5591624" cy="2524124"/>
            <a:chOff x="5400675" y="4048125"/>
            <a:chExt cx="5591624" cy="2524124"/>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2874" y="4088890"/>
              <a:ext cx="5499425" cy="2483359"/>
            </a:xfrm>
            <a:prstGeom prst="rect">
              <a:avLst/>
            </a:prstGeom>
          </p:spPr>
        </p:pic>
        <p:sp>
          <p:nvSpPr>
            <p:cNvPr id="11" name="Rectangle 10"/>
            <p:cNvSpPr/>
            <p:nvPr/>
          </p:nvSpPr>
          <p:spPr>
            <a:xfrm>
              <a:off x="5400675" y="4048125"/>
              <a:ext cx="438150"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 name="TextBox 11"/>
          <p:cNvSpPr txBox="1"/>
          <p:nvPr/>
        </p:nvSpPr>
        <p:spPr>
          <a:xfrm>
            <a:off x="247650" y="5848350"/>
            <a:ext cx="9597564" cy="646331"/>
          </a:xfrm>
          <a:prstGeom prst="rect">
            <a:avLst/>
          </a:prstGeom>
          <a:noFill/>
        </p:spPr>
        <p:txBody>
          <a:bodyPr wrap="none" rtlCol="0">
            <a:spAutoFit/>
          </a:bodyPr>
          <a:lstStyle/>
          <a:p>
            <a:pPr marL="342900" indent="-342900">
              <a:buAutoNum type="arabicParenR"/>
            </a:pPr>
            <a:r>
              <a:rPr lang="en-CA" dirty="0"/>
              <a:t>Ideally qPCR for Bifidobacterium would have been good to complement the inferred abundances</a:t>
            </a:r>
          </a:p>
          <a:p>
            <a:pPr marL="342900" indent="-342900">
              <a:buAutoNum type="arabicParenR"/>
            </a:pPr>
            <a:r>
              <a:rPr lang="en-CA" dirty="0"/>
              <a:t>Would categorize the evidence as still up for debate.</a:t>
            </a:r>
          </a:p>
        </p:txBody>
      </p:sp>
    </p:spTree>
    <p:extLst>
      <p:ext uri="{BB962C8B-B14F-4D97-AF65-F5344CB8AC3E}">
        <p14:creationId xmlns:p14="http://schemas.microsoft.com/office/powerpoint/2010/main" val="18552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66218"/>
            <a:ext cx="10515600" cy="1325563"/>
          </a:xfrm>
        </p:spPr>
        <p:txBody>
          <a:bodyPr/>
          <a:lstStyle/>
          <a:p>
            <a:pPr algn="ctr"/>
            <a:r>
              <a:rPr lang="en-CA" dirty="0"/>
              <a:t>Thank you for your time and attention!!</a:t>
            </a:r>
          </a:p>
        </p:txBody>
      </p:sp>
    </p:spTree>
    <p:extLst>
      <p:ext uri="{BB962C8B-B14F-4D97-AF65-F5344CB8AC3E}">
        <p14:creationId xmlns:p14="http://schemas.microsoft.com/office/powerpoint/2010/main" val="409497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pic>
        <p:nvPicPr>
          <p:cNvPr id="4" name="Picture 3"/>
          <p:cNvPicPr>
            <a:picLocks noChangeAspect="1"/>
          </p:cNvPicPr>
          <p:nvPr/>
        </p:nvPicPr>
        <p:blipFill>
          <a:blip r:embed="rId2"/>
          <a:stretch>
            <a:fillRect/>
          </a:stretch>
        </p:blipFill>
        <p:spPr>
          <a:xfrm>
            <a:off x="1317073" y="1524188"/>
            <a:ext cx="3707933" cy="4094849"/>
          </a:xfrm>
          <a:prstGeom prst="rect">
            <a:avLst/>
          </a:prstGeom>
        </p:spPr>
      </p:pic>
      <p:pic>
        <p:nvPicPr>
          <p:cNvPr id="5" name="Picture 4"/>
          <p:cNvPicPr>
            <a:picLocks noChangeAspect="1"/>
          </p:cNvPicPr>
          <p:nvPr/>
        </p:nvPicPr>
        <p:blipFill>
          <a:blip r:embed="rId3"/>
          <a:stretch>
            <a:fillRect/>
          </a:stretch>
        </p:blipFill>
        <p:spPr>
          <a:xfrm>
            <a:off x="6400801" y="1492790"/>
            <a:ext cx="4261608" cy="4076963"/>
          </a:xfrm>
          <a:prstGeom prst="rect">
            <a:avLst/>
          </a:prstGeom>
        </p:spPr>
      </p:pic>
      <p:pic>
        <p:nvPicPr>
          <p:cNvPr id="6" name="Picture 5"/>
          <p:cNvPicPr>
            <a:picLocks noChangeAspect="1"/>
          </p:cNvPicPr>
          <p:nvPr/>
        </p:nvPicPr>
        <p:blipFill>
          <a:blip r:embed="rId4"/>
          <a:stretch>
            <a:fillRect/>
          </a:stretch>
        </p:blipFill>
        <p:spPr>
          <a:xfrm>
            <a:off x="3577141" y="5885637"/>
            <a:ext cx="5306165" cy="819264"/>
          </a:xfrm>
          <a:prstGeom prst="rect">
            <a:avLst/>
          </a:prstGeom>
        </p:spPr>
      </p:pic>
    </p:spTree>
    <p:extLst>
      <p:ext uri="{BB962C8B-B14F-4D97-AF65-F5344CB8AC3E}">
        <p14:creationId xmlns:p14="http://schemas.microsoft.com/office/powerpoint/2010/main" val="50625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pic>
        <p:nvPicPr>
          <p:cNvPr id="4" name="Picture 3"/>
          <p:cNvPicPr>
            <a:picLocks noChangeAspect="1"/>
          </p:cNvPicPr>
          <p:nvPr/>
        </p:nvPicPr>
        <p:blipFill>
          <a:blip r:embed="rId2"/>
          <a:stretch>
            <a:fillRect/>
          </a:stretch>
        </p:blipFill>
        <p:spPr>
          <a:xfrm>
            <a:off x="244132" y="1551206"/>
            <a:ext cx="5382376" cy="3915321"/>
          </a:xfrm>
          <a:prstGeom prst="rect">
            <a:avLst/>
          </a:prstGeom>
        </p:spPr>
      </p:pic>
      <p:pic>
        <p:nvPicPr>
          <p:cNvPr id="5" name="Picture 4"/>
          <p:cNvPicPr>
            <a:picLocks noChangeAspect="1"/>
          </p:cNvPicPr>
          <p:nvPr/>
        </p:nvPicPr>
        <p:blipFill>
          <a:blip r:embed="rId3"/>
          <a:stretch>
            <a:fillRect/>
          </a:stretch>
        </p:blipFill>
        <p:spPr>
          <a:xfrm>
            <a:off x="6307898" y="1453329"/>
            <a:ext cx="5163271" cy="914528"/>
          </a:xfrm>
          <a:prstGeom prst="rect">
            <a:avLst/>
          </a:prstGeom>
        </p:spPr>
      </p:pic>
      <p:pic>
        <p:nvPicPr>
          <p:cNvPr id="6" name="Picture 5"/>
          <p:cNvPicPr>
            <a:picLocks noChangeAspect="1"/>
          </p:cNvPicPr>
          <p:nvPr/>
        </p:nvPicPr>
        <p:blipFill>
          <a:blip r:embed="rId4"/>
          <a:stretch>
            <a:fillRect/>
          </a:stretch>
        </p:blipFill>
        <p:spPr>
          <a:xfrm>
            <a:off x="6263893" y="2571630"/>
            <a:ext cx="5268060" cy="857370"/>
          </a:xfrm>
          <a:prstGeom prst="rect">
            <a:avLst/>
          </a:prstGeom>
        </p:spPr>
      </p:pic>
      <p:pic>
        <p:nvPicPr>
          <p:cNvPr id="7" name="Picture 6"/>
          <p:cNvPicPr>
            <a:picLocks noChangeAspect="1"/>
          </p:cNvPicPr>
          <p:nvPr/>
        </p:nvPicPr>
        <p:blipFill>
          <a:blip r:embed="rId5"/>
          <a:stretch>
            <a:fillRect/>
          </a:stretch>
        </p:blipFill>
        <p:spPr>
          <a:xfrm>
            <a:off x="387759" y="5810413"/>
            <a:ext cx="5191850" cy="790685"/>
          </a:xfrm>
          <a:prstGeom prst="rect">
            <a:avLst/>
          </a:prstGeom>
        </p:spPr>
      </p:pic>
      <p:pic>
        <p:nvPicPr>
          <p:cNvPr id="8" name="Picture 7"/>
          <p:cNvPicPr>
            <a:picLocks noChangeAspect="1"/>
          </p:cNvPicPr>
          <p:nvPr/>
        </p:nvPicPr>
        <p:blipFill>
          <a:blip r:embed="rId6"/>
          <a:stretch>
            <a:fillRect/>
          </a:stretch>
        </p:blipFill>
        <p:spPr>
          <a:xfrm>
            <a:off x="6249389" y="3656299"/>
            <a:ext cx="5229955" cy="1743318"/>
          </a:xfrm>
          <a:prstGeom prst="rect">
            <a:avLst/>
          </a:prstGeom>
        </p:spPr>
      </p:pic>
    </p:spTree>
    <p:extLst>
      <p:ext uri="{BB962C8B-B14F-4D97-AF65-F5344CB8AC3E}">
        <p14:creationId xmlns:p14="http://schemas.microsoft.com/office/powerpoint/2010/main" val="172381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pic>
        <p:nvPicPr>
          <p:cNvPr id="4" name="Picture 3"/>
          <p:cNvPicPr>
            <a:picLocks noChangeAspect="1"/>
          </p:cNvPicPr>
          <p:nvPr/>
        </p:nvPicPr>
        <p:blipFill rotWithShape="1">
          <a:blip r:embed="rId3"/>
          <a:srcRect t="5509"/>
          <a:stretch/>
        </p:blipFill>
        <p:spPr>
          <a:xfrm>
            <a:off x="291731" y="1773140"/>
            <a:ext cx="4337169" cy="4102873"/>
          </a:xfrm>
          <a:prstGeom prst="rect">
            <a:avLst/>
          </a:prstGeom>
        </p:spPr>
      </p:pic>
      <p:sp>
        <p:nvSpPr>
          <p:cNvPr id="5" name="Rectangle 4"/>
          <p:cNvSpPr/>
          <p:nvPr/>
        </p:nvSpPr>
        <p:spPr>
          <a:xfrm>
            <a:off x="1614115" y="2091193"/>
            <a:ext cx="469127" cy="23058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5850835" y="2101353"/>
            <a:ext cx="469127" cy="23058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6370320" y="2021840"/>
            <a:ext cx="4198522" cy="369332"/>
          </a:xfrm>
          <a:prstGeom prst="rect">
            <a:avLst/>
          </a:prstGeom>
          <a:noFill/>
        </p:spPr>
        <p:txBody>
          <a:bodyPr wrap="none" rtlCol="0">
            <a:spAutoFit/>
          </a:bodyPr>
          <a:lstStyle/>
          <a:p>
            <a:r>
              <a:rPr lang="en-CA" dirty="0"/>
              <a:t>MetaPhlan2.2 to generate abundance data</a:t>
            </a:r>
          </a:p>
        </p:txBody>
      </p:sp>
      <p:sp>
        <p:nvSpPr>
          <p:cNvPr id="8" name="Rectangle 7"/>
          <p:cNvSpPr/>
          <p:nvPr/>
        </p:nvSpPr>
        <p:spPr>
          <a:xfrm>
            <a:off x="2508195" y="2101352"/>
            <a:ext cx="1047805" cy="23544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5860995" y="2568713"/>
            <a:ext cx="469127" cy="2305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390640" y="2499360"/>
            <a:ext cx="5344605" cy="369332"/>
          </a:xfrm>
          <a:prstGeom prst="rect">
            <a:avLst/>
          </a:prstGeom>
          <a:noFill/>
        </p:spPr>
        <p:txBody>
          <a:bodyPr wrap="none" rtlCol="0">
            <a:spAutoFit/>
          </a:bodyPr>
          <a:lstStyle/>
          <a:p>
            <a:r>
              <a:rPr lang="en-CA" dirty="0"/>
              <a:t>HUManN2 to generate 636 metabolic pathway counts</a:t>
            </a:r>
          </a:p>
        </p:txBody>
      </p:sp>
      <p:sp>
        <p:nvSpPr>
          <p:cNvPr id="11" name="Rectangle 10"/>
          <p:cNvSpPr/>
          <p:nvPr/>
        </p:nvSpPr>
        <p:spPr>
          <a:xfrm>
            <a:off x="3707075" y="2091192"/>
            <a:ext cx="834445" cy="25576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5871155" y="3005593"/>
            <a:ext cx="469127" cy="23058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6380480" y="2946400"/>
            <a:ext cx="4538999" cy="646331"/>
          </a:xfrm>
          <a:prstGeom prst="rect">
            <a:avLst/>
          </a:prstGeom>
          <a:noFill/>
        </p:spPr>
        <p:txBody>
          <a:bodyPr wrap="none" rtlCol="0">
            <a:spAutoFit/>
          </a:bodyPr>
          <a:lstStyle/>
          <a:p>
            <a:r>
              <a:rPr lang="en-CA" dirty="0"/>
              <a:t>HUManN2 to generate 661 non-redundant GO</a:t>
            </a:r>
          </a:p>
          <a:p>
            <a:r>
              <a:rPr lang="en-CA" dirty="0"/>
              <a:t>terms for analysis</a:t>
            </a:r>
          </a:p>
        </p:txBody>
      </p:sp>
      <p:sp>
        <p:nvSpPr>
          <p:cNvPr id="15" name="TextBox 14"/>
          <p:cNvSpPr txBox="1"/>
          <p:nvPr/>
        </p:nvSpPr>
        <p:spPr>
          <a:xfrm>
            <a:off x="5496560" y="4907280"/>
            <a:ext cx="1259897" cy="923330"/>
          </a:xfrm>
          <a:prstGeom prst="rect">
            <a:avLst/>
          </a:prstGeom>
          <a:noFill/>
        </p:spPr>
        <p:txBody>
          <a:bodyPr wrap="none" rtlCol="0">
            <a:spAutoFit/>
          </a:bodyPr>
          <a:lstStyle/>
          <a:p>
            <a:r>
              <a:rPr lang="en-CA" dirty="0"/>
              <a:t>Quantile</a:t>
            </a:r>
          </a:p>
          <a:p>
            <a:r>
              <a:rPr lang="en-CA" dirty="0"/>
              <a:t>Normalized</a:t>
            </a:r>
          </a:p>
          <a:p>
            <a:r>
              <a:rPr lang="en-CA" dirty="0"/>
              <a:t>Data</a:t>
            </a:r>
          </a:p>
        </p:txBody>
      </p:sp>
      <p:sp>
        <p:nvSpPr>
          <p:cNvPr id="16" name="Arrow: Right 15"/>
          <p:cNvSpPr/>
          <p:nvPr/>
        </p:nvSpPr>
        <p:spPr>
          <a:xfrm>
            <a:off x="6847840" y="5140960"/>
            <a:ext cx="416560"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7396480" y="4897120"/>
            <a:ext cx="1065548" cy="923330"/>
          </a:xfrm>
          <a:prstGeom prst="rect">
            <a:avLst/>
          </a:prstGeom>
          <a:noFill/>
        </p:spPr>
        <p:txBody>
          <a:bodyPr wrap="none" rtlCol="0">
            <a:spAutoFit/>
          </a:bodyPr>
          <a:lstStyle/>
          <a:p>
            <a:r>
              <a:rPr lang="en-CA" dirty="0"/>
              <a:t>Remove</a:t>
            </a:r>
          </a:p>
          <a:p>
            <a:r>
              <a:rPr lang="en-CA" dirty="0"/>
              <a:t>Non-Zero</a:t>
            </a:r>
          </a:p>
          <a:p>
            <a:r>
              <a:rPr lang="en-CA" dirty="0"/>
              <a:t>Counts</a:t>
            </a:r>
          </a:p>
        </p:txBody>
      </p:sp>
      <p:sp>
        <p:nvSpPr>
          <p:cNvPr id="18" name="Arrow: Right 17"/>
          <p:cNvSpPr/>
          <p:nvPr/>
        </p:nvSpPr>
        <p:spPr>
          <a:xfrm>
            <a:off x="8514080" y="5151120"/>
            <a:ext cx="1402080"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10038080" y="5029200"/>
            <a:ext cx="1341586" cy="646331"/>
          </a:xfrm>
          <a:prstGeom prst="rect">
            <a:avLst/>
          </a:prstGeom>
          <a:noFill/>
        </p:spPr>
        <p:txBody>
          <a:bodyPr wrap="none" rtlCol="0">
            <a:spAutoFit/>
          </a:bodyPr>
          <a:lstStyle/>
          <a:p>
            <a:r>
              <a:rPr lang="en-CA" dirty="0"/>
              <a:t>Compare to </a:t>
            </a:r>
          </a:p>
          <a:p>
            <a:r>
              <a:rPr lang="en-CA" dirty="0"/>
              <a:t>Host Genes</a:t>
            </a:r>
          </a:p>
        </p:txBody>
      </p:sp>
      <p:sp>
        <p:nvSpPr>
          <p:cNvPr id="20" name="TextBox 19"/>
          <p:cNvSpPr txBox="1"/>
          <p:nvPr/>
        </p:nvSpPr>
        <p:spPr>
          <a:xfrm>
            <a:off x="8585200" y="4673600"/>
            <a:ext cx="1258678" cy="553998"/>
          </a:xfrm>
          <a:prstGeom prst="rect">
            <a:avLst/>
          </a:prstGeom>
          <a:noFill/>
        </p:spPr>
        <p:txBody>
          <a:bodyPr wrap="none" rtlCol="0">
            <a:spAutoFit/>
          </a:bodyPr>
          <a:lstStyle/>
          <a:p>
            <a:r>
              <a:rPr lang="en-CA" sz="1000" dirty="0"/>
              <a:t>Use Linear Model</a:t>
            </a:r>
          </a:p>
          <a:p>
            <a:r>
              <a:rPr lang="en-CA" sz="1000" dirty="0"/>
              <a:t>Correct for age, sex, </a:t>
            </a:r>
          </a:p>
          <a:p>
            <a:r>
              <a:rPr lang="en-CA" sz="1000" dirty="0"/>
              <a:t>sequence depth</a:t>
            </a:r>
          </a:p>
        </p:txBody>
      </p:sp>
      <p:sp>
        <p:nvSpPr>
          <p:cNvPr id="21" name="TextBox 20"/>
          <p:cNvSpPr txBox="1"/>
          <p:nvPr/>
        </p:nvSpPr>
        <p:spPr>
          <a:xfrm>
            <a:off x="5496560" y="4267200"/>
            <a:ext cx="2651560" cy="369332"/>
          </a:xfrm>
          <a:prstGeom prst="rect">
            <a:avLst/>
          </a:prstGeom>
          <a:noFill/>
        </p:spPr>
        <p:txBody>
          <a:bodyPr wrap="none" rtlCol="0">
            <a:spAutoFit/>
          </a:bodyPr>
          <a:lstStyle/>
          <a:p>
            <a:r>
              <a:rPr lang="en-CA" b="1" u="sng" dirty="0"/>
              <a:t>General Analysis Pipeline:</a:t>
            </a:r>
          </a:p>
        </p:txBody>
      </p:sp>
      <p:sp>
        <p:nvSpPr>
          <p:cNvPr id="22" name="Rectangle 21"/>
          <p:cNvSpPr/>
          <p:nvPr/>
        </p:nvSpPr>
        <p:spPr>
          <a:xfrm>
            <a:off x="5435600" y="4886960"/>
            <a:ext cx="1320800" cy="9753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653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p:bldP spid="11" grpId="0" animBg="1"/>
      <p:bldP spid="13" grpId="0" animBg="1"/>
      <p:bldP spid="14" grpId="0"/>
      <p:bldP spid="15" grpId="0"/>
      <p:bldP spid="16" grpId="0" animBg="1"/>
      <p:bldP spid="17" grpId="0"/>
      <p:bldP spid="18" grpId="0" animBg="1"/>
      <p:bldP spid="19" grpId="0"/>
      <p:bldP spid="20" grpId="0"/>
      <p:bldP spid="21" grpId="0"/>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Quantile Normalization</a:t>
            </a:r>
          </a:p>
        </p:txBody>
      </p:sp>
      <p:sp>
        <p:nvSpPr>
          <p:cNvPr id="4" name="TextBox 3"/>
          <p:cNvSpPr txBox="1"/>
          <p:nvPr/>
        </p:nvSpPr>
        <p:spPr>
          <a:xfrm>
            <a:off x="8922328" y="6642556"/>
            <a:ext cx="3100529" cy="215444"/>
          </a:xfrm>
          <a:prstGeom prst="rect">
            <a:avLst/>
          </a:prstGeom>
          <a:noFill/>
        </p:spPr>
        <p:txBody>
          <a:bodyPr wrap="none" rtlCol="0">
            <a:spAutoFit/>
          </a:bodyPr>
          <a:lstStyle/>
          <a:p>
            <a:r>
              <a:rPr lang="en-CA" sz="800" dirty="0"/>
              <a:t>Example from:  </a:t>
            </a:r>
            <a:r>
              <a:rPr lang="en-CA" sz="800" dirty="0">
                <a:hlinkClick r:id="rId2"/>
              </a:rPr>
              <a:t>https://en.wikipedia.org/wiki/Quantile_normalization</a:t>
            </a:r>
            <a:r>
              <a:rPr lang="en-CA" sz="800" dirty="0"/>
              <a:t> </a:t>
            </a:r>
          </a:p>
        </p:txBody>
      </p:sp>
      <p:graphicFrame>
        <p:nvGraphicFramePr>
          <p:cNvPr id="5" name="Table 4"/>
          <p:cNvGraphicFramePr>
            <a:graphicFrameLocks noGrp="1"/>
          </p:cNvGraphicFramePr>
          <p:nvPr>
            <p:extLst>
              <p:ext uri="{D42A27DB-BD31-4B8C-83A1-F6EECF244321}">
                <p14:modId xmlns:p14="http://schemas.microsoft.com/office/powerpoint/2010/main" val="704978153"/>
              </p:ext>
            </p:extLst>
          </p:nvPr>
        </p:nvGraphicFramePr>
        <p:xfrm>
          <a:off x="267855" y="1707957"/>
          <a:ext cx="1819563" cy="1851020"/>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280280846"/>
                    </a:ext>
                  </a:extLst>
                </a:gridCol>
                <a:gridCol w="406400">
                  <a:extLst>
                    <a:ext uri="{9D8B030D-6E8A-4147-A177-3AD203B41FA5}">
                      <a16:colId xmlns:a16="http://schemas.microsoft.com/office/drawing/2014/main" val="1570088375"/>
                    </a:ext>
                  </a:extLst>
                </a:gridCol>
                <a:gridCol w="387927">
                  <a:extLst>
                    <a:ext uri="{9D8B030D-6E8A-4147-A177-3AD203B41FA5}">
                      <a16:colId xmlns:a16="http://schemas.microsoft.com/office/drawing/2014/main" val="1555046308"/>
                    </a:ext>
                  </a:extLst>
                </a:gridCol>
                <a:gridCol w="434109">
                  <a:extLst>
                    <a:ext uri="{9D8B030D-6E8A-4147-A177-3AD203B41FA5}">
                      <a16:colId xmlns:a16="http://schemas.microsoft.com/office/drawing/2014/main" val="359939674"/>
                    </a:ext>
                  </a:extLst>
                </a:gridCol>
              </a:tblGrid>
              <a:tr h="301822">
                <a:tc>
                  <a:txBody>
                    <a:bodyPr/>
                    <a:lstStyle/>
                    <a:p>
                      <a:r>
                        <a:rPr lang="en-CA" sz="1400" dirty="0"/>
                        <a:t>Gene</a:t>
                      </a:r>
                    </a:p>
                  </a:txBody>
                  <a:tcPr/>
                </a:tc>
                <a:tc>
                  <a:txBody>
                    <a:bodyPr/>
                    <a:lstStyle/>
                    <a:p>
                      <a:r>
                        <a:rPr lang="en-CA" sz="1400" dirty="0"/>
                        <a:t>S1</a:t>
                      </a:r>
                    </a:p>
                  </a:txBody>
                  <a:tcPr/>
                </a:tc>
                <a:tc>
                  <a:txBody>
                    <a:bodyPr/>
                    <a:lstStyle/>
                    <a:p>
                      <a:r>
                        <a:rPr lang="en-CA" sz="1400" dirty="0"/>
                        <a:t>S2</a:t>
                      </a:r>
                    </a:p>
                  </a:txBody>
                  <a:tcPr/>
                </a:tc>
                <a:tc>
                  <a:txBody>
                    <a:bodyPr/>
                    <a:lstStyle/>
                    <a:p>
                      <a:r>
                        <a:rPr lang="en-CA" sz="1400" dirty="0"/>
                        <a:t>S3</a:t>
                      </a:r>
                    </a:p>
                  </a:txBody>
                  <a:tcPr/>
                </a:tc>
                <a:extLst>
                  <a:ext uri="{0D108BD9-81ED-4DB2-BD59-A6C34878D82A}">
                    <a16:rowId xmlns:a16="http://schemas.microsoft.com/office/drawing/2014/main" val="2980572863"/>
                  </a:ext>
                </a:extLst>
              </a:tr>
              <a:tr h="386555">
                <a:tc>
                  <a:txBody>
                    <a:bodyPr/>
                    <a:lstStyle/>
                    <a:p>
                      <a:r>
                        <a:rPr lang="en-CA" sz="1400" dirty="0"/>
                        <a:t>A</a:t>
                      </a:r>
                    </a:p>
                  </a:txBody>
                  <a:tcPr/>
                </a:tc>
                <a:tc>
                  <a:txBody>
                    <a:bodyPr/>
                    <a:lstStyle/>
                    <a:p>
                      <a:r>
                        <a:rPr lang="en-CA" sz="1400" dirty="0"/>
                        <a:t>5</a:t>
                      </a:r>
                    </a:p>
                  </a:txBody>
                  <a:tcPr/>
                </a:tc>
                <a:tc>
                  <a:txBody>
                    <a:bodyPr/>
                    <a:lstStyle/>
                    <a:p>
                      <a:r>
                        <a:rPr lang="en-CA" sz="1400" dirty="0"/>
                        <a:t>4</a:t>
                      </a:r>
                    </a:p>
                  </a:txBody>
                  <a:tcPr/>
                </a:tc>
                <a:tc>
                  <a:txBody>
                    <a:bodyPr/>
                    <a:lstStyle/>
                    <a:p>
                      <a:r>
                        <a:rPr lang="en-CA" sz="1400" dirty="0"/>
                        <a:t>3</a:t>
                      </a:r>
                    </a:p>
                  </a:txBody>
                  <a:tcPr/>
                </a:tc>
                <a:extLst>
                  <a:ext uri="{0D108BD9-81ED-4DB2-BD59-A6C34878D82A}">
                    <a16:rowId xmlns:a16="http://schemas.microsoft.com/office/drawing/2014/main" val="979709296"/>
                  </a:ext>
                </a:extLst>
              </a:tr>
              <a:tr h="386555">
                <a:tc>
                  <a:txBody>
                    <a:bodyPr/>
                    <a:lstStyle/>
                    <a:p>
                      <a:r>
                        <a:rPr lang="en-CA" sz="1400" dirty="0"/>
                        <a:t>B</a:t>
                      </a:r>
                    </a:p>
                  </a:txBody>
                  <a:tcPr/>
                </a:tc>
                <a:tc>
                  <a:txBody>
                    <a:bodyPr/>
                    <a:lstStyle/>
                    <a:p>
                      <a:r>
                        <a:rPr lang="en-CA" sz="1400" dirty="0"/>
                        <a:t>2</a:t>
                      </a:r>
                    </a:p>
                  </a:txBody>
                  <a:tcPr/>
                </a:tc>
                <a:tc>
                  <a:txBody>
                    <a:bodyPr/>
                    <a:lstStyle/>
                    <a:p>
                      <a:r>
                        <a:rPr lang="en-CA" sz="1400" dirty="0"/>
                        <a:t>1</a:t>
                      </a:r>
                    </a:p>
                  </a:txBody>
                  <a:tcPr/>
                </a:tc>
                <a:tc>
                  <a:txBody>
                    <a:bodyPr/>
                    <a:lstStyle/>
                    <a:p>
                      <a:r>
                        <a:rPr lang="en-CA" sz="1400" dirty="0"/>
                        <a:t>4</a:t>
                      </a:r>
                    </a:p>
                  </a:txBody>
                  <a:tcPr/>
                </a:tc>
                <a:extLst>
                  <a:ext uri="{0D108BD9-81ED-4DB2-BD59-A6C34878D82A}">
                    <a16:rowId xmlns:a16="http://schemas.microsoft.com/office/drawing/2014/main" val="3073934747"/>
                  </a:ext>
                </a:extLst>
              </a:tr>
              <a:tr h="386555">
                <a:tc>
                  <a:txBody>
                    <a:bodyPr/>
                    <a:lstStyle/>
                    <a:p>
                      <a:r>
                        <a:rPr lang="en-CA" sz="1400" dirty="0"/>
                        <a:t>C</a:t>
                      </a:r>
                    </a:p>
                  </a:txBody>
                  <a:tcPr/>
                </a:tc>
                <a:tc>
                  <a:txBody>
                    <a:bodyPr/>
                    <a:lstStyle/>
                    <a:p>
                      <a:r>
                        <a:rPr lang="en-CA" sz="1400" dirty="0"/>
                        <a:t>3</a:t>
                      </a:r>
                    </a:p>
                  </a:txBody>
                  <a:tcPr/>
                </a:tc>
                <a:tc>
                  <a:txBody>
                    <a:bodyPr/>
                    <a:lstStyle/>
                    <a:p>
                      <a:r>
                        <a:rPr lang="en-CA" sz="1400" dirty="0"/>
                        <a:t>4</a:t>
                      </a:r>
                    </a:p>
                  </a:txBody>
                  <a:tcPr/>
                </a:tc>
                <a:tc>
                  <a:txBody>
                    <a:bodyPr/>
                    <a:lstStyle/>
                    <a:p>
                      <a:r>
                        <a:rPr lang="en-CA" sz="1400" dirty="0"/>
                        <a:t>6</a:t>
                      </a:r>
                    </a:p>
                  </a:txBody>
                  <a:tcPr/>
                </a:tc>
                <a:extLst>
                  <a:ext uri="{0D108BD9-81ED-4DB2-BD59-A6C34878D82A}">
                    <a16:rowId xmlns:a16="http://schemas.microsoft.com/office/drawing/2014/main" val="3221462175"/>
                  </a:ext>
                </a:extLst>
              </a:tr>
              <a:tr h="386555">
                <a:tc>
                  <a:txBody>
                    <a:bodyPr/>
                    <a:lstStyle/>
                    <a:p>
                      <a:r>
                        <a:rPr lang="en-CA" sz="1400" dirty="0"/>
                        <a:t>D</a:t>
                      </a:r>
                    </a:p>
                  </a:txBody>
                  <a:tcPr/>
                </a:tc>
                <a:tc>
                  <a:txBody>
                    <a:bodyPr/>
                    <a:lstStyle/>
                    <a:p>
                      <a:r>
                        <a:rPr lang="en-CA" sz="1400" dirty="0"/>
                        <a:t>4</a:t>
                      </a:r>
                    </a:p>
                  </a:txBody>
                  <a:tcPr/>
                </a:tc>
                <a:tc>
                  <a:txBody>
                    <a:bodyPr/>
                    <a:lstStyle/>
                    <a:p>
                      <a:r>
                        <a:rPr lang="en-CA" sz="1400" dirty="0"/>
                        <a:t>2</a:t>
                      </a:r>
                    </a:p>
                  </a:txBody>
                  <a:tcPr/>
                </a:tc>
                <a:tc>
                  <a:txBody>
                    <a:bodyPr/>
                    <a:lstStyle/>
                    <a:p>
                      <a:r>
                        <a:rPr lang="en-CA" sz="1400" dirty="0"/>
                        <a:t>8</a:t>
                      </a:r>
                    </a:p>
                  </a:txBody>
                  <a:tcPr/>
                </a:tc>
                <a:extLst>
                  <a:ext uri="{0D108BD9-81ED-4DB2-BD59-A6C34878D82A}">
                    <a16:rowId xmlns:a16="http://schemas.microsoft.com/office/drawing/2014/main" val="1840167233"/>
                  </a:ext>
                </a:extLst>
              </a:tr>
            </a:tbl>
          </a:graphicData>
        </a:graphic>
      </p:graphicFrame>
      <p:sp>
        <p:nvSpPr>
          <p:cNvPr id="6" name="Arrow: Right 5"/>
          <p:cNvSpPr/>
          <p:nvPr/>
        </p:nvSpPr>
        <p:spPr>
          <a:xfrm rot="5400000">
            <a:off x="692726" y="4027056"/>
            <a:ext cx="914400" cy="37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1283854" y="3724809"/>
            <a:ext cx="899990" cy="738664"/>
          </a:xfrm>
          <a:prstGeom prst="rect">
            <a:avLst/>
          </a:prstGeom>
          <a:noFill/>
        </p:spPr>
        <p:txBody>
          <a:bodyPr wrap="none" rtlCol="0">
            <a:spAutoFit/>
          </a:bodyPr>
          <a:lstStyle/>
          <a:p>
            <a:r>
              <a:rPr lang="en-CA" sz="1400" dirty="0"/>
              <a:t>Rank </a:t>
            </a:r>
          </a:p>
          <a:p>
            <a:r>
              <a:rPr lang="en-CA" sz="1400" dirty="0"/>
              <a:t>lowest to </a:t>
            </a:r>
          </a:p>
          <a:p>
            <a:r>
              <a:rPr lang="en-CA" sz="1400" dirty="0"/>
              <a:t>highest</a:t>
            </a:r>
          </a:p>
        </p:txBody>
      </p:sp>
      <p:graphicFrame>
        <p:nvGraphicFramePr>
          <p:cNvPr id="8" name="Table 7"/>
          <p:cNvGraphicFramePr>
            <a:graphicFrameLocks noGrp="1"/>
          </p:cNvGraphicFramePr>
          <p:nvPr>
            <p:extLst>
              <p:ext uri="{D42A27DB-BD31-4B8C-83A1-F6EECF244321}">
                <p14:modId xmlns:p14="http://schemas.microsoft.com/office/powerpoint/2010/main" val="1961610821"/>
              </p:ext>
            </p:extLst>
          </p:nvPr>
        </p:nvGraphicFramePr>
        <p:xfrm>
          <a:off x="309418" y="4825231"/>
          <a:ext cx="1819563" cy="1851020"/>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280280846"/>
                    </a:ext>
                  </a:extLst>
                </a:gridCol>
                <a:gridCol w="406400">
                  <a:extLst>
                    <a:ext uri="{9D8B030D-6E8A-4147-A177-3AD203B41FA5}">
                      <a16:colId xmlns:a16="http://schemas.microsoft.com/office/drawing/2014/main" val="1570088375"/>
                    </a:ext>
                  </a:extLst>
                </a:gridCol>
                <a:gridCol w="387927">
                  <a:extLst>
                    <a:ext uri="{9D8B030D-6E8A-4147-A177-3AD203B41FA5}">
                      <a16:colId xmlns:a16="http://schemas.microsoft.com/office/drawing/2014/main" val="1555046308"/>
                    </a:ext>
                  </a:extLst>
                </a:gridCol>
                <a:gridCol w="434109">
                  <a:extLst>
                    <a:ext uri="{9D8B030D-6E8A-4147-A177-3AD203B41FA5}">
                      <a16:colId xmlns:a16="http://schemas.microsoft.com/office/drawing/2014/main" val="359939674"/>
                    </a:ext>
                  </a:extLst>
                </a:gridCol>
              </a:tblGrid>
              <a:tr h="301822">
                <a:tc>
                  <a:txBody>
                    <a:bodyPr/>
                    <a:lstStyle/>
                    <a:p>
                      <a:r>
                        <a:rPr lang="en-CA" sz="1400" dirty="0"/>
                        <a:t>Gene</a:t>
                      </a:r>
                    </a:p>
                  </a:txBody>
                  <a:tcPr/>
                </a:tc>
                <a:tc>
                  <a:txBody>
                    <a:bodyPr/>
                    <a:lstStyle/>
                    <a:p>
                      <a:r>
                        <a:rPr lang="en-CA" sz="1400" dirty="0"/>
                        <a:t>S1</a:t>
                      </a:r>
                    </a:p>
                  </a:txBody>
                  <a:tcPr/>
                </a:tc>
                <a:tc>
                  <a:txBody>
                    <a:bodyPr/>
                    <a:lstStyle/>
                    <a:p>
                      <a:r>
                        <a:rPr lang="en-CA" sz="1400" dirty="0"/>
                        <a:t>S2</a:t>
                      </a:r>
                    </a:p>
                  </a:txBody>
                  <a:tcPr/>
                </a:tc>
                <a:tc>
                  <a:txBody>
                    <a:bodyPr/>
                    <a:lstStyle/>
                    <a:p>
                      <a:r>
                        <a:rPr lang="en-CA" sz="1400" dirty="0"/>
                        <a:t>S3</a:t>
                      </a:r>
                    </a:p>
                  </a:txBody>
                  <a:tcPr/>
                </a:tc>
                <a:extLst>
                  <a:ext uri="{0D108BD9-81ED-4DB2-BD59-A6C34878D82A}">
                    <a16:rowId xmlns:a16="http://schemas.microsoft.com/office/drawing/2014/main" val="2980572863"/>
                  </a:ext>
                </a:extLst>
              </a:tr>
              <a:tr h="386555">
                <a:tc>
                  <a:txBody>
                    <a:bodyPr/>
                    <a:lstStyle/>
                    <a:p>
                      <a:r>
                        <a:rPr lang="en-CA" sz="1400" dirty="0"/>
                        <a:t>A</a:t>
                      </a:r>
                    </a:p>
                  </a:txBody>
                  <a:tcPr/>
                </a:tc>
                <a:tc>
                  <a:txBody>
                    <a:bodyPr/>
                    <a:lstStyle/>
                    <a:p>
                      <a:r>
                        <a:rPr lang="en-CA" sz="1400" dirty="0"/>
                        <a:t>IV</a:t>
                      </a:r>
                    </a:p>
                  </a:txBody>
                  <a:tcPr/>
                </a:tc>
                <a:tc>
                  <a:txBody>
                    <a:bodyPr/>
                    <a:lstStyle/>
                    <a:p>
                      <a:r>
                        <a:rPr lang="en-CA" sz="1400" dirty="0"/>
                        <a:t>III</a:t>
                      </a:r>
                    </a:p>
                  </a:txBody>
                  <a:tcPr/>
                </a:tc>
                <a:tc>
                  <a:txBody>
                    <a:bodyPr/>
                    <a:lstStyle/>
                    <a:p>
                      <a:r>
                        <a:rPr lang="en-CA" sz="1400" dirty="0"/>
                        <a:t>I</a:t>
                      </a:r>
                    </a:p>
                  </a:txBody>
                  <a:tcPr/>
                </a:tc>
                <a:extLst>
                  <a:ext uri="{0D108BD9-81ED-4DB2-BD59-A6C34878D82A}">
                    <a16:rowId xmlns:a16="http://schemas.microsoft.com/office/drawing/2014/main" val="979709296"/>
                  </a:ext>
                </a:extLst>
              </a:tr>
              <a:tr h="386555">
                <a:tc>
                  <a:txBody>
                    <a:bodyPr/>
                    <a:lstStyle/>
                    <a:p>
                      <a:r>
                        <a:rPr lang="en-CA" sz="1400" dirty="0"/>
                        <a:t>B</a:t>
                      </a:r>
                    </a:p>
                  </a:txBody>
                  <a:tcPr/>
                </a:tc>
                <a:tc>
                  <a:txBody>
                    <a:bodyPr/>
                    <a:lstStyle/>
                    <a:p>
                      <a:r>
                        <a:rPr lang="en-CA" sz="1400" dirty="0"/>
                        <a:t>I</a:t>
                      </a:r>
                    </a:p>
                  </a:txBody>
                  <a:tcPr/>
                </a:tc>
                <a:tc>
                  <a:txBody>
                    <a:bodyPr/>
                    <a:lstStyle/>
                    <a:p>
                      <a:r>
                        <a:rPr lang="en-CA" sz="1400" dirty="0"/>
                        <a:t>I</a:t>
                      </a:r>
                    </a:p>
                  </a:txBody>
                  <a:tcPr/>
                </a:tc>
                <a:tc>
                  <a:txBody>
                    <a:bodyPr/>
                    <a:lstStyle/>
                    <a:p>
                      <a:r>
                        <a:rPr lang="en-CA" sz="1400" dirty="0"/>
                        <a:t>II</a:t>
                      </a:r>
                    </a:p>
                  </a:txBody>
                  <a:tcPr/>
                </a:tc>
                <a:extLst>
                  <a:ext uri="{0D108BD9-81ED-4DB2-BD59-A6C34878D82A}">
                    <a16:rowId xmlns:a16="http://schemas.microsoft.com/office/drawing/2014/main" val="3073934747"/>
                  </a:ext>
                </a:extLst>
              </a:tr>
              <a:tr h="386555">
                <a:tc>
                  <a:txBody>
                    <a:bodyPr/>
                    <a:lstStyle/>
                    <a:p>
                      <a:r>
                        <a:rPr lang="en-CA" sz="1400" dirty="0"/>
                        <a:t>C</a:t>
                      </a:r>
                    </a:p>
                  </a:txBody>
                  <a:tcPr/>
                </a:tc>
                <a:tc>
                  <a:txBody>
                    <a:bodyPr/>
                    <a:lstStyle/>
                    <a:p>
                      <a:r>
                        <a:rPr lang="en-CA" sz="1400" dirty="0"/>
                        <a:t>II</a:t>
                      </a:r>
                    </a:p>
                  </a:txBody>
                  <a:tcPr/>
                </a:tc>
                <a:tc>
                  <a:txBody>
                    <a:bodyPr/>
                    <a:lstStyle/>
                    <a:p>
                      <a:r>
                        <a:rPr lang="en-CA" sz="1400" dirty="0"/>
                        <a:t>III</a:t>
                      </a:r>
                    </a:p>
                  </a:txBody>
                  <a:tcPr/>
                </a:tc>
                <a:tc>
                  <a:txBody>
                    <a:bodyPr/>
                    <a:lstStyle/>
                    <a:p>
                      <a:r>
                        <a:rPr lang="en-CA" sz="1400" dirty="0"/>
                        <a:t>III</a:t>
                      </a:r>
                    </a:p>
                  </a:txBody>
                  <a:tcPr/>
                </a:tc>
                <a:extLst>
                  <a:ext uri="{0D108BD9-81ED-4DB2-BD59-A6C34878D82A}">
                    <a16:rowId xmlns:a16="http://schemas.microsoft.com/office/drawing/2014/main" val="3221462175"/>
                  </a:ext>
                </a:extLst>
              </a:tr>
              <a:tr h="386555">
                <a:tc>
                  <a:txBody>
                    <a:bodyPr/>
                    <a:lstStyle/>
                    <a:p>
                      <a:r>
                        <a:rPr lang="en-CA" sz="1400" dirty="0"/>
                        <a:t>D</a:t>
                      </a:r>
                    </a:p>
                  </a:txBody>
                  <a:tcPr/>
                </a:tc>
                <a:tc>
                  <a:txBody>
                    <a:bodyPr/>
                    <a:lstStyle/>
                    <a:p>
                      <a:r>
                        <a:rPr lang="en-CA" sz="1400" dirty="0"/>
                        <a:t>III</a:t>
                      </a:r>
                    </a:p>
                  </a:txBody>
                  <a:tcPr/>
                </a:tc>
                <a:tc>
                  <a:txBody>
                    <a:bodyPr/>
                    <a:lstStyle/>
                    <a:p>
                      <a:r>
                        <a:rPr lang="en-CA" sz="1400" dirty="0"/>
                        <a:t>II</a:t>
                      </a:r>
                    </a:p>
                  </a:txBody>
                  <a:tcPr/>
                </a:tc>
                <a:tc>
                  <a:txBody>
                    <a:bodyPr/>
                    <a:lstStyle/>
                    <a:p>
                      <a:r>
                        <a:rPr lang="en-CA" sz="1400" dirty="0"/>
                        <a:t>IV</a:t>
                      </a:r>
                    </a:p>
                  </a:txBody>
                  <a:tcPr/>
                </a:tc>
                <a:extLst>
                  <a:ext uri="{0D108BD9-81ED-4DB2-BD59-A6C34878D82A}">
                    <a16:rowId xmlns:a16="http://schemas.microsoft.com/office/drawing/2014/main" val="1840167233"/>
                  </a:ext>
                </a:extLst>
              </a:tr>
            </a:tbl>
          </a:graphicData>
        </a:graphic>
      </p:graphicFrame>
      <p:sp>
        <p:nvSpPr>
          <p:cNvPr id="9" name="Arrow: Right 8"/>
          <p:cNvSpPr/>
          <p:nvPr/>
        </p:nvSpPr>
        <p:spPr>
          <a:xfrm>
            <a:off x="2479963" y="2341418"/>
            <a:ext cx="914400" cy="37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2382982" y="2780145"/>
            <a:ext cx="1435008" cy="738664"/>
          </a:xfrm>
          <a:prstGeom prst="rect">
            <a:avLst/>
          </a:prstGeom>
          <a:noFill/>
        </p:spPr>
        <p:txBody>
          <a:bodyPr wrap="none" rtlCol="0">
            <a:spAutoFit/>
          </a:bodyPr>
          <a:lstStyle/>
          <a:p>
            <a:r>
              <a:rPr lang="en-CA" sz="1400" dirty="0"/>
              <a:t>Rearrange</a:t>
            </a:r>
          </a:p>
          <a:p>
            <a:r>
              <a:rPr lang="en-CA" sz="1400" dirty="0"/>
              <a:t>values from</a:t>
            </a:r>
          </a:p>
          <a:p>
            <a:r>
              <a:rPr lang="en-CA" sz="1400" dirty="0"/>
              <a:t>lowest to highest</a:t>
            </a:r>
          </a:p>
        </p:txBody>
      </p:sp>
      <p:graphicFrame>
        <p:nvGraphicFramePr>
          <p:cNvPr id="11" name="Table 10"/>
          <p:cNvGraphicFramePr>
            <a:graphicFrameLocks noGrp="1"/>
          </p:cNvGraphicFramePr>
          <p:nvPr>
            <p:extLst>
              <p:ext uri="{D42A27DB-BD31-4B8C-83A1-F6EECF244321}">
                <p14:modId xmlns:p14="http://schemas.microsoft.com/office/powerpoint/2010/main" val="3508365711"/>
              </p:ext>
            </p:extLst>
          </p:nvPr>
        </p:nvGraphicFramePr>
        <p:xfrm>
          <a:off x="4124037" y="1684866"/>
          <a:ext cx="1819563" cy="1851020"/>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280280846"/>
                    </a:ext>
                  </a:extLst>
                </a:gridCol>
                <a:gridCol w="406400">
                  <a:extLst>
                    <a:ext uri="{9D8B030D-6E8A-4147-A177-3AD203B41FA5}">
                      <a16:colId xmlns:a16="http://schemas.microsoft.com/office/drawing/2014/main" val="1570088375"/>
                    </a:ext>
                  </a:extLst>
                </a:gridCol>
                <a:gridCol w="387927">
                  <a:extLst>
                    <a:ext uri="{9D8B030D-6E8A-4147-A177-3AD203B41FA5}">
                      <a16:colId xmlns:a16="http://schemas.microsoft.com/office/drawing/2014/main" val="1555046308"/>
                    </a:ext>
                  </a:extLst>
                </a:gridCol>
                <a:gridCol w="434109">
                  <a:extLst>
                    <a:ext uri="{9D8B030D-6E8A-4147-A177-3AD203B41FA5}">
                      <a16:colId xmlns:a16="http://schemas.microsoft.com/office/drawing/2014/main" val="359939674"/>
                    </a:ext>
                  </a:extLst>
                </a:gridCol>
              </a:tblGrid>
              <a:tr h="301822">
                <a:tc>
                  <a:txBody>
                    <a:bodyPr/>
                    <a:lstStyle/>
                    <a:p>
                      <a:r>
                        <a:rPr lang="en-CA" sz="1400" dirty="0"/>
                        <a:t>Gene</a:t>
                      </a:r>
                    </a:p>
                  </a:txBody>
                  <a:tcPr/>
                </a:tc>
                <a:tc>
                  <a:txBody>
                    <a:bodyPr/>
                    <a:lstStyle/>
                    <a:p>
                      <a:r>
                        <a:rPr lang="en-CA" sz="1400" dirty="0"/>
                        <a:t>S1</a:t>
                      </a:r>
                    </a:p>
                  </a:txBody>
                  <a:tcPr/>
                </a:tc>
                <a:tc>
                  <a:txBody>
                    <a:bodyPr/>
                    <a:lstStyle/>
                    <a:p>
                      <a:r>
                        <a:rPr lang="en-CA" sz="1400" dirty="0"/>
                        <a:t>S2</a:t>
                      </a:r>
                    </a:p>
                  </a:txBody>
                  <a:tcPr/>
                </a:tc>
                <a:tc>
                  <a:txBody>
                    <a:bodyPr/>
                    <a:lstStyle/>
                    <a:p>
                      <a:r>
                        <a:rPr lang="en-CA" sz="1400" dirty="0"/>
                        <a:t>S3</a:t>
                      </a:r>
                    </a:p>
                  </a:txBody>
                  <a:tcPr/>
                </a:tc>
                <a:extLst>
                  <a:ext uri="{0D108BD9-81ED-4DB2-BD59-A6C34878D82A}">
                    <a16:rowId xmlns:a16="http://schemas.microsoft.com/office/drawing/2014/main" val="2980572863"/>
                  </a:ext>
                </a:extLst>
              </a:tr>
              <a:tr h="386555">
                <a:tc>
                  <a:txBody>
                    <a:bodyPr/>
                    <a:lstStyle/>
                    <a:p>
                      <a:r>
                        <a:rPr lang="en-CA" sz="1400" dirty="0"/>
                        <a:t>A</a:t>
                      </a:r>
                    </a:p>
                  </a:txBody>
                  <a:tcPr/>
                </a:tc>
                <a:tc>
                  <a:txBody>
                    <a:bodyPr/>
                    <a:lstStyle/>
                    <a:p>
                      <a:r>
                        <a:rPr lang="en-CA" sz="1400" dirty="0"/>
                        <a:t>2</a:t>
                      </a:r>
                    </a:p>
                  </a:txBody>
                  <a:tcPr/>
                </a:tc>
                <a:tc>
                  <a:txBody>
                    <a:bodyPr/>
                    <a:lstStyle/>
                    <a:p>
                      <a:r>
                        <a:rPr lang="en-CA" sz="1400" dirty="0"/>
                        <a:t>1</a:t>
                      </a:r>
                    </a:p>
                  </a:txBody>
                  <a:tcPr/>
                </a:tc>
                <a:tc>
                  <a:txBody>
                    <a:bodyPr/>
                    <a:lstStyle/>
                    <a:p>
                      <a:r>
                        <a:rPr lang="en-CA" sz="1400" dirty="0"/>
                        <a:t>3</a:t>
                      </a:r>
                    </a:p>
                  </a:txBody>
                  <a:tcPr/>
                </a:tc>
                <a:extLst>
                  <a:ext uri="{0D108BD9-81ED-4DB2-BD59-A6C34878D82A}">
                    <a16:rowId xmlns:a16="http://schemas.microsoft.com/office/drawing/2014/main" val="979709296"/>
                  </a:ext>
                </a:extLst>
              </a:tr>
              <a:tr h="386555">
                <a:tc>
                  <a:txBody>
                    <a:bodyPr/>
                    <a:lstStyle/>
                    <a:p>
                      <a:r>
                        <a:rPr lang="en-CA" sz="1400" dirty="0"/>
                        <a:t>B</a:t>
                      </a:r>
                    </a:p>
                  </a:txBody>
                  <a:tcPr/>
                </a:tc>
                <a:tc>
                  <a:txBody>
                    <a:bodyPr/>
                    <a:lstStyle/>
                    <a:p>
                      <a:r>
                        <a:rPr lang="en-CA" sz="1400" dirty="0"/>
                        <a:t>3</a:t>
                      </a:r>
                    </a:p>
                  </a:txBody>
                  <a:tcPr/>
                </a:tc>
                <a:tc>
                  <a:txBody>
                    <a:bodyPr/>
                    <a:lstStyle/>
                    <a:p>
                      <a:r>
                        <a:rPr lang="en-CA" sz="1400" dirty="0"/>
                        <a:t>2</a:t>
                      </a:r>
                    </a:p>
                  </a:txBody>
                  <a:tcPr/>
                </a:tc>
                <a:tc>
                  <a:txBody>
                    <a:bodyPr/>
                    <a:lstStyle/>
                    <a:p>
                      <a:r>
                        <a:rPr lang="en-CA" sz="1400" dirty="0"/>
                        <a:t>4</a:t>
                      </a:r>
                    </a:p>
                  </a:txBody>
                  <a:tcPr/>
                </a:tc>
                <a:extLst>
                  <a:ext uri="{0D108BD9-81ED-4DB2-BD59-A6C34878D82A}">
                    <a16:rowId xmlns:a16="http://schemas.microsoft.com/office/drawing/2014/main" val="3073934747"/>
                  </a:ext>
                </a:extLst>
              </a:tr>
              <a:tr h="386555">
                <a:tc>
                  <a:txBody>
                    <a:bodyPr/>
                    <a:lstStyle/>
                    <a:p>
                      <a:r>
                        <a:rPr lang="en-CA" sz="1400" dirty="0"/>
                        <a:t>C</a:t>
                      </a:r>
                    </a:p>
                  </a:txBody>
                  <a:tcPr/>
                </a:tc>
                <a:tc>
                  <a:txBody>
                    <a:bodyPr/>
                    <a:lstStyle/>
                    <a:p>
                      <a:r>
                        <a:rPr lang="en-CA" sz="1400" dirty="0"/>
                        <a:t>4</a:t>
                      </a:r>
                    </a:p>
                  </a:txBody>
                  <a:tcPr/>
                </a:tc>
                <a:tc>
                  <a:txBody>
                    <a:bodyPr/>
                    <a:lstStyle/>
                    <a:p>
                      <a:r>
                        <a:rPr lang="en-CA" sz="1400" dirty="0"/>
                        <a:t>4</a:t>
                      </a:r>
                    </a:p>
                  </a:txBody>
                  <a:tcPr/>
                </a:tc>
                <a:tc>
                  <a:txBody>
                    <a:bodyPr/>
                    <a:lstStyle/>
                    <a:p>
                      <a:r>
                        <a:rPr lang="en-CA" sz="1400" dirty="0"/>
                        <a:t>6</a:t>
                      </a:r>
                    </a:p>
                  </a:txBody>
                  <a:tcPr/>
                </a:tc>
                <a:extLst>
                  <a:ext uri="{0D108BD9-81ED-4DB2-BD59-A6C34878D82A}">
                    <a16:rowId xmlns:a16="http://schemas.microsoft.com/office/drawing/2014/main" val="3221462175"/>
                  </a:ext>
                </a:extLst>
              </a:tr>
              <a:tr h="386555">
                <a:tc>
                  <a:txBody>
                    <a:bodyPr/>
                    <a:lstStyle/>
                    <a:p>
                      <a:r>
                        <a:rPr lang="en-CA" sz="1400" dirty="0"/>
                        <a:t>D</a:t>
                      </a:r>
                    </a:p>
                  </a:txBody>
                  <a:tcPr/>
                </a:tc>
                <a:tc>
                  <a:txBody>
                    <a:bodyPr/>
                    <a:lstStyle/>
                    <a:p>
                      <a:r>
                        <a:rPr lang="en-CA" sz="1400" dirty="0"/>
                        <a:t>5</a:t>
                      </a:r>
                    </a:p>
                  </a:txBody>
                  <a:tcPr/>
                </a:tc>
                <a:tc>
                  <a:txBody>
                    <a:bodyPr/>
                    <a:lstStyle/>
                    <a:p>
                      <a:r>
                        <a:rPr lang="en-CA" sz="1400" dirty="0"/>
                        <a:t>4</a:t>
                      </a:r>
                    </a:p>
                  </a:txBody>
                  <a:tcPr/>
                </a:tc>
                <a:tc>
                  <a:txBody>
                    <a:bodyPr/>
                    <a:lstStyle/>
                    <a:p>
                      <a:r>
                        <a:rPr lang="en-CA" sz="1400" dirty="0"/>
                        <a:t>8</a:t>
                      </a:r>
                    </a:p>
                  </a:txBody>
                  <a:tcPr/>
                </a:tc>
                <a:extLst>
                  <a:ext uri="{0D108BD9-81ED-4DB2-BD59-A6C34878D82A}">
                    <a16:rowId xmlns:a16="http://schemas.microsoft.com/office/drawing/2014/main" val="1840167233"/>
                  </a:ext>
                </a:extLst>
              </a:tr>
            </a:tbl>
          </a:graphicData>
        </a:graphic>
      </p:graphicFrame>
      <p:sp>
        <p:nvSpPr>
          <p:cNvPr id="12" name="Arrow: Right 11"/>
          <p:cNvSpPr/>
          <p:nvPr/>
        </p:nvSpPr>
        <p:spPr>
          <a:xfrm>
            <a:off x="6326908" y="2272145"/>
            <a:ext cx="914400" cy="37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p:cNvSpPr txBox="1"/>
          <p:nvPr/>
        </p:nvSpPr>
        <p:spPr>
          <a:xfrm>
            <a:off x="6266873" y="2690336"/>
            <a:ext cx="950901" cy="738664"/>
          </a:xfrm>
          <a:prstGeom prst="rect">
            <a:avLst/>
          </a:prstGeom>
          <a:noFill/>
        </p:spPr>
        <p:txBody>
          <a:bodyPr wrap="none" rtlCol="0">
            <a:spAutoFit/>
          </a:bodyPr>
          <a:lstStyle/>
          <a:p>
            <a:r>
              <a:rPr lang="en-CA" sz="1400" dirty="0"/>
              <a:t>Find mean</a:t>
            </a:r>
          </a:p>
          <a:p>
            <a:r>
              <a:rPr lang="en-CA" sz="1400" dirty="0"/>
              <a:t>of each</a:t>
            </a:r>
          </a:p>
          <a:p>
            <a:r>
              <a:rPr lang="en-CA" sz="1400" dirty="0"/>
              <a:t>row</a:t>
            </a:r>
          </a:p>
        </p:txBody>
      </p:sp>
      <p:graphicFrame>
        <p:nvGraphicFramePr>
          <p:cNvPr id="14" name="Table 13"/>
          <p:cNvGraphicFramePr>
            <a:graphicFrameLocks noGrp="1"/>
          </p:cNvGraphicFramePr>
          <p:nvPr>
            <p:extLst>
              <p:ext uri="{D42A27DB-BD31-4B8C-83A1-F6EECF244321}">
                <p14:modId xmlns:p14="http://schemas.microsoft.com/office/powerpoint/2010/main" val="2303362009"/>
              </p:ext>
            </p:extLst>
          </p:nvPr>
        </p:nvGraphicFramePr>
        <p:xfrm>
          <a:off x="7555346" y="1689484"/>
          <a:ext cx="1690254" cy="1851020"/>
        </p:xfrm>
        <a:graphic>
          <a:graphicData uri="http://schemas.openxmlformats.org/drawingml/2006/table">
            <a:tbl>
              <a:tblPr firstRow="1" bandRow="1">
                <a:tableStyleId>{5C22544A-7EE6-4342-B048-85BDC9FD1C3A}</a:tableStyleId>
              </a:tblPr>
              <a:tblGrid>
                <a:gridCol w="1001632">
                  <a:extLst>
                    <a:ext uri="{9D8B030D-6E8A-4147-A177-3AD203B41FA5}">
                      <a16:colId xmlns:a16="http://schemas.microsoft.com/office/drawing/2014/main" val="280280846"/>
                    </a:ext>
                  </a:extLst>
                </a:gridCol>
                <a:gridCol w="688622">
                  <a:extLst>
                    <a:ext uri="{9D8B030D-6E8A-4147-A177-3AD203B41FA5}">
                      <a16:colId xmlns:a16="http://schemas.microsoft.com/office/drawing/2014/main" val="1570088375"/>
                    </a:ext>
                  </a:extLst>
                </a:gridCol>
              </a:tblGrid>
              <a:tr h="301822">
                <a:tc>
                  <a:txBody>
                    <a:bodyPr/>
                    <a:lstStyle/>
                    <a:p>
                      <a:r>
                        <a:rPr lang="en-CA" sz="1400" dirty="0"/>
                        <a:t>Rank</a:t>
                      </a:r>
                    </a:p>
                  </a:txBody>
                  <a:tcPr/>
                </a:tc>
                <a:tc>
                  <a:txBody>
                    <a:bodyPr/>
                    <a:lstStyle/>
                    <a:p>
                      <a:r>
                        <a:rPr lang="en-CA" sz="1400" dirty="0"/>
                        <a:t>Mean</a:t>
                      </a:r>
                    </a:p>
                  </a:txBody>
                  <a:tcPr/>
                </a:tc>
                <a:extLst>
                  <a:ext uri="{0D108BD9-81ED-4DB2-BD59-A6C34878D82A}">
                    <a16:rowId xmlns:a16="http://schemas.microsoft.com/office/drawing/2014/main" val="2980572863"/>
                  </a:ext>
                </a:extLst>
              </a:tr>
              <a:tr h="386555">
                <a:tc>
                  <a:txBody>
                    <a:bodyPr/>
                    <a:lstStyle/>
                    <a:p>
                      <a:r>
                        <a:rPr lang="en-CA" sz="1400" dirty="0"/>
                        <a:t>I</a:t>
                      </a:r>
                    </a:p>
                  </a:txBody>
                  <a:tcPr/>
                </a:tc>
                <a:tc>
                  <a:txBody>
                    <a:bodyPr/>
                    <a:lstStyle/>
                    <a:p>
                      <a:r>
                        <a:rPr lang="en-CA" sz="1400" dirty="0"/>
                        <a:t>2</a:t>
                      </a:r>
                    </a:p>
                  </a:txBody>
                  <a:tcPr/>
                </a:tc>
                <a:extLst>
                  <a:ext uri="{0D108BD9-81ED-4DB2-BD59-A6C34878D82A}">
                    <a16:rowId xmlns:a16="http://schemas.microsoft.com/office/drawing/2014/main" val="979709296"/>
                  </a:ext>
                </a:extLst>
              </a:tr>
              <a:tr h="386555">
                <a:tc>
                  <a:txBody>
                    <a:bodyPr/>
                    <a:lstStyle/>
                    <a:p>
                      <a:r>
                        <a:rPr lang="en-CA" sz="1400" dirty="0"/>
                        <a:t>II</a:t>
                      </a:r>
                    </a:p>
                  </a:txBody>
                  <a:tcPr/>
                </a:tc>
                <a:tc>
                  <a:txBody>
                    <a:bodyPr/>
                    <a:lstStyle/>
                    <a:p>
                      <a:r>
                        <a:rPr lang="en-CA" sz="1400" dirty="0"/>
                        <a:t>3</a:t>
                      </a:r>
                    </a:p>
                  </a:txBody>
                  <a:tcPr/>
                </a:tc>
                <a:extLst>
                  <a:ext uri="{0D108BD9-81ED-4DB2-BD59-A6C34878D82A}">
                    <a16:rowId xmlns:a16="http://schemas.microsoft.com/office/drawing/2014/main" val="3073934747"/>
                  </a:ext>
                </a:extLst>
              </a:tr>
              <a:tr h="386555">
                <a:tc>
                  <a:txBody>
                    <a:bodyPr/>
                    <a:lstStyle/>
                    <a:p>
                      <a:r>
                        <a:rPr lang="en-CA" sz="1400" dirty="0"/>
                        <a:t>III</a:t>
                      </a:r>
                    </a:p>
                  </a:txBody>
                  <a:tcPr/>
                </a:tc>
                <a:tc>
                  <a:txBody>
                    <a:bodyPr/>
                    <a:lstStyle/>
                    <a:p>
                      <a:r>
                        <a:rPr lang="en-CA" sz="1400" dirty="0"/>
                        <a:t>4.67</a:t>
                      </a:r>
                    </a:p>
                  </a:txBody>
                  <a:tcPr/>
                </a:tc>
                <a:extLst>
                  <a:ext uri="{0D108BD9-81ED-4DB2-BD59-A6C34878D82A}">
                    <a16:rowId xmlns:a16="http://schemas.microsoft.com/office/drawing/2014/main" val="3221462175"/>
                  </a:ext>
                </a:extLst>
              </a:tr>
              <a:tr h="386555">
                <a:tc>
                  <a:txBody>
                    <a:bodyPr/>
                    <a:lstStyle/>
                    <a:p>
                      <a:r>
                        <a:rPr lang="en-CA" sz="1400" dirty="0"/>
                        <a:t>IV</a:t>
                      </a:r>
                    </a:p>
                  </a:txBody>
                  <a:tcPr/>
                </a:tc>
                <a:tc>
                  <a:txBody>
                    <a:bodyPr/>
                    <a:lstStyle/>
                    <a:p>
                      <a:r>
                        <a:rPr lang="en-CA" sz="1400" dirty="0"/>
                        <a:t>5.67</a:t>
                      </a:r>
                    </a:p>
                  </a:txBody>
                  <a:tcPr/>
                </a:tc>
                <a:extLst>
                  <a:ext uri="{0D108BD9-81ED-4DB2-BD59-A6C34878D82A}">
                    <a16:rowId xmlns:a16="http://schemas.microsoft.com/office/drawing/2014/main" val="1840167233"/>
                  </a:ext>
                </a:extLst>
              </a:tr>
            </a:tbl>
          </a:graphicData>
        </a:graphic>
      </p:graphicFrame>
      <p:sp>
        <p:nvSpPr>
          <p:cNvPr id="15" name="TextBox 14"/>
          <p:cNvSpPr txBox="1"/>
          <p:nvPr/>
        </p:nvSpPr>
        <p:spPr>
          <a:xfrm>
            <a:off x="558800" y="3930072"/>
            <a:ext cx="301686" cy="369332"/>
          </a:xfrm>
          <a:prstGeom prst="rect">
            <a:avLst/>
          </a:prstGeom>
          <a:noFill/>
          <a:ln>
            <a:solidFill>
              <a:schemeClr val="tx1"/>
            </a:solidFill>
          </a:ln>
        </p:spPr>
        <p:txBody>
          <a:bodyPr wrap="none" rtlCol="0">
            <a:spAutoFit/>
          </a:bodyPr>
          <a:lstStyle/>
          <a:p>
            <a:r>
              <a:rPr lang="en-CA" b="1" dirty="0"/>
              <a:t>1</a:t>
            </a:r>
          </a:p>
        </p:txBody>
      </p:sp>
      <p:sp>
        <p:nvSpPr>
          <p:cNvPr id="17" name="TextBox 16"/>
          <p:cNvSpPr txBox="1"/>
          <p:nvPr/>
        </p:nvSpPr>
        <p:spPr>
          <a:xfrm>
            <a:off x="2712720" y="1959032"/>
            <a:ext cx="301686" cy="369332"/>
          </a:xfrm>
          <a:prstGeom prst="rect">
            <a:avLst/>
          </a:prstGeom>
          <a:noFill/>
          <a:ln>
            <a:solidFill>
              <a:schemeClr val="tx1"/>
            </a:solidFill>
          </a:ln>
        </p:spPr>
        <p:txBody>
          <a:bodyPr wrap="none" rtlCol="0">
            <a:spAutoFit/>
          </a:bodyPr>
          <a:lstStyle/>
          <a:p>
            <a:r>
              <a:rPr lang="en-CA" b="1" dirty="0"/>
              <a:t>2</a:t>
            </a:r>
          </a:p>
        </p:txBody>
      </p:sp>
      <p:sp>
        <p:nvSpPr>
          <p:cNvPr id="18" name="TextBox 17"/>
          <p:cNvSpPr txBox="1"/>
          <p:nvPr/>
        </p:nvSpPr>
        <p:spPr>
          <a:xfrm>
            <a:off x="6553200" y="1867592"/>
            <a:ext cx="301686" cy="369332"/>
          </a:xfrm>
          <a:prstGeom prst="rect">
            <a:avLst/>
          </a:prstGeom>
          <a:noFill/>
          <a:ln>
            <a:solidFill>
              <a:schemeClr val="tx1"/>
            </a:solidFill>
          </a:ln>
        </p:spPr>
        <p:txBody>
          <a:bodyPr wrap="none" rtlCol="0">
            <a:spAutoFit/>
          </a:bodyPr>
          <a:lstStyle/>
          <a:p>
            <a:r>
              <a:rPr lang="en-CA" b="1" dirty="0"/>
              <a:t>3</a:t>
            </a:r>
          </a:p>
        </p:txBody>
      </p:sp>
      <p:graphicFrame>
        <p:nvGraphicFramePr>
          <p:cNvPr id="19" name="Table 18"/>
          <p:cNvGraphicFramePr>
            <a:graphicFrameLocks noGrp="1"/>
          </p:cNvGraphicFramePr>
          <p:nvPr>
            <p:extLst>
              <p:ext uri="{D42A27DB-BD31-4B8C-83A1-F6EECF244321}">
                <p14:modId xmlns:p14="http://schemas.microsoft.com/office/powerpoint/2010/main" val="1883660137"/>
              </p:ext>
            </p:extLst>
          </p:nvPr>
        </p:nvGraphicFramePr>
        <p:xfrm>
          <a:off x="4129578" y="4195309"/>
          <a:ext cx="2352502" cy="2073412"/>
        </p:xfrm>
        <a:graphic>
          <a:graphicData uri="http://schemas.openxmlformats.org/drawingml/2006/table">
            <a:tbl>
              <a:tblPr firstRow="1" bandRow="1">
                <a:tableStyleId>{21E4AEA4-8DFA-4A89-87EB-49C32662AFE0}</a:tableStyleId>
              </a:tblPr>
              <a:tblGrid>
                <a:gridCol w="697370">
                  <a:extLst>
                    <a:ext uri="{9D8B030D-6E8A-4147-A177-3AD203B41FA5}">
                      <a16:colId xmlns:a16="http://schemas.microsoft.com/office/drawing/2014/main" val="280280846"/>
                    </a:ext>
                  </a:extLst>
                </a:gridCol>
                <a:gridCol w="547934">
                  <a:extLst>
                    <a:ext uri="{9D8B030D-6E8A-4147-A177-3AD203B41FA5}">
                      <a16:colId xmlns:a16="http://schemas.microsoft.com/office/drawing/2014/main" val="1570088375"/>
                    </a:ext>
                  </a:extLst>
                </a:gridCol>
                <a:gridCol w="576772">
                  <a:extLst>
                    <a:ext uri="{9D8B030D-6E8A-4147-A177-3AD203B41FA5}">
                      <a16:colId xmlns:a16="http://schemas.microsoft.com/office/drawing/2014/main" val="1555046308"/>
                    </a:ext>
                  </a:extLst>
                </a:gridCol>
                <a:gridCol w="530426">
                  <a:extLst>
                    <a:ext uri="{9D8B030D-6E8A-4147-A177-3AD203B41FA5}">
                      <a16:colId xmlns:a16="http://schemas.microsoft.com/office/drawing/2014/main" val="359939674"/>
                    </a:ext>
                  </a:extLst>
                </a:gridCol>
              </a:tblGrid>
              <a:tr h="341420">
                <a:tc>
                  <a:txBody>
                    <a:bodyPr/>
                    <a:lstStyle/>
                    <a:p>
                      <a:r>
                        <a:rPr lang="en-CA" sz="1400" dirty="0"/>
                        <a:t>Gene</a:t>
                      </a:r>
                    </a:p>
                  </a:txBody>
                  <a:tcPr/>
                </a:tc>
                <a:tc>
                  <a:txBody>
                    <a:bodyPr/>
                    <a:lstStyle/>
                    <a:p>
                      <a:r>
                        <a:rPr lang="en-CA" sz="1400" dirty="0"/>
                        <a:t>S1</a:t>
                      </a:r>
                    </a:p>
                  </a:txBody>
                  <a:tcPr/>
                </a:tc>
                <a:tc>
                  <a:txBody>
                    <a:bodyPr/>
                    <a:lstStyle/>
                    <a:p>
                      <a:r>
                        <a:rPr lang="en-CA" sz="1400" dirty="0"/>
                        <a:t>S2</a:t>
                      </a:r>
                    </a:p>
                  </a:txBody>
                  <a:tcPr/>
                </a:tc>
                <a:tc>
                  <a:txBody>
                    <a:bodyPr/>
                    <a:lstStyle/>
                    <a:p>
                      <a:r>
                        <a:rPr lang="en-CA" sz="1400" dirty="0"/>
                        <a:t>S3</a:t>
                      </a:r>
                    </a:p>
                  </a:txBody>
                  <a:tcPr/>
                </a:tc>
                <a:extLst>
                  <a:ext uri="{0D108BD9-81ED-4DB2-BD59-A6C34878D82A}">
                    <a16:rowId xmlns:a16="http://schemas.microsoft.com/office/drawing/2014/main" val="2980572863"/>
                  </a:ext>
                </a:extLst>
              </a:tr>
              <a:tr h="432998">
                <a:tc>
                  <a:txBody>
                    <a:bodyPr/>
                    <a:lstStyle/>
                    <a:p>
                      <a:r>
                        <a:rPr lang="en-CA" sz="1400" dirty="0"/>
                        <a:t>A</a:t>
                      </a:r>
                    </a:p>
                  </a:txBody>
                  <a:tcPr/>
                </a:tc>
                <a:tc>
                  <a:txBody>
                    <a:bodyPr/>
                    <a:lstStyle/>
                    <a:p>
                      <a:r>
                        <a:rPr lang="en-CA" sz="1400" dirty="0"/>
                        <a:t>5.67</a:t>
                      </a:r>
                    </a:p>
                  </a:txBody>
                  <a:tcPr/>
                </a:tc>
                <a:tc>
                  <a:txBody>
                    <a:bodyPr/>
                    <a:lstStyle/>
                    <a:p>
                      <a:r>
                        <a:rPr lang="en-CA" sz="1400" dirty="0"/>
                        <a:t>4.67</a:t>
                      </a:r>
                    </a:p>
                  </a:txBody>
                  <a:tcPr/>
                </a:tc>
                <a:tc>
                  <a:txBody>
                    <a:bodyPr/>
                    <a:lstStyle/>
                    <a:p>
                      <a:r>
                        <a:rPr lang="en-CA" sz="1400" dirty="0"/>
                        <a:t>2</a:t>
                      </a:r>
                    </a:p>
                  </a:txBody>
                  <a:tcPr/>
                </a:tc>
                <a:extLst>
                  <a:ext uri="{0D108BD9-81ED-4DB2-BD59-A6C34878D82A}">
                    <a16:rowId xmlns:a16="http://schemas.microsoft.com/office/drawing/2014/main" val="979709296"/>
                  </a:ext>
                </a:extLst>
              </a:tr>
              <a:tr h="432998">
                <a:tc>
                  <a:txBody>
                    <a:bodyPr/>
                    <a:lstStyle/>
                    <a:p>
                      <a:r>
                        <a:rPr lang="en-CA" sz="1400" dirty="0"/>
                        <a:t>B</a:t>
                      </a:r>
                    </a:p>
                  </a:txBody>
                  <a:tcPr/>
                </a:tc>
                <a:tc>
                  <a:txBody>
                    <a:bodyPr/>
                    <a:lstStyle/>
                    <a:p>
                      <a:r>
                        <a:rPr lang="en-CA" sz="1400" dirty="0"/>
                        <a:t>2</a:t>
                      </a:r>
                    </a:p>
                  </a:txBody>
                  <a:tcPr/>
                </a:tc>
                <a:tc>
                  <a:txBody>
                    <a:bodyPr/>
                    <a:lstStyle/>
                    <a:p>
                      <a:r>
                        <a:rPr lang="en-CA" sz="1400" dirty="0"/>
                        <a:t>2</a:t>
                      </a:r>
                    </a:p>
                  </a:txBody>
                  <a:tcPr/>
                </a:tc>
                <a:tc>
                  <a:txBody>
                    <a:bodyPr/>
                    <a:lstStyle/>
                    <a:p>
                      <a:r>
                        <a:rPr lang="en-CA" sz="1400" dirty="0"/>
                        <a:t>3</a:t>
                      </a:r>
                    </a:p>
                  </a:txBody>
                  <a:tcPr/>
                </a:tc>
                <a:extLst>
                  <a:ext uri="{0D108BD9-81ED-4DB2-BD59-A6C34878D82A}">
                    <a16:rowId xmlns:a16="http://schemas.microsoft.com/office/drawing/2014/main" val="3073934747"/>
                  </a:ext>
                </a:extLst>
              </a:tr>
              <a:tr h="432998">
                <a:tc>
                  <a:txBody>
                    <a:bodyPr/>
                    <a:lstStyle/>
                    <a:p>
                      <a:r>
                        <a:rPr lang="en-CA" sz="1400" dirty="0"/>
                        <a:t>C</a:t>
                      </a:r>
                    </a:p>
                  </a:txBody>
                  <a:tcPr/>
                </a:tc>
                <a:tc>
                  <a:txBody>
                    <a:bodyPr/>
                    <a:lstStyle/>
                    <a:p>
                      <a:r>
                        <a:rPr lang="en-CA" sz="1400" dirty="0"/>
                        <a:t>3</a:t>
                      </a:r>
                    </a:p>
                  </a:txBody>
                  <a:tcPr/>
                </a:tc>
                <a:tc>
                  <a:txBody>
                    <a:bodyPr/>
                    <a:lstStyle/>
                    <a:p>
                      <a:r>
                        <a:rPr lang="en-CA" sz="1400" dirty="0"/>
                        <a:t>4.67</a:t>
                      </a:r>
                    </a:p>
                  </a:txBody>
                  <a:tcPr/>
                </a:tc>
                <a:tc>
                  <a:txBody>
                    <a:bodyPr/>
                    <a:lstStyle/>
                    <a:p>
                      <a:r>
                        <a:rPr lang="en-CA" sz="1400" dirty="0"/>
                        <a:t>4.67</a:t>
                      </a:r>
                    </a:p>
                  </a:txBody>
                  <a:tcPr/>
                </a:tc>
                <a:extLst>
                  <a:ext uri="{0D108BD9-81ED-4DB2-BD59-A6C34878D82A}">
                    <a16:rowId xmlns:a16="http://schemas.microsoft.com/office/drawing/2014/main" val="3221462175"/>
                  </a:ext>
                </a:extLst>
              </a:tr>
              <a:tr h="432998">
                <a:tc>
                  <a:txBody>
                    <a:bodyPr/>
                    <a:lstStyle/>
                    <a:p>
                      <a:r>
                        <a:rPr lang="en-CA" sz="1400" dirty="0"/>
                        <a:t>D</a:t>
                      </a:r>
                    </a:p>
                  </a:txBody>
                  <a:tcPr/>
                </a:tc>
                <a:tc>
                  <a:txBody>
                    <a:bodyPr/>
                    <a:lstStyle/>
                    <a:p>
                      <a:r>
                        <a:rPr lang="en-CA" sz="1400" dirty="0"/>
                        <a:t>4.67</a:t>
                      </a:r>
                    </a:p>
                  </a:txBody>
                  <a:tcPr/>
                </a:tc>
                <a:tc>
                  <a:txBody>
                    <a:bodyPr/>
                    <a:lstStyle/>
                    <a:p>
                      <a:r>
                        <a:rPr lang="en-CA" sz="1400" dirty="0"/>
                        <a:t>3</a:t>
                      </a:r>
                    </a:p>
                  </a:txBody>
                  <a:tcPr/>
                </a:tc>
                <a:tc>
                  <a:txBody>
                    <a:bodyPr/>
                    <a:lstStyle/>
                    <a:p>
                      <a:r>
                        <a:rPr lang="en-CA" sz="1400" dirty="0"/>
                        <a:t>5.67</a:t>
                      </a:r>
                    </a:p>
                  </a:txBody>
                  <a:tcPr/>
                </a:tc>
                <a:extLst>
                  <a:ext uri="{0D108BD9-81ED-4DB2-BD59-A6C34878D82A}">
                    <a16:rowId xmlns:a16="http://schemas.microsoft.com/office/drawing/2014/main" val="1840167233"/>
                  </a:ext>
                </a:extLst>
              </a:tr>
            </a:tbl>
          </a:graphicData>
        </a:graphic>
      </p:graphicFrame>
      <p:sp>
        <p:nvSpPr>
          <p:cNvPr id="20" name="TextBox 19"/>
          <p:cNvSpPr txBox="1"/>
          <p:nvPr/>
        </p:nvSpPr>
        <p:spPr>
          <a:xfrm>
            <a:off x="6959600" y="4214552"/>
            <a:ext cx="301686" cy="369332"/>
          </a:xfrm>
          <a:prstGeom prst="rect">
            <a:avLst/>
          </a:prstGeom>
          <a:noFill/>
          <a:ln>
            <a:solidFill>
              <a:schemeClr val="tx1"/>
            </a:solidFill>
          </a:ln>
        </p:spPr>
        <p:txBody>
          <a:bodyPr wrap="none" rtlCol="0">
            <a:spAutoFit/>
          </a:bodyPr>
          <a:lstStyle/>
          <a:p>
            <a:r>
              <a:rPr lang="en-CA" b="1" dirty="0"/>
              <a:t>4</a:t>
            </a:r>
          </a:p>
        </p:txBody>
      </p:sp>
      <p:sp>
        <p:nvSpPr>
          <p:cNvPr id="21" name="TextBox 20"/>
          <p:cNvSpPr txBox="1"/>
          <p:nvPr/>
        </p:nvSpPr>
        <p:spPr>
          <a:xfrm>
            <a:off x="6888480" y="4785360"/>
            <a:ext cx="2618602" cy="523220"/>
          </a:xfrm>
          <a:prstGeom prst="rect">
            <a:avLst/>
          </a:prstGeom>
          <a:noFill/>
        </p:spPr>
        <p:txBody>
          <a:bodyPr wrap="none" rtlCol="0">
            <a:spAutoFit/>
          </a:bodyPr>
          <a:lstStyle/>
          <a:p>
            <a:r>
              <a:rPr lang="en-CA" sz="1400" dirty="0"/>
              <a:t>Use rankings to assign </a:t>
            </a:r>
          </a:p>
          <a:p>
            <a:r>
              <a:rPr lang="en-CA" sz="1400" dirty="0"/>
              <a:t>mean values to gene and sample.</a:t>
            </a:r>
          </a:p>
        </p:txBody>
      </p:sp>
    </p:spTree>
    <p:extLst>
      <p:ext uri="{BB962C8B-B14F-4D97-AF65-F5344CB8AC3E}">
        <p14:creationId xmlns:p14="http://schemas.microsoft.com/office/powerpoint/2010/main" val="85124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2" grpId="0" animBg="1"/>
      <p:bldP spid="13" grpId="0"/>
      <p:bldP spid="15" grpId="0" animBg="1"/>
      <p:bldP spid="17" grpId="0" animBg="1"/>
      <p:bldP spid="18" grpId="0" animBg="1"/>
      <p:bldP spid="20"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 GWAS and Microbiome</a:t>
            </a:r>
          </a:p>
        </p:txBody>
      </p:sp>
      <p:pic>
        <p:nvPicPr>
          <p:cNvPr id="4" name="Picture 3"/>
          <p:cNvPicPr>
            <a:picLocks noChangeAspect="1"/>
          </p:cNvPicPr>
          <p:nvPr/>
        </p:nvPicPr>
        <p:blipFill rotWithShape="1">
          <a:blip r:embed="rId3"/>
          <a:srcRect t="5509"/>
          <a:stretch/>
        </p:blipFill>
        <p:spPr>
          <a:xfrm>
            <a:off x="291731" y="1773140"/>
            <a:ext cx="4337169" cy="4102873"/>
          </a:xfrm>
          <a:prstGeom prst="rect">
            <a:avLst/>
          </a:prstGeom>
        </p:spPr>
      </p:pic>
      <p:sp>
        <p:nvSpPr>
          <p:cNvPr id="5" name="Rectangle 4"/>
          <p:cNvSpPr/>
          <p:nvPr/>
        </p:nvSpPr>
        <p:spPr>
          <a:xfrm>
            <a:off x="1461193" y="2394988"/>
            <a:ext cx="1576647" cy="3447011"/>
          </a:xfrm>
          <a:prstGeom prst="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919" y="1747520"/>
            <a:ext cx="6973985" cy="4033520"/>
          </a:xfrm>
          <a:prstGeom prst="rect">
            <a:avLst/>
          </a:prstGeom>
        </p:spPr>
      </p:pic>
    </p:spTree>
    <p:extLst>
      <p:ext uri="{BB962C8B-B14F-4D97-AF65-F5344CB8AC3E}">
        <p14:creationId xmlns:p14="http://schemas.microsoft.com/office/powerpoint/2010/main" val="331191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743075" y="4581525"/>
            <a:ext cx="2797176" cy="369332"/>
          </a:xfrm>
          <a:prstGeom prst="rect">
            <a:avLst/>
          </a:prstGeom>
          <a:noFill/>
          <a:ln>
            <a:solidFill>
              <a:srgbClr val="00B050"/>
            </a:solidFill>
          </a:ln>
        </p:spPr>
        <p:txBody>
          <a:bodyPr wrap="none" rtlCol="0">
            <a:spAutoFit/>
          </a:bodyPr>
          <a:lstStyle/>
          <a:p>
            <a:r>
              <a:rPr lang="en-CA" dirty="0"/>
              <a:t>SNPs in 2q37.3 and 10p12.1</a:t>
            </a:r>
          </a:p>
        </p:txBody>
      </p:sp>
      <p:sp>
        <p:nvSpPr>
          <p:cNvPr id="2" name="Title 1"/>
          <p:cNvSpPr>
            <a:spLocks noGrp="1"/>
          </p:cNvSpPr>
          <p:nvPr>
            <p:ph type="title"/>
          </p:nvPr>
        </p:nvSpPr>
        <p:spPr/>
        <p:txBody>
          <a:bodyPr/>
          <a:lstStyle/>
          <a:p>
            <a:r>
              <a:rPr lang="en-CA" dirty="0"/>
              <a:t>Results: GWAS and Microbiome - Taxonomy</a:t>
            </a:r>
          </a:p>
        </p:txBody>
      </p:sp>
      <p:sp>
        <p:nvSpPr>
          <p:cNvPr id="6" name="TextBox 5"/>
          <p:cNvSpPr txBox="1"/>
          <p:nvPr/>
        </p:nvSpPr>
        <p:spPr>
          <a:xfrm>
            <a:off x="2552700" y="2495550"/>
            <a:ext cx="2096728" cy="646331"/>
          </a:xfrm>
          <a:prstGeom prst="rect">
            <a:avLst/>
          </a:prstGeom>
          <a:noFill/>
          <a:ln>
            <a:solidFill>
              <a:srgbClr val="00B050"/>
            </a:solidFill>
          </a:ln>
        </p:spPr>
        <p:txBody>
          <a:bodyPr wrap="none" rtlCol="0">
            <a:spAutoFit/>
          </a:bodyPr>
          <a:lstStyle/>
          <a:p>
            <a:r>
              <a:rPr lang="en-CA" dirty="0"/>
              <a:t>Intergenic region</a:t>
            </a:r>
          </a:p>
          <a:p>
            <a:r>
              <a:rPr lang="en-CA" dirty="0"/>
              <a:t>upstream of LINGO2</a:t>
            </a:r>
          </a:p>
        </p:txBody>
      </p:sp>
      <p:sp>
        <p:nvSpPr>
          <p:cNvPr id="7" name="Oval 6"/>
          <p:cNvSpPr/>
          <p:nvPr/>
        </p:nvSpPr>
        <p:spPr>
          <a:xfrm>
            <a:off x="4248150" y="2219325"/>
            <a:ext cx="561975" cy="4191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IBD</a:t>
            </a:r>
          </a:p>
        </p:txBody>
      </p:sp>
      <p:sp>
        <p:nvSpPr>
          <p:cNvPr id="8" name="Oval 7"/>
          <p:cNvSpPr/>
          <p:nvPr/>
        </p:nvSpPr>
        <p:spPr>
          <a:xfrm>
            <a:off x="4533900" y="2571750"/>
            <a:ext cx="876300"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Obesity</a:t>
            </a:r>
          </a:p>
        </p:txBody>
      </p:sp>
      <p:sp>
        <p:nvSpPr>
          <p:cNvPr id="9" name="Oval 8"/>
          <p:cNvSpPr/>
          <p:nvPr/>
        </p:nvSpPr>
        <p:spPr>
          <a:xfrm>
            <a:off x="4457700" y="3038475"/>
            <a:ext cx="1114425" cy="3429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Motion Sickness</a:t>
            </a:r>
          </a:p>
        </p:txBody>
      </p:sp>
      <p:sp>
        <p:nvSpPr>
          <p:cNvPr id="5" name="Oval 4"/>
          <p:cNvSpPr/>
          <p:nvPr/>
        </p:nvSpPr>
        <p:spPr>
          <a:xfrm>
            <a:off x="1200149" y="3057525"/>
            <a:ext cx="2143126"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Methanobacteriaceae</a:t>
            </a:r>
            <a:endParaRPr lang="en-CA" sz="1100" dirty="0"/>
          </a:p>
        </p:txBody>
      </p:sp>
      <p:sp>
        <p:nvSpPr>
          <p:cNvPr id="4" name="Oval 3"/>
          <p:cNvSpPr/>
          <p:nvPr/>
        </p:nvSpPr>
        <p:spPr>
          <a:xfrm>
            <a:off x="2019300" y="2047875"/>
            <a:ext cx="828675" cy="542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Blautia</a:t>
            </a:r>
            <a:endParaRPr lang="en-CA" sz="1100" dirty="0"/>
          </a:p>
        </p:txBody>
      </p:sp>
      <p:sp>
        <p:nvSpPr>
          <p:cNvPr id="10" name="Oval 9"/>
          <p:cNvSpPr/>
          <p:nvPr/>
        </p:nvSpPr>
        <p:spPr>
          <a:xfrm>
            <a:off x="1171575" y="3181350"/>
            <a:ext cx="590550" cy="4191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BMI</a:t>
            </a:r>
          </a:p>
        </p:txBody>
      </p:sp>
      <p:sp>
        <p:nvSpPr>
          <p:cNvPr id="11" name="Oval 10"/>
          <p:cNvSpPr/>
          <p:nvPr/>
        </p:nvSpPr>
        <p:spPr>
          <a:xfrm>
            <a:off x="1162050" y="2762250"/>
            <a:ext cx="1114425" cy="3429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Lipid Levels</a:t>
            </a:r>
          </a:p>
        </p:txBody>
      </p:sp>
      <p:sp>
        <p:nvSpPr>
          <p:cNvPr id="12" name="Oval 11"/>
          <p:cNvSpPr/>
          <p:nvPr/>
        </p:nvSpPr>
        <p:spPr>
          <a:xfrm>
            <a:off x="1504950" y="4876800"/>
            <a:ext cx="1047750" cy="619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Dialister</a:t>
            </a:r>
            <a:r>
              <a:rPr lang="en-CA" sz="1100" dirty="0"/>
              <a:t> </a:t>
            </a:r>
            <a:r>
              <a:rPr lang="en-CA" sz="1100" dirty="0" err="1"/>
              <a:t>invisus</a:t>
            </a:r>
            <a:endParaRPr lang="en-CA" sz="1100" dirty="0"/>
          </a:p>
        </p:txBody>
      </p:sp>
      <p:sp>
        <p:nvSpPr>
          <p:cNvPr id="13" name="TextBox 12"/>
          <p:cNvSpPr txBox="1"/>
          <p:nvPr/>
        </p:nvSpPr>
        <p:spPr>
          <a:xfrm>
            <a:off x="1292225" y="1682172"/>
            <a:ext cx="301686" cy="369332"/>
          </a:xfrm>
          <a:prstGeom prst="rect">
            <a:avLst/>
          </a:prstGeom>
          <a:noFill/>
          <a:ln>
            <a:solidFill>
              <a:schemeClr val="tx1"/>
            </a:solidFill>
          </a:ln>
        </p:spPr>
        <p:txBody>
          <a:bodyPr wrap="none" rtlCol="0">
            <a:spAutoFit/>
          </a:bodyPr>
          <a:lstStyle/>
          <a:p>
            <a:r>
              <a:rPr lang="en-CA" b="1" dirty="0"/>
              <a:t>1</a:t>
            </a:r>
          </a:p>
        </p:txBody>
      </p:sp>
      <p:sp>
        <p:nvSpPr>
          <p:cNvPr id="14" name="Oval 13"/>
          <p:cNvSpPr/>
          <p:nvPr/>
        </p:nvSpPr>
        <p:spPr>
          <a:xfrm>
            <a:off x="1190625" y="5429250"/>
            <a:ext cx="1504950" cy="762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Diet-dependent inflammation and cytokine</a:t>
            </a:r>
          </a:p>
        </p:txBody>
      </p:sp>
      <p:sp>
        <p:nvSpPr>
          <p:cNvPr id="16" name="TextBox 15"/>
          <p:cNvSpPr txBox="1"/>
          <p:nvPr/>
        </p:nvSpPr>
        <p:spPr>
          <a:xfrm>
            <a:off x="1245870" y="4092632"/>
            <a:ext cx="301686" cy="369332"/>
          </a:xfrm>
          <a:prstGeom prst="rect">
            <a:avLst/>
          </a:prstGeom>
          <a:noFill/>
          <a:ln>
            <a:solidFill>
              <a:schemeClr val="tx1"/>
            </a:solidFill>
          </a:ln>
        </p:spPr>
        <p:txBody>
          <a:bodyPr wrap="none" rtlCol="0">
            <a:spAutoFit/>
          </a:bodyPr>
          <a:lstStyle/>
          <a:p>
            <a:r>
              <a:rPr lang="en-CA" b="1" dirty="0"/>
              <a:t>2</a:t>
            </a:r>
          </a:p>
        </p:txBody>
      </p:sp>
      <p:sp>
        <p:nvSpPr>
          <p:cNvPr id="17" name="TextBox 16"/>
          <p:cNvSpPr txBox="1"/>
          <p:nvPr/>
        </p:nvSpPr>
        <p:spPr>
          <a:xfrm>
            <a:off x="8143875" y="3800475"/>
            <a:ext cx="2114746" cy="369332"/>
          </a:xfrm>
          <a:prstGeom prst="rect">
            <a:avLst/>
          </a:prstGeom>
          <a:noFill/>
          <a:ln>
            <a:solidFill>
              <a:srgbClr val="00B050"/>
            </a:solidFill>
          </a:ln>
        </p:spPr>
        <p:txBody>
          <a:bodyPr wrap="none" rtlCol="0">
            <a:spAutoFit/>
          </a:bodyPr>
          <a:lstStyle/>
          <a:p>
            <a:r>
              <a:rPr lang="en-CA" dirty="0"/>
              <a:t>SNP in VANGL1 gene</a:t>
            </a:r>
          </a:p>
        </p:txBody>
      </p:sp>
      <p:sp>
        <p:nvSpPr>
          <p:cNvPr id="18" name="Oval 17"/>
          <p:cNvSpPr/>
          <p:nvPr/>
        </p:nvSpPr>
        <p:spPr>
          <a:xfrm>
            <a:off x="7135813" y="3600450"/>
            <a:ext cx="1333500" cy="314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Sutterellacea</a:t>
            </a:r>
            <a:endParaRPr lang="en-CA" sz="1100" dirty="0"/>
          </a:p>
        </p:txBody>
      </p:sp>
      <p:sp>
        <p:nvSpPr>
          <p:cNvPr id="19" name="Oval 18"/>
          <p:cNvSpPr/>
          <p:nvPr/>
        </p:nvSpPr>
        <p:spPr>
          <a:xfrm>
            <a:off x="6677025" y="3819525"/>
            <a:ext cx="1114425" cy="3429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Pouch Health</a:t>
            </a:r>
          </a:p>
        </p:txBody>
      </p:sp>
      <p:sp>
        <p:nvSpPr>
          <p:cNvPr id="20" name="Oval 19"/>
          <p:cNvSpPr/>
          <p:nvPr/>
        </p:nvSpPr>
        <p:spPr>
          <a:xfrm>
            <a:off x="9591675" y="3390900"/>
            <a:ext cx="1362075" cy="5143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High expression in gut tissue</a:t>
            </a:r>
          </a:p>
        </p:txBody>
      </p:sp>
      <p:sp>
        <p:nvSpPr>
          <p:cNvPr id="21" name="Oval 20"/>
          <p:cNvSpPr/>
          <p:nvPr/>
        </p:nvSpPr>
        <p:spPr>
          <a:xfrm>
            <a:off x="10153650" y="3962400"/>
            <a:ext cx="876300"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Wound Healing</a:t>
            </a:r>
          </a:p>
        </p:txBody>
      </p:sp>
      <p:sp>
        <p:nvSpPr>
          <p:cNvPr id="22" name="Oval 21"/>
          <p:cNvSpPr/>
          <p:nvPr/>
        </p:nvSpPr>
        <p:spPr>
          <a:xfrm>
            <a:off x="8448675" y="4114800"/>
            <a:ext cx="1847850" cy="5905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Invasiveness and progression of colon cancer cells</a:t>
            </a:r>
          </a:p>
        </p:txBody>
      </p:sp>
      <p:sp>
        <p:nvSpPr>
          <p:cNvPr id="23" name="TextBox 22"/>
          <p:cNvSpPr txBox="1"/>
          <p:nvPr/>
        </p:nvSpPr>
        <p:spPr>
          <a:xfrm>
            <a:off x="6619875" y="2934392"/>
            <a:ext cx="301686" cy="369332"/>
          </a:xfrm>
          <a:prstGeom prst="rect">
            <a:avLst/>
          </a:prstGeom>
          <a:noFill/>
          <a:ln>
            <a:solidFill>
              <a:schemeClr val="tx1"/>
            </a:solidFill>
          </a:ln>
        </p:spPr>
        <p:txBody>
          <a:bodyPr wrap="none" rtlCol="0">
            <a:spAutoFit/>
          </a:bodyPr>
          <a:lstStyle/>
          <a:p>
            <a:r>
              <a:rPr lang="en-CA" b="1" dirty="0"/>
              <a:t>3</a:t>
            </a:r>
          </a:p>
        </p:txBody>
      </p:sp>
    </p:spTree>
    <p:extLst>
      <p:ext uri="{BB962C8B-B14F-4D97-AF65-F5344CB8AC3E}">
        <p14:creationId xmlns:p14="http://schemas.microsoft.com/office/powerpoint/2010/main" val="108538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5" grpId="0" animBg="1"/>
      <p:bldP spid="4" grpId="0" animBg="1"/>
      <p:bldP spid="10" grpId="0" animBg="1"/>
      <p:bldP spid="11" grpId="0" animBg="1"/>
      <p:bldP spid="12" grpId="0" animBg="1"/>
      <p:bldP spid="14" grpId="0" animBg="1"/>
      <p:bldP spid="18" grpId="0" animBg="1"/>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 GWAS and Microbiome - Pathways</a:t>
            </a:r>
          </a:p>
        </p:txBody>
      </p:sp>
      <p:sp>
        <p:nvSpPr>
          <p:cNvPr id="4" name="TextBox 3"/>
          <p:cNvSpPr txBox="1"/>
          <p:nvPr/>
        </p:nvSpPr>
        <p:spPr>
          <a:xfrm>
            <a:off x="1657350" y="2590800"/>
            <a:ext cx="2571986" cy="646331"/>
          </a:xfrm>
          <a:prstGeom prst="rect">
            <a:avLst/>
          </a:prstGeom>
          <a:noFill/>
          <a:ln>
            <a:solidFill>
              <a:srgbClr val="00B050"/>
            </a:solidFill>
          </a:ln>
        </p:spPr>
        <p:txBody>
          <a:bodyPr wrap="none" rtlCol="0">
            <a:spAutoFit/>
          </a:bodyPr>
          <a:lstStyle/>
          <a:p>
            <a:r>
              <a:rPr lang="en-CA" dirty="0"/>
              <a:t>SNPs in SORCS2 gene and</a:t>
            </a:r>
          </a:p>
          <a:p>
            <a:r>
              <a:rPr lang="en-CA" dirty="0"/>
              <a:t>in SLIT3 gene</a:t>
            </a:r>
          </a:p>
        </p:txBody>
      </p:sp>
      <p:sp>
        <p:nvSpPr>
          <p:cNvPr id="6" name="Oval 5"/>
          <p:cNvSpPr/>
          <p:nvPr/>
        </p:nvSpPr>
        <p:spPr>
          <a:xfrm>
            <a:off x="3857625" y="2295525"/>
            <a:ext cx="876300"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Obesity</a:t>
            </a:r>
          </a:p>
        </p:txBody>
      </p:sp>
      <p:sp>
        <p:nvSpPr>
          <p:cNvPr id="8" name="Oval 7"/>
          <p:cNvSpPr/>
          <p:nvPr/>
        </p:nvSpPr>
        <p:spPr>
          <a:xfrm>
            <a:off x="885824" y="3133725"/>
            <a:ext cx="1457326"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Plant-derived steroid degradation (PWY-6948)</a:t>
            </a:r>
          </a:p>
        </p:txBody>
      </p:sp>
      <p:sp>
        <p:nvSpPr>
          <p:cNvPr id="11" name="Oval 10"/>
          <p:cNvSpPr/>
          <p:nvPr/>
        </p:nvSpPr>
        <p:spPr>
          <a:xfrm>
            <a:off x="3429000" y="3019425"/>
            <a:ext cx="1285875" cy="58102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Insulin-like growth factors</a:t>
            </a:r>
          </a:p>
        </p:txBody>
      </p:sp>
      <p:sp>
        <p:nvSpPr>
          <p:cNvPr id="12" name="TextBox 11"/>
          <p:cNvSpPr txBox="1"/>
          <p:nvPr/>
        </p:nvSpPr>
        <p:spPr>
          <a:xfrm>
            <a:off x="1035050" y="1872672"/>
            <a:ext cx="301686" cy="369332"/>
          </a:xfrm>
          <a:prstGeom prst="rect">
            <a:avLst/>
          </a:prstGeom>
          <a:noFill/>
          <a:ln>
            <a:solidFill>
              <a:schemeClr val="tx1"/>
            </a:solidFill>
          </a:ln>
        </p:spPr>
        <p:txBody>
          <a:bodyPr wrap="none" rtlCol="0">
            <a:spAutoFit/>
          </a:bodyPr>
          <a:lstStyle/>
          <a:p>
            <a:r>
              <a:rPr lang="en-CA" b="1" dirty="0"/>
              <a:t>1</a:t>
            </a:r>
          </a:p>
        </p:txBody>
      </p:sp>
      <p:sp>
        <p:nvSpPr>
          <p:cNvPr id="13" name="TextBox 12"/>
          <p:cNvSpPr txBox="1"/>
          <p:nvPr/>
        </p:nvSpPr>
        <p:spPr>
          <a:xfrm>
            <a:off x="1676400" y="4819650"/>
            <a:ext cx="2064283" cy="369332"/>
          </a:xfrm>
          <a:prstGeom prst="rect">
            <a:avLst/>
          </a:prstGeom>
          <a:noFill/>
          <a:ln>
            <a:solidFill>
              <a:srgbClr val="00B050"/>
            </a:solidFill>
          </a:ln>
        </p:spPr>
        <p:txBody>
          <a:bodyPr wrap="none" rtlCol="0">
            <a:spAutoFit/>
          </a:bodyPr>
          <a:lstStyle/>
          <a:p>
            <a:r>
              <a:rPr lang="en-CA" dirty="0"/>
              <a:t>SNPs in ARAP1 gene</a:t>
            </a:r>
          </a:p>
        </p:txBody>
      </p:sp>
      <p:sp>
        <p:nvSpPr>
          <p:cNvPr id="14" name="Oval 13"/>
          <p:cNvSpPr/>
          <p:nvPr/>
        </p:nvSpPr>
        <p:spPr>
          <a:xfrm>
            <a:off x="981074" y="5114925"/>
            <a:ext cx="1457326"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Bile acid metabolism (PWY-6518)</a:t>
            </a:r>
          </a:p>
        </p:txBody>
      </p:sp>
      <p:sp>
        <p:nvSpPr>
          <p:cNvPr id="15" name="Oval 14"/>
          <p:cNvSpPr/>
          <p:nvPr/>
        </p:nvSpPr>
        <p:spPr>
          <a:xfrm>
            <a:off x="3248024" y="4543425"/>
            <a:ext cx="1057275"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Focal Adhesion</a:t>
            </a:r>
          </a:p>
        </p:txBody>
      </p:sp>
      <p:sp>
        <p:nvSpPr>
          <p:cNvPr id="16" name="Oval 15"/>
          <p:cNvSpPr/>
          <p:nvPr/>
        </p:nvSpPr>
        <p:spPr>
          <a:xfrm>
            <a:off x="3143250" y="5105400"/>
            <a:ext cx="1285875" cy="58102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Type 2 Diabetes</a:t>
            </a:r>
          </a:p>
        </p:txBody>
      </p:sp>
      <p:sp>
        <p:nvSpPr>
          <p:cNvPr id="17" name="TextBox 16"/>
          <p:cNvSpPr txBox="1"/>
          <p:nvPr/>
        </p:nvSpPr>
        <p:spPr>
          <a:xfrm>
            <a:off x="1122045" y="4273607"/>
            <a:ext cx="301686" cy="369332"/>
          </a:xfrm>
          <a:prstGeom prst="rect">
            <a:avLst/>
          </a:prstGeom>
          <a:noFill/>
          <a:ln>
            <a:solidFill>
              <a:schemeClr val="tx1"/>
            </a:solidFill>
          </a:ln>
        </p:spPr>
        <p:txBody>
          <a:bodyPr wrap="none" rtlCol="0">
            <a:spAutoFit/>
          </a:bodyPr>
          <a:lstStyle/>
          <a:p>
            <a:r>
              <a:rPr lang="en-CA" b="1" dirty="0"/>
              <a:t>2</a:t>
            </a:r>
          </a:p>
        </p:txBody>
      </p:sp>
      <p:sp>
        <p:nvSpPr>
          <p:cNvPr id="18" name="TextBox 17"/>
          <p:cNvSpPr txBox="1"/>
          <p:nvPr/>
        </p:nvSpPr>
        <p:spPr>
          <a:xfrm>
            <a:off x="7172325" y="3429000"/>
            <a:ext cx="2107885" cy="646331"/>
          </a:xfrm>
          <a:prstGeom prst="rect">
            <a:avLst/>
          </a:prstGeom>
          <a:noFill/>
          <a:ln>
            <a:solidFill>
              <a:srgbClr val="00B050"/>
            </a:solidFill>
          </a:ln>
        </p:spPr>
        <p:txBody>
          <a:bodyPr wrap="none" rtlCol="0">
            <a:spAutoFit/>
          </a:bodyPr>
          <a:lstStyle/>
          <a:p>
            <a:r>
              <a:rPr lang="en-CA" dirty="0"/>
              <a:t>SNPs in C-type lectin</a:t>
            </a:r>
          </a:p>
          <a:p>
            <a:r>
              <a:rPr lang="en-CA" dirty="0"/>
              <a:t>domain family 4</a:t>
            </a:r>
          </a:p>
        </p:txBody>
      </p:sp>
      <p:sp>
        <p:nvSpPr>
          <p:cNvPr id="19" name="Oval 18"/>
          <p:cNvSpPr/>
          <p:nvPr/>
        </p:nvSpPr>
        <p:spPr>
          <a:xfrm>
            <a:off x="6381749" y="3981450"/>
            <a:ext cx="1457326"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Riboflavin biosynthetic process</a:t>
            </a:r>
          </a:p>
        </p:txBody>
      </p:sp>
      <p:sp>
        <p:nvSpPr>
          <p:cNvPr id="20" name="Oval 19"/>
          <p:cNvSpPr/>
          <p:nvPr/>
        </p:nvSpPr>
        <p:spPr>
          <a:xfrm>
            <a:off x="8134349" y="3105150"/>
            <a:ext cx="1057275"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Cell adhesion</a:t>
            </a:r>
          </a:p>
        </p:txBody>
      </p:sp>
      <p:sp>
        <p:nvSpPr>
          <p:cNvPr id="21" name="Oval 20"/>
          <p:cNvSpPr/>
          <p:nvPr/>
        </p:nvSpPr>
        <p:spPr>
          <a:xfrm>
            <a:off x="9172574" y="3314700"/>
            <a:ext cx="1057275"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Cell Signaling</a:t>
            </a:r>
          </a:p>
        </p:txBody>
      </p:sp>
      <p:sp>
        <p:nvSpPr>
          <p:cNvPr id="22" name="Oval 21"/>
          <p:cNvSpPr/>
          <p:nvPr/>
        </p:nvSpPr>
        <p:spPr>
          <a:xfrm>
            <a:off x="9134474" y="3781425"/>
            <a:ext cx="1419226" cy="2476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Inflammation</a:t>
            </a:r>
          </a:p>
        </p:txBody>
      </p:sp>
      <p:sp>
        <p:nvSpPr>
          <p:cNvPr id="23" name="Oval 22"/>
          <p:cNvSpPr/>
          <p:nvPr/>
        </p:nvSpPr>
        <p:spPr>
          <a:xfrm>
            <a:off x="8524874" y="4048125"/>
            <a:ext cx="1057275"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Immune Response</a:t>
            </a:r>
          </a:p>
        </p:txBody>
      </p:sp>
      <p:sp>
        <p:nvSpPr>
          <p:cNvPr id="24" name="Oval 23"/>
          <p:cNvSpPr/>
          <p:nvPr/>
        </p:nvSpPr>
        <p:spPr>
          <a:xfrm>
            <a:off x="5867398" y="4648200"/>
            <a:ext cx="1790701" cy="400050"/>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Faecalibacterium</a:t>
            </a:r>
            <a:r>
              <a:rPr lang="en-CA" sz="1100" dirty="0"/>
              <a:t> </a:t>
            </a:r>
            <a:r>
              <a:rPr lang="en-CA" sz="1100" dirty="0" err="1"/>
              <a:t>prauznitsii</a:t>
            </a:r>
            <a:endParaRPr lang="en-CA" sz="1100" dirty="0"/>
          </a:p>
        </p:txBody>
      </p:sp>
      <p:sp>
        <p:nvSpPr>
          <p:cNvPr id="25" name="Oval 24"/>
          <p:cNvSpPr/>
          <p:nvPr/>
        </p:nvSpPr>
        <p:spPr>
          <a:xfrm>
            <a:off x="7172324" y="4819649"/>
            <a:ext cx="1057275" cy="6572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Ileal</a:t>
            </a:r>
            <a:r>
              <a:rPr lang="en-CA" sz="1100" dirty="0"/>
              <a:t> Crohn’s Disease</a:t>
            </a:r>
          </a:p>
        </p:txBody>
      </p:sp>
      <p:sp>
        <p:nvSpPr>
          <p:cNvPr id="26" name="TextBox 25"/>
          <p:cNvSpPr txBox="1"/>
          <p:nvPr/>
        </p:nvSpPr>
        <p:spPr>
          <a:xfrm>
            <a:off x="6059488" y="2762942"/>
            <a:ext cx="301686" cy="369332"/>
          </a:xfrm>
          <a:prstGeom prst="rect">
            <a:avLst/>
          </a:prstGeom>
          <a:noFill/>
          <a:ln>
            <a:solidFill>
              <a:schemeClr val="tx1"/>
            </a:solidFill>
          </a:ln>
        </p:spPr>
        <p:txBody>
          <a:bodyPr wrap="none" rtlCol="0">
            <a:spAutoFit/>
          </a:bodyPr>
          <a:lstStyle/>
          <a:p>
            <a:r>
              <a:rPr lang="en-CA" b="1" dirty="0"/>
              <a:t>3</a:t>
            </a:r>
          </a:p>
        </p:txBody>
      </p:sp>
    </p:spTree>
    <p:extLst>
      <p:ext uri="{BB962C8B-B14F-4D97-AF65-F5344CB8AC3E}">
        <p14:creationId xmlns:p14="http://schemas.microsoft.com/office/powerpoint/2010/main" val="147867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4" grpId="0" animBg="1"/>
      <p:bldP spid="15" grpId="0" animBg="1"/>
      <p:bldP spid="16" grpId="0" animBg="1"/>
      <p:bldP spid="19" grpId="0" animBg="1"/>
      <p:bldP spid="20" grpId="0" animBg="1"/>
      <p:bldP spid="21" grpId="0" animBg="1"/>
      <p:bldP spid="22"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 Targeted Approach and Microbiome</a:t>
            </a:r>
          </a:p>
        </p:txBody>
      </p:sp>
      <p:pic>
        <p:nvPicPr>
          <p:cNvPr id="4" name="Picture 3"/>
          <p:cNvPicPr>
            <a:picLocks noChangeAspect="1"/>
          </p:cNvPicPr>
          <p:nvPr/>
        </p:nvPicPr>
        <p:blipFill rotWithShape="1">
          <a:blip r:embed="rId3"/>
          <a:srcRect t="5509"/>
          <a:stretch/>
        </p:blipFill>
        <p:spPr>
          <a:xfrm>
            <a:off x="291731" y="1773140"/>
            <a:ext cx="4337169" cy="4102873"/>
          </a:xfrm>
          <a:prstGeom prst="rect">
            <a:avLst/>
          </a:prstGeom>
        </p:spPr>
      </p:pic>
      <p:sp>
        <p:nvSpPr>
          <p:cNvPr id="5" name="Rectangle 4"/>
          <p:cNvSpPr/>
          <p:nvPr/>
        </p:nvSpPr>
        <p:spPr>
          <a:xfrm>
            <a:off x="3051868" y="2394988"/>
            <a:ext cx="1576647" cy="3447011"/>
          </a:xfrm>
          <a:prstGeom prst="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 name="Group 8"/>
          <p:cNvGrpSpPr/>
          <p:nvPr/>
        </p:nvGrpSpPr>
        <p:grpSpPr>
          <a:xfrm>
            <a:off x="5309994" y="1431416"/>
            <a:ext cx="5148456" cy="2428662"/>
            <a:chOff x="5309994" y="1650491"/>
            <a:chExt cx="5148456" cy="2428662"/>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994" y="1650491"/>
              <a:ext cx="5148456" cy="2428662"/>
            </a:xfrm>
            <a:prstGeom prst="rect">
              <a:avLst/>
            </a:prstGeom>
          </p:spPr>
        </p:pic>
        <p:sp>
          <p:nvSpPr>
            <p:cNvPr id="8" name="Rectangle 7"/>
            <p:cNvSpPr/>
            <p:nvPr/>
          </p:nvSpPr>
          <p:spPr>
            <a:xfrm>
              <a:off x="5372100" y="1724025"/>
              <a:ext cx="314325" cy="361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 name="Group 11"/>
          <p:cNvGrpSpPr/>
          <p:nvPr/>
        </p:nvGrpSpPr>
        <p:grpSpPr>
          <a:xfrm>
            <a:off x="5381625" y="4076700"/>
            <a:ext cx="5591624" cy="2524124"/>
            <a:chOff x="5400675" y="4048125"/>
            <a:chExt cx="5591624" cy="2524124"/>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2874" y="4088890"/>
              <a:ext cx="5499425" cy="2483359"/>
            </a:xfrm>
            <a:prstGeom prst="rect">
              <a:avLst/>
            </a:prstGeom>
          </p:spPr>
        </p:pic>
        <p:sp>
          <p:nvSpPr>
            <p:cNvPr id="11" name="Rectangle 10"/>
            <p:cNvSpPr/>
            <p:nvPr/>
          </p:nvSpPr>
          <p:spPr>
            <a:xfrm>
              <a:off x="5400675" y="4048125"/>
              <a:ext cx="438150"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3" name="Rectangle 12"/>
          <p:cNvSpPr/>
          <p:nvPr/>
        </p:nvSpPr>
        <p:spPr>
          <a:xfrm>
            <a:off x="5295900" y="4057650"/>
            <a:ext cx="5915025" cy="253365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2957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948</Words>
  <Application>Microsoft Office PowerPoint</Application>
  <PresentationFormat>Widescreen</PresentationFormat>
  <Paragraphs>223</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Journal Club</vt:lpstr>
      <vt:lpstr>Introduction</vt:lpstr>
      <vt:lpstr>Introduction</vt:lpstr>
      <vt:lpstr>Overview</vt:lpstr>
      <vt:lpstr>Quantile Normalization</vt:lpstr>
      <vt:lpstr>Results: GWAS and Microbiome</vt:lpstr>
      <vt:lpstr>Results: GWAS and Microbiome - Taxonomy</vt:lpstr>
      <vt:lpstr>Results: GWAS and Microbiome - Pathways</vt:lpstr>
      <vt:lpstr>Results: Targeted Approach and Microbiome</vt:lpstr>
      <vt:lpstr>Some Important Caveats</vt:lpstr>
      <vt:lpstr>Some Important Caveats</vt:lpstr>
      <vt:lpstr>Some Important Caveats</vt:lpstr>
      <vt:lpstr>And Now the LCT Story</vt:lpstr>
      <vt:lpstr>Thank you for your time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dc:title>
  <dc:creator>marc Sze</dc:creator>
  <cp:lastModifiedBy>marc Sze</cp:lastModifiedBy>
  <cp:revision>33</cp:revision>
  <dcterms:created xsi:type="dcterms:W3CDTF">2016-10-18T18:06:04Z</dcterms:created>
  <dcterms:modified xsi:type="dcterms:W3CDTF">2016-10-19T17:17:23Z</dcterms:modified>
</cp:coreProperties>
</file>