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4" r:id="rId6"/>
    <p:sldId id="260" r:id="rId7"/>
    <p:sldId id="261" r:id="rId8"/>
    <p:sldId id="262" r:id="rId9"/>
    <p:sldId id="263"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0" autoAdjust="0"/>
    <p:restoredTop sz="94660"/>
  </p:normalViewPr>
  <p:slideViewPr>
    <p:cSldViewPr snapToGrid="0" showGuides="1">
      <p:cViewPr varScale="1">
        <p:scale>
          <a:sx n="64" d="100"/>
          <a:sy n="64" d="100"/>
        </p:scale>
        <p:origin x="712" y="3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5547FE-DE86-48F2-B1C9-559CBE84D72F}" type="datetimeFigureOut">
              <a:rPr lang="en-CA" smtClean="0"/>
              <a:t>2016-07-12</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3F5219-0716-4DAC-A557-76DFCE5BE1DD}" type="slidenum">
              <a:rPr lang="en-CA" smtClean="0"/>
              <a:t>‹#›</a:t>
            </a:fld>
            <a:endParaRPr lang="en-CA"/>
          </a:p>
        </p:txBody>
      </p:sp>
    </p:spTree>
    <p:extLst>
      <p:ext uri="{BB962C8B-B14F-4D97-AF65-F5344CB8AC3E}">
        <p14:creationId xmlns:p14="http://schemas.microsoft.com/office/powerpoint/2010/main" val="11652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Disclaimer: Note that I thought they did a good</a:t>
            </a:r>
            <a:r>
              <a:rPr lang="en-CA" baseline="0" dirty="0"/>
              <a:t> job of trying to tie in a very large multifactorial data set.  A lot of work to actually accumulate </a:t>
            </a:r>
            <a:r>
              <a:rPr lang="en-CA" baseline="0"/>
              <a:t>this information.</a:t>
            </a:r>
            <a:endParaRPr lang="en-CA"/>
          </a:p>
        </p:txBody>
      </p:sp>
      <p:sp>
        <p:nvSpPr>
          <p:cNvPr id="4" name="Slide Number Placeholder 3"/>
          <p:cNvSpPr>
            <a:spLocks noGrp="1"/>
          </p:cNvSpPr>
          <p:nvPr>
            <p:ph type="sldNum" sz="quarter" idx="10"/>
          </p:nvPr>
        </p:nvSpPr>
        <p:spPr/>
        <p:txBody>
          <a:bodyPr/>
          <a:lstStyle/>
          <a:p>
            <a:fld id="{0B3F5219-0716-4DAC-A557-76DFCE5BE1DD}" type="slidenum">
              <a:rPr lang="en-CA" smtClean="0"/>
              <a:t>1</a:t>
            </a:fld>
            <a:endParaRPr lang="en-CA"/>
          </a:p>
        </p:txBody>
      </p:sp>
    </p:spTree>
    <p:extLst>
      <p:ext uri="{BB962C8B-B14F-4D97-AF65-F5344CB8AC3E}">
        <p14:creationId xmlns:p14="http://schemas.microsoft.com/office/powerpoint/2010/main" val="32632696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 few classic</a:t>
            </a:r>
            <a:r>
              <a:rPr lang="en-CA" baseline="0" dirty="0"/>
              <a:t> problems arise from this formula and estimation of heritability.</a:t>
            </a:r>
          </a:p>
          <a:p>
            <a:pPr marL="228600" indent="-228600">
              <a:buAutoNum type="arabicParenR"/>
            </a:pPr>
            <a:r>
              <a:rPr lang="en-CA" baseline="0" dirty="0"/>
              <a:t>A can go above 1 and below 0</a:t>
            </a:r>
          </a:p>
          <a:p>
            <a:pPr marL="228600" indent="-228600">
              <a:buAutoNum type="arabicParenR"/>
            </a:pPr>
            <a:r>
              <a:rPr lang="en-CA" baseline="0" dirty="0"/>
              <a:t>Overestimates relatedness</a:t>
            </a:r>
            <a:endParaRPr lang="en-CA" dirty="0"/>
          </a:p>
        </p:txBody>
      </p:sp>
      <p:sp>
        <p:nvSpPr>
          <p:cNvPr id="4" name="Slide Number Placeholder 3"/>
          <p:cNvSpPr>
            <a:spLocks noGrp="1"/>
          </p:cNvSpPr>
          <p:nvPr>
            <p:ph type="sldNum" sz="quarter" idx="10"/>
          </p:nvPr>
        </p:nvSpPr>
        <p:spPr/>
        <p:txBody>
          <a:bodyPr/>
          <a:lstStyle/>
          <a:p>
            <a:fld id="{0B3F5219-0716-4DAC-A557-76DFCE5BE1DD}" type="slidenum">
              <a:rPr lang="en-CA" smtClean="0"/>
              <a:t>5</a:t>
            </a:fld>
            <a:endParaRPr lang="en-CA"/>
          </a:p>
        </p:txBody>
      </p:sp>
    </p:spTree>
    <p:extLst>
      <p:ext uri="{BB962C8B-B14F-4D97-AF65-F5344CB8AC3E}">
        <p14:creationId xmlns:p14="http://schemas.microsoft.com/office/powerpoint/2010/main" val="1467172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B3F5219-0716-4DAC-A557-76DFCE5BE1DD}" type="slidenum">
              <a:rPr lang="en-CA" smtClean="0"/>
              <a:t>7</a:t>
            </a:fld>
            <a:endParaRPr lang="en-CA"/>
          </a:p>
        </p:txBody>
      </p:sp>
    </p:spTree>
    <p:extLst>
      <p:ext uri="{BB962C8B-B14F-4D97-AF65-F5344CB8AC3E}">
        <p14:creationId xmlns:p14="http://schemas.microsoft.com/office/powerpoint/2010/main" val="3084010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kern="1200" dirty="0">
                <a:solidFill>
                  <a:schemeClr val="tx1"/>
                </a:solidFill>
                <a:effectLst/>
                <a:latin typeface="+mn-lt"/>
                <a:ea typeface="+mn-ea"/>
                <a:cs typeface="+mn-cs"/>
              </a:rPr>
              <a:t>Do </a:t>
            </a:r>
            <a:r>
              <a:rPr lang="en-CA" sz="1200" b="0" i="1" kern="1200" dirty="0">
                <a:solidFill>
                  <a:schemeClr val="tx1"/>
                </a:solidFill>
                <a:effectLst/>
                <a:latin typeface="+mn-lt"/>
                <a:ea typeface="+mn-ea"/>
                <a:cs typeface="+mn-cs"/>
              </a:rPr>
              <a:t>not</a:t>
            </a:r>
            <a:r>
              <a:rPr lang="en-CA" sz="1200" b="0" i="0" kern="1200" dirty="0">
                <a:solidFill>
                  <a:schemeClr val="tx1"/>
                </a:solidFill>
                <a:effectLst/>
                <a:latin typeface="+mn-lt"/>
                <a:ea typeface="+mn-ea"/>
                <a:cs typeface="+mn-cs"/>
              </a:rPr>
              <a:t> look at this distribution and say, “Oh, I guess I don’t have any significant hypotheses.” If you had no significant hypotheses, your p-values would look something like (B) above. P-values are specifically designed so that they are uniform under the null hypothesis.</a:t>
            </a:r>
          </a:p>
          <a:p>
            <a:r>
              <a:rPr lang="en-CA" sz="1200" b="0" i="0" kern="1200" dirty="0">
                <a:solidFill>
                  <a:schemeClr val="tx1"/>
                </a:solidFill>
                <a:effectLst/>
                <a:latin typeface="+mn-lt"/>
                <a:ea typeface="+mn-ea"/>
                <a:cs typeface="+mn-cs"/>
              </a:rPr>
              <a:t>A graph like this indicates </a:t>
            </a:r>
            <a:r>
              <a:rPr lang="en-CA" sz="1200" b="0" i="1" kern="1200" dirty="0">
                <a:solidFill>
                  <a:schemeClr val="tx1"/>
                </a:solidFill>
                <a:effectLst/>
                <a:latin typeface="+mn-lt"/>
                <a:ea typeface="+mn-ea"/>
                <a:cs typeface="+mn-cs"/>
              </a:rPr>
              <a:t>something is wrong with your test.</a:t>
            </a:r>
            <a:r>
              <a:rPr lang="en-CA" sz="1200" b="0" i="0" kern="1200" dirty="0">
                <a:solidFill>
                  <a:schemeClr val="tx1"/>
                </a:solidFill>
                <a:effectLst/>
                <a:latin typeface="+mn-lt"/>
                <a:ea typeface="+mn-ea"/>
                <a:cs typeface="+mn-cs"/>
              </a:rPr>
              <a:t> Perhaps your test assumes that the data fits some distribution that it doesn’t fit. Perhaps it’s designed for continuous data while your data is discrete, or perhaps it is designed for normally-distributed data and your data is severely non-normal. In any case, this is a great time to find a friendly statistician to help you.</a:t>
            </a:r>
          </a:p>
          <a:p>
            <a:r>
              <a:rPr lang="en-CA" sz="1200" b="0" i="0" kern="1200" dirty="0">
                <a:solidFill>
                  <a:schemeClr val="tx1"/>
                </a:solidFill>
                <a:effectLst/>
                <a:latin typeface="+mn-lt"/>
                <a:ea typeface="+mn-ea"/>
                <a:cs typeface="+mn-cs"/>
              </a:rPr>
              <a:t>(</a:t>
            </a:r>
            <a:r>
              <a:rPr lang="en-CA" sz="1200" b="1" i="0" kern="1200" dirty="0">
                <a:solidFill>
                  <a:schemeClr val="tx1"/>
                </a:solidFill>
                <a:effectLst/>
                <a:latin typeface="+mn-lt"/>
                <a:ea typeface="+mn-ea"/>
                <a:cs typeface="+mn-cs"/>
              </a:rPr>
              <a:t>Update 12/17/14</a:t>
            </a:r>
            <a:r>
              <a:rPr lang="en-CA" sz="1200" b="0" i="0" kern="1200" dirty="0">
                <a:solidFill>
                  <a:schemeClr val="tx1"/>
                </a:solidFill>
                <a:effectLst/>
                <a:latin typeface="+mn-lt"/>
                <a:ea typeface="+mn-ea"/>
                <a:cs typeface="+mn-cs"/>
              </a:rPr>
              <a:t>: </a:t>
            </a:r>
            <a:r>
              <a:rPr lang="en-CA" sz="1200" b="0" i="0" kern="1200" dirty="0" err="1">
                <a:solidFill>
                  <a:schemeClr val="tx1"/>
                </a:solidFill>
                <a:effectLst/>
                <a:latin typeface="+mn-lt"/>
                <a:ea typeface="+mn-ea"/>
                <a:cs typeface="+mn-cs"/>
              </a:rPr>
              <a:t>Rogier</a:t>
            </a:r>
            <a:r>
              <a:rPr lang="en-CA" sz="1200" b="0" i="0" kern="1200" dirty="0">
                <a:solidFill>
                  <a:schemeClr val="tx1"/>
                </a:solidFill>
                <a:effectLst/>
                <a:latin typeface="+mn-lt"/>
                <a:ea typeface="+mn-ea"/>
                <a:cs typeface="+mn-cs"/>
              </a:rPr>
              <a:t> in the comments helpfully notes another possible explanation: your p-values may have </a:t>
            </a:r>
            <a:r>
              <a:rPr lang="en-CA" sz="1200" b="0" i="1" kern="1200" dirty="0">
                <a:solidFill>
                  <a:schemeClr val="tx1"/>
                </a:solidFill>
                <a:effectLst/>
                <a:latin typeface="+mn-lt"/>
                <a:ea typeface="+mn-ea"/>
                <a:cs typeface="+mn-cs"/>
              </a:rPr>
              <a:t>already</a:t>
            </a:r>
            <a:r>
              <a:rPr lang="en-CA" sz="1200" b="0" i="0" kern="1200" dirty="0">
                <a:solidFill>
                  <a:schemeClr val="tx1"/>
                </a:solidFill>
                <a:effectLst/>
                <a:latin typeface="+mn-lt"/>
                <a:ea typeface="+mn-ea"/>
                <a:cs typeface="+mn-cs"/>
              </a:rPr>
              <a:t> been corrected for multiple testing, for example using the Bonferroni correction. If so, you might want to get your hands on the original, uncorrected p-values so you can view the histogram yourself and confirm it’s well behaved!)</a:t>
            </a:r>
          </a:p>
          <a:p>
            <a:endParaRPr lang="en-CA" dirty="0"/>
          </a:p>
        </p:txBody>
      </p:sp>
      <p:sp>
        <p:nvSpPr>
          <p:cNvPr id="4" name="Slide Number Placeholder 3"/>
          <p:cNvSpPr>
            <a:spLocks noGrp="1"/>
          </p:cNvSpPr>
          <p:nvPr>
            <p:ph type="sldNum" sz="quarter" idx="10"/>
          </p:nvPr>
        </p:nvSpPr>
        <p:spPr/>
        <p:txBody>
          <a:bodyPr/>
          <a:lstStyle/>
          <a:p>
            <a:fld id="{0B3F5219-0716-4DAC-A557-76DFCE5BE1DD}" type="slidenum">
              <a:rPr lang="en-CA" smtClean="0"/>
              <a:t>8</a:t>
            </a:fld>
            <a:endParaRPr lang="en-CA"/>
          </a:p>
        </p:txBody>
      </p:sp>
    </p:spTree>
    <p:extLst>
      <p:ext uri="{BB962C8B-B14F-4D97-AF65-F5344CB8AC3E}">
        <p14:creationId xmlns:p14="http://schemas.microsoft.com/office/powerpoint/2010/main" val="25947994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668 total genes,</a:t>
            </a:r>
            <a:r>
              <a:rPr lang="en-CA" baseline="0" dirty="0"/>
              <a:t> 32378 total SNPs</a:t>
            </a:r>
            <a:endParaRPr lang="en-CA" dirty="0"/>
          </a:p>
        </p:txBody>
      </p:sp>
      <p:sp>
        <p:nvSpPr>
          <p:cNvPr id="4" name="Slide Number Placeholder 3"/>
          <p:cNvSpPr>
            <a:spLocks noGrp="1"/>
          </p:cNvSpPr>
          <p:nvPr>
            <p:ph type="sldNum" sz="quarter" idx="10"/>
          </p:nvPr>
        </p:nvSpPr>
        <p:spPr/>
        <p:txBody>
          <a:bodyPr/>
          <a:lstStyle/>
          <a:p>
            <a:fld id="{0B3F5219-0716-4DAC-A557-76DFCE5BE1DD}" type="slidenum">
              <a:rPr lang="en-CA" smtClean="0"/>
              <a:t>11</a:t>
            </a:fld>
            <a:endParaRPr lang="en-CA"/>
          </a:p>
        </p:txBody>
      </p:sp>
    </p:spTree>
    <p:extLst>
      <p:ext uri="{BB962C8B-B14F-4D97-AF65-F5344CB8AC3E}">
        <p14:creationId xmlns:p14="http://schemas.microsoft.com/office/powerpoint/2010/main" val="27200274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Mention that</a:t>
            </a:r>
            <a:r>
              <a:rPr lang="en-CA" baseline="0" dirty="0"/>
              <a:t> they are probably not sufficiently powered to adequately test this</a:t>
            </a:r>
            <a:endParaRPr lang="en-CA" dirty="0"/>
          </a:p>
        </p:txBody>
      </p:sp>
      <p:sp>
        <p:nvSpPr>
          <p:cNvPr id="4" name="Slide Number Placeholder 3"/>
          <p:cNvSpPr>
            <a:spLocks noGrp="1"/>
          </p:cNvSpPr>
          <p:nvPr>
            <p:ph type="sldNum" sz="quarter" idx="10"/>
          </p:nvPr>
        </p:nvSpPr>
        <p:spPr/>
        <p:txBody>
          <a:bodyPr/>
          <a:lstStyle/>
          <a:p>
            <a:fld id="{0B3F5219-0716-4DAC-A557-76DFCE5BE1DD}" type="slidenum">
              <a:rPr lang="en-CA" smtClean="0"/>
              <a:t>12</a:t>
            </a:fld>
            <a:endParaRPr lang="en-CA"/>
          </a:p>
        </p:txBody>
      </p:sp>
    </p:spTree>
    <p:extLst>
      <p:ext uri="{BB962C8B-B14F-4D97-AF65-F5344CB8AC3E}">
        <p14:creationId xmlns:p14="http://schemas.microsoft.com/office/powerpoint/2010/main" val="1946915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p:cNvSpPr>
            <a:spLocks noGrp="1"/>
          </p:cNvSpPr>
          <p:nvPr>
            <p:ph type="dt" sz="half" idx="10"/>
          </p:nvPr>
        </p:nvSpPr>
        <p:spPr/>
        <p:txBody>
          <a:bodyPr/>
          <a:lstStyle/>
          <a:p>
            <a:fld id="{BDACA4CE-AD01-4161-939A-ABC192574EC2}" type="datetimeFigureOut">
              <a:rPr lang="en-CA" smtClean="0"/>
              <a:t>2016-07-12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221A167-7301-4911-B95B-510A02E425C4}" type="slidenum">
              <a:rPr lang="en-CA" smtClean="0"/>
              <a:t>‹#›</a:t>
            </a:fld>
            <a:endParaRPr lang="en-CA"/>
          </a:p>
        </p:txBody>
      </p:sp>
    </p:spTree>
    <p:extLst>
      <p:ext uri="{BB962C8B-B14F-4D97-AF65-F5344CB8AC3E}">
        <p14:creationId xmlns:p14="http://schemas.microsoft.com/office/powerpoint/2010/main" val="2791897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BDACA4CE-AD01-4161-939A-ABC192574EC2}" type="datetimeFigureOut">
              <a:rPr lang="en-CA" smtClean="0"/>
              <a:t>2016-07-12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221A167-7301-4911-B95B-510A02E425C4}" type="slidenum">
              <a:rPr lang="en-CA" smtClean="0"/>
              <a:t>‹#›</a:t>
            </a:fld>
            <a:endParaRPr lang="en-CA"/>
          </a:p>
        </p:txBody>
      </p:sp>
    </p:spTree>
    <p:extLst>
      <p:ext uri="{BB962C8B-B14F-4D97-AF65-F5344CB8AC3E}">
        <p14:creationId xmlns:p14="http://schemas.microsoft.com/office/powerpoint/2010/main" val="2289406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BDACA4CE-AD01-4161-939A-ABC192574EC2}" type="datetimeFigureOut">
              <a:rPr lang="en-CA" smtClean="0"/>
              <a:t>2016-07-12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221A167-7301-4911-B95B-510A02E425C4}" type="slidenum">
              <a:rPr lang="en-CA" smtClean="0"/>
              <a:t>‹#›</a:t>
            </a:fld>
            <a:endParaRPr lang="en-CA"/>
          </a:p>
        </p:txBody>
      </p:sp>
    </p:spTree>
    <p:extLst>
      <p:ext uri="{BB962C8B-B14F-4D97-AF65-F5344CB8AC3E}">
        <p14:creationId xmlns:p14="http://schemas.microsoft.com/office/powerpoint/2010/main" val="1818515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BDACA4CE-AD01-4161-939A-ABC192574EC2}" type="datetimeFigureOut">
              <a:rPr lang="en-CA" smtClean="0"/>
              <a:t>2016-07-12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221A167-7301-4911-B95B-510A02E425C4}" type="slidenum">
              <a:rPr lang="en-CA" smtClean="0"/>
              <a:t>‹#›</a:t>
            </a:fld>
            <a:endParaRPr lang="en-CA"/>
          </a:p>
        </p:txBody>
      </p:sp>
    </p:spTree>
    <p:extLst>
      <p:ext uri="{BB962C8B-B14F-4D97-AF65-F5344CB8AC3E}">
        <p14:creationId xmlns:p14="http://schemas.microsoft.com/office/powerpoint/2010/main" val="3222421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DACA4CE-AD01-4161-939A-ABC192574EC2}" type="datetimeFigureOut">
              <a:rPr lang="en-CA" smtClean="0"/>
              <a:t>2016-07-12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221A167-7301-4911-B95B-510A02E425C4}" type="slidenum">
              <a:rPr lang="en-CA" smtClean="0"/>
              <a:t>‹#›</a:t>
            </a:fld>
            <a:endParaRPr lang="en-CA"/>
          </a:p>
        </p:txBody>
      </p:sp>
    </p:spTree>
    <p:extLst>
      <p:ext uri="{BB962C8B-B14F-4D97-AF65-F5344CB8AC3E}">
        <p14:creationId xmlns:p14="http://schemas.microsoft.com/office/powerpoint/2010/main" val="2403873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p>
            <a:fld id="{BDACA4CE-AD01-4161-939A-ABC192574EC2}" type="datetimeFigureOut">
              <a:rPr lang="en-CA" smtClean="0"/>
              <a:t>2016-07-12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221A167-7301-4911-B95B-510A02E425C4}" type="slidenum">
              <a:rPr lang="en-CA" smtClean="0"/>
              <a:t>‹#›</a:t>
            </a:fld>
            <a:endParaRPr lang="en-CA"/>
          </a:p>
        </p:txBody>
      </p:sp>
    </p:spTree>
    <p:extLst>
      <p:ext uri="{BB962C8B-B14F-4D97-AF65-F5344CB8AC3E}">
        <p14:creationId xmlns:p14="http://schemas.microsoft.com/office/powerpoint/2010/main" val="2810344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fld id="{BDACA4CE-AD01-4161-939A-ABC192574EC2}" type="datetimeFigureOut">
              <a:rPr lang="en-CA" smtClean="0"/>
              <a:t>2016-07-12</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D221A167-7301-4911-B95B-510A02E425C4}" type="slidenum">
              <a:rPr lang="en-CA" smtClean="0"/>
              <a:t>‹#›</a:t>
            </a:fld>
            <a:endParaRPr lang="en-CA"/>
          </a:p>
        </p:txBody>
      </p:sp>
    </p:spTree>
    <p:extLst>
      <p:ext uri="{BB962C8B-B14F-4D97-AF65-F5344CB8AC3E}">
        <p14:creationId xmlns:p14="http://schemas.microsoft.com/office/powerpoint/2010/main" val="737417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fld id="{BDACA4CE-AD01-4161-939A-ABC192574EC2}" type="datetimeFigureOut">
              <a:rPr lang="en-CA" smtClean="0"/>
              <a:t>2016-07-12</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D221A167-7301-4911-B95B-510A02E425C4}" type="slidenum">
              <a:rPr lang="en-CA" smtClean="0"/>
              <a:t>‹#›</a:t>
            </a:fld>
            <a:endParaRPr lang="en-CA"/>
          </a:p>
        </p:txBody>
      </p:sp>
    </p:spTree>
    <p:extLst>
      <p:ext uri="{BB962C8B-B14F-4D97-AF65-F5344CB8AC3E}">
        <p14:creationId xmlns:p14="http://schemas.microsoft.com/office/powerpoint/2010/main" val="4279461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ACA4CE-AD01-4161-939A-ABC192574EC2}" type="datetimeFigureOut">
              <a:rPr lang="en-CA" smtClean="0"/>
              <a:t>2016-07-12</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D221A167-7301-4911-B95B-510A02E425C4}" type="slidenum">
              <a:rPr lang="en-CA" smtClean="0"/>
              <a:t>‹#›</a:t>
            </a:fld>
            <a:endParaRPr lang="en-CA"/>
          </a:p>
        </p:txBody>
      </p:sp>
    </p:spTree>
    <p:extLst>
      <p:ext uri="{BB962C8B-B14F-4D97-AF65-F5344CB8AC3E}">
        <p14:creationId xmlns:p14="http://schemas.microsoft.com/office/powerpoint/2010/main" val="3801891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DACA4CE-AD01-4161-939A-ABC192574EC2}" type="datetimeFigureOut">
              <a:rPr lang="en-CA" smtClean="0"/>
              <a:t>2016-07-12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221A167-7301-4911-B95B-510A02E425C4}" type="slidenum">
              <a:rPr lang="en-CA" smtClean="0"/>
              <a:t>‹#›</a:t>
            </a:fld>
            <a:endParaRPr lang="en-CA"/>
          </a:p>
        </p:txBody>
      </p:sp>
    </p:spTree>
    <p:extLst>
      <p:ext uri="{BB962C8B-B14F-4D97-AF65-F5344CB8AC3E}">
        <p14:creationId xmlns:p14="http://schemas.microsoft.com/office/powerpoint/2010/main" val="4143082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DACA4CE-AD01-4161-939A-ABC192574EC2}" type="datetimeFigureOut">
              <a:rPr lang="en-CA" smtClean="0"/>
              <a:t>2016-07-12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221A167-7301-4911-B95B-510A02E425C4}" type="slidenum">
              <a:rPr lang="en-CA" smtClean="0"/>
              <a:t>‹#›</a:t>
            </a:fld>
            <a:endParaRPr lang="en-CA"/>
          </a:p>
        </p:txBody>
      </p:sp>
    </p:spTree>
    <p:extLst>
      <p:ext uri="{BB962C8B-B14F-4D97-AF65-F5344CB8AC3E}">
        <p14:creationId xmlns:p14="http://schemas.microsoft.com/office/powerpoint/2010/main" val="4096484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ACA4CE-AD01-4161-939A-ABC192574EC2}" type="datetimeFigureOut">
              <a:rPr lang="en-CA" smtClean="0"/>
              <a:t>2016-07-12</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21A167-7301-4911-B95B-510A02E425C4}" type="slidenum">
              <a:rPr lang="en-CA" smtClean="0"/>
              <a:t>‹#›</a:t>
            </a:fld>
            <a:endParaRPr lang="en-CA"/>
          </a:p>
        </p:txBody>
      </p:sp>
    </p:spTree>
    <p:extLst>
      <p:ext uri="{BB962C8B-B14F-4D97-AF65-F5344CB8AC3E}">
        <p14:creationId xmlns:p14="http://schemas.microsoft.com/office/powerpoint/2010/main" val="25764973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0.emf"/></Relationships>
</file>

<file path=ppt/slides/_rels/slide12.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tif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5.tiff"/></Relationships>
</file>

<file path=ppt/slides/_rels/slide9.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b="1" dirty="0"/>
              <a:t>Schloss Journal Club </a:t>
            </a:r>
          </a:p>
        </p:txBody>
      </p:sp>
      <p:sp>
        <p:nvSpPr>
          <p:cNvPr id="3" name="Subtitle 2"/>
          <p:cNvSpPr>
            <a:spLocks noGrp="1"/>
          </p:cNvSpPr>
          <p:nvPr>
            <p:ph type="subTitle" idx="1"/>
          </p:nvPr>
        </p:nvSpPr>
        <p:spPr/>
        <p:txBody>
          <a:bodyPr/>
          <a:lstStyle/>
          <a:p>
            <a:r>
              <a:rPr lang="en-CA" dirty="0"/>
              <a:t>Genetic Determinant of the Gut Microbiome in UK Twins</a:t>
            </a:r>
          </a:p>
          <a:p>
            <a:r>
              <a:rPr lang="en-CA" dirty="0"/>
              <a:t>Marc Sze</a:t>
            </a:r>
          </a:p>
          <a:p>
            <a:r>
              <a:rPr lang="en-CA" dirty="0"/>
              <a:t>July 14</a:t>
            </a:r>
            <a:r>
              <a:rPr lang="en-CA" baseline="30000" dirty="0"/>
              <a:t>th</a:t>
            </a:r>
            <a:r>
              <a:rPr lang="en-CA" dirty="0"/>
              <a:t>, 2016</a:t>
            </a:r>
          </a:p>
        </p:txBody>
      </p:sp>
    </p:spTree>
    <p:extLst>
      <p:ext uri="{BB962C8B-B14F-4D97-AF65-F5344CB8AC3E}">
        <p14:creationId xmlns:p14="http://schemas.microsoft.com/office/powerpoint/2010/main" val="23214179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t>Heritability: Stability and Diversity </a:t>
            </a:r>
          </a:p>
        </p:txBody>
      </p:sp>
      <p:pic>
        <p:nvPicPr>
          <p:cNvPr id="4" name="Picture 3"/>
          <p:cNvPicPr>
            <a:picLocks noChangeAspect="1"/>
          </p:cNvPicPr>
          <p:nvPr/>
        </p:nvPicPr>
        <p:blipFill>
          <a:blip r:embed="rId2"/>
          <a:stretch>
            <a:fillRect/>
          </a:stretch>
        </p:blipFill>
        <p:spPr>
          <a:xfrm>
            <a:off x="267854" y="1533237"/>
            <a:ext cx="5726545" cy="5006108"/>
          </a:xfrm>
          <a:prstGeom prst="rect">
            <a:avLst/>
          </a:prstGeom>
        </p:spPr>
      </p:pic>
      <p:pic>
        <p:nvPicPr>
          <p:cNvPr id="5" name="Picture 4"/>
          <p:cNvPicPr>
            <a:picLocks noChangeAspect="1"/>
          </p:cNvPicPr>
          <p:nvPr/>
        </p:nvPicPr>
        <p:blipFill>
          <a:blip r:embed="rId3"/>
          <a:stretch>
            <a:fillRect/>
          </a:stretch>
        </p:blipFill>
        <p:spPr>
          <a:xfrm>
            <a:off x="6724073" y="2344775"/>
            <a:ext cx="5051556" cy="3114839"/>
          </a:xfrm>
          <a:prstGeom prst="rect">
            <a:avLst/>
          </a:prstGeom>
        </p:spPr>
      </p:pic>
    </p:spTree>
    <p:extLst>
      <p:ext uri="{BB962C8B-B14F-4D97-AF65-F5344CB8AC3E}">
        <p14:creationId xmlns:p14="http://schemas.microsoft.com/office/powerpoint/2010/main" val="1698052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t>Gene, SNPs, and Heritable Taxa</a:t>
            </a:r>
          </a:p>
        </p:txBody>
      </p:sp>
      <p:pic>
        <p:nvPicPr>
          <p:cNvPr id="4" name="Picture 3"/>
          <p:cNvPicPr>
            <a:picLocks noChangeAspect="1"/>
          </p:cNvPicPr>
          <p:nvPr/>
        </p:nvPicPr>
        <p:blipFill>
          <a:blip r:embed="rId3"/>
          <a:stretch>
            <a:fillRect/>
          </a:stretch>
        </p:blipFill>
        <p:spPr>
          <a:xfrm>
            <a:off x="238540" y="1821476"/>
            <a:ext cx="7335078" cy="4869293"/>
          </a:xfrm>
          <a:prstGeom prst="rect">
            <a:avLst/>
          </a:prstGeom>
        </p:spPr>
      </p:pic>
      <p:pic>
        <p:nvPicPr>
          <p:cNvPr id="5" name="Picture 4"/>
          <p:cNvPicPr>
            <a:picLocks noChangeAspect="1"/>
          </p:cNvPicPr>
          <p:nvPr/>
        </p:nvPicPr>
        <p:blipFill>
          <a:blip r:embed="rId4"/>
          <a:stretch>
            <a:fillRect/>
          </a:stretch>
        </p:blipFill>
        <p:spPr>
          <a:xfrm rot="5400000">
            <a:off x="3304766" y="2633966"/>
            <a:ext cx="1141488" cy="7227067"/>
          </a:xfrm>
          <a:prstGeom prst="rect">
            <a:avLst/>
          </a:prstGeom>
        </p:spPr>
      </p:pic>
      <p:sp>
        <p:nvSpPr>
          <p:cNvPr id="6" name="Content Placeholder 2"/>
          <p:cNvSpPr>
            <a:spLocks noGrp="1"/>
          </p:cNvSpPr>
          <p:nvPr>
            <p:ph idx="1"/>
          </p:nvPr>
        </p:nvSpPr>
        <p:spPr>
          <a:xfrm>
            <a:off x="7861852" y="1461052"/>
            <a:ext cx="3491948" cy="5188226"/>
          </a:xfrm>
        </p:spPr>
        <p:txBody>
          <a:bodyPr>
            <a:normAutofit fontScale="85000" lnSpcReduction="20000"/>
          </a:bodyPr>
          <a:lstStyle/>
          <a:p>
            <a:r>
              <a:rPr lang="en-CA" dirty="0"/>
              <a:t>Choose 20 taxa with heritability &gt; 0.20 (all from figure 1)</a:t>
            </a:r>
          </a:p>
          <a:p>
            <a:r>
              <a:rPr lang="en-CA" dirty="0"/>
              <a:t>Significance for trait determined by taking lowest p-value and comparing it to 1000 p-values of the taxa residuals</a:t>
            </a:r>
          </a:p>
          <a:p>
            <a:pPr lvl="1"/>
            <a:r>
              <a:rPr lang="en-CA" dirty="0"/>
              <a:t>If there were 3 tests done for a group (p-values = 0.05, 0.000001, and 0.4) the lowest of the three would then be compared to the distribution of the 1000 p-values of the taxa residuals. This would determine if the trait was significant or not.</a:t>
            </a:r>
          </a:p>
        </p:txBody>
      </p:sp>
    </p:spTree>
    <p:extLst>
      <p:ext uri="{BB962C8B-B14F-4D97-AF65-F5344CB8AC3E}">
        <p14:creationId xmlns:p14="http://schemas.microsoft.com/office/powerpoint/2010/main" val="2430525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t>GWAS and Microbiome Part 1</a:t>
            </a:r>
          </a:p>
        </p:txBody>
      </p:sp>
      <p:sp>
        <p:nvSpPr>
          <p:cNvPr id="3" name="Content Placeholder 2"/>
          <p:cNvSpPr>
            <a:spLocks noGrp="1"/>
          </p:cNvSpPr>
          <p:nvPr>
            <p:ph idx="1"/>
          </p:nvPr>
        </p:nvSpPr>
        <p:spPr>
          <a:xfrm>
            <a:off x="838200" y="1428060"/>
            <a:ext cx="10515600" cy="4351338"/>
          </a:xfrm>
        </p:spPr>
        <p:txBody>
          <a:bodyPr/>
          <a:lstStyle/>
          <a:p>
            <a:r>
              <a:rPr lang="en-CA" dirty="0"/>
              <a:t>Tested all SNPs (1,300,091) against the 20 heritable taxa identified</a:t>
            </a:r>
          </a:p>
          <a:p>
            <a:pPr lvl="1"/>
            <a:r>
              <a:rPr lang="en-CA" dirty="0"/>
              <a:t>Found no associations that that achieved study wide significance (FDR &lt; 0.2)</a:t>
            </a:r>
          </a:p>
          <a:p>
            <a:pPr lvl="1"/>
            <a:r>
              <a:rPr lang="en-CA" dirty="0"/>
              <a:t>Potential correlation between Bifidobacterium and SNPs in genes involved with lactase persistence</a:t>
            </a:r>
          </a:p>
          <a:p>
            <a:pPr lvl="2"/>
            <a:r>
              <a:rPr lang="en-CA" dirty="0"/>
              <a:t>Used Hutterite data set to try and validate this finding (Davenport, 2015)</a:t>
            </a:r>
          </a:p>
          <a:p>
            <a:pPr lvl="3"/>
            <a:r>
              <a:rPr lang="en-CA" dirty="0"/>
              <a:t>Used custom algorithm to impute genotypes 98 individuals to 1,317 (&gt;99% accurate in test cases)</a:t>
            </a:r>
          </a:p>
          <a:p>
            <a:pPr lvl="3"/>
            <a:endParaRPr lang="en-CA" dirty="0"/>
          </a:p>
        </p:txBody>
      </p:sp>
      <p:pic>
        <p:nvPicPr>
          <p:cNvPr id="4" name="Picture 3"/>
          <p:cNvPicPr>
            <a:picLocks noChangeAspect="1"/>
          </p:cNvPicPr>
          <p:nvPr/>
        </p:nvPicPr>
        <p:blipFill>
          <a:blip r:embed="rId3"/>
          <a:stretch>
            <a:fillRect/>
          </a:stretch>
        </p:blipFill>
        <p:spPr>
          <a:xfrm>
            <a:off x="2146167" y="4018147"/>
            <a:ext cx="8257469" cy="2770278"/>
          </a:xfrm>
          <a:prstGeom prst="rect">
            <a:avLst/>
          </a:prstGeom>
        </p:spPr>
      </p:pic>
    </p:spTree>
    <p:extLst>
      <p:ext uri="{BB962C8B-B14F-4D97-AF65-F5344CB8AC3E}">
        <p14:creationId xmlns:p14="http://schemas.microsoft.com/office/powerpoint/2010/main" val="3605521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t>Introduction</a:t>
            </a:r>
          </a:p>
        </p:txBody>
      </p:sp>
      <p:pic>
        <p:nvPicPr>
          <p:cNvPr id="1026" name="Picture 2" descr="Image for unlabelled fig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424" y="2704682"/>
            <a:ext cx="3996295" cy="399629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46888" y="2660904"/>
            <a:ext cx="2642616" cy="193852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 name="Picture 4"/>
          <p:cNvPicPr>
            <a:picLocks noChangeAspect="1"/>
          </p:cNvPicPr>
          <p:nvPr/>
        </p:nvPicPr>
        <p:blipFill>
          <a:blip r:embed="rId3"/>
          <a:stretch>
            <a:fillRect/>
          </a:stretch>
        </p:blipFill>
        <p:spPr>
          <a:xfrm>
            <a:off x="4803408" y="1611956"/>
            <a:ext cx="3691368" cy="5017444"/>
          </a:xfrm>
          <a:prstGeom prst="rect">
            <a:avLst/>
          </a:prstGeom>
        </p:spPr>
      </p:pic>
      <p:pic>
        <p:nvPicPr>
          <p:cNvPr id="6" name="Picture 5"/>
          <p:cNvPicPr>
            <a:picLocks noChangeAspect="1"/>
          </p:cNvPicPr>
          <p:nvPr/>
        </p:nvPicPr>
        <p:blipFill>
          <a:blip r:embed="rId4"/>
          <a:stretch>
            <a:fillRect/>
          </a:stretch>
        </p:blipFill>
        <p:spPr>
          <a:xfrm>
            <a:off x="328873" y="1537922"/>
            <a:ext cx="4109326" cy="819500"/>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1846959889"/>
              </p:ext>
            </p:extLst>
          </p:nvPr>
        </p:nvGraphicFramePr>
        <p:xfrm>
          <a:off x="8573770" y="2505456"/>
          <a:ext cx="3289300" cy="2813050"/>
        </p:xfrm>
        <a:graphic>
          <a:graphicData uri="http://schemas.openxmlformats.org/drawingml/2006/table">
            <a:tbl>
              <a:tblPr>
                <a:tableStyleId>{5C22544A-7EE6-4342-B048-85BDC9FD1C3A}</a:tableStyleId>
              </a:tblPr>
              <a:tblGrid>
                <a:gridCol w="1358900">
                  <a:extLst>
                    <a:ext uri="{9D8B030D-6E8A-4147-A177-3AD203B41FA5}">
                      <a16:colId xmlns:a16="http://schemas.microsoft.com/office/drawing/2014/main" val="2723348770"/>
                    </a:ext>
                  </a:extLst>
                </a:gridCol>
                <a:gridCol w="1041400">
                  <a:extLst>
                    <a:ext uri="{9D8B030D-6E8A-4147-A177-3AD203B41FA5}">
                      <a16:colId xmlns:a16="http://schemas.microsoft.com/office/drawing/2014/main" val="146676632"/>
                    </a:ext>
                  </a:extLst>
                </a:gridCol>
                <a:gridCol w="889000">
                  <a:extLst>
                    <a:ext uri="{9D8B030D-6E8A-4147-A177-3AD203B41FA5}">
                      <a16:colId xmlns:a16="http://schemas.microsoft.com/office/drawing/2014/main" val="2889191529"/>
                    </a:ext>
                  </a:extLst>
                </a:gridCol>
              </a:tblGrid>
              <a:tr h="673100">
                <a:tc>
                  <a:txBody>
                    <a:bodyPr/>
                    <a:lstStyle/>
                    <a:p>
                      <a:pPr algn="l" fontAlgn="b"/>
                      <a:r>
                        <a:rPr lang="en-CA" sz="1100" u="none" strike="noStrike">
                          <a:effectLst/>
                        </a:rPr>
                        <a:t> </a:t>
                      </a:r>
                      <a:endParaRPr lang="en-CA" sz="1100" b="0" i="0" u="none" strike="noStrike">
                        <a:effectLst/>
                        <a:latin typeface="Times" panose="02020603050405020304" pitchFamily="18" charset="0"/>
                      </a:endParaRPr>
                    </a:p>
                  </a:txBody>
                  <a:tcPr marL="6350" marR="6350" marT="6350" marB="0" anchor="b"/>
                </a:tc>
                <a:tc>
                  <a:txBody>
                    <a:bodyPr/>
                    <a:lstStyle/>
                    <a:p>
                      <a:pPr algn="l" fontAlgn="b"/>
                      <a:r>
                        <a:rPr lang="en-CA" sz="1100" u="none" strike="noStrike">
                          <a:effectLst/>
                        </a:rPr>
                        <a:t> </a:t>
                      </a:r>
                      <a:endParaRPr lang="en-CA" sz="1100" b="0" i="0" u="none" strike="noStrike">
                        <a:effectLst/>
                        <a:latin typeface="Times" panose="02020603050405020304" pitchFamily="18" charset="0"/>
                      </a:endParaRPr>
                    </a:p>
                  </a:txBody>
                  <a:tcPr marL="6350" marR="6350" marT="6350" marB="0" anchor="b"/>
                </a:tc>
                <a:tc>
                  <a:txBody>
                    <a:bodyPr/>
                    <a:lstStyle/>
                    <a:p>
                      <a:pPr algn="ctr" fontAlgn="ctr"/>
                      <a:r>
                        <a:rPr lang="en-CA" sz="1100" u="none" strike="noStrike" dirty="0">
                          <a:effectLst/>
                        </a:rPr>
                        <a:t>P-value MZ more similar than DZ</a:t>
                      </a:r>
                      <a:endParaRPr lang="en-CA" sz="1100" b="1" i="0" u="none" strike="noStrike" dirty="0">
                        <a:effectLst/>
                        <a:latin typeface="Times" panose="02020603050405020304" pitchFamily="18" charset="0"/>
                      </a:endParaRPr>
                    </a:p>
                  </a:txBody>
                  <a:tcPr marL="6350" marR="6350" marT="6350" marB="0" anchor="ctr"/>
                </a:tc>
                <a:extLst>
                  <a:ext uri="{0D108BD9-81ED-4DB2-BD59-A6C34878D82A}">
                    <a16:rowId xmlns:a16="http://schemas.microsoft.com/office/drawing/2014/main" val="2336560999"/>
                  </a:ext>
                </a:extLst>
              </a:tr>
              <a:tr h="177800">
                <a:tc rowSpan="4">
                  <a:txBody>
                    <a:bodyPr/>
                    <a:lstStyle/>
                    <a:p>
                      <a:pPr algn="ctr" fontAlgn="ctr"/>
                      <a:r>
                        <a:rPr lang="en-CA" sz="1100" u="none" strike="noStrike" dirty="0">
                          <a:effectLst/>
                        </a:rPr>
                        <a:t>Weighted </a:t>
                      </a:r>
                      <a:r>
                        <a:rPr lang="en-CA" sz="1100" u="none" strike="noStrike" dirty="0" err="1">
                          <a:effectLst/>
                        </a:rPr>
                        <a:t>UniFrac</a:t>
                      </a:r>
                      <a:endParaRPr lang="en-CA" sz="1100" b="0" i="0" u="none" strike="noStrike" dirty="0">
                        <a:effectLst/>
                        <a:latin typeface="Times" panose="02020603050405020304" pitchFamily="18" charset="0"/>
                      </a:endParaRPr>
                    </a:p>
                  </a:txBody>
                  <a:tcPr marL="6350" marR="6350" marT="6350" marB="0" anchor="ctr"/>
                </a:tc>
                <a:tc>
                  <a:txBody>
                    <a:bodyPr/>
                    <a:lstStyle/>
                    <a:p>
                      <a:pPr algn="ctr" fontAlgn="ctr"/>
                      <a:r>
                        <a:rPr lang="en-CA" sz="1100" u="none" strike="noStrike">
                          <a:effectLst/>
                        </a:rPr>
                        <a:t>All Bacteria</a:t>
                      </a:r>
                      <a:endParaRPr lang="en-CA" sz="1100" b="0" i="0" u="none" strike="noStrike">
                        <a:effectLst/>
                        <a:latin typeface="Times" panose="02020603050405020304" pitchFamily="18" charset="0"/>
                      </a:endParaRPr>
                    </a:p>
                  </a:txBody>
                  <a:tcPr marL="6350" marR="6350" marT="6350" marB="0" anchor="ctr"/>
                </a:tc>
                <a:tc>
                  <a:txBody>
                    <a:bodyPr/>
                    <a:lstStyle/>
                    <a:p>
                      <a:pPr algn="ctr" fontAlgn="b"/>
                      <a:r>
                        <a:rPr lang="en-CA" sz="1100" u="none" strike="noStrike">
                          <a:effectLst/>
                        </a:rPr>
                        <a:t>0.094</a:t>
                      </a:r>
                      <a:endParaRPr lang="en-CA" sz="1100" b="0" i="0" u="none" strike="noStrike">
                        <a:effectLst/>
                        <a:latin typeface="Times" panose="02020603050405020304" pitchFamily="18" charset="0"/>
                      </a:endParaRPr>
                    </a:p>
                  </a:txBody>
                  <a:tcPr marL="6350" marR="6350" marT="6350" marB="0" anchor="b"/>
                </a:tc>
                <a:extLst>
                  <a:ext uri="{0D108BD9-81ED-4DB2-BD59-A6C34878D82A}">
                    <a16:rowId xmlns:a16="http://schemas.microsoft.com/office/drawing/2014/main" val="4262188264"/>
                  </a:ext>
                </a:extLst>
              </a:tr>
              <a:tr h="177800">
                <a:tc vMerge="1">
                  <a:txBody>
                    <a:bodyPr/>
                    <a:lstStyle/>
                    <a:p>
                      <a:endParaRPr lang="en-CA"/>
                    </a:p>
                  </a:txBody>
                  <a:tcPr/>
                </a:tc>
                <a:tc>
                  <a:txBody>
                    <a:bodyPr/>
                    <a:lstStyle/>
                    <a:p>
                      <a:pPr algn="ctr" fontAlgn="ctr"/>
                      <a:r>
                        <a:rPr lang="en-CA" sz="1100" u="none" strike="noStrike">
                          <a:effectLst/>
                        </a:rPr>
                        <a:t>Ruminococcaceae</a:t>
                      </a:r>
                      <a:endParaRPr lang="en-CA" sz="1100" b="0" i="0" u="none" strike="noStrike">
                        <a:effectLst/>
                        <a:latin typeface="Times" panose="02020603050405020304" pitchFamily="18" charset="0"/>
                      </a:endParaRPr>
                    </a:p>
                  </a:txBody>
                  <a:tcPr marL="6350" marR="6350" marT="6350" marB="0" anchor="ctr"/>
                </a:tc>
                <a:tc>
                  <a:txBody>
                    <a:bodyPr/>
                    <a:lstStyle/>
                    <a:p>
                      <a:pPr algn="ctr" fontAlgn="ctr"/>
                      <a:r>
                        <a:rPr lang="en-CA" sz="1100" u="none" strike="noStrike">
                          <a:effectLst/>
                        </a:rPr>
                        <a:t>0.07</a:t>
                      </a:r>
                      <a:endParaRPr lang="en-CA" sz="1100" b="0" i="0" u="none" strike="noStrike">
                        <a:effectLst/>
                        <a:latin typeface="Times" panose="02020603050405020304" pitchFamily="18" charset="0"/>
                      </a:endParaRPr>
                    </a:p>
                  </a:txBody>
                  <a:tcPr marL="6350" marR="6350" marT="6350" marB="0" anchor="ctr"/>
                </a:tc>
                <a:extLst>
                  <a:ext uri="{0D108BD9-81ED-4DB2-BD59-A6C34878D82A}">
                    <a16:rowId xmlns:a16="http://schemas.microsoft.com/office/drawing/2014/main" val="3399576302"/>
                  </a:ext>
                </a:extLst>
              </a:tr>
              <a:tr h="177800">
                <a:tc vMerge="1">
                  <a:txBody>
                    <a:bodyPr/>
                    <a:lstStyle/>
                    <a:p>
                      <a:endParaRPr lang="en-CA"/>
                    </a:p>
                  </a:txBody>
                  <a:tcPr/>
                </a:tc>
                <a:tc>
                  <a:txBody>
                    <a:bodyPr/>
                    <a:lstStyle/>
                    <a:p>
                      <a:pPr algn="ctr" fontAlgn="ctr"/>
                      <a:r>
                        <a:rPr lang="en-CA" sz="1100" u="none" strike="noStrike">
                          <a:effectLst/>
                        </a:rPr>
                        <a:t>Lachnospiraceae</a:t>
                      </a:r>
                      <a:endParaRPr lang="en-CA" sz="1100" b="0" i="0" u="none" strike="noStrike">
                        <a:effectLst/>
                        <a:latin typeface="Times" panose="02020603050405020304" pitchFamily="18" charset="0"/>
                      </a:endParaRPr>
                    </a:p>
                  </a:txBody>
                  <a:tcPr marL="6350" marR="6350" marT="6350" marB="0" anchor="ctr"/>
                </a:tc>
                <a:tc>
                  <a:txBody>
                    <a:bodyPr/>
                    <a:lstStyle/>
                    <a:p>
                      <a:pPr algn="ctr" fontAlgn="ctr"/>
                      <a:r>
                        <a:rPr lang="en-CA" sz="1100" u="none" strike="noStrike">
                          <a:effectLst/>
                        </a:rPr>
                        <a:t>0.016</a:t>
                      </a:r>
                      <a:endParaRPr lang="en-CA" sz="1100" b="1" i="0" u="none" strike="noStrike">
                        <a:effectLst/>
                        <a:latin typeface="Times" panose="02020603050405020304" pitchFamily="18" charset="0"/>
                      </a:endParaRPr>
                    </a:p>
                  </a:txBody>
                  <a:tcPr marL="6350" marR="6350" marT="6350" marB="0" anchor="ctr"/>
                </a:tc>
                <a:extLst>
                  <a:ext uri="{0D108BD9-81ED-4DB2-BD59-A6C34878D82A}">
                    <a16:rowId xmlns:a16="http://schemas.microsoft.com/office/drawing/2014/main" val="2157043202"/>
                  </a:ext>
                </a:extLst>
              </a:tr>
              <a:tr h="177800">
                <a:tc vMerge="1">
                  <a:txBody>
                    <a:bodyPr/>
                    <a:lstStyle/>
                    <a:p>
                      <a:endParaRPr lang="en-CA"/>
                    </a:p>
                  </a:txBody>
                  <a:tcPr/>
                </a:tc>
                <a:tc>
                  <a:txBody>
                    <a:bodyPr/>
                    <a:lstStyle/>
                    <a:p>
                      <a:pPr algn="ctr" fontAlgn="ctr"/>
                      <a:r>
                        <a:rPr lang="en-CA" sz="1100" u="none" strike="noStrike">
                          <a:effectLst/>
                        </a:rPr>
                        <a:t>Bacteroidaceae</a:t>
                      </a:r>
                      <a:endParaRPr lang="en-CA" sz="1100" b="0" i="0" u="none" strike="noStrike">
                        <a:effectLst/>
                        <a:latin typeface="Times" panose="02020603050405020304" pitchFamily="18" charset="0"/>
                      </a:endParaRPr>
                    </a:p>
                  </a:txBody>
                  <a:tcPr marL="6350" marR="6350" marT="6350" marB="0" anchor="ctr"/>
                </a:tc>
                <a:tc>
                  <a:txBody>
                    <a:bodyPr/>
                    <a:lstStyle/>
                    <a:p>
                      <a:pPr algn="ctr" fontAlgn="ctr"/>
                      <a:r>
                        <a:rPr lang="en-CA" sz="1100" u="none" strike="noStrike">
                          <a:effectLst/>
                        </a:rPr>
                        <a:t>0.806</a:t>
                      </a:r>
                      <a:endParaRPr lang="en-CA" sz="1100" b="0" i="0" u="none" strike="noStrike">
                        <a:effectLst/>
                        <a:latin typeface="Times" panose="02020603050405020304" pitchFamily="18" charset="0"/>
                      </a:endParaRPr>
                    </a:p>
                  </a:txBody>
                  <a:tcPr marL="6350" marR="6350" marT="6350" marB="0" anchor="ctr"/>
                </a:tc>
                <a:extLst>
                  <a:ext uri="{0D108BD9-81ED-4DB2-BD59-A6C34878D82A}">
                    <a16:rowId xmlns:a16="http://schemas.microsoft.com/office/drawing/2014/main" val="4028685157"/>
                  </a:ext>
                </a:extLst>
              </a:tr>
              <a:tr h="177800">
                <a:tc rowSpan="4">
                  <a:txBody>
                    <a:bodyPr/>
                    <a:lstStyle/>
                    <a:p>
                      <a:pPr algn="ctr" fontAlgn="ctr"/>
                      <a:r>
                        <a:rPr lang="en-CA" sz="1100" u="none" strike="noStrike">
                          <a:effectLst/>
                        </a:rPr>
                        <a:t>Unweighted UniFrac</a:t>
                      </a:r>
                      <a:endParaRPr lang="en-CA" sz="1100" b="0" i="0" u="none" strike="noStrike">
                        <a:effectLst/>
                        <a:latin typeface="Times" panose="02020603050405020304" pitchFamily="18" charset="0"/>
                      </a:endParaRPr>
                    </a:p>
                  </a:txBody>
                  <a:tcPr marL="6350" marR="6350" marT="6350" marB="0" anchor="ctr"/>
                </a:tc>
                <a:tc>
                  <a:txBody>
                    <a:bodyPr/>
                    <a:lstStyle/>
                    <a:p>
                      <a:pPr algn="ctr" fontAlgn="ctr"/>
                      <a:r>
                        <a:rPr lang="en-CA" sz="1100" u="none" strike="noStrike">
                          <a:effectLst/>
                        </a:rPr>
                        <a:t>All Bacteria</a:t>
                      </a:r>
                      <a:endParaRPr lang="en-CA" sz="1100" b="0" i="0" u="none" strike="noStrike">
                        <a:effectLst/>
                        <a:latin typeface="Times" panose="02020603050405020304" pitchFamily="18" charset="0"/>
                      </a:endParaRPr>
                    </a:p>
                  </a:txBody>
                  <a:tcPr marL="6350" marR="6350" marT="6350" marB="0" anchor="ctr"/>
                </a:tc>
                <a:tc>
                  <a:txBody>
                    <a:bodyPr/>
                    <a:lstStyle/>
                    <a:p>
                      <a:pPr algn="ctr" fontAlgn="b"/>
                      <a:r>
                        <a:rPr lang="en-CA" sz="1100" u="none" strike="noStrike">
                          <a:effectLst/>
                        </a:rPr>
                        <a:t>0.032</a:t>
                      </a:r>
                      <a:endParaRPr lang="en-CA" sz="1100" b="1" i="0" u="none" strike="noStrike">
                        <a:effectLst/>
                        <a:latin typeface="Times" panose="02020603050405020304" pitchFamily="18" charset="0"/>
                      </a:endParaRPr>
                    </a:p>
                  </a:txBody>
                  <a:tcPr marL="6350" marR="6350" marT="6350" marB="0" anchor="b"/>
                </a:tc>
                <a:extLst>
                  <a:ext uri="{0D108BD9-81ED-4DB2-BD59-A6C34878D82A}">
                    <a16:rowId xmlns:a16="http://schemas.microsoft.com/office/drawing/2014/main" val="2721512287"/>
                  </a:ext>
                </a:extLst>
              </a:tr>
              <a:tr h="177800">
                <a:tc vMerge="1">
                  <a:txBody>
                    <a:bodyPr/>
                    <a:lstStyle/>
                    <a:p>
                      <a:endParaRPr lang="en-CA"/>
                    </a:p>
                  </a:txBody>
                  <a:tcPr/>
                </a:tc>
                <a:tc>
                  <a:txBody>
                    <a:bodyPr/>
                    <a:lstStyle/>
                    <a:p>
                      <a:pPr algn="ctr" fontAlgn="ctr"/>
                      <a:r>
                        <a:rPr lang="en-CA" sz="1100" u="none" strike="noStrike">
                          <a:effectLst/>
                        </a:rPr>
                        <a:t>Ruminococcaceae</a:t>
                      </a:r>
                      <a:endParaRPr lang="en-CA" sz="1100" b="0" i="0" u="none" strike="noStrike">
                        <a:effectLst/>
                        <a:latin typeface="Times" panose="02020603050405020304" pitchFamily="18" charset="0"/>
                      </a:endParaRPr>
                    </a:p>
                  </a:txBody>
                  <a:tcPr marL="6350" marR="6350" marT="6350" marB="0" anchor="ctr"/>
                </a:tc>
                <a:tc>
                  <a:txBody>
                    <a:bodyPr/>
                    <a:lstStyle/>
                    <a:p>
                      <a:pPr algn="ctr" fontAlgn="ctr"/>
                      <a:r>
                        <a:rPr lang="en-CA" sz="1100" u="none" strike="noStrike">
                          <a:effectLst/>
                        </a:rPr>
                        <a:t>0.024</a:t>
                      </a:r>
                      <a:endParaRPr lang="en-CA" sz="1100" b="1" i="0" u="none" strike="noStrike">
                        <a:effectLst/>
                        <a:latin typeface="Times" panose="02020603050405020304" pitchFamily="18" charset="0"/>
                      </a:endParaRPr>
                    </a:p>
                  </a:txBody>
                  <a:tcPr marL="6350" marR="6350" marT="6350" marB="0" anchor="ctr"/>
                </a:tc>
                <a:extLst>
                  <a:ext uri="{0D108BD9-81ED-4DB2-BD59-A6C34878D82A}">
                    <a16:rowId xmlns:a16="http://schemas.microsoft.com/office/drawing/2014/main" val="4106174497"/>
                  </a:ext>
                </a:extLst>
              </a:tr>
              <a:tr h="177800">
                <a:tc vMerge="1">
                  <a:txBody>
                    <a:bodyPr/>
                    <a:lstStyle/>
                    <a:p>
                      <a:endParaRPr lang="en-CA"/>
                    </a:p>
                  </a:txBody>
                  <a:tcPr/>
                </a:tc>
                <a:tc>
                  <a:txBody>
                    <a:bodyPr/>
                    <a:lstStyle/>
                    <a:p>
                      <a:pPr algn="ctr" fontAlgn="ctr"/>
                      <a:r>
                        <a:rPr lang="en-CA" sz="1100" u="none" strike="noStrike">
                          <a:effectLst/>
                        </a:rPr>
                        <a:t>Lachnospiraceae</a:t>
                      </a:r>
                      <a:endParaRPr lang="en-CA" sz="1100" b="0" i="0" u="none" strike="noStrike">
                        <a:effectLst/>
                        <a:latin typeface="Times" panose="02020603050405020304" pitchFamily="18" charset="0"/>
                      </a:endParaRPr>
                    </a:p>
                  </a:txBody>
                  <a:tcPr marL="6350" marR="6350" marT="6350" marB="0" anchor="ctr"/>
                </a:tc>
                <a:tc>
                  <a:txBody>
                    <a:bodyPr/>
                    <a:lstStyle/>
                    <a:p>
                      <a:pPr algn="ctr" fontAlgn="ctr"/>
                      <a:r>
                        <a:rPr lang="en-CA" sz="1100" u="none" strike="noStrike">
                          <a:effectLst/>
                        </a:rPr>
                        <a:t>0.39</a:t>
                      </a:r>
                      <a:endParaRPr lang="en-CA" sz="1100" b="0" i="0" u="none" strike="noStrike">
                        <a:effectLst/>
                        <a:latin typeface="Times" panose="02020603050405020304" pitchFamily="18" charset="0"/>
                      </a:endParaRPr>
                    </a:p>
                  </a:txBody>
                  <a:tcPr marL="6350" marR="6350" marT="6350" marB="0" anchor="ctr"/>
                </a:tc>
                <a:extLst>
                  <a:ext uri="{0D108BD9-81ED-4DB2-BD59-A6C34878D82A}">
                    <a16:rowId xmlns:a16="http://schemas.microsoft.com/office/drawing/2014/main" val="151624927"/>
                  </a:ext>
                </a:extLst>
              </a:tr>
              <a:tr h="177800">
                <a:tc vMerge="1">
                  <a:txBody>
                    <a:bodyPr/>
                    <a:lstStyle/>
                    <a:p>
                      <a:endParaRPr lang="en-CA"/>
                    </a:p>
                  </a:txBody>
                  <a:tcPr/>
                </a:tc>
                <a:tc>
                  <a:txBody>
                    <a:bodyPr/>
                    <a:lstStyle/>
                    <a:p>
                      <a:pPr algn="ctr" fontAlgn="ctr"/>
                      <a:r>
                        <a:rPr lang="en-CA" sz="1100" u="none" strike="noStrike">
                          <a:effectLst/>
                        </a:rPr>
                        <a:t>Bacteroidaceae</a:t>
                      </a:r>
                      <a:endParaRPr lang="en-CA" sz="1100" b="0" i="0" u="none" strike="noStrike">
                        <a:effectLst/>
                        <a:latin typeface="Times" panose="02020603050405020304" pitchFamily="18" charset="0"/>
                      </a:endParaRPr>
                    </a:p>
                  </a:txBody>
                  <a:tcPr marL="6350" marR="6350" marT="6350" marB="0" anchor="ctr"/>
                </a:tc>
                <a:tc>
                  <a:txBody>
                    <a:bodyPr/>
                    <a:lstStyle/>
                    <a:p>
                      <a:pPr algn="ctr" fontAlgn="ctr"/>
                      <a:r>
                        <a:rPr lang="en-CA" sz="1100" u="none" strike="noStrike">
                          <a:effectLst/>
                        </a:rPr>
                        <a:t>0.196</a:t>
                      </a:r>
                      <a:endParaRPr lang="en-CA" sz="1100" b="0" i="0" u="none" strike="noStrike">
                        <a:effectLst/>
                        <a:latin typeface="Times" panose="02020603050405020304" pitchFamily="18" charset="0"/>
                      </a:endParaRPr>
                    </a:p>
                  </a:txBody>
                  <a:tcPr marL="6350" marR="6350" marT="6350" marB="0" anchor="ctr"/>
                </a:tc>
                <a:extLst>
                  <a:ext uri="{0D108BD9-81ED-4DB2-BD59-A6C34878D82A}">
                    <a16:rowId xmlns:a16="http://schemas.microsoft.com/office/drawing/2014/main" val="1869055004"/>
                  </a:ext>
                </a:extLst>
              </a:tr>
              <a:tr h="177800">
                <a:tc rowSpan="4">
                  <a:txBody>
                    <a:bodyPr/>
                    <a:lstStyle/>
                    <a:p>
                      <a:pPr algn="ctr" fontAlgn="ctr"/>
                      <a:r>
                        <a:rPr lang="en-CA" sz="1100" u="none" strike="noStrike">
                          <a:effectLst/>
                        </a:rPr>
                        <a:t>Bray Curtis</a:t>
                      </a:r>
                      <a:endParaRPr lang="en-CA" sz="1100" b="0" i="0" u="none" strike="noStrike">
                        <a:effectLst/>
                        <a:latin typeface="Times" panose="02020603050405020304" pitchFamily="18" charset="0"/>
                      </a:endParaRPr>
                    </a:p>
                  </a:txBody>
                  <a:tcPr marL="6350" marR="6350" marT="6350" marB="0" anchor="ctr"/>
                </a:tc>
                <a:tc>
                  <a:txBody>
                    <a:bodyPr/>
                    <a:lstStyle/>
                    <a:p>
                      <a:pPr algn="ctr" fontAlgn="ctr"/>
                      <a:r>
                        <a:rPr lang="en-CA" sz="1100" u="none" strike="noStrike">
                          <a:effectLst/>
                        </a:rPr>
                        <a:t>All Bacteria</a:t>
                      </a:r>
                      <a:endParaRPr lang="en-CA" sz="1100" b="0" i="0" u="none" strike="noStrike">
                        <a:effectLst/>
                        <a:latin typeface="Times" panose="02020603050405020304" pitchFamily="18" charset="0"/>
                      </a:endParaRPr>
                    </a:p>
                  </a:txBody>
                  <a:tcPr marL="6350" marR="6350" marT="6350" marB="0" anchor="ctr"/>
                </a:tc>
                <a:tc>
                  <a:txBody>
                    <a:bodyPr/>
                    <a:lstStyle/>
                    <a:p>
                      <a:pPr algn="ctr" fontAlgn="b"/>
                      <a:r>
                        <a:rPr lang="en-CA" sz="1100" u="none" strike="noStrike">
                          <a:effectLst/>
                        </a:rPr>
                        <a:t>0.11</a:t>
                      </a:r>
                      <a:endParaRPr lang="en-CA" sz="1100" b="0" i="0" u="none" strike="noStrike">
                        <a:effectLst/>
                        <a:latin typeface="Times" panose="02020603050405020304" pitchFamily="18" charset="0"/>
                      </a:endParaRPr>
                    </a:p>
                  </a:txBody>
                  <a:tcPr marL="6350" marR="6350" marT="6350" marB="0" anchor="b"/>
                </a:tc>
                <a:extLst>
                  <a:ext uri="{0D108BD9-81ED-4DB2-BD59-A6C34878D82A}">
                    <a16:rowId xmlns:a16="http://schemas.microsoft.com/office/drawing/2014/main" val="2150035839"/>
                  </a:ext>
                </a:extLst>
              </a:tr>
              <a:tr h="177800">
                <a:tc vMerge="1">
                  <a:txBody>
                    <a:bodyPr/>
                    <a:lstStyle/>
                    <a:p>
                      <a:endParaRPr lang="en-CA"/>
                    </a:p>
                  </a:txBody>
                  <a:tcPr/>
                </a:tc>
                <a:tc>
                  <a:txBody>
                    <a:bodyPr/>
                    <a:lstStyle/>
                    <a:p>
                      <a:pPr algn="ctr" fontAlgn="ctr"/>
                      <a:r>
                        <a:rPr lang="en-CA" sz="1100" u="none" strike="noStrike">
                          <a:effectLst/>
                        </a:rPr>
                        <a:t>Ruminococcaceae</a:t>
                      </a:r>
                      <a:endParaRPr lang="en-CA" sz="1100" b="0" i="0" u="none" strike="noStrike">
                        <a:effectLst/>
                        <a:latin typeface="Times" panose="02020603050405020304" pitchFamily="18" charset="0"/>
                      </a:endParaRPr>
                    </a:p>
                  </a:txBody>
                  <a:tcPr marL="6350" marR="6350" marT="6350" marB="0" anchor="ctr"/>
                </a:tc>
                <a:tc>
                  <a:txBody>
                    <a:bodyPr/>
                    <a:lstStyle/>
                    <a:p>
                      <a:pPr algn="ctr" fontAlgn="ctr"/>
                      <a:r>
                        <a:rPr lang="en-CA" sz="1100" u="none" strike="noStrike">
                          <a:effectLst/>
                        </a:rPr>
                        <a:t>0.097</a:t>
                      </a:r>
                      <a:endParaRPr lang="en-CA" sz="1100" b="0" i="0" u="none" strike="noStrike">
                        <a:effectLst/>
                        <a:latin typeface="Times" panose="02020603050405020304" pitchFamily="18" charset="0"/>
                      </a:endParaRPr>
                    </a:p>
                  </a:txBody>
                  <a:tcPr marL="6350" marR="6350" marT="6350" marB="0" anchor="ctr"/>
                </a:tc>
                <a:extLst>
                  <a:ext uri="{0D108BD9-81ED-4DB2-BD59-A6C34878D82A}">
                    <a16:rowId xmlns:a16="http://schemas.microsoft.com/office/drawing/2014/main" val="1927542464"/>
                  </a:ext>
                </a:extLst>
              </a:tr>
              <a:tr h="177800">
                <a:tc vMerge="1">
                  <a:txBody>
                    <a:bodyPr/>
                    <a:lstStyle/>
                    <a:p>
                      <a:endParaRPr lang="en-CA"/>
                    </a:p>
                  </a:txBody>
                  <a:tcPr/>
                </a:tc>
                <a:tc>
                  <a:txBody>
                    <a:bodyPr/>
                    <a:lstStyle/>
                    <a:p>
                      <a:pPr algn="ctr" fontAlgn="ctr"/>
                      <a:r>
                        <a:rPr lang="en-CA" sz="1100" u="none" strike="noStrike">
                          <a:effectLst/>
                        </a:rPr>
                        <a:t>Lachnospiraceae</a:t>
                      </a:r>
                      <a:endParaRPr lang="en-CA" sz="1100" b="0" i="0" u="none" strike="noStrike">
                        <a:effectLst/>
                        <a:latin typeface="Times" panose="02020603050405020304" pitchFamily="18" charset="0"/>
                      </a:endParaRPr>
                    </a:p>
                  </a:txBody>
                  <a:tcPr marL="6350" marR="6350" marT="6350" marB="0" anchor="ctr"/>
                </a:tc>
                <a:tc>
                  <a:txBody>
                    <a:bodyPr/>
                    <a:lstStyle/>
                    <a:p>
                      <a:pPr algn="ctr" fontAlgn="ctr"/>
                      <a:r>
                        <a:rPr lang="en-CA" sz="1100" u="none" strike="noStrike">
                          <a:effectLst/>
                        </a:rPr>
                        <a:t>0.036</a:t>
                      </a:r>
                      <a:endParaRPr lang="en-CA" sz="1100" b="1" i="0" u="none" strike="noStrike">
                        <a:effectLst/>
                        <a:latin typeface="Times" panose="02020603050405020304" pitchFamily="18" charset="0"/>
                      </a:endParaRPr>
                    </a:p>
                  </a:txBody>
                  <a:tcPr marL="6350" marR="6350" marT="6350" marB="0" anchor="ctr"/>
                </a:tc>
                <a:extLst>
                  <a:ext uri="{0D108BD9-81ED-4DB2-BD59-A6C34878D82A}">
                    <a16:rowId xmlns:a16="http://schemas.microsoft.com/office/drawing/2014/main" val="1731357273"/>
                  </a:ext>
                </a:extLst>
              </a:tr>
              <a:tr h="184150">
                <a:tc vMerge="1">
                  <a:txBody>
                    <a:bodyPr/>
                    <a:lstStyle/>
                    <a:p>
                      <a:endParaRPr lang="en-CA"/>
                    </a:p>
                  </a:txBody>
                  <a:tcPr/>
                </a:tc>
                <a:tc>
                  <a:txBody>
                    <a:bodyPr/>
                    <a:lstStyle/>
                    <a:p>
                      <a:pPr algn="ctr" fontAlgn="ctr"/>
                      <a:r>
                        <a:rPr lang="en-CA" sz="1100" u="none" strike="noStrike">
                          <a:effectLst/>
                        </a:rPr>
                        <a:t>Bacteroidaceae</a:t>
                      </a:r>
                      <a:endParaRPr lang="en-CA" sz="1100" b="0" i="0" u="none" strike="noStrike">
                        <a:effectLst/>
                        <a:latin typeface="Times" panose="02020603050405020304" pitchFamily="18" charset="0"/>
                      </a:endParaRPr>
                    </a:p>
                  </a:txBody>
                  <a:tcPr marL="6350" marR="6350" marT="6350" marB="0" anchor="ctr"/>
                </a:tc>
                <a:tc>
                  <a:txBody>
                    <a:bodyPr/>
                    <a:lstStyle/>
                    <a:p>
                      <a:pPr algn="ctr" fontAlgn="ctr"/>
                      <a:r>
                        <a:rPr lang="en-CA" sz="1100" u="none" strike="noStrike" dirty="0">
                          <a:effectLst/>
                        </a:rPr>
                        <a:t>0.448</a:t>
                      </a:r>
                      <a:endParaRPr lang="en-CA" sz="1100" b="0" i="0" u="none" strike="noStrike" dirty="0">
                        <a:effectLst/>
                        <a:latin typeface="Times" panose="02020603050405020304" pitchFamily="18" charset="0"/>
                      </a:endParaRPr>
                    </a:p>
                  </a:txBody>
                  <a:tcPr marL="6350" marR="6350" marT="6350" marB="0" anchor="ctr"/>
                </a:tc>
                <a:extLst>
                  <a:ext uri="{0D108BD9-81ED-4DB2-BD59-A6C34878D82A}">
                    <a16:rowId xmlns:a16="http://schemas.microsoft.com/office/drawing/2014/main" val="1543152186"/>
                  </a:ext>
                </a:extLst>
              </a:tr>
            </a:tbl>
          </a:graphicData>
        </a:graphic>
      </p:graphicFrame>
      <p:sp>
        <p:nvSpPr>
          <p:cNvPr id="8" name="TextBox 7"/>
          <p:cNvSpPr txBox="1"/>
          <p:nvPr/>
        </p:nvSpPr>
        <p:spPr>
          <a:xfrm>
            <a:off x="8961120" y="5394960"/>
            <a:ext cx="2546979" cy="646331"/>
          </a:xfrm>
          <a:prstGeom prst="rect">
            <a:avLst/>
          </a:prstGeom>
          <a:noFill/>
        </p:spPr>
        <p:txBody>
          <a:bodyPr wrap="none" rtlCol="0">
            <a:spAutoFit/>
          </a:bodyPr>
          <a:lstStyle/>
          <a:p>
            <a:pPr algn="ctr"/>
            <a:r>
              <a:rPr lang="en-CA" dirty="0"/>
              <a:t>*No mention of multiple </a:t>
            </a:r>
          </a:p>
          <a:p>
            <a:pPr algn="ctr"/>
            <a:r>
              <a:rPr lang="en-CA" dirty="0"/>
              <a:t>comparison correction</a:t>
            </a:r>
          </a:p>
        </p:txBody>
      </p:sp>
    </p:spTree>
    <p:extLst>
      <p:ext uri="{BB962C8B-B14F-4D97-AF65-F5344CB8AC3E}">
        <p14:creationId xmlns:p14="http://schemas.microsoft.com/office/powerpoint/2010/main" val="1627150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t>Introduction</a:t>
            </a:r>
          </a:p>
        </p:txBody>
      </p:sp>
      <p:pic>
        <p:nvPicPr>
          <p:cNvPr id="4" name="Picture 2" descr="Image for unlabelled fig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424" y="2704682"/>
            <a:ext cx="3996295" cy="399629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328873" y="1537922"/>
            <a:ext cx="4109326" cy="819500"/>
          </a:xfrm>
          <a:prstGeom prst="rect">
            <a:avLst/>
          </a:prstGeom>
        </p:spPr>
      </p:pic>
      <p:sp>
        <p:nvSpPr>
          <p:cNvPr id="6" name="Rectangle 5"/>
          <p:cNvSpPr/>
          <p:nvPr/>
        </p:nvSpPr>
        <p:spPr>
          <a:xfrm>
            <a:off x="527900" y="4809744"/>
            <a:ext cx="2083325" cy="193852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7" name="Picture 6"/>
          <p:cNvPicPr>
            <a:picLocks noChangeAspect="1"/>
          </p:cNvPicPr>
          <p:nvPr/>
        </p:nvPicPr>
        <p:blipFill>
          <a:blip r:embed="rId4"/>
          <a:stretch>
            <a:fillRect/>
          </a:stretch>
        </p:blipFill>
        <p:spPr>
          <a:xfrm>
            <a:off x="5373278" y="1046375"/>
            <a:ext cx="5731498" cy="5733075"/>
          </a:xfrm>
          <a:prstGeom prst="rect">
            <a:avLst/>
          </a:prstGeom>
        </p:spPr>
      </p:pic>
    </p:spTree>
    <p:extLst>
      <p:ext uri="{BB962C8B-B14F-4D97-AF65-F5344CB8AC3E}">
        <p14:creationId xmlns:p14="http://schemas.microsoft.com/office/powerpoint/2010/main" val="2159846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t>Introduction</a:t>
            </a:r>
          </a:p>
        </p:txBody>
      </p:sp>
      <p:sp>
        <p:nvSpPr>
          <p:cNvPr id="3" name="Content Placeholder 2"/>
          <p:cNvSpPr>
            <a:spLocks noGrp="1"/>
          </p:cNvSpPr>
          <p:nvPr>
            <p:ph idx="1"/>
          </p:nvPr>
        </p:nvSpPr>
        <p:spPr>
          <a:xfrm>
            <a:off x="6252550" y="2298128"/>
            <a:ext cx="5240014" cy="3236398"/>
          </a:xfrm>
        </p:spPr>
        <p:txBody>
          <a:bodyPr>
            <a:normAutofit/>
          </a:bodyPr>
          <a:lstStyle/>
          <a:p>
            <a:r>
              <a:rPr lang="en-CA" dirty="0"/>
              <a:t>Replicate previous findings using larger n</a:t>
            </a:r>
          </a:p>
          <a:p>
            <a:r>
              <a:rPr lang="en-CA" dirty="0"/>
              <a:t>Identify additional heritable taxa</a:t>
            </a:r>
          </a:p>
          <a:p>
            <a:r>
              <a:rPr lang="en-CA" dirty="0"/>
              <a:t>Identify gene-microbiome interactions (co-evolution)</a:t>
            </a:r>
          </a:p>
          <a:p>
            <a:endParaRPr lang="en-CA" dirty="0"/>
          </a:p>
          <a:p>
            <a:endParaRPr lang="en-CA" dirty="0"/>
          </a:p>
        </p:txBody>
      </p:sp>
      <p:pic>
        <p:nvPicPr>
          <p:cNvPr id="2050" name="Picture 2" descr="Figure thumbnail fx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989" y="2500168"/>
            <a:ext cx="4010360" cy="401036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186624" y="1671588"/>
            <a:ext cx="4520130" cy="742427"/>
          </a:xfrm>
          <a:prstGeom prst="rect">
            <a:avLst/>
          </a:prstGeom>
        </p:spPr>
      </p:pic>
      <p:pic>
        <p:nvPicPr>
          <p:cNvPr id="5" name="Picture 4"/>
          <p:cNvPicPr>
            <a:picLocks noChangeAspect="1"/>
          </p:cNvPicPr>
          <p:nvPr/>
        </p:nvPicPr>
        <p:blipFill>
          <a:blip r:embed="rId4"/>
          <a:stretch>
            <a:fillRect/>
          </a:stretch>
        </p:blipFill>
        <p:spPr>
          <a:xfrm>
            <a:off x="4616274" y="2314007"/>
            <a:ext cx="1265298" cy="1114993"/>
          </a:xfrm>
          <a:prstGeom prst="rect">
            <a:avLst/>
          </a:prstGeom>
        </p:spPr>
      </p:pic>
      <p:pic>
        <p:nvPicPr>
          <p:cNvPr id="6" name="Picture 5"/>
          <p:cNvPicPr>
            <a:picLocks noChangeAspect="1"/>
          </p:cNvPicPr>
          <p:nvPr/>
        </p:nvPicPr>
        <p:blipFill>
          <a:blip r:embed="rId5"/>
          <a:stretch>
            <a:fillRect/>
          </a:stretch>
        </p:blipFill>
        <p:spPr>
          <a:xfrm>
            <a:off x="6252993" y="5776246"/>
            <a:ext cx="2648086" cy="793791"/>
          </a:xfrm>
          <a:prstGeom prst="rect">
            <a:avLst/>
          </a:prstGeom>
        </p:spPr>
      </p:pic>
      <p:pic>
        <p:nvPicPr>
          <p:cNvPr id="7" name="Picture 6"/>
          <p:cNvPicPr>
            <a:picLocks noChangeAspect="1"/>
          </p:cNvPicPr>
          <p:nvPr/>
        </p:nvPicPr>
        <p:blipFill>
          <a:blip r:embed="rId6"/>
          <a:stretch>
            <a:fillRect/>
          </a:stretch>
        </p:blipFill>
        <p:spPr>
          <a:xfrm>
            <a:off x="4391700" y="3524763"/>
            <a:ext cx="1784442" cy="3016405"/>
          </a:xfrm>
          <a:prstGeom prst="rect">
            <a:avLst/>
          </a:prstGeom>
        </p:spPr>
      </p:pic>
    </p:spTree>
    <p:extLst>
      <p:ext uri="{BB962C8B-B14F-4D97-AF65-F5344CB8AC3E}">
        <p14:creationId xmlns:p14="http://schemas.microsoft.com/office/powerpoint/2010/main" val="1219467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fade">
                                      <p:cBhvr>
                                        <p:cTn id="18" dur="500"/>
                                        <p:tgtEl>
                                          <p:spTgt spid="3">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fade">
                                      <p:cBhvr>
                                        <p:cTn id="23" dur="500"/>
                                        <p:tgtEl>
                                          <p:spTgt spid="3">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t>Heritability Calculations</a:t>
            </a:r>
          </a:p>
        </p:txBody>
      </p:sp>
      <p:sp>
        <p:nvSpPr>
          <p:cNvPr id="3" name="Content Placeholder 2"/>
          <p:cNvSpPr>
            <a:spLocks noGrp="1"/>
          </p:cNvSpPr>
          <p:nvPr>
            <p:ph idx="1"/>
          </p:nvPr>
        </p:nvSpPr>
        <p:spPr/>
        <p:txBody>
          <a:bodyPr/>
          <a:lstStyle/>
          <a:p>
            <a:r>
              <a:rPr lang="en-CA" dirty="0"/>
              <a:t>Used ACE model</a:t>
            </a:r>
          </a:p>
          <a:p>
            <a:pPr lvl="1"/>
            <a:r>
              <a:rPr lang="en-CA" dirty="0"/>
              <a:t>A (additive genetics)</a:t>
            </a:r>
          </a:p>
          <a:p>
            <a:pPr lvl="2"/>
            <a:r>
              <a:rPr lang="en-CA" dirty="0"/>
              <a:t>A = 2 * (</a:t>
            </a:r>
            <a:r>
              <a:rPr lang="en-CA" dirty="0" err="1"/>
              <a:t>r</a:t>
            </a:r>
            <a:r>
              <a:rPr lang="en-CA" baseline="-25000" dirty="0" err="1"/>
              <a:t>mz</a:t>
            </a:r>
            <a:r>
              <a:rPr lang="en-CA" dirty="0"/>
              <a:t> – </a:t>
            </a:r>
            <a:r>
              <a:rPr lang="en-CA" dirty="0" err="1"/>
              <a:t>r</a:t>
            </a:r>
            <a:r>
              <a:rPr lang="en-CA" baseline="-25000" dirty="0" err="1"/>
              <a:t>dz</a:t>
            </a:r>
            <a:r>
              <a:rPr lang="en-CA" dirty="0"/>
              <a:t>) </a:t>
            </a:r>
          </a:p>
          <a:p>
            <a:pPr lvl="3"/>
            <a:r>
              <a:rPr lang="en-CA" dirty="0" err="1"/>
              <a:t>r</a:t>
            </a:r>
            <a:r>
              <a:rPr lang="en-CA" baseline="-25000" dirty="0" err="1"/>
              <a:t>mz</a:t>
            </a:r>
            <a:r>
              <a:rPr lang="en-CA" dirty="0"/>
              <a:t> = correlation of trait in identical twins</a:t>
            </a:r>
          </a:p>
          <a:p>
            <a:pPr lvl="3"/>
            <a:r>
              <a:rPr lang="en-CA" dirty="0" err="1"/>
              <a:t>r</a:t>
            </a:r>
            <a:r>
              <a:rPr lang="en-CA" baseline="-25000" dirty="0" err="1"/>
              <a:t>dz</a:t>
            </a:r>
            <a:r>
              <a:rPr lang="en-CA" dirty="0"/>
              <a:t> = correlation of trait in fraternal twins</a:t>
            </a:r>
          </a:p>
          <a:p>
            <a:pPr lvl="1"/>
            <a:r>
              <a:rPr lang="en-CA" dirty="0"/>
              <a:t>C (common environment)</a:t>
            </a:r>
          </a:p>
          <a:p>
            <a:pPr lvl="2"/>
            <a:r>
              <a:rPr lang="en-CA" dirty="0"/>
              <a:t>C = </a:t>
            </a:r>
            <a:r>
              <a:rPr lang="en-CA" dirty="0" err="1"/>
              <a:t>r</a:t>
            </a:r>
            <a:r>
              <a:rPr lang="en-CA" baseline="-25000" dirty="0" err="1"/>
              <a:t>mz</a:t>
            </a:r>
            <a:r>
              <a:rPr lang="en-CA" dirty="0"/>
              <a:t> - A</a:t>
            </a:r>
          </a:p>
          <a:p>
            <a:pPr lvl="1"/>
            <a:r>
              <a:rPr lang="en-CA" dirty="0"/>
              <a:t>E (unique environment)</a:t>
            </a:r>
          </a:p>
          <a:p>
            <a:pPr lvl="2"/>
            <a:r>
              <a:rPr lang="en-CA" dirty="0"/>
              <a:t>E = 1 – </a:t>
            </a:r>
            <a:r>
              <a:rPr lang="en-CA" dirty="0" err="1"/>
              <a:t>r</a:t>
            </a:r>
            <a:r>
              <a:rPr lang="en-CA" baseline="-25000" dirty="0" err="1"/>
              <a:t>mz</a:t>
            </a:r>
            <a:endParaRPr lang="en-CA" baseline="-25000" dirty="0"/>
          </a:p>
          <a:p>
            <a:r>
              <a:rPr lang="en-CA" dirty="0"/>
              <a:t>Falconer’s formula to calculate Heritability</a:t>
            </a:r>
          </a:p>
          <a:p>
            <a:pPr lvl="1"/>
            <a:r>
              <a:rPr lang="en-CA" dirty="0"/>
              <a:t>H2 = A = 2 * (</a:t>
            </a:r>
            <a:r>
              <a:rPr lang="en-CA" dirty="0" err="1"/>
              <a:t>r</a:t>
            </a:r>
            <a:r>
              <a:rPr lang="en-CA" baseline="-25000" dirty="0" err="1"/>
              <a:t>mz</a:t>
            </a:r>
            <a:r>
              <a:rPr lang="en-CA" dirty="0"/>
              <a:t> – </a:t>
            </a:r>
            <a:r>
              <a:rPr lang="en-CA" dirty="0" err="1"/>
              <a:t>r</a:t>
            </a:r>
            <a:r>
              <a:rPr lang="en-CA" baseline="-25000" dirty="0" err="1"/>
              <a:t>dz</a:t>
            </a:r>
            <a:r>
              <a:rPr lang="en-CA" dirty="0"/>
              <a:t>) </a:t>
            </a:r>
          </a:p>
          <a:p>
            <a:pPr marL="457200" lvl="1" indent="0">
              <a:buNone/>
            </a:pPr>
            <a:endParaRPr lang="en-CA" dirty="0"/>
          </a:p>
          <a:p>
            <a:pPr marL="457200" lvl="1" indent="0">
              <a:buNone/>
            </a:pPr>
            <a:endParaRPr lang="en-CA" dirty="0"/>
          </a:p>
        </p:txBody>
      </p:sp>
      <p:pic>
        <p:nvPicPr>
          <p:cNvPr id="1028" name="Picture 4" descr="http://img.dailymail.co.uk/i/pix/2007/12_04/TwinsL_228x36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95647" y="1279408"/>
            <a:ext cx="3074840" cy="4908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6365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t>OTU Heritability and Replication</a:t>
            </a:r>
          </a:p>
        </p:txBody>
      </p:sp>
      <p:sp>
        <p:nvSpPr>
          <p:cNvPr id="3" name="Content Placeholder 2"/>
          <p:cNvSpPr>
            <a:spLocks noGrp="1"/>
          </p:cNvSpPr>
          <p:nvPr>
            <p:ph idx="1"/>
          </p:nvPr>
        </p:nvSpPr>
        <p:spPr>
          <a:xfrm>
            <a:off x="6025896" y="1825625"/>
            <a:ext cx="5327904" cy="4351338"/>
          </a:xfrm>
        </p:spPr>
        <p:txBody>
          <a:bodyPr/>
          <a:lstStyle/>
          <a:p>
            <a:r>
              <a:rPr lang="en-CA" dirty="0"/>
              <a:t>A few discrepancies:</a:t>
            </a:r>
          </a:p>
          <a:p>
            <a:pPr lvl="1"/>
            <a:r>
              <a:rPr lang="en-CA" dirty="0"/>
              <a:t>Performed two FDR tests one with all data and one with no OTUs.</a:t>
            </a:r>
          </a:p>
          <a:p>
            <a:pPr lvl="1"/>
            <a:r>
              <a:rPr lang="en-CA" dirty="0"/>
              <a:t>Original P-values distribution is not one that is amenable to FDR correction (more on this on the next two slide)</a:t>
            </a:r>
          </a:p>
          <a:p>
            <a:pPr lvl="1"/>
            <a:r>
              <a:rPr lang="en-CA" dirty="0"/>
              <a:t>Multiple significant findings from the same value used (non-independence of samples -&gt; more on the next two slide)</a:t>
            </a:r>
          </a:p>
        </p:txBody>
      </p:sp>
      <p:pic>
        <p:nvPicPr>
          <p:cNvPr id="4" name="Picture 3"/>
          <p:cNvPicPr>
            <a:picLocks noChangeAspect="1"/>
          </p:cNvPicPr>
          <p:nvPr/>
        </p:nvPicPr>
        <p:blipFill>
          <a:blip r:embed="rId2"/>
          <a:stretch>
            <a:fillRect/>
          </a:stretch>
        </p:blipFill>
        <p:spPr>
          <a:xfrm>
            <a:off x="475488" y="1719696"/>
            <a:ext cx="4864608" cy="4901904"/>
          </a:xfrm>
          <a:prstGeom prst="rect">
            <a:avLst/>
          </a:prstGeom>
        </p:spPr>
      </p:pic>
      <p:sp>
        <p:nvSpPr>
          <p:cNvPr id="5" name="Rectangle 4"/>
          <p:cNvSpPr/>
          <p:nvPr/>
        </p:nvSpPr>
        <p:spPr>
          <a:xfrm>
            <a:off x="841248" y="2368296"/>
            <a:ext cx="4059936" cy="2286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275549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t>OTU Heritability and Replication</a:t>
            </a:r>
          </a:p>
        </p:txBody>
      </p:sp>
      <p:pic>
        <p:nvPicPr>
          <p:cNvPr id="1026" name="Picture 2" descr="cen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856" y="1894641"/>
            <a:ext cx="4800600" cy="480060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14779" y="1857080"/>
            <a:ext cx="3129699" cy="231899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028" name="Picture 4" descr="cent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89108" y="1800371"/>
            <a:ext cx="4800600" cy="480060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768443" y="6611779"/>
            <a:ext cx="5413661" cy="246221"/>
          </a:xfrm>
          <a:prstGeom prst="rect">
            <a:avLst/>
          </a:prstGeom>
          <a:noFill/>
        </p:spPr>
        <p:txBody>
          <a:bodyPr wrap="none" rtlCol="0">
            <a:spAutoFit/>
          </a:bodyPr>
          <a:lstStyle/>
          <a:p>
            <a:r>
              <a:rPr lang="en-CA" sz="1000" dirty="0"/>
              <a:t>Images from David Robinson: http://varianceexplained.org/statistics/interpreting-pvalue-histogram/</a:t>
            </a:r>
          </a:p>
        </p:txBody>
      </p:sp>
    </p:spTree>
    <p:extLst>
      <p:ext uri="{BB962C8B-B14F-4D97-AF65-F5344CB8AC3E}">
        <p14:creationId xmlns:p14="http://schemas.microsoft.com/office/powerpoint/2010/main" val="3688927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8"/>
                                        </p:tgtEl>
                                        <p:attrNameLst>
                                          <p:attrName>style.visibility</p:attrName>
                                        </p:attrNameLst>
                                      </p:cBhvr>
                                      <p:to>
                                        <p:strVal val="visible"/>
                                      </p:to>
                                    </p:set>
                                    <p:animEffect transition="in" filter="fade">
                                      <p:cBhvr>
                                        <p:cTn id="12"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CA" b="1" dirty="0"/>
              <a:t>OTU Heritability and Replication</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9695" y="1851079"/>
            <a:ext cx="4658296" cy="3155841"/>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5844" y="1851079"/>
            <a:ext cx="4658296" cy="3155841"/>
          </a:xfrm>
          <a:prstGeom prst="rect">
            <a:avLst/>
          </a:prstGeom>
        </p:spPr>
      </p:pic>
      <p:sp>
        <p:nvSpPr>
          <p:cNvPr id="10" name="TextBox 9"/>
          <p:cNvSpPr txBox="1"/>
          <p:nvPr/>
        </p:nvSpPr>
        <p:spPr>
          <a:xfrm>
            <a:off x="1989055" y="5184742"/>
            <a:ext cx="2478179" cy="369332"/>
          </a:xfrm>
          <a:prstGeom prst="rect">
            <a:avLst/>
          </a:prstGeom>
          <a:noFill/>
        </p:spPr>
        <p:txBody>
          <a:bodyPr wrap="none" rtlCol="0">
            <a:spAutoFit/>
          </a:bodyPr>
          <a:lstStyle/>
          <a:p>
            <a:r>
              <a:rPr lang="en-CA" dirty="0"/>
              <a:t>1</a:t>
            </a:r>
            <a:r>
              <a:rPr lang="en-CA" baseline="30000" dirty="0"/>
              <a:t>st</a:t>
            </a:r>
            <a:r>
              <a:rPr lang="en-CA" dirty="0"/>
              <a:t> FDR with all 945 tests</a:t>
            </a:r>
          </a:p>
        </p:txBody>
      </p:sp>
      <p:sp>
        <p:nvSpPr>
          <p:cNvPr id="11" name="TextBox 10"/>
          <p:cNvSpPr txBox="1"/>
          <p:nvPr/>
        </p:nvSpPr>
        <p:spPr>
          <a:xfrm>
            <a:off x="7373326" y="5186311"/>
            <a:ext cx="2311595" cy="369332"/>
          </a:xfrm>
          <a:prstGeom prst="rect">
            <a:avLst/>
          </a:prstGeom>
          <a:noFill/>
        </p:spPr>
        <p:txBody>
          <a:bodyPr wrap="none" rtlCol="0">
            <a:spAutoFit/>
          </a:bodyPr>
          <a:lstStyle/>
          <a:p>
            <a:r>
              <a:rPr lang="en-CA" dirty="0"/>
              <a:t>2</a:t>
            </a:r>
            <a:r>
              <a:rPr lang="en-CA" baseline="30000" dirty="0"/>
              <a:t>nd</a:t>
            </a:r>
            <a:r>
              <a:rPr lang="en-CA" dirty="0"/>
              <a:t>  FDR with 163 tests</a:t>
            </a:r>
          </a:p>
        </p:txBody>
      </p:sp>
      <p:sp>
        <p:nvSpPr>
          <p:cNvPr id="12" name="TextBox 11"/>
          <p:cNvSpPr txBox="1"/>
          <p:nvPr/>
        </p:nvSpPr>
        <p:spPr>
          <a:xfrm>
            <a:off x="1979629" y="6061435"/>
            <a:ext cx="7343357" cy="369332"/>
          </a:xfrm>
          <a:prstGeom prst="rect">
            <a:avLst/>
          </a:prstGeom>
          <a:noFill/>
        </p:spPr>
        <p:txBody>
          <a:bodyPr wrap="none" rtlCol="0">
            <a:spAutoFit/>
          </a:bodyPr>
          <a:lstStyle/>
          <a:p>
            <a:r>
              <a:rPr lang="en-CA" dirty="0"/>
              <a:t>After removal of duplicates from 2</a:t>
            </a:r>
            <a:r>
              <a:rPr lang="en-CA" baseline="30000" dirty="0"/>
              <a:t>nd</a:t>
            </a:r>
            <a:r>
              <a:rPr lang="en-CA" dirty="0"/>
              <a:t> test P-values &lt; 0.05 went from 58 to 40 </a:t>
            </a:r>
          </a:p>
        </p:txBody>
      </p:sp>
    </p:spTree>
    <p:extLst>
      <p:ext uri="{BB962C8B-B14F-4D97-AF65-F5344CB8AC3E}">
        <p14:creationId xmlns:p14="http://schemas.microsoft.com/office/powerpoint/2010/main" val="1551004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t>Correlation between Heritable bacteria and Alpha and Beta Diversity</a:t>
            </a:r>
          </a:p>
        </p:txBody>
      </p:sp>
      <p:pic>
        <p:nvPicPr>
          <p:cNvPr id="4" name="Picture 3"/>
          <p:cNvPicPr>
            <a:picLocks noChangeAspect="1"/>
          </p:cNvPicPr>
          <p:nvPr/>
        </p:nvPicPr>
        <p:blipFill>
          <a:blip r:embed="rId2"/>
          <a:stretch>
            <a:fillRect/>
          </a:stretch>
        </p:blipFill>
        <p:spPr>
          <a:xfrm>
            <a:off x="2418772" y="1954704"/>
            <a:ext cx="6794897" cy="4280521"/>
          </a:xfrm>
          <a:prstGeom prst="rect">
            <a:avLst/>
          </a:prstGeom>
        </p:spPr>
      </p:pic>
    </p:spTree>
    <p:extLst>
      <p:ext uri="{BB962C8B-B14F-4D97-AF65-F5344CB8AC3E}">
        <p14:creationId xmlns:p14="http://schemas.microsoft.com/office/powerpoint/2010/main" val="7607564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775</TotalTime>
  <Words>522</Words>
  <Application>Microsoft Office PowerPoint</Application>
  <PresentationFormat>Widescreen</PresentationFormat>
  <Paragraphs>92</Paragraphs>
  <Slides>12</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vt:lpstr>
      <vt:lpstr>Office Theme</vt:lpstr>
      <vt:lpstr>Schloss Journal Club </vt:lpstr>
      <vt:lpstr>Introduction</vt:lpstr>
      <vt:lpstr>Introduction</vt:lpstr>
      <vt:lpstr>Introduction</vt:lpstr>
      <vt:lpstr>Heritability Calculations</vt:lpstr>
      <vt:lpstr>OTU Heritability and Replication</vt:lpstr>
      <vt:lpstr>OTU Heritability and Replication</vt:lpstr>
      <vt:lpstr>OTU Heritability and Replication</vt:lpstr>
      <vt:lpstr>Correlation between Heritable bacteria and Alpha and Beta Diversity</vt:lpstr>
      <vt:lpstr>Heritability: Stability and Diversity </vt:lpstr>
      <vt:lpstr>Gene, SNPs, and Heritable Taxa</vt:lpstr>
      <vt:lpstr>GWAS and Microbiome Part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Schloss Journal Club </dc:title>
  <dc:creator>marc Sze</dc:creator>
  <cp:lastModifiedBy>marc Sze</cp:lastModifiedBy>
  <cp:revision>38</cp:revision>
  <dcterms:created xsi:type="dcterms:W3CDTF">2016-07-08T19:16:43Z</dcterms:created>
  <dcterms:modified xsi:type="dcterms:W3CDTF">2016-07-12T15:02:08Z</dcterms:modified>
</cp:coreProperties>
</file>