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0" autoAdjust="0"/>
    <p:restoredTop sz="72769" autoAdjust="0"/>
  </p:normalViewPr>
  <p:slideViewPr>
    <p:cSldViewPr snapToGrid="0" showGuides="1">
      <p:cViewPr varScale="1">
        <p:scale>
          <a:sx n="84" d="100"/>
          <a:sy n="84" d="100"/>
        </p:scale>
        <p:origin x="966" y="84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48681E-95C8-43E8-97FE-E2791512F9A7}" type="datetimeFigureOut">
              <a:rPr lang="en-CA" smtClean="0"/>
              <a:t>2017-05-03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D43040-191E-45A9-955C-C78CC30716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715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- Major one is that blooms happen without any underlying impact on the microbial community being examined</a:t>
            </a:r>
          </a:p>
          <a:p>
            <a:pPr marL="171450" indent="-171450">
              <a:buFontTx/>
              <a:buChar char="-"/>
            </a:pPr>
            <a:r>
              <a:rPr lang="en-CA" dirty="0"/>
              <a:t>Can identify exactly which sequences/species are blooming with 150 </a:t>
            </a:r>
            <a:r>
              <a:rPr lang="en-CA" dirty="0" err="1"/>
              <a:t>bp</a:t>
            </a:r>
            <a:endParaRPr lang="en-CA" dirty="0"/>
          </a:p>
          <a:p>
            <a:pPr marL="171450" indent="-171450">
              <a:buFontTx/>
              <a:buChar char="-"/>
            </a:pPr>
            <a:r>
              <a:rPr lang="en-CA" dirty="0"/>
              <a:t>Class level is a good enough indicator of community similarity.</a:t>
            </a:r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Pro: Everything is up on GitHub for you to look 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D43040-191E-45A9-955C-C78CC307165F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39587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Main idea is to use 4 very different data sets to find what should be removed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D43040-191E-45A9-955C-C78CC307165F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73669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- Combination of two different studies </a:t>
            </a:r>
          </a:p>
          <a:p>
            <a:r>
              <a:rPr lang="en-CA" dirty="0"/>
              <a:t>- Main point here is that even with stabilization more outliers appear.</a:t>
            </a:r>
          </a:p>
          <a:p>
            <a:r>
              <a:rPr lang="en-CA" dirty="0"/>
              <a:t>- So by looking at outliers to remove you can ID what needs to be removed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D43040-191E-45A9-955C-C78CC307165F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1486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Statement that using min AG foldchange (log2) minimal ratio over the three studies was used to mitigate per study differences.</a:t>
            </a:r>
          </a:p>
          <a:p>
            <a:r>
              <a:rPr lang="en-CA" dirty="0"/>
              <a:t>I’m personally not sure if this is the case.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D43040-191E-45A9-955C-C78CC307165F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18557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sOTUs</a:t>
            </a:r>
            <a:r>
              <a:rPr lang="en-CA" dirty="0"/>
              <a:t> = sub-operational OTUs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D43040-191E-45A9-955C-C78CC307165F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0536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I actually find this graph redundant in the in the fact they are essentially the inverse of each other</a:t>
            </a:r>
          </a:p>
          <a:p>
            <a:endParaRPr lang="en-CA" dirty="0"/>
          </a:p>
          <a:p>
            <a:r>
              <a:rPr lang="en-CA" dirty="0"/>
              <a:t>X-axis is the number of cumulative bloom sequences removed</a:t>
            </a:r>
          </a:p>
          <a:p>
            <a:r>
              <a:rPr lang="en-CA" dirty="0"/>
              <a:t>Y-axis is the significant correlation with age. 20, 30, 40, 50, 60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D43040-191E-45A9-955C-C78CC307165F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9993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0FE0A-6A70-48AE-B572-7D683967A531}" type="datetimeFigureOut">
              <a:rPr lang="en-CA" smtClean="0"/>
              <a:t>2017-05-03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2797F-4749-466C-A4DE-A73912FD3E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491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0FE0A-6A70-48AE-B572-7D683967A531}" type="datetimeFigureOut">
              <a:rPr lang="en-CA" smtClean="0"/>
              <a:t>2017-05-03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2797F-4749-466C-A4DE-A73912FD3E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6367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0FE0A-6A70-48AE-B572-7D683967A531}" type="datetimeFigureOut">
              <a:rPr lang="en-CA" smtClean="0"/>
              <a:t>2017-05-03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2797F-4749-466C-A4DE-A73912FD3E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1737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78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0FE0A-6A70-48AE-B572-7D683967A531}" type="datetimeFigureOut">
              <a:rPr lang="en-CA" smtClean="0"/>
              <a:t>2017-05-03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2797F-4749-466C-A4DE-A73912FD3E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5006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0FE0A-6A70-48AE-B572-7D683967A531}" type="datetimeFigureOut">
              <a:rPr lang="en-CA" smtClean="0"/>
              <a:t>2017-05-03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2797F-4749-466C-A4DE-A73912FD3E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5492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0FE0A-6A70-48AE-B572-7D683967A531}" type="datetimeFigureOut">
              <a:rPr lang="en-CA" smtClean="0"/>
              <a:t>2017-05-03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2797F-4749-466C-A4DE-A73912FD3E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5087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678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0FE0A-6A70-48AE-B572-7D683967A531}" type="datetimeFigureOut">
              <a:rPr lang="en-CA" smtClean="0"/>
              <a:t>2017-05-03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2797F-4749-466C-A4DE-A73912FD3E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757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784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0FE0A-6A70-48AE-B572-7D683967A531}" type="datetimeFigureOut">
              <a:rPr lang="en-CA" smtClean="0"/>
              <a:t>2017-05-03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2797F-4749-466C-A4DE-A73912FD3E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5640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0FE0A-6A70-48AE-B572-7D683967A531}" type="datetimeFigureOut">
              <a:rPr lang="en-CA" smtClean="0"/>
              <a:t>2017-05-03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2797F-4749-466C-A4DE-A73912FD3E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6472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0FE0A-6A70-48AE-B572-7D683967A531}" type="datetimeFigureOut">
              <a:rPr lang="en-CA" smtClean="0"/>
              <a:t>2017-05-03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2797F-4749-466C-A4DE-A73912FD3E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0109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0FE0A-6A70-48AE-B572-7D683967A531}" type="datetimeFigureOut">
              <a:rPr lang="en-CA" smtClean="0"/>
              <a:t>2017-05-03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2797F-4749-466C-A4DE-A73912FD3E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8365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C0FE0A-6A70-48AE-B572-7D683967A531}" type="datetimeFigureOut">
              <a:rPr lang="en-CA" smtClean="0"/>
              <a:t>2017-05-03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2797F-4749-466C-A4DE-A73912FD3E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6885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CA" dirty="0">
                <a:solidFill>
                  <a:schemeClr val="bg1">
                    <a:lumMod val="50000"/>
                  </a:schemeClr>
                </a:solidFill>
              </a:rPr>
              <a:t>Correcting for Microbial Blooms in Fecal Samples during Room-Temperature Shipping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Journal Club</a:t>
            </a:r>
          </a:p>
          <a:p>
            <a:r>
              <a:rPr lang="en-CA" dirty="0"/>
              <a:t>Marc Sze</a:t>
            </a:r>
          </a:p>
          <a:p>
            <a:r>
              <a:rPr lang="en-CA" dirty="0"/>
              <a:t>May 4</a:t>
            </a:r>
            <a:r>
              <a:rPr lang="en-CA" baseline="30000" dirty="0"/>
              <a:t>th</a:t>
            </a:r>
            <a:r>
              <a:rPr lang="en-CA" dirty="0"/>
              <a:t>, 2017</a:t>
            </a:r>
          </a:p>
        </p:txBody>
      </p:sp>
    </p:spTree>
    <p:extLst>
      <p:ext uri="{BB962C8B-B14F-4D97-AF65-F5344CB8AC3E}">
        <p14:creationId xmlns:p14="http://schemas.microsoft.com/office/powerpoint/2010/main" val="2302144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780"/>
            <a:ext cx="12192000" cy="1325563"/>
          </a:xfrm>
        </p:spPr>
        <p:txBody>
          <a:bodyPr/>
          <a:lstStyle/>
          <a:p>
            <a:r>
              <a:rPr lang="en-CA" dirty="0"/>
              <a:t>Impact of </a:t>
            </a:r>
            <a:r>
              <a:rPr lang="en-CA" dirty="0" err="1"/>
              <a:t>sOTUs</a:t>
            </a:r>
            <a:r>
              <a:rPr lang="en-CA" dirty="0"/>
              <a:t> Removal to Distance Comparisons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6493" r="5038"/>
          <a:stretch/>
        </p:blipFill>
        <p:spPr>
          <a:xfrm>
            <a:off x="2530453" y="1739174"/>
            <a:ext cx="6567694" cy="4928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416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Go through the Abstract</a:t>
            </a:r>
          </a:p>
          <a:p>
            <a:pPr lvl="1"/>
            <a:r>
              <a:rPr lang="en-CA" dirty="0"/>
              <a:t>Assess</a:t>
            </a:r>
          </a:p>
          <a:p>
            <a:pPr lvl="2"/>
            <a:r>
              <a:rPr lang="en-CA" dirty="0"/>
              <a:t>Statement of Research Question</a:t>
            </a:r>
          </a:p>
          <a:p>
            <a:pPr lvl="2"/>
            <a:r>
              <a:rPr lang="en-CA" dirty="0"/>
              <a:t>Approach </a:t>
            </a:r>
          </a:p>
          <a:p>
            <a:pPr lvl="2"/>
            <a:r>
              <a:rPr lang="en-CA" dirty="0"/>
              <a:t>Results</a:t>
            </a:r>
          </a:p>
          <a:p>
            <a:pPr lvl="2"/>
            <a:r>
              <a:rPr lang="en-CA" dirty="0"/>
              <a:t>Answer</a:t>
            </a:r>
          </a:p>
          <a:p>
            <a:pPr lvl="1"/>
            <a:r>
              <a:rPr lang="en-CA" dirty="0"/>
              <a:t>Modify to improve</a:t>
            </a:r>
          </a:p>
          <a:p>
            <a:pPr lvl="1"/>
            <a:r>
              <a:rPr lang="en-CA" dirty="0"/>
              <a:t>Discuss changes</a:t>
            </a:r>
          </a:p>
          <a:p>
            <a:r>
              <a:rPr lang="en-CA" dirty="0"/>
              <a:t>Work through the paper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1026" name="Picture 2" descr="http://themcatprofessor.com/sites/default/files/styles/full_post/public/Piled%20Higher%20and%20Deeper.png?itok=lLISJ0Q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190748"/>
            <a:ext cx="5404172" cy="3152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3284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</a:t>
            </a:r>
            <a:r>
              <a:rPr lang="en-CA"/>
              <a:t>Main Contention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Can correct out microbial blooms by removing the problematic reads</a:t>
            </a:r>
          </a:p>
          <a:p>
            <a:pPr lvl="1"/>
            <a:r>
              <a:rPr lang="en-CA" dirty="0"/>
              <a:t>Makes a few Assumptions:</a:t>
            </a:r>
          </a:p>
          <a:p>
            <a:pPr lvl="1"/>
            <a:r>
              <a:rPr lang="en-CA" b="1" dirty="0"/>
              <a:t>__________________!!!!!!</a:t>
            </a:r>
          </a:p>
          <a:p>
            <a:pPr lvl="1"/>
            <a:r>
              <a:rPr lang="en-CA" dirty="0"/>
              <a:t>___________________</a:t>
            </a:r>
          </a:p>
          <a:p>
            <a:pPr lvl="1"/>
            <a:r>
              <a:rPr lang="en-CA" dirty="0"/>
              <a:t>___________________</a:t>
            </a:r>
          </a:p>
        </p:txBody>
      </p:sp>
    </p:spTree>
    <p:extLst>
      <p:ext uri="{BB962C8B-B14F-4D97-AF65-F5344CB8AC3E}">
        <p14:creationId xmlns:p14="http://schemas.microsoft.com/office/powerpoint/2010/main" val="798515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Methods</a:t>
            </a:r>
          </a:p>
        </p:txBody>
      </p:sp>
      <p:pic>
        <p:nvPicPr>
          <p:cNvPr id="1026" name="Picture 2" descr="Image result for American Gut projec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621" y="4719103"/>
            <a:ext cx="2209800" cy="1006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personal genome projec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1470" y="1927860"/>
            <a:ext cx="19812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Ruth Ley UK twins microbiom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063" y="1920241"/>
            <a:ext cx="1785937" cy="1785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qiit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2980" y="4084320"/>
            <a:ext cx="1272540" cy="1272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897380" y="5804654"/>
            <a:ext cx="592213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CA" b="1" dirty="0"/>
              <a:t>AGP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462010" y="3059668"/>
            <a:ext cx="579005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CA" b="1" dirty="0"/>
              <a:t>PGP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1780" y="3783568"/>
            <a:ext cx="1064394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CA" b="1" dirty="0"/>
              <a:t>UK Twins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012430" y="5444728"/>
            <a:ext cx="2487540" cy="646331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CA" b="1" dirty="0" err="1"/>
              <a:t>Unplublished</a:t>
            </a:r>
            <a:r>
              <a:rPr lang="en-CA" b="1" dirty="0"/>
              <a:t> </a:t>
            </a:r>
            <a:r>
              <a:rPr lang="en-CA" b="1" dirty="0" err="1"/>
              <a:t>Qiita</a:t>
            </a:r>
            <a:r>
              <a:rPr lang="en-CA" b="1" dirty="0"/>
              <a:t> 1189</a:t>
            </a:r>
          </a:p>
          <a:p>
            <a:pPr algn="ctr"/>
            <a:r>
              <a:rPr lang="en-CA" b="1" dirty="0"/>
              <a:t>EWF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2960" y="3989070"/>
            <a:ext cx="2850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No Preservation</a:t>
            </a:r>
          </a:p>
          <a:p>
            <a:r>
              <a:rPr lang="en-CA" dirty="0"/>
              <a:t>Room Temperature Shipping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747510" y="3992880"/>
            <a:ext cx="13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Fresh Frozen</a:t>
            </a:r>
          </a:p>
        </p:txBody>
      </p:sp>
      <p:pic>
        <p:nvPicPr>
          <p:cNvPr id="1034" name="Picture 10" descr="Image result for omnigene gut kit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0540" y="1331595"/>
            <a:ext cx="19050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4587240" y="2911078"/>
            <a:ext cx="1505348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CA" b="1" dirty="0"/>
              <a:t>Storage Study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443990" y="1775460"/>
            <a:ext cx="27535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dirty="0"/>
              <a:t>Preservation</a:t>
            </a:r>
          </a:p>
          <a:p>
            <a:pPr algn="r"/>
            <a:r>
              <a:rPr lang="en-CA" dirty="0"/>
              <a:t>Room Temperature Storage</a:t>
            </a:r>
          </a:p>
        </p:txBody>
      </p:sp>
      <p:sp>
        <p:nvSpPr>
          <p:cNvPr id="6" name="Arrow: Left-Right 5"/>
          <p:cNvSpPr/>
          <p:nvPr/>
        </p:nvSpPr>
        <p:spPr>
          <a:xfrm rot="18480072">
            <a:off x="2503169" y="2834640"/>
            <a:ext cx="1508760" cy="46863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Arrow: Left-Right 17"/>
          <p:cNvSpPr/>
          <p:nvPr/>
        </p:nvSpPr>
        <p:spPr>
          <a:xfrm>
            <a:off x="3760470" y="3924300"/>
            <a:ext cx="2926080" cy="46863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240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s://dvjhhd5e4gesk.cloudfront.net/content/msys/2/2/e00199-16/F1.large.jpg?width=800&amp;height=600&amp;carousel=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01" b="75000"/>
          <a:stretch/>
        </p:blipFill>
        <p:spPr bwMode="auto">
          <a:xfrm>
            <a:off x="5588000" y="1732024"/>
            <a:ext cx="3841750" cy="2517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780"/>
            <a:ext cx="12192000" cy="1325563"/>
          </a:xfrm>
        </p:spPr>
        <p:txBody>
          <a:bodyPr/>
          <a:lstStyle/>
          <a:p>
            <a:r>
              <a:rPr lang="en-CA" dirty="0"/>
              <a:t>More OTUs at Tails for Longer Room Temp Storage</a:t>
            </a:r>
          </a:p>
        </p:txBody>
      </p:sp>
      <p:pic>
        <p:nvPicPr>
          <p:cNvPr id="2050" name="Picture 2" descr="https://dvjhhd5e4gesk.cloudfront.net/content/msys/2/2/e00199-16/F1.large.jpg?width=800&amp;height=600&amp;carousel=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985" b="76250"/>
          <a:stretch/>
        </p:blipFill>
        <p:spPr bwMode="auto">
          <a:xfrm>
            <a:off x="1192215" y="1747287"/>
            <a:ext cx="3922710" cy="236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dvjhhd5e4gesk.cloudfront.net/content/msys/2/2/e00199-16/F1.large.jpg?width=800&amp;height=600&amp;carousel=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690" r="51910" b="49230"/>
          <a:stretch/>
        </p:blipFill>
        <p:spPr bwMode="auto">
          <a:xfrm>
            <a:off x="1181278" y="4276725"/>
            <a:ext cx="3868384" cy="245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dvjhhd5e4gesk.cloudfront.net/content/msys/2/2/e00199-16/F1.large.jpg?width=800&amp;height=600&amp;carousel=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24" t="26773" b="49001"/>
          <a:stretch/>
        </p:blipFill>
        <p:spPr bwMode="auto">
          <a:xfrm>
            <a:off x="5534025" y="4229100"/>
            <a:ext cx="3959226" cy="2505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0287000" y="2423160"/>
            <a:ext cx="16909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Storage Study</a:t>
            </a:r>
          </a:p>
          <a:p>
            <a:r>
              <a:rPr lang="en-CA" dirty="0"/>
              <a:t>Song, et al.</a:t>
            </a:r>
          </a:p>
          <a:p>
            <a:r>
              <a:rPr lang="en-CA" dirty="0"/>
              <a:t>Day 1 and Day 2</a:t>
            </a:r>
          </a:p>
        </p:txBody>
      </p:sp>
      <p:sp>
        <p:nvSpPr>
          <p:cNvPr id="4" name="Right Brace 3"/>
          <p:cNvSpPr/>
          <p:nvPr/>
        </p:nvSpPr>
        <p:spPr>
          <a:xfrm>
            <a:off x="9681210" y="1737360"/>
            <a:ext cx="422910" cy="2286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ight Brace 8"/>
          <p:cNvSpPr/>
          <p:nvPr/>
        </p:nvSpPr>
        <p:spPr>
          <a:xfrm rot="10800000">
            <a:off x="689610" y="1672590"/>
            <a:ext cx="422910" cy="2286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ight Brace 9"/>
          <p:cNvSpPr/>
          <p:nvPr/>
        </p:nvSpPr>
        <p:spPr>
          <a:xfrm>
            <a:off x="9707880" y="4301490"/>
            <a:ext cx="422910" cy="2286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ight Brace 10"/>
          <p:cNvSpPr/>
          <p:nvPr/>
        </p:nvSpPr>
        <p:spPr>
          <a:xfrm rot="10800000">
            <a:off x="716280" y="4236720"/>
            <a:ext cx="422910" cy="2286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TextBox 11"/>
          <p:cNvSpPr txBox="1"/>
          <p:nvPr/>
        </p:nvSpPr>
        <p:spPr>
          <a:xfrm>
            <a:off x="10267950" y="4975860"/>
            <a:ext cx="18079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Storage Study</a:t>
            </a:r>
          </a:p>
          <a:p>
            <a:r>
              <a:rPr lang="en-CA" dirty="0"/>
              <a:t>Mayo Clinic</a:t>
            </a:r>
          </a:p>
          <a:p>
            <a:r>
              <a:rPr lang="en-CA" dirty="0"/>
              <a:t>Day 7 and Day 14</a:t>
            </a:r>
          </a:p>
        </p:txBody>
      </p:sp>
    </p:spTree>
    <p:extLst>
      <p:ext uri="{BB962C8B-B14F-4D97-AF65-F5344CB8AC3E}">
        <p14:creationId xmlns:p14="http://schemas.microsoft.com/office/powerpoint/2010/main" val="2211192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One of the criteria markers for blooming</a:t>
            </a:r>
          </a:p>
        </p:txBody>
      </p:sp>
      <p:pic>
        <p:nvPicPr>
          <p:cNvPr id="3074" name="Picture 2" descr="https://dvjhhd5e4gesk.cloudfront.net/content/msys/2/2/e00199-16/F1.large.jpg?width=800&amp;height=600&amp;carousel=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361" r="5932"/>
          <a:stretch/>
        </p:blipFill>
        <p:spPr bwMode="auto">
          <a:xfrm>
            <a:off x="2175954" y="1781173"/>
            <a:ext cx="7041582" cy="4524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7332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Removing </a:t>
            </a:r>
            <a:r>
              <a:rPr lang="en-CA" dirty="0" err="1"/>
              <a:t>sOTUs</a:t>
            </a:r>
            <a:r>
              <a:rPr lang="en-CA" dirty="0"/>
              <a:t> Restores Normal Community</a:t>
            </a:r>
          </a:p>
        </p:txBody>
      </p:sp>
      <p:pic>
        <p:nvPicPr>
          <p:cNvPr id="4098" name="Picture 2" descr="https://dvjhhd5e4gesk.cloudfront.net/content/msys/2/2/e00199-16/F2.large.jpg?width=800&amp;height=600&amp;carousel=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9" r="7541" b="67222"/>
          <a:stretch/>
        </p:blipFill>
        <p:spPr bwMode="auto">
          <a:xfrm>
            <a:off x="788576" y="2190750"/>
            <a:ext cx="10822018" cy="3590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4942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Class Level Breakdown Pre and Post Removal</a:t>
            </a:r>
          </a:p>
        </p:txBody>
      </p:sp>
      <p:pic>
        <p:nvPicPr>
          <p:cNvPr id="5122" name="Picture 2" descr="https://dvjhhd5e4gesk.cloudfront.net/content/msys/2/2/e00199-16/F2.large.jpg?width=800&amp;height=600&amp;carousel=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777" b="33056"/>
          <a:stretch/>
        </p:blipFill>
        <p:spPr bwMode="auto">
          <a:xfrm>
            <a:off x="534193" y="2010286"/>
            <a:ext cx="11123614" cy="3542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3745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Restoring Age and Diversity Correlation</a:t>
            </a:r>
          </a:p>
        </p:txBody>
      </p:sp>
      <p:pic>
        <p:nvPicPr>
          <p:cNvPr id="6146" name="Picture 2" descr="https://dvjhhd5e4gesk.cloudfront.net/content/msys/2/2/e00199-16/F2.large.jpg?width=800&amp;height=600&amp;carousel=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222" r="14002"/>
          <a:stretch/>
        </p:blipFill>
        <p:spPr bwMode="auto">
          <a:xfrm>
            <a:off x="840728" y="2152650"/>
            <a:ext cx="10510544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6863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</TotalTime>
  <Words>335</Words>
  <Application>Microsoft Office PowerPoint</Application>
  <PresentationFormat>Widescreen</PresentationFormat>
  <Paragraphs>67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Correcting for Microbial Blooms in Fecal Samples during Room-Temperature Shipping</vt:lpstr>
      <vt:lpstr>Outline</vt:lpstr>
      <vt:lpstr>The Main Contention</vt:lpstr>
      <vt:lpstr>Methods</vt:lpstr>
      <vt:lpstr>More OTUs at Tails for Longer Room Temp Storage</vt:lpstr>
      <vt:lpstr>One of the criteria markers for blooming</vt:lpstr>
      <vt:lpstr>Removing sOTUs Restores Normal Community</vt:lpstr>
      <vt:lpstr>Class Level Breakdown Pre and Post Removal</vt:lpstr>
      <vt:lpstr>Restoring Age and Diversity Correlation</vt:lpstr>
      <vt:lpstr>Impact of sOTUs Removal to Distance Comparisons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Correcting for Microbial Blooms in Fecal Samples during Room-Temperature Shipping</dc:title>
  <dc:creator>marc Sze</dc:creator>
  <cp:lastModifiedBy>marc Sze</cp:lastModifiedBy>
  <cp:revision>16</cp:revision>
  <dcterms:created xsi:type="dcterms:W3CDTF">2017-05-02T14:47:52Z</dcterms:created>
  <dcterms:modified xsi:type="dcterms:W3CDTF">2017-05-03T17:38:51Z</dcterms:modified>
</cp:coreProperties>
</file>