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98A958-94E7-494E-991D-952850D690C2}">
  <a:tblStyle styleId="{EE98A958-94E7-494E-991D-952850D690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8a555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68a555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bd33f1842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bd33f1842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bd33f1842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bd33f1842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bd13221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bd13221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bd33f1842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bd33f1842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bd33f1842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bd33f1842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bd13221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bd13221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bd13221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3bd13221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3d162fcac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3d162fcac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b9f003bb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b9f003bb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b52e8758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b52e8758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bd33f1842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bd33f1842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b9f003bb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b9f003bb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bd33f1842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bd33f1842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AUDIENCE -&gt; SENIOR MANAGEMENT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b9f003bb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b9f003bb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bd33f1842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bd33f1842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bd33f1842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bd33f1842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bd33f1842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bd33f1842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forms/d/e/1FAIpQLSeigl5EctP_Z-cOjeNJEbETwj2ERKeadBtrOLM1nTqEOf9tPg/viewfor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DSIF5 Project 2 - Ames Housing</a:t>
            </a:r>
            <a:endParaRPr sz="4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445300" y="3463800"/>
            <a:ext cx="3710100" cy="17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Team 2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Loh</a:t>
            </a:r>
            <a:r>
              <a:rPr b="1" lang="en" sz="2400"/>
              <a:t> Wei Hao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Marc Tan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Ethan Lee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16 July 2022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Null values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6005025" y="274375"/>
            <a:ext cx="3061200" cy="4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expected null values in the dataset for the following reasons: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Clerical mistakes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Incomplete form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 suitable values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Recommendation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Fill up categorical questions with “NA”. Convert any possible categorical features into numerical ones.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Fill up numerical questions with zeros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Prevention Measure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new form will have data validation and restrict free text.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2288475" y="891450"/>
            <a:ext cx="1464600" cy="516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 of feature</a:t>
            </a:r>
            <a:endParaRPr b="1"/>
          </a:p>
        </p:txBody>
      </p:sp>
      <p:sp>
        <p:nvSpPr>
          <p:cNvPr id="362" name="Google Shape;362;p22"/>
          <p:cNvSpPr/>
          <p:nvPr/>
        </p:nvSpPr>
        <p:spPr>
          <a:xfrm rot="-5397142">
            <a:off x="2854425" y="1358475"/>
            <a:ext cx="360900" cy="157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 rot="-2697979">
            <a:off x="3760063" y="1436268"/>
            <a:ext cx="360837" cy="44590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710775" y="1889025"/>
            <a:ext cx="1464600" cy="516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Categorical</a:t>
            </a:r>
            <a:endParaRPr b="1"/>
          </a:p>
        </p:txBody>
      </p:sp>
      <p:sp>
        <p:nvSpPr>
          <p:cNvPr id="365" name="Google Shape;365;p22"/>
          <p:cNvSpPr/>
          <p:nvPr/>
        </p:nvSpPr>
        <p:spPr>
          <a:xfrm>
            <a:off x="3901575" y="1889025"/>
            <a:ext cx="1464600" cy="5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Numerical</a:t>
            </a:r>
            <a:endParaRPr b="1"/>
          </a:p>
        </p:txBody>
      </p:sp>
      <p:sp>
        <p:nvSpPr>
          <p:cNvPr id="366" name="Google Shape;366;p22"/>
          <p:cNvSpPr/>
          <p:nvPr/>
        </p:nvSpPr>
        <p:spPr>
          <a:xfrm rot="2702021">
            <a:off x="1920588" y="1436268"/>
            <a:ext cx="360837" cy="44590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66925" y="2978625"/>
            <a:ext cx="1974000" cy="1614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Fill with “NA”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e.g. Garage type can be Attached, Detached, Built-In, Basement, or NA (no garage)</a:t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 rot="2858">
            <a:off x="1213088" y="2469237"/>
            <a:ext cx="360900" cy="44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2319675" y="2350125"/>
            <a:ext cx="1437600" cy="22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Fill with “NA” and map to numerical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e.g. Basement quality change to scale of 0-5 where 0 indicates no basement</a:t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 rot="2858">
            <a:off x="4586388" y="2469237"/>
            <a:ext cx="360900" cy="445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3901575" y="2978625"/>
            <a:ext cx="1974000" cy="16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Fill with Zeros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e.g. Fill basement area with zeros for those homes without a basement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Combining redundant 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6417000" y="1493550"/>
            <a:ext cx="25659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Multicollinearity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This is when an independent variable is highly correlated with another independent variable. We have to get rid of it to have more reliable inferences.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Recommendation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Keep only one independent term and drop other highly correlated terms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78" name="Google Shape;378;p23"/>
          <p:cNvGraphicFramePr/>
          <p:nvPr/>
        </p:nvGraphicFramePr>
        <p:xfrm>
          <a:off x="311225" y="8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{EE98A958-94E7-494E-991D-952850D690C2}</a:tableStyleId>
              </a:tblPr>
              <a:tblGrid>
                <a:gridCol w="1438325"/>
                <a:gridCol w="1438325"/>
                <a:gridCol w="1438325"/>
                <a:gridCol w="1438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1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2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Correlation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Interpretation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 garage was built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 house was built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0.83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Garage &amp; House built together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Garage area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Cars in garage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0.89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Bigger the garage, the more cars it can fit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floor area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Basement area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0.81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Basement area likely to increase in tandem with first floor area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4"/>
          <p:cNvGrpSpPr/>
          <p:nvPr/>
        </p:nvGrpSpPr>
        <p:grpSpPr>
          <a:xfrm>
            <a:off x="62050" y="888400"/>
            <a:ext cx="5911220" cy="4124625"/>
            <a:chOff x="2872300" y="284025"/>
            <a:chExt cx="5911220" cy="4124625"/>
          </a:xfrm>
        </p:grpSpPr>
        <p:pic>
          <p:nvPicPr>
            <p:cNvPr id="384" name="Google Shape;38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72300" y="284025"/>
              <a:ext cx="5911220" cy="4124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4"/>
            <p:cNvSpPr/>
            <p:nvPr/>
          </p:nvSpPr>
          <p:spPr>
            <a:xfrm>
              <a:off x="6942125" y="1024750"/>
              <a:ext cx="325800" cy="34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6998700" y="2398125"/>
              <a:ext cx="325800" cy="34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4024975" y="2301325"/>
              <a:ext cx="325800" cy="34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5510175" y="3739050"/>
              <a:ext cx="325800" cy="34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6998700" y="3658975"/>
              <a:ext cx="325800" cy="34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24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Outliers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6204750" y="1493550"/>
            <a:ext cx="27783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Contributes to large errors during regression analysis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Use a scatter plot to quickly identify and remove outliers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Recommendation: Drop to get a better line fit for each independent variable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4676550" y="3636525"/>
            <a:ext cx="1401000" cy="133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After</a:t>
            </a:r>
            <a:r>
              <a:rPr lang="en">
                <a:solidFill>
                  <a:schemeClr val="lt1"/>
                </a:solidFill>
              </a:rPr>
              <a:t> preprocessing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8" name="Google Shape;398;p25"/>
          <p:cNvSpPr txBox="1"/>
          <p:nvPr/>
        </p:nvSpPr>
        <p:spPr>
          <a:xfrm>
            <a:off x="6204750" y="1493550"/>
            <a:ext cx="2778300" cy="1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We are left with 7</a:t>
            </a:r>
            <a:r>
              <a:rPr lang="en" sz="1300">
                <a:solidFill>
                  <a:schemeClr val="lt1"/>
                </a:solidFill>
              </a:rPr>
              <a:t> categorical features and 10</a:t>
            </a:r>
            <a:r>
              <a:rPr lang="en" sz="1300">
                <a:solidFill>
                  <a:schemeClr val="lt1"/>
                </a:solidFill>
              </a:rPr>
              <a:t> numerical features.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Numerical features show a high correlation to the sale price, which should give us a good model prediction.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99" name="Google Shape;399;p25"/>
          <p:cNvSpPr/>
          <p:nvPr/>
        </p:nvSpPr>
        <p:spPr>
          <a:xfrm>
            <a:off x="358075" y="969125"/>
            <a:ext cx="2592600" cy="516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Categorical features</a:t>
            </a:r>
            <a:endParaRPr b="1"/>
          </a:p>
        </p:txBody>
      </p:sp>
      <p:sp>
        <p:nvSpPr>
          <p:cNvPr id="400" name="Google Shape;400;p25"/>
          <p:cNvSpPr/>
          <p:nvPr/>
        </p:nvSpPr>
        <p:spPr>
          <a:xfrm>
            <a:off x="3330337" y="969125"/>
            <a:ext cx="2592600" cy="5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Numerical features (with correlation to sale price)</a:t>
            </a:r>
            <a:endParaRPr b="1"/>
          </a:p>
        </p:txBody>
      </p:sp>
      <p:sp>
        <p:nvSpPr>
          <p:cNvPr id="401" name="Google Shape;401;p25"/>
          <p:cNvSpPr/>
          <p:nvPr/>
        </p:nvSpPr>
        <p:spPr>
          <a:xfrm>
            <a:off x="358075" y="1627100"/>
            <a:ext cx="2592600" cy="301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Neighbourhood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 Subclass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 Zoning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House style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Exterior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Masonry veneer type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Foundation</a:t>
            </a:r>
            <a:endParaRPr b="1"/>
          </a:p>
        </p:txBody>
      </p:sp>
      <p:sp>
        <p:nvSpPr>
          <p:cNvPr id="402" name="Google Shape;402;p25"/>
          <p:cNvSpPr/>
          <p:nvPr/>
        </p:nvSpPr>
        <p:spPr>
          <a:xfrm>
            <a:off x="3330337" y="1627100"/>
            <a:ext cx="2592600" cy="30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Gross living area (0.72)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Gross non-living area (0.70)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Cars in garage (0.66)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Year built (-0.57)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of baths (0.60)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Fireplaces (0.49)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rooms (0.51)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Overall Quality (0.80)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Basement Quality (0.61)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Kitchen Quality (0.70)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/>
          <p:nvPr>
            <p:ph idx="4294967295" type="title"/>
          </p:nvPr>
        </p:nvSpPr>
        <p:spPr>
          <a:xfrm>
            <a:off x="311700" y="118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Black box to test our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8" name="Google Shape;408;p26"/>
          <p:cNvSpPr txBox="1"/>
          <p:nvPr>
            <p:ph idx="4294967295" type="body"/>
          </p:nvPr>
        </p:nvSpPr>
        <p:spPr>
          <a:xfrm>
            <a:off x="311700" y="860700"/>
            <a:ext cx="85206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 throw our features into 4 different black boxes to generate a predicted sales price.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Each black box contains different parameters to optimise the model score.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We want to find the black box that gives us the least test error with good generalization.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7280300" y="2249850"/>
            <a:ext cx="1775700" cy="23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Sale prices of homes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Which black box gives the least test error, with good generalization?</a:t>
            </a:r>
            <a:endParaRPr b="1"/>
          </a:p>
        </p:txBody>
      </p:sp>
      <p:sp>
        <p:nvSpPr>
          <p:cNvPr id="410" name="Google Shape;410;p26"/>
          <p:cNvSpPr/>
          <p:nvPr/>
        </p:nvSpPr>
        <p:spPr>
          <a:xfrm>
            <a:off x="3621800" y="2249850"/>
            <a:ext cx="1422000" cy="360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Black box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3621800" y="2921625"/>
            <a:ext cx="1422000" cy="360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Black box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3621800" y="3593400"/>
            <a:ext cx="1422000" cy="360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Black box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3621800" y="4265175"/>
            <a:ext cx="1422000" cy="360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Black box 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14" name="Google Shape;4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5" y="2237623"/>
            <a:ext cx="2718700" cy="179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15" name="Google Shape;415;p26"/>
          <p:cNvCxnSpPr>
            <a:stCxn id="414" idx="3"/>
            <a:endCxn id="410" idx="1"/>
          </p:cNvCxnSpPr>
          <p:nvPr/>
        </p:nvCxnSpPr>
        <p:spPr>
          <a:xfrm flipH="1" rot="10800000">
            <a:off x="2991375" y="2430298"/>
            <a:ext cx="630300" cy="7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6"/>
          <p:cNvCxnSpPr>
            <a:stCxn id="414" idx="3"/>
            <a:endCxn id="411" idx="1"/>
          </p:cNvCxnSpPr>
          <p:nvPr/>
        </p:nvCxnSpPr>
        <p:spPr>
          <a:xfrm flipH="1" rot="10800000">
            <a:off x="2991375" y="3101998"/>
            <a:ext cx="6303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6"/>
          <p:cNvCxnSpPr>
            <a:stCxn id="414" idx="3"/>
            <a:endCxn id="412" idx="1"/>
          </p:cNvCxnSpPr>
          <p:nvPr/>
        </p:nvCxnSpPr>
        <p:spPr>
          <a:xfrm>
            <a:off x="2991375" y="3137098"/>
            <a:ext cx="630300" cy="6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6"/>
          <p:cNvCxnSpPr>
            <a:stCxn id="414" idx="3"/>
            <a:endCxn id="413" idx="1"/>
          </p:cNvCxnSpPr>
          <p:nvPr/>
        </p:nvCxnSpPr>
        <p:spPr>
          <a:xfrm>
            <a:off x="2991375" y="3137098"/>
            <a:ext cx="630300" cy="13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6"/>
          <p:cNvCxnSpPr>
            <a:stCxn id="410" idx="3"/>
            <a:endCxn id="420" idx="1"/>
          </p:cNvCxnSpPr>
          <p:nvPr/>
        </p:nvCxnSpPr>
        <p:spPr>
          <a:xfrm>
            <a:off x="5043800" y="2430300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26"/>
          <p:cNvSpPr/>
          <p:nvPr/>
        </p:nvSpPr>
        <p:spPr>
          <a:xfrm>
            <a:off x="5447875" y="2249850"/>
            <a:ext cx="1422000" cy="360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Predictions 1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21" name="Google Shape;421;p26"/>
          <p:cNvCxnSpPr>
            <a:stCxn id="411" idx="3"/>
            <a:endCxn id="422" idx="1"/>
          </p:cNvCxnSpPr>
          <p:nvPr/>
        </p:nvCxnSpPr>
        <p:spPr>
          <a:xfrm>
            <a:off x="5043800" y="3102075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26"/>
          <p:cNvSpPr/>
          <p:nvPr/>
        </p:nvSpPr>
        <p:spPr>
          <a:xfrm>
            <a:off x="5447875" y="2921625"/>
            <a:ext cx="1422000" cy="360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Predictions 2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23" name="Google Shape;423;p26"/>
          <p:cNvCxnSpPr>
            <a:stCxn id="412" idx="3"/>
            <a:endCxn id="424" idx="1"/>
          </p:cNvCxnSpPr>
          <p:nvPr/>
        </p:nvCxnSpPr>
        <p:spPr>
          <a:xfrm>
            <a:off x="5043800" y="3773850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26"/>
          <p:cNvSpPr/>
          <p:nvPr/>
        </p:nvSpPr>
        <p:spPr>
          <a:xfrm>
            <a:off x="5447875" y="3593400"/>
            <a:ext cx="1422000" cy="360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Predictions 3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25" name="Google Shape;425;p26"/>
          <p:cNvCxnSpPr>
            <a:stCxn id="413" idx="3"/>
            <a:endCxn id="426" idx="1"/>
          </p:cNvCxnSpPr>
          <p:nvPr/>
        </p:nvCxnSpPr>
        <p:spPr>
          <a:xfrm>
            <a:off x="5043800" y="4445625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26"/>
          <p:cNvSpPr/>
          <p:nvPr/>
        </p:nvSpPr>
        <p:spPr>
          <a:xfrm>
            <a:off x="5447875" y="4265175"/>
            <a:ext cx="1422000" cy="360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Predictions 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7" name="Google Shape;427;p26"/>
          <p:cNvSpPr txBox="1"/>
          <p:nvPr/>
        </p:nvSpPr>
        <p:spPr>
          <a:xfrm>
            <a:off x="6853450" y="2230200"/>
            <a:ext cx="4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sp>
        <p:nvSpPr>
          <p:cNvPr id="428" name="Google Shape;428;p26"/>
          <p:cNvSpPr txBox="1"/>
          <p:nvPr/>
        </p:nvSpPr>
        <p:spPr>
          <a:xfrm>
            <a:off x="6853450" y="2901975"/>
            <a:ext cx="4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sp>
        <p:nvSpPr>
          <p:cNvPr id="429" name="Google Shape;429;p26"/>
          <p:cNvSpPr txBox="1"/>
          <p:nvPr/>
        </p:nvSpPr>
        <p:spPr>
          <a:xfrm>
            <a:off x="6853450" y="3573750"/>
            <a:ext cx="4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sp>
        <p:nvSpPr>
          <p:cNvPr id="430" name="Google Shape;430;p26"/>
          <p:cNvSpPr txBox="1"/>
          <p:nvPr/>
        </p:nvSpPr>
        <p:spPr>
          <a:xfrm>
            <a:off x="6853450" y="4245525"/>
            <a:ext cx="4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272675" y="4169325"/>
            <a:ext cx="2755500" cy="45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Split 70% to fit black box,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30% to test black box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>
            <p:ph idx="4294967295" type="title"/>
          </p:nvPr>
        </p:nvSpPr>
        <p:spPr>
          <a:xfrm>
            <a:off x="311700" y="118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27"/>
          <p:cNvSpPr txBox="1"/>
          <p:nvPr>
            <p:ph idx="4294967295" type="body"/>
          </p:nvPr>
        </p:nvSpPr>
        <p:spPr>
          <a:xfrm>
            <a:off x="311700" y="726025"/>
            <a:ext cx="85206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Black box 2 performed the best with a 1.97% difference between the train and test set (good generalization) and also has the small test error (low variance)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Predicted and actual values fit nicely on a linear graph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However model does not perform well when predicting above $390k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We can improve on model by </a:t>
            </a:r>
            <a:r>
              <a:rPr lang="en">
                <a:solidFill>
                  <a:schemeClr val="lt1"/>
                </a:solidFill>
              </a:rPr>
              <a:t>offsetting</a:t>
            </a:r>
            <a:r>
              <a:rPr lang="en">
                <a:solidFill>
                  <a:schemeClr val="lt1"/>
                </a:solidFill>
              </a:rPr>
              <a:t> all predicted values that are $500k and above (so that it moves closer to the dotted line)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38" name="Google Shape;438;p27"/>
          <p:cNvGraphicFramePr/>
          <p:nvPr/>
        </p:nvGraphicFramePr>
        <p:xfrm>
          <a:off x="123475" y="21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{EE98A958-94E7-494E-991D-952850D690C2}</a:tableStyleId>
              </a:tblPr>
              <a:tblGrid>
                <a:gridCol w="843600"/>
                <a:gridCol w="880000"/>
                <a:gridCol w="787825"/>
                <a:gridCol w="1464275"/>
              </a:tblGrid>
              <a:tr h="4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Error (train)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Error (test)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Difference (%)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 box 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26687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27256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-2.13%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 box 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26696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27222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-1.97%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 box 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26690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27236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-2.05%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 box 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29482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29577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-0.32%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439" name="Google Shape;439;p27"/>
          <p:cNvGrpSpPr/>
          <p:nvPr/>
        </p:nvGrpSpPr>
        <p:grpSpPr>
          <a:xfrm>
            <a:off x="4571992" y="2164947"/>
            <a:ext cx="4439374" cy="2566740"/>
            <a:chOff x="3657400" y="755675"/>
            <a:chExt cx="4953000" cy="3190875"/>
          </a:xfrm>
        </p:grpSpPr>
        <p:pic>
          <p:nvPicPr>
            <p:cNvPr id="440" name="Google Shape;44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57400" y="755675"/>
              <a:ext cx="4953000" cy="3190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27"/>
            <p:cNvSpPr/>
            <p:nvPr/>
          </p:nvSpPr>
          <p:spPr>
            <a:xfrm>
              <a:off x="7011725" y="1017800"/>
              <a:ext cx="1360500" cy="543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2" name="Google Shape;442;p27"/>
            <p:cNvCxnSpPr/>
            <p:nvPr/>
          </p:nvCxnSpPr>
          <p:spPr>
            <a:xfrm flipH="1">
              <a:off x="7526089" y="1063237"/>
              <a:ext cx="18300" cy="2518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27"/>
            <p:cNvCxnSpPr/>
            <p:nvPr/>
          </p:nvCxnSpPr>
          <p:spPr>
            <a:xfrm>
              <a:off x="4277825" y="1455425"/>
              <a:ext cx="4278600" cy="3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4" name="Google Shape;444;p27"/>
          <p:cNvSpPr/>
          <p:nvPr/>
        </p:nvSpPr>
        <p:spPr>
          <a:xfrm>
            <a:off x="4046875" y="3268625"/>
            <a:ext cx="438600" cy="36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>
            <a:off x="8362600" y="2500200"/>
            <a:ext cx="219300" cy="36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/>
          <p:nvPr>
            <p:ph idx="4294967295" type="body"/>
          </p:nvPr>
        </p:nvSpPr>
        <p:spPr>
          <a:xfrm>
            <a:off x="311700" y="751350"/>
            <a:ext cx="8520600" cy="4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Please choose your neighbourhood, MS Subclass and MS Zoning (these are found in your house document sheet)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Please fill in your house style (1 story or 2 story or Others)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How big is your living area? (add first floor and 2nd floor sqft)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How big is your non-living area? (basement area and porch area sqft)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How many rooms are there?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How many full baths are there?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Do you have a fireplace?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How many cars can your garage fit?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When was your house built? (enter year)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When was the application form filled up (Can be calculated back end = Mths Sold)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What is the exterior finishing on your house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What is your masonry veneer type? (Brick, stone, others or none)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What kind of foundation is your house on? (Cinderblock, Concrete, Bricktile or others)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What is the overall material and finish quality of your house (1 to 10)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What is the height of your basement? (convert 1 to 5)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What is your kitchen quality? (1 to 5)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Please click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here </a:t>
            </a:r>
            <a:r>
              <a:rPr lang="en" sz="1600">
                <a:solidFill>
                  <a:schemeClr val="lt1"/>
                </a:solidFill>
              </a:rPr>
              <a:t>to fill up the form.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51" name="Google Shape;451;p28"/>
          <p:cNvSpPr txBox="1"/>
          <p:nvPr>
            <p:ph idx="4294967295" type="title"/>
          </p:nvPr>
        </p:nvSpPr>
        <p:spPr>
          <a:xfrm>
            <a:off x="311700" y="118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Final application form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 txBox="1"/>
          <p:nvPr>
            <p:ph idx="4294967295" type="body"/>
          </p:nvPr>
        </p:nvSpPr>
        <p:spPr>
          <a:xfrm>
            <a:off x="311700" y="751350"/>
            <a:ext cx="8520600" cy="4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We were able to get a sufficiently good model that is relevant for our use case: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600">
                <a:solidFill>
                  <a:schemeClr val="lt1"/>
                </a:solidFill>
              </a:rPr>
              <a:t>Shortens drastically the time</a:t>
            </a:r>
            <a:r>
              <a:rPr lang="en" sz="1600">
                <a:solidFill>
                  <a:schemeClr val="lt1"/>
                </a:solidFill>
              </a:rPr>
              <a:t> a customer takes to fill the form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Decreases the </a:t>
            </a:r>
            <a:r>
              <a:rPr b="1" lang="en" sz="1600">
                <a:solidFill>
                  <a:schemeClr val="lt1"/>
                </a:solidFill>
              </a:rPr>
              <a:t>dropout rate</a:t>
            </a:r>
            <a:r>
              <a:rPr lang="en" sz="1600">
                <a:solidFill>
                  <a:schemeClr val="lt1"/>
                </a:solidFill>
              </a:rPr>
              <a:t> and</a:t>
            </a:r>
            <a:r>
              <a:rPr b="1" lang="en" sz="1600">
                <a:solidFill>
                  <a:schemeClr val="lt1"/>
                </a:solidFill>
              </a:rPr>
              <a:t> increase revenue</a:t>
            </a:r>
            <a:endParaRPr b="1"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600">
                <a:solidFill>
                  <a:schemeClr val="lt1"/>
                </a:solidFill>
              </a:rPr>
              <a:t>Simple and easy to understand </a:t>
            </a:r>
            <a:r>
              <a:rPr lang="en" sz="1600">
                <a:solidFill>
                  <a:schemeClr val="lt1"/>
                </a:solidFill>
              </a:rPr>
              <a:t>application form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600">
                <a:solidFill>
                  <a:schemeClr val="lt1"/>
                </a:solidFill>
              </a:rPr>
              <a:t>Scalable </a:t>
            </a:r>
            <a:r>
              <a:rPr lang="en" sz="1600">
                <a:solidFill>
                  <a:schemeClr val="lt1"/>
                </a:solidFill>
              </a:rPr>
              <a:t>savings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 can improve the process further by: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Create and deploy a simple web application for customers to get instant results instead of through email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For higher valued homes: </a:t>
            </a:r>
            <a:endParaRPr sz="1600">
              <a:solidFill>
                <a:schemeClr val="lt1"/>
              </a:solidFill>
            </a:endParaRPr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600">
                <a:solidFill>
                  <a:schemeClr val="lt1"/>
                </a:solidFill>
              </a:rPr>
              <a:t>Model may not perform as well </a:t>
            </a:r>
            <a:r>
              <a:rPr lang="en" sz="1600">
                <a:solidFill>
                  <a:schemeClr val="lt1"/>
                </a:solidFill>
              </a:rPr>
              <a:t>when prices exceed roughly USD 390,000 and up</a:t>
            </a:r>
            <a:endParaRPr sz="1600">
              <a:solidFill>
                <a:schemeClr val="lt1"/>
              </a:solidFill>
            </a:endParaRPr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600">
                <a:solidFill>
                  <a:schemeClr val="lt1"/>
                </a:solidFill>
              </a:rPr>
              <a:t>I</a:t>
            </a:r>
            <a:r>
              <a:rPr lang="en" sz="1600">
                <a:solidFill>
                  <a:schemeClr val="lt1"/>
                </a:solidFill>
              </a:rPr>
              <a:t>t would be advisable that an on-site valuation be handled by human intervention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Alternatively, gathering of data for the higher valued homes will also help in assisting the model to better predict home prices in excess of USD 390,000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Get </a:t>
            </a:r>
            <a:r>
              <a:rPr lang="en" sz="1600">
                <a:solidFill>
                  <a:schemeClr val="lt1"/>
                </a:solidFill>
              </a:rPr>
              <a:t>house</a:t>
            </a:r>
            <a:r>
              <a:rPr lang="en" sz="1600">
                <a:solidFill>
                  <a:schemeClr val="lt1"/>
                </a:solidFill>
              </a:rPr>
              <a:t> pricing data from other years instead of during the Financial Crisis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57" name="Google Shape;457;p29"/>
          <p:cNvSpPr txBox="1"/>
          <p:nvPr>
            <p:ph idx="4294967295" type="title"/>
          </p:nvPr>
        </p:nvSpPr>
        <p:spPr>
          <a:xfrm>
            <a:off x="311700" y="118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/>
          <p:nvPr>
            <p:ph idx="1" type="subTitle"/>
          </p:nvPr>
        </p:nvSpPr>
        <p:spPr>
          <a:xfrm>
            <a:off x="230775" y="159000"/>
            <a:ext cx="3998700" cy="48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APPENDIX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Size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Gross living area (gr_liv_area)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Gross non-living area (bsmt area + porch area = gr_nliv_area)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GarageCars: Size of garage in car capacity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Profile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Neighbourhood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MS subclass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MS zoning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House style (1 or 2 story or others)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Time factors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Year built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Features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No. of baths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Fireplaces: Number of fireplaces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Total rooms above grade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Finishing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Exterior1st: Exterior covering on house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Masonry veneer type (Brick, stone, others or none)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Foundation (Cinderblock, Concrete, Bricktile or others)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Quality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OverallQual: Overall material and finish quality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BsmtQual: Height of the basement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KitchenQual: Kitchen quality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463" name="Google Shape;4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504" y="0"/>
            <a:ext cx="49144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0"/>
          <p:cNvSpPr/>
          <p:nvPr/>
        </p:nvSpPr>
        <p:spPr>
          <a:xfrm>
            <a:off x="4179025" y="4572000"/>
            <a:ext cx="4965000" cy="57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875" y="1022263"/>
            <a:ext cx="3994125" cy="30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/>
        </p:nvSpPr>
        <p:spPr>
          <a:xfrm>
            <a:off x="311225" y="930225"/>
            <a:ext cx="43299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We are WEM general insurance based in Ames, Iowa specializing in </a:t>
            </a:r>
            <a:r>
              <a:rPr b="1" lang="en" sz="1300">
                <a:solidFill>
                  <a:schemeClr val="lt1"/>
                </a:solidFill>
              </a:rPr>
              <a:t>home insurance.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Customers come to us looking to get their homes insured. A part of getting their homes insured requires the valuation of their property.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We have noticed through feedback forms that customers find our application forms: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Tedious and overly complicated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Usually </a:t>
            </a:r>
            <a:r>
              <a:rPr b="1" lang="en" sz="1300">
                <a:solidFill>
                  <a:schemeClr val="lt1"/>
                </a:solidFill>
              </a:rPr>
              <a:t>take more than an hour</a:t>
            </a:r>
            <a:r>
              <a:rPr lang="en" sz="1300">
                <a:solidFill>
                  <a:schemeClr val="lt1"/>
                </a:solidFill>
              </a:rPr>
              <a:t> for customers to fill up (total of 80 questions)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Customers do not want to spend</a:t>
            </a:r>
            <a:r>
              <a:rPr b="1" lang="en" sz="1300">
                <a:solidFill>
                  <a:schemeClr val="lt1"/>
                </a:solidFill>
              </a:rPr>
              <a:t> more than 10 mins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Due to the </a:t>
            </a:r>
            <a:r>
              <a:rPr b="1" lang="en" sz="1300">
                <a:solidFill>
                  <a:schemeClr val="lt1"/>
                </a:solidFill>
              </a:rPr>
              <a:t>high dropout rates</a:t>
            </a:r>
            <a:r>
              <a:rPr lang="en" sz="1300">
                <a:solidFill>
                  <a:schemeClr val="lt1"/>
                </a:solidFill>
              </a:rPr>
              <a:t>, management is concerned with the </a:t>
            </a:r>
            <a:r>
              <a:rPr b="1" lang="en" sz="1300">
                <a:solidFill>
                  <a:schemeClr val="lt1"/>
                </a:solidFill>
              </a:rPr>
              <a:t>loss of revenue and share of customers</a:t>
            </a:r>
            <a:r>
              <a:rPr lang="en" sz="1300">
                <a:solidFill>
                  <a:schemeClr val="lt1"/>
                </a:solidFill>
              </a:rPr>
              <a:t> to our competitors, who offer quicker and more accurate processing times.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85" name="Google Shape;285;p14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311225" y="1006425"/>
            <a:ext cx="7775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As a group of data scientists within the firm, we have been tasked to simplify the application process through </a:t>
            </a:r>
            <a:r>
              <a:rPr b="1" lang="en" sz="1300">
                <a:solidFill>
                  <a:schemeClr val="lt1"/>
                </a:solidFill>
              </a:rPr>
              <a:t>automating this process using machine learning models</a:t>
            </a:r>
            <a:r>
              <a:rPr lang="en" sz="1300">
                <a:solidFill>
                  <a:schemeClr val="lt1"/>
                </a:solidFill>
              </a:rPr>
              <a:t>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These predictive valuation models will help to: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E</a:t>
            </a:r>
            <a:r>
              <a:rPr b="1" lang="en" sz="1300">
                <a:solidFill>
                  <a:schemeClr val="lt1"/>
                </a:solidFill>
              </a:rPr>
              <a:t>ffectively predict the valuation</a:t>
            </a:r>
            <a:r>
              <a:rPr lang="en" sz="1300">
                <a:solidFill>
                  <a:schemeClr val="lt1"/>
                </a:solidFill>
              </a:rPr>
              <a:t> of the property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I</a:t>
            </a:r>
            <a:r>
              <a:rPr b="1" lang="en" sz="1300">
                <a:solidFill>
                  <a:schemeClr val="lt1"/>
                </a:solidFill>
              </a:rPr>
              <a:t>mprove efficiencies and the overall customer end-to-end experience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I</a:t>
            </a:r>
            <a:r>
              <a:rPr lang="en" sz="1300">
                <a:solidFill>
                  <a:schemeClr val="lt1"/>
                </a:solidFill>
              </a:rPr>
              <a:t>ncreasing take-up rate due to quicker </a:t>
            </a:r>
            <a:r>
              <a:rPr lang="en" sz="1300">
                <a:solidFill>
                  <a:schemeClr val="lt1"/>
                </a:solidFill>
              </a:rPr>
              <a:t>turnaround</a:t>
            </a:r>
            <a:r>
              <a:rPr lang="en" sz="1300">
                <a:solidFill>
                  <a:schemeClr val="lt1"/>
                </a:solidFill>
              </a:rPr>
              <a:t> times through quicker processing times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immediate task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403275" y="4419175"/>
            <a:ext cx="5930400" cy="55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keys information into form directly</a:t>
            </a:r>
            <a:endParaRPr/>
          </a:p>
        </p:txBody>
      </p:sp>
      <p:cxnSp>
        <p:nvCxnSpPr>
          <p:cNvPr id="293" name="Google Shape;293;p15"/>
          <p:cNvCxnSpPr/>
          <p:nvPr/>
        </p:nvCxnSpPr>
        <p:spPr>
          <a:xfrm>
            <a:off x="6333700" y="4695175"/>
            <a:ext cx="3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15"/>
          <p:cNvSpPr/>
          <p:nvPr/>
        </p:nvSpPr>
        <p:spPr>
          <a:xfrm>
            <a:off x="6706875" y="4419175"/>
            <a:ext cx="1832700" cy="609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generates valuation ready for underwriting</a:t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406875" y="4143250"/>
            <a:ext cx="8132700" cy="21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Revised process takes only ten minutes!</a:t>
            </a:r>
            <a:endParaRPr b="1"/>
          </a:p>
        </p:txBody>
      </p:sp>
      <p:sp>
        <p:nvSpPr>
          <p:cNvPr id="296" name="Google Shape;296;p15"/>
          <p:cNvSpPr/>
          <p:nvPr/>
        </p:nvSpPr>
        <p:spPr>
          <a:xfrm>
            <a:off x="403275" y="3150550"/>
            <a:ext cx="1733400" cy="609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writes information on form</a:t>
            </a:r>
            <a:endParaRPr/>
          </a:p>
        </p:txBody>
      </p:sp>
      <p:cxnSp>
        <p:nvCxnSpPr>
          <p:cNvPr id="297" name="Google Shape;297;p15"/>
          <p:cNvCxnSpPr/>
          <p:nvPr/>
        </p:nvCxnSpPr>
        <p:spPr>
          <a:xfrm>
            <a:off x="2136675" y="3426550"/>
            <a:ext cx="3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15"/>
          <p:cNvSpPr/>
          <p:nvPr/>
        </p:nvSpPr>
        <p:spPr>
          <a:xfrm>
            <a:off x="2504475" y="3150550"/>
            <a:ext cx="1733400" cy="609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Passes form to front desk for filling in system</a:t>
            </a:r>
            <a:endParaRPr/>
          </a:p>
        </p:txBody>
      </p:sp>
      <p:cxnSp>
        <p:nvCxnSpPr>
          <p:cNvPr id="299" name="Google Shape;299;p15"/>
          <p:cNvCxnSpPr/>
          <p:nvPr/>
        </p:nvCxnSpPr>
        <p:spPr>
          <a:xfrm>
            <a:off x="4237875" y="3426550"/>
            <a:ext cx="3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15"/>
          <p:cNvSpPr/>
          <p:nvPr/>
        </p:nvSpPr>
        <p:spPr>
          <a:xfrm>
            <a:off x="4605675" y="3150550"/>
            <a:ext cx="1760400" cy="609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clarifies on missing fields or data inaccuracy</a:t>
            </a:r>
            <a:endParaRPr/>
          </a:p>
        </p:txBody>
      </p:sp>
      <p:cxnSp>
        <p:nvCxnSpPr>
          <p:cNvPr id="301" name="Google Shape;301;p15"/>
          <p:cNvCxnSpPr/>
          <p:nvPr/>
        </p:nvCxnSpPr>
        <p:spPr>
          <a:xfrm>
            <a:off x="6333700" y="3426550"/>
            <a:ext cx="3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15"/>
          <p:cNvSpPr/>
          <p:nvPr/>
        </p:nvSpPr>
        <p:spPr>
          <a:xfrm>
            <a:off x="6706875" y="3150550"/>
            <a:ext cx="1959000" cy="676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Valuation of property for purpose of underwriting</a:t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06875" y="2874625"/>
            <a:ext cx="8132700" cy="212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process takes one week end-to-end</a:t>
            </a:r>
            <a:endParaRPr b="1"/>
          </a:p>
        </p:txBody>
      </p:sp>
      <p:sp>
        <p:nvSpPr>
          <p:cNvPr id="304" name="Google Shape;304;p15"/>
          <p:cNvSpPr/>
          <p:nvPr/>
        </p:nvSpPr>
        <p:spPr>
          <a:xfrm rot="5400000">
            <a:off x="4316725" y="-68050"/>
            <a:ext cx="306900" cy="8115900"/>
          </a:xfrm>
          <a:prstGeom prst="rightBrace">
            <a:avLst>
              <a:gd fmla="val 50000" name="adj1"/>
              <a:gd fmla="val 4978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450" y="172100"/>
            <a:ext cx="3608840" cy="47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current application form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311225" y="930225"/>
            <a:ext cx="4797000" cy="4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This is a sample of our form (Page 1 out of 5).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Customers tend to only complete one page and drop out.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Given that the form is </a:t>
            </a:r>
            <a:r>
              <a:rPr b="1" lang="en" sz="1250">
                <a:solidFill>
                  <a:schemeClr val="lt1"/>
                </a:solidFill>
              </a:rPr>
              <a:t>manual</a:t>
            </a:r>
            <a:r>
              <a:rPr lang="en" sz="1250">
                <a:solidFill>
                  <a:schemeClr val="lt1"/>
                </a:solidFill>
              </a:rPr>
              <a:t>, customers who make it to the end: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Usually fill up the forms incorrectly (funny values)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Leave plenty of blanks (null values)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In turn, data inaccuracy and missing fields will require follow-ups (in turn increasing the whole on-boarding process)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When the front desk staff transfers this information to the database: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Keys in the wrong values (human errors)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Leave plenty of blanks (null values)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7846125" y="290075"/>
            <a:ext cx="1131900" cy="12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WEM Insurance</a:t>
            </a:r>
            <a:endParaRPr b="1" sz="900"/>
          </a:p>
        </p:txBody>
      </p:sp>
      <p:sp>
        <p:nvSpPr>
          <p:cNvPr id="313" name="Google Shape;313;p16"/>
          <p:cNvSpPr txBox="1"/>
          <p:nvPr/>
        </p:nvSpPr>
        <p:spPr>
          <a:xfrm>
            <a:off x="6650125" y="4751875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2"/>
                </a:solidFill>
              </a:rPr>
              <a:t>Page 1 of 5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/>
        </p:nvSpPr>
        <p:spPr>
          <a:xfrm>
            <a:off x="311225" y="1006425"/>
            <a:ext cx="7775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Eliminate manual forms (to save staff costs and time taken)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Introducing online forms</a:t>
            </a:r>
            <a:r>
              <a:rPr b="1" lang="en">
                <a:solidFill>
                  <a:schemeClr val="lt1"/>
                </a:solidFill>
              </a:rPr>
              <a:t> (to save paper and less answer errors)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Greatly reduce the number of questions in form through data science!</a:t>
            </a:r>
            <a:endParaRPr b="1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Customers must be able to complete under 10 mins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We aim for less than 20 questions</a:t>
            </a:r>
            <a:endParaRPr sz="13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Combine similar or repeated questions</a:t>
            </a:r>
            <a:endParaRPr b="1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No open ended questions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Customers would only be required to tick checkboxes, answer yes/no/others, or indicate based on a number scale  (data validation checks front-end)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19" name="Google Shape;319;p17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we intend to improve the process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17"/>
          <p:cNvSpPr/>
          <p:nvPr/>
        </p:nvSpPr>
        <p:spPr>
          <a:xfrm>
            <a:off x="403275" y="4419175"/>
            <a:ext cx="5930400" cy="55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keys information into form directly</a:t>
            </a:r>
            <a:endParaRPr/>
          </a:p>
        </p:txBody>
      </p:sp>
      <p:cxnSp>
        <p:nvCxnSpPr>
          <p:cNvPr id="321" name="Google Shape;321;p17"/>
          <p:cNvCxnSpPr/>
          <p:nvPr/>
        </p:nvCxnSpPr>
        <p:spPr>
          <a:xfrm>
            <a:off x="6333700" y="4695175"/>
            <a:ext cx="3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17"/>
          <p:cNvSpPr/>
          <p:nvPr/>
        </p:nvSpPr>
        <p:spPr>
          <a:xfrm>
            <a:off x="6706875" y="4419175"/>
            <a:ext cx="1832700" cy="55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generates prediction</a:t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406875" y="4143250"/>
            <a:ext cx="8132700" cy="21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Revised process takes only ten minutes!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 of historical sale prices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311225" y="930225"/>
            <a:ext cx="50091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Management has given us access to a historical database of 2051 homes in the Ames area.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Dataset shows 80 sets of features as captured from the original application form.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Dataset also shows the sale price of each home when it was sold. We will use this as </a:t>
            </a:r>
            <a:r>
              <a:rPr lang="en" sz="1300">
                <a:solidFill>
                  <a:schemeClr val="lt1"/>
                </a:solidFill>
              </a:rPr>
              <a:t>the</a:t>
            </a:r>
            <a:r>
              <a:rPr lang="en" sz="1300">
                <a:solidFill>
                  <a:schemeClr val="lt1"/>
                </a:solidFill>
              </a:rPr>
              <a:t> valuation of the homes.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4315750" y="2907800"/>
            <a:ext cx="1160100" cy="2030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Sale prices of homes</a:t>
            </a:r>
            <a:endParaRPr/>
          </a:p>
        </p:txBody>
      </p:sp>
      <p:grpSp>
        <p:nvGrpSpPr>
          <p:cNvPr id="331" name="Google Shape;331;p18"/>
          <p:cNvGrpSpPr/>
          <p:nvPr/>
        </p:nvGrpSpPr>
        <p:grpSpPr>
          <a:xfrm>
            <a:off x="686275" y="2907800"/>
            <a:ext cx="3374700" cy="2030400"/>
            <a:chOff x="686275" y="2907800"/>
            <a:chExt cx="3374700" cy="2030400"/>
          </a:xfrm>
        </p:grpSpPr>
        <p:sp>
          <p:nvSpPr>
            <p:cNvPr id="332" name="Google Shape;332;p18"/>
            <p:cNvSpPr/>
            <p:nvPr/>
          </p:nvSpPr>
          <p:spPr>
            <a:xfrm>
              <a:off x="686275" y="2907800"/>
              <a:ext cx="3374700" cy="2030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 = 80 features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from the questions…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 from 2051 of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these forms!</a:t>
              </a:r>
              <a:endParaRPr/>
            </a:p>
          </p:txBody>
        </p:sp>
        <p:pic>
          <p:nvPicPr>
            <p:cNvPr id="333" name="Google Shape;33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9250" y="3071613"/>
              <a:ext cx="1280400" cy="17027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4" name="Google Shape;334;p18"/>
            <p:cNvCxnSpPr>
              <a:stCxn id="333" idx="1"/>
            </p:cNvCxnSpPr>
            <p:nvPr/>
          </p:nvCxnSpPr>
          <p:spPr>
            <a:xfrm rot="10800000">
              <a:off x="1676750" y="3452600"/>
              <a:ext cx="892500" cy="4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Exploring the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11225" y="930225"/>
            <a:ext cx="4733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In order to drastically reduce the number of features, we need to find: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Strong predictors (to keep)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Skewed values (to drop)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Null values (to fill up)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Repeated/ similar questions that can be combined (to reduce features)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Change as many categorical questions into binary/ ordinal questions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Outliers (to drop)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Strong predictors against the sale price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5942975" y="2310325"/>
            <a:ext cx="3061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Some of the important predictors include the quality, area and age features.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will keep and use these predictors as questions in our application form.</a:t>
            </a:r>
            <a:endParaRPr sz="1300">
              <a:solidFill>
                <a:schemeClr val="lt1"/>
              </a:solidFill>
            </a:endParaRPr>
          </a:p>
        </p:txBody>
      </p:sp>
      <p:graphicFrame>
        <p:nvGraphicFramePr>
          <p:cNvPr id="347" name="Google Shape;347;p20"/>
          <p:cNvGraphicFramePr/>
          <p:nvPr/>
        </p:nvGraphicFramePr>
        <p:xfrm>
          <a:off x="21055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{EE98A958-94E7-494E-991D-952850D690C2}</a:tableStyleId>
              </a:tblPr>
              <a:tblGrid>
                <a:gridCol w="2721375"/>
                <a:gridCol w="2904525"/>
              </a:tblGrid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9 </a:t>
                      </a:r>
                      <a:r>
                        <a:rPr b="1" lang="en" sz="1300"/>
                        <a:t>Features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Correlation against sale price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Overall quality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0.800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Gross living area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0.697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Garage area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0.650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Cars that can fit in garage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0.648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Total basement area (sqft)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0.629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1st floor area (sqft)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Year house was built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0.572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Year remodelled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0.550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 of full baths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0.538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Skewed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6015725" y="969125"/>
            <a:ext cx="3061200" cy="22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Some features have a very high % of a single value. Such features are usually poor predictors and can be dropped.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 e.g. Asking a customer if his house has utilities in this day and age is seemingly redundant.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Recommendation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Drop most of the skewed features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54" name="Google Shape;354;p21"/>
          <p:cNvGraphicFramePr/>
          <p:nvPr/>
        </p:nvGraphicFramePr>
        <p:xfrm>
          <a:off x="311225" y="8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{EE98A958-94E7-494E-991D-952850D690C2}</a:tableStyleId>
              </a:tblPr>
              <a:tblGrid>
                <a:gridCol w="1315225"/>
                <a:gridCol w="1852875"/>
                <a:gridCol w="2305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Highest % of a single value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Interpretation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Alley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93.17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93% of homes do not have an alley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Utilities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99.90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99% of homes have electricity, gas, water and sewage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Land slope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95.22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 of homes are built on a gentle slope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Roof material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98.73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99% of homes have roof made of composite shingles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