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0" r:id="rId3"/>
    <p:sldId id="261" r:id="rId4"/>
    <p:sldId id="262" r:id="rId5"/>
    <p:sldId id="257" r:id="rId6"/>
    <p:sldId id="258" r:id="rId7"/>
    <p:sldId id="259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2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5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87108-FD34-6F45-B568-0C7BAD1330A4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5E155F-6F59-2D44-8CDD-A6D50235F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35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5E155F-6F59-2D44-8CDD-A6D50235FD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38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6A863-9FFF-3642-B352-C2F00C161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EC4A52-DB34-394F-97A5-0F4B8C34C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5480B-C747-C34C-A13B-33B3F3AF8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603D3-DCED-CA48-A52A-CC55C25BAA11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CD2D8-3F20-994F-B70C-745105EAF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3863E-CFEA-C848-97C8-4488AB18B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CD377-E1FC-274B-A234-C1FC4B991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08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9C0F2-EE18-E242-8CBF-ADDF84813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3BE6C-D9E1-FC4E-BF12-B10E4FC20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60B11-9F2F-7F49-9DCF-40C45AC68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603D3-DCED-CA48-A52A-CC55C25BAA11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76423-BE14-3F49-9FB2-061F28DEC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EBF06-1342-E046-8FDB-25C420441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CD377-E1FC-274B-A234-C1FC4B991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461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D02305-F5A8-254D-B1E1-36D5B3CE28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116CAF-3B46-2B44-A91F-F2B5E3CAA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E7D7E-2C23-7D4A-B565-9F18761AF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603D3-DCED-CA48-A52A-CC55C25BAA11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0E336-A2F5-0A4B-B3AC-4D2BE5861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529F0-ABB8-6B44-B458-D3DCBDA01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CD377-E1FC-274B-A234-C1FC4B991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966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9D2FE-7592-E64B-BA2B-8BC76B887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CDBA4-C50B-484A-8EC7-B74DDFF56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D0D11-DE00-A842-92D1-95E07CD39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603D3-DCED-CA48-A52A-CC55C25BAA11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31FB9-C76F-E149-877C-D38C7F7D4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FAC5C-6FAA-5B40-8C9B-F6E877216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CD377-E1FC-274B-A234-C1FC4B991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0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22A8D-247C-EF49-ABFC-07113A9FC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7628CD-03AD-0D4C-A471-F8331F421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CCA3B-315C-B945-9F95-D4DDFAF57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603D3-DCED-CA48-A52A-CC55C25BAA11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9605D-6F34-2546-978E-B17AC3A1F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EC17C-CB42-1548-854E-0506395FE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CD377-E1FC-274B-A234-C1FC4B991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251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DAAB9-6B83-504C-A226-E68E2C98A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205C8-E941-CB44-8FD6-984C0030DA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80F2DA-ABD1-E646-A023-F18452E4EB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547766-4AE2-7340-8C85-017039669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603D3-DCED-CA48-A52A-CC55C25BAA11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A64A9-A05C-4349-A238-F1151756B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2B6A7-8312-1F45-8169-83DAA28F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CD377-E1FC-274B-A234-C1FC4B991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447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0F5A5-A22D-BA4D-8039-F88C6B8AE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A33C9-8083-534A-97C1-425AFB262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CAD465-74B8-D542-8B00-49F76E757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C200DB-B8D8-FF46-B109-E357C0DBD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A8A8FB-B587-BF43-8FAF-BD15DB57CB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C11AC8-E95A-5D47-A048-A2858F255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603D3-DCED-CA48-A52A-CC55C25BAA11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9A6374-A44E-5442-BEA7-BDC085DB8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D3BA87-54D4-6D45-9BF5-C3B8A786E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CD377-E1FC-274B-A234-C1FC4B991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102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36D53-857F-F142-95C4-6C7CB06CC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0A9354-3753-B245-93BA-8AE5C607A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603D3-DCED-CA48-A52A-CC55C25BAA11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237DCE-9343-6F48-B7CD-0FA91D28A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560008-E75E-3D4B-9506-FBEDED8D8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CD377-E1FC-274B-A234-C1FC4B991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649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CBA984-1963-D94B-8596-3104CFDD4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603D3-DCED-CA48-A52A-CC55C25BAA11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793773-FB67-5947-8761-C98CFAF77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1E08EC-CCF4-AF4C-AEEA-F7760BEDE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CD377-E1FC-274B-A234-C1FC4B991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421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DB4D4-EB72-5A42-B4A1-6392FBEAC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092F6-5066-F746-9F09-A8187D67D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77BD6-7E65-F24A-9FB4-2F09B2739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F0EF3B-9D2C-C742-8095-23D3AC44A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603D3-DCED-CA48-A52A-CC55C25BAA11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BF1725-FDA4-9042-8866-5B2079428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B55192-1BDA-2D46-8FB9-ED73A1164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CD377-E1FC-274B-A234-C1FC4B991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333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9879B-2E74-FC49-B4F3-0EDAE6027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179CAB-1439-2C43-81B9-517CF194ED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52728-2A5D-9E4E-B4D3-875F6D6FE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05F3F-C790-F84B-ABB6-7183AFEB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603D3-DCED-CA48-A52A-CC55C25BAA11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1EBCE8-28E9-8442-BED7-D017AEB40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E1BC61-42FE-0742-A78A-F823089D2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CD377-E1FC-274B-A234-C1FC4B991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16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6CF0DC-D6AC-3642-A540-08F3EB169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CCA013-234F-1447-A122-6F43C946B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B7AE4-7183-0848-95C9-6070B65166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603D3-DCED-CA48-A52A-CC55C25BAA11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8B1AE-077B-FA40-9789-7F8C03106B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87F50-800F-5046-B270-F505884B07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CD377-E1FC-274B-A234-C1FC4B991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67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30876-62FB-6449-8336-3813AECCE4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Peer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6E71FD-489F-E44F-85C1-06A7492633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Comparative Genomics</a:t>
            </a:r>
          </a:p>
        </p:txBody>
      </p:sp>
    </p:spTree>
    <p:extLst>
      <p:ext uri="{BB962C8B-B14F-4D97-AF65-F5344CB8AC3E}">
        <p14:creationId xmlns:p14="http://schemas.microsoft.com/office/powerpoint/2010/main" val="595245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77804-2392-A141-6510-5D66A665A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Track B Survey Peer Review </a:t>
            </a:r>
            <a:r>
              <a:rPr lang="en-US" dirty="0" err="1"/>
              <a:t>Assigments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D7AB492-E609-41B3-85D4-E1070AA810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0663707"/>
              </p:ext>
            </p:extLst>
          </p:nvPr>
        </p:nvGraphicFramePr>
        <p:xfrm>
          <a:off x="2095928" y="2401951"/>
          <a:ext cx="7776895" cy="30403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609000">
                  <a:extLst>
                    <a:ext uri="{9D8B030D-6E8A-4147-A177-3AD203B41FA5}">
                      <a16:colId xmlns:a16="http://schemas.microsoft.com/office/drawing/2014/main" val="1997459799"/>
                    </a:ext>
                  </a:extLst>
                </a:gridCol>
                <a:gridCol w="2662683">
                  <a:extLst>
                    <a:ext uri="{9D8B030D-6E8A-4147-A177-3AD203B41FA5}">
                      <a16:colId xmlns:a16="http://schemas.microsoft.com/office/drawing/2014/main" val="1519476587"/>
                    </a:ext>
                  </a:extLst>
                </a:gridCol>
                <a:gridCol w="2505212">
                  <a:extLst>
                    <a:ext uri="{9D8B030D-6E8A-4147-A177-3AD203B41FA5}">
                      <a16:colId xmlns:a16="http://schemas.microsoft.com/office/drawing/2014/main" val="2438366768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sng" strike="noStrike">
                          <a:effectLst/>
                        </a:rPr>
                        <a:t>Submitter</a:t>
                      </a:r>
                      <a:endParaRPr lang="en-US" sz="1600" b="0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sng" strike="noStrike">
                          <a:effectLst/>
                        </a:rPr>
                        <a:t>Reviewer 1</a:t>
                      </a:r>
                      <a:endParaRPr lang="en-US" sz="1600" b="0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sng" strike="noStrike">
                          <a:effectLst/>
                        </a:rPr>
                        <a:t>Reviewer 2</a:t>
                      </a:r>
                      <a:endParaRPr lang="en-US" sz="1600" b="0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8550507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Vishu Bangalore Venkatesha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Radha Manohara Reddy Bora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Sai Greeshmanth Chigurupati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855805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Radha Manohara Reddy Bora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Sai Greeshmanth Chigurupati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Srilakshmi Chirumanilla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530298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Sai Greeshmanth Chigurupati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Srilakshmi Chirumanilla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Lohit Chandu Golli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528038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Srilakshmi Chirumanilla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Lohit Chandu Golli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Kiran Kumar Gonuguntla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4188250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Lohit Chandu Golli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Kiran Kumar Gonuguntla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Ajay Janga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5576123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Kiran Kumar Gonuguntla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Ajay Janga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Basana Khadka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2554246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Ajay Janga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Basana Khadka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Harvinder Singh Sardar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108147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Basana Khadka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Harvinder Singh Sardar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Babar Basha Shaik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911452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Harvinder Singh Sardar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Babar Basha Shaik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Priyatam Reddy Teppireddy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4768523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Babar Basha Shaik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Priyatam Reddy Teppireddy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Vishu Bangalore Venkatesha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957826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Priyatam Reddy Teppireddy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Vishu Bangalore Venkatesha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Radha </a:t>
                      </a:r>
                      <a:r>
                        <a:rPr lang="en-US" sz="1600" u="none" strike="noStrike" dirty="0" err="1">
                          <a:effectLst/>
                        </a:rPr>
                        <a:t>Manohara</a:t>
                      </a:r>
                      <a:r>
                        <a:rPr lang="en-US" sz="1600" u="none" strike="noStrike" dirty="0">
                          <a:effectLst/>
                        </a:rPr>
                        <a:t> Reddy Bora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4465674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4725D4A-8A43-0DB4-D773-665D1B44857D}"/>
              </a:ext>
            </a:extLst>
          </p:cNvPr>
          <p:cNvSpPr txBox="1"/>
          <p:nvPr/>
        </p:nvSpPr>
        <p:spPr>
          <a:xfrm>
            <a:off x="6513160" y="5968928"/>
            <a:ext cx="4475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*I will email the assignments with the rubrics.</a:t>
            </a:r>
          </a:p>
        </p:txBody>
      </p:sp>
    </p:spTree>
    <p:extLst>
      <p:ext uri="{BB962C8B-B14F-4D97-AF65-F5344CB8AC3E}">
        <p14:creationId xmlns:p14="http://schemas.microsoft.com/office/powerpoint/2010/main" val="1378243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AFA8C-027D-1B41-8476-46E70AFCB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Review: Purpose for this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66D86-E2DC-AB41-AD75-64BD7F02E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3" y="1825625"/>
            <a:ext cx="11480800" cy="4351338"/>
          </a:xfrm>
        </p:spPr>
        <p:txBody>
          <a:bodyPr>
            <a:normAutofit/>
          </a:bodyPr>
          <a:lstStyle/>
          <a:p>
            <a:r>
              <a:rPr lang="en-US" b="1" i="1" dirty="0"/>
              <a:t>Grad Students doing Presentations:</a:t>
            </a:r>
          </a:p>
          <a:p>
            <a:pPr lvl="1"/>
            <a:r>
              <a:rPr lang="en-US" dirty="0"/>
              <a:t>25% of the graduate students’ grade for Final Projects will come from PEER REVIEW.</a:t>
            </a:r>
          </a:p>
          <a:p>
            <a:pPr lvl="1"/>
            <a:r>
              <a:rPr lang="en-US" dirty="0"/>
              <a:t>Reviewers will listen to the presentation, and fill out an evaluation form based on NIH criteria for grant proposals.</a:t>
            </a:r>
          </a:p>
          <a:p>
            <a:pPr lvl="2"/>
            <a:r>
              <a:rPr lang="en-US" dirty="0"/>
              <a:t>Significance</a:t>
            </a:r>
          </a:p>
          <a:p>
            <a:pPr lvl="2"/>
            <a:r>
              <a:rPr lang="en-US" dirty="0"/>
              <a:t>Innovation</a:t>
            </a:r>
          </a:p>
          <a:p>
            <a:pPr lvl="2"/>
            <a:r>
              <a:rPr lang="en-US" dirty="0"/>
              <a:t>Approach</a:t>
            </a:r>
          </a:p>
          <a:p>
            <a:pPr lvl="1"/>
            <a:r>
              <a:rPr lang="en-US" dirty="0"/>
              <a:t>I will average the scores for each category to calculate your grade for this </a:t>
            </a:r>
          </a:p>
          <a:p>
            <a:r>
              <a:rPr lang="en-US" b="1" i="1" dirty="0"/>
              <a:t>Students Performing Peer Review:</a:t>
            </a:r>
          </a:p>
          <a:p>
            <a:pPr lvl="1"/>
            <a:r>
              <a:rPr lang="en-US" dirty="0"/>
              <a:t>20% of your course grade will come from this task (Presentation grade)</a:t>
            </a:r>
          </a:p>
          <a:p>
            <a:pPr lvl="2"/>
            <a:r>
              <a:rPr lang="en-US" dirty="0"/>
              <a:t>If you did a presentation, then it will be 10% extra credit</a:t>
            </a:r>
          </a:p>
        </p:txBody>
      </p:sp>
    </p:spTree>
    <p:extLst>
      <p:ext uri="{BB962C8B-B14F-4D97-AF65-F5344CB8AC3E}">
        <p14:creationId xmlns:p14="http://schemas.microsoft.com/office/powerpoint/2010/main" val="4096181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8C889-03DD-354A-A529-ACAA80A34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3229F-A2FA-5E47-89D0-8B4BEA989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617828-5848-F445-9A22-CDC42CC8F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-81775"/>
            <a:ext cx="11620500" cy="64135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37C4D17-ED7C-4B48-99CA-4A5FFB321F5C}"/>
              </a:ext>
            </a:extLst>
          </p:cNvPr>
          <p:cNvSpPr/>
          <p:nvPr/>
        </p:nvSpPr>
        <p:spPr>
          <a:xfrm>
            <a:off x="285750" y="6486487"/>
            <a:ext cx="103748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http://</a:t>
            </a:r>
            <a:r>
              <a:rPr lang="en-US" sz="1200" dirty="0" err="1"/>
              <a:t>www.info-farmacia.com</a:t>
            </a:r>
            <a:r>
              <a:rPr lang="en-US" sz="1200" dirty="0"/>
              <a:t>/medico-</a:t>
            </a:r>
            <a:r>
              <a:rPr lang="en-US" sz="1200" dirty="0" err="1"/>
              <a:t>farmaceuticos</a:t>
            </a:r>
            <a:r>
              <a:rPr lang="en-US" sz="1200" dirty="0"/>
              <a:t>/</a:t>
            </a:r>
            <a:r>
              <a:rPr lang="en-US" sz="1200" dirty="0" err="1"/>
              <a:t>revisiones-farmaceuticas</a:t>
            </a:r>
            <a:r>
              <a:rPr lang="en-US" sz="1200" dirty="0"/>
              <a:t>/peer-review-of-scientific-papers-a-critical-analysis</a:t>
            </a:r>
          </a:p>
        </p:txBody>
      </p:sp>
    </p:spTree>
    <p:extLst>
      <p:ext uri="{BB962C8B-B14F-4D97-AF65-F5344CB8AC3E}">
        <p14:creationId xmlns:p14="http://schemas.microsoft.com/office/powerpoint/2010/main" val="871970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32D97-3AFF-8649-8886-DED9E738A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C3B99-D13D-FD4F-91EB-86A7601A8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E0FC69-55B2-1545-925D-C359F5981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0" y="365125"/>
            <a:ext cx="6667500" cy="6197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EEFA9B-1C24-0C4A-88E2-B82897CF90AE}"/>
              </a:ext>
            </a:extLst>
          </p:cNvPr>
          <p:cNvSpPr txBox="1"/>
          <p:nvPr/>
        </p:nvSpPr>
        <p:spPr>
          <a:xfrm>
            <a:off x="8140391" y="6420663"/>
            <a:ext cx="37499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undsci.berkeley.edu</a:t>
            </a:r>
            <a:r>
              <a:rPr lang="en-US" sz="1200" dirty="0"/>
              <a:t>/article/howscienceworks_16</a:t>
            </a:r>
          </a:p>
        </p:txBody>
      </p:sp>
    </p:spTree>
    <p:extLst>
      <p:ext uri="{BB962C8B-B14F-4D97-AF65-F5344CB8AC3E}">
        <p14:creationId xmlns:p14="http://schemas.microsoft.com/office/powerpoint/2010/main" val="4184972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8A6B734-E0CF-7844-B59B-E9A617B3E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Significance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ABD30C-0AB2-6E49-AC31-EA46FEDA1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the project address an important problem or a critical barrier to progress in the field? If the aims of the project are achieved, how will scientific knowledge, technical capability, and/or clinical practice be improved?</a:t>
            </a:r>
          </a:p>
          <a:p>
            <a:r>
              <a:rPr lang="en-US" dirty="0"/>
              <a:t> How will successful completion of the aims change the concepts, methods, technologies, treatments, services, or preventative interventions that drive this field?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426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5B729-3373-CE41-8DE0-86855325E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C099F-5BE0-DA4E-B56C-4616F2341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the application challenge and seek to shift current research or clinical practice paradigms by utilizing novel theoretical concepts, approaches or methodologies, instrumentation, or interventions? </a:t>
            </a:r>
          </a:p>
          <a:p>
            <a:r>
              <a:rPr lang="en-US" dirty="0"/>
              <a:t>Are the concepts, approaches or methodologies, instrumentation, or interventions novel to one field of research or novel in a broad sense?</a:t>
            </a:r>
          </a:p>
          <a:p>
            <a:r>
              <a:rPr lang="en-US" dirty="0"/>
              <a:t>Is a refinement, improvement, or new application of theoretical concepts, approaches or methodologies, instrumentation, or interventions proposed?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581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3599A-8A2F-FD43-B03A-7F019D676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71A23-A22C-3E42-A965-62E565B8A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the overall strategy, methodology, and analyses well-reasoned and appropriate to accomplish the specific aims of the project? </a:t>
            </a:r>
          </a:p>
          <a:p>
            <a:r>
              <a:rPr lang="en-US" dirty="0"/>
              <a:t>Are potential problems, alternative strategies, and benchmarks for success presented? </a:t>
            </a:r>
          </a:p>
          <a:p>
            <a:r>
              <a:rPr lang="en-US" dirty="0"/>
              <a:t>If the project is in the early stages of development, will the strategy establish feasibility and will particularly risky aspects be managed?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863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64784-4A2F-BE4D-99BB-EC95835A2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Instructions for Reviewers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92785-BFE8-3D4C-90AD-A510EA786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will add a Peer Review tab to the course page on </a:t>
            </a:r>
            <a:r>
              <a:rPr lang="en-US" dirty="0" err="1"/>
              <a:t>BBLearn</a:t>
            </a:r>
            <a:endParaRPr lang="en-US" dirty="0"/>
          </a:p>
          <a:p>
            <a:r>
              <a:rPr lang="en-US" dirty="0"/>
              <a:t>Access the scoresheet</a:t>
            </a:r>
          </a:p>
          <a:p>
            <a:r>
              <a:rPr lang="en-US" dirty="0"/>
              <a:t>Submit as assignment</a:t>
            </a:r>
          </a:p>
          <a:p>
            <a:r>
              <a:rPr lang="en-US" dirty="0"/>
              <a:t>Due December 11</a:t>
            </a:r>
            <a:r>
              <a:rPr lang="en-US" baseline="30000" dirty="0"/>
              <a:t>th</a:t>
            </a:r>
            <a:r>
              <a:rPr lang="en-US" dirty="0"/>
              <a:t> 11:59PM</a:t>
            </a:r>
          </a:p>
        </p:txBody>
      </p:sp>
    </p:spTree>
    <p:extLst>
      <p:ext uri="{BB962C8B-B14F-4D97-AF65-F5344CB8AC3E}">
        <p14:creationId xmlns:p14="http://schemas.microsoft.com/office/powerpoint/2010/main" val="2236669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150B6-3AF7-6944-81B8-798E3DB53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Track A Project Presentation Schedule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5637F9D-5D58-8848-9E90-88D83145D8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4563777"/>
              </p:ext>
            </p:extLst>
          </p:nvPr>
        </p:nvGraphicFramePr>
        <p:xfrm>
          <a:off x="1810870" y="1690688"/>
          <a:ext cx="8274424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7212">
                  <a:extLst>
                    <a:ext uri="{9D8B030D-6E8A-4147-A177-3AD203B41FA5}">
                      <a16:colId xmlns:a16="http://schemas.microsoft.com/office/drawing/2014/main" val="2374098761"/>
                    </a:ext>
                  </a:extLst>
                </a:gridCol>
                <a:gridCol w="4137212">
                  <a:extLst>
                    <a:ext uri="{9D8B030D-6E8A-4147-A177-3AD203B41FA5}">
                      <a16:colId xmlns:a16="http://schemas.microsoft.com/office/drawing/2014/main" val="9058604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502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Sean Collins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Wed, Dec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727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Klaire</a:t>
                      </a: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Laux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Wed, Dec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35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Morgan Hughes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Wed, Dec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510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Jordan Beverly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Fri, Dec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017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Kayla Long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Fri, Dec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12056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E1DD5C6-0AC1-6940-BB30-CCB8005CA6C8}"/>
              </a:ext>
            </a:extLst>
          </p:cNvPr>
          <p:cNvSpPr txBox="1"/>
          <p:nvPr/>
        </p:nvSpPr>
        <p:spPr>
          <a:xfrm>
            <a:off x="5948082" y="6185647"/>
            <a:ext cx="4657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*Presentations are 3% of the grade – low stakes</a:t>
            </a:r>
          </a:p>
        </p:txBody>
      </p:sp>
    </p:spTree>
    <p:extLst>
      <p:ext uri="{BB962C8B-B14F-4D97-AF65-F5344CB8AC3E}">
        <p14:creationId xmlns:p14="http://schemas.microsoft.com/office/powerpoint/2010/main" val="2915269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531</Words>
  <Application>Microsoft Macintosh PowerPoint</Application>
  <PresentationFormat>Widescreen</PresentationFormat>
  <Paragraphs>84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Peer Review</vt:lpstr>
      <vt:lpstr>Peer Review: Purpose for this class</vt:lpstr>
      <vt:lpstr>PowerPoint Presentation</vt:lpstr>
      <vt:lpstr>PowerPoint Presentation</vt:lpstr>
      <vt:lpstr>Significance</vt:lpstr>
      <vt:lpstr>Innovation</vt:lpstr>
      <vt:lpstr>Approach</vt:lpstr>
      <vt:lpstr>Instructions for Reviewers</vt:lpstr>
      <vt:lpstr>Track A Project Presentation Schedule</vt:lpstr>
      <vt:lpstr>Track B Survey Peer Review Assigments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Tollis</dc:creator>
  <cp:lastModifiedBy>Marc Tollis</cp:lastModifiedBy>
  <cp:revision>14</cp:revision>
  <cp:lastPrinted>2021-04-05T22:51:01Z</cp:lastPrinted>
  <dcterms:created xsi:type="dcterms:W3CDTF">2021-04-05T21:58:34Z</dcterms:created>
  <dcterms:modified xsi:type="dcterms:W3CDTF">2022-11-28T18:21:52Z</dcterms:modified>
</cp:coreProperties>
</file>