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Comfortaa Light"/>
      <p:regular r:id="rId62"/>
      <p:bold r:id="rId63"/>
    </p:embeddedFont>
    <p:embeddedFont>
      <p:font typeface="Roboto Thin"/>
      <p:regular r:id="rId64"/>
      <p:bold r:id="rId65"/>
      <p:italic r:id="rId66"/>
      <p:boldItalic r:id="rId67"/>
    </p:embeddedFont>
    <p:embeddedFont>
      <p:font typeface="Roboto Medium"/>
      <p:regular r:id="rId68"/>
      <p:bold r:id="rId69"/>
      <p:italic r:id="rId70"/>
      <p:boldItalic r:id="rId71"/>
    </p:embeddedFont>
    <p:embeddedFont>
      <p:font typeface="Roboto"/>
      <p:regular r:id="rId72"/>
      <p:bold r:id="rId73"/>
      <p:italic r:id="rId74"/>
      <p:boldItalic r:id="rId75"/>
    </p:embeddedFont>
    <p:embeddedFont>
      <p:font typeface="Roboto Mono"/>
      <p:regular r:id="rId76"/>
      <p:bold r:id="rId77"/>
      <p:italic r:id="rId78"/>
      <p:boldItalic r:id="rId79"/>
    </p:embeddedFont>
    <p:embeddedFont>
      <p:font typeface="Comfortaa Medium"/>
      <p:regular r:id="rId80"/>
      <p:bold r:id="rId81"/>
    </p:embeddedFont>
    <p:embeddedFont>
      <p:font typeface="Comfortaa"/>
      <p:regular r:id="rId82"/>
      <p:bold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284066-CD62-4908-BBC3-4DB2A6EC6255}">
  <a:tblStyle styleId="{45284066-CD62-4908-BBC3-4DB2A6EC62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9666530-D522-4D71-8BE6-2BD51B4359E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3" Type="http://schemas.openxmlformats.org/officeDocument/2006/relationships/font" Target="fonts/Comfortaa-bold.fntdata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ComfortaaMedium-regular.fntdata"/><Relationship Id="rId82" Type="http://schemas.openxmlformats.org/officeDocument/2006/relationships/font" Target="fonts/Comfortaa-regular.fntdata"/><Relationship Id="rId81" Type="http://schemas.openxmlformats.org/officeDocument/2006/relationships/font" Target="fonts/Comfortaa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-bold.fntdata"/><Relationship Id="rId72" Type="http://schemas.openxmlformats.org/officeDocument/2006/relationships/font" Target="fonts/Roboto-regular.fntdata"/><Relationship Id="rId31" Type="http://schemas.openxmlformats.org/officeDocument/2006/relationships/slide" Target="slides/slide25.xml"/><Relationship Id="rId75" Type="http://schemas.openxmlformats.org/officeDocument/2006/relationships/font" Target="fonts/Roboto-boldItalic.fntdata"/><Relationship Id="rId30" Type="http://schemas.openxmlformats.org/officeDocument/2006/relationships/slide" Target="slides/slide24.xml"/><Relationship Id="rId74" Type="http://schemas.openxmlformats.org/officeDocument/2006/relationships/font" Target="fonts/Roboto-italic.fntdata"/><Relationship Id="rId33" Type="http://schemas.openxmlformats.org/officeDocument/2006/relationships/slide" Target="slides/slide27.xml"/><Relationship Id="rId77" Type="http://schemas.openxmlformats.org/officeDocument/2006/relationships/font" Target="fonts/RobotoMono-bold.fntdata"/><Relationship Id="rId32" Type="http://schemas.openxmlformats.org/officeDocument/2006/relationships/slide" Target="slides/slide26.xml"/><Relationship Id="rId76" Type="http://schemas.openxmlformats.org/officeDocument/2006/relationships/font" Target="fonts/RobotoMono-regular.fntdata"/><Relationship Id="rId35" Type="http://schemas.openxmlformats.org/officeDocument/2006/relationships/slide" Target="slides/slide29.xml"/><Relationship Id="rId79" Type="http://schemas.openxmlformats.org/officeDocument/2006/relationships/font" Target="fonts/RobotoMono-boldItalic.fntdata"/><Relationship Id="rId34" Type="http://schemas.openxmlformats.org/officeDocument/2006/relationships/slide" Target="slides/slide28.xml"/><Relationship Id="rId78" Type="http://schemas.openxmlformats.org/officeDocument/2006/relationships/font" Target="fonts/RobotoMono-italic.fntdata"/><Relationship Id="rId71" Type="http://schemas.openxmlformats.org/officeDocument/2006/relationships/font" Target="fonts/RobotoMedium-boldItalic.fntdata"/><Relationship Id="rId70" Type="http://schemas.openxmlformats.org/officeDocument/2006/relationships/font" Target="fonts/RobotoMedium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ComfortaaLight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obotoThin-regular.fntdata"/><Relationship Id="rId63" Type="http://schemas.openxmlformats.org/officeDocument/2006/relationships/font" Target="fonts/ComfortaaLight-bold.fntdata"/><Relationship Id="rId22" Type="http://schemas.openxmlformats.org/officeDocument/2006/relationships/slide" Target="slides/slide16.xml"/><Relationship Id="rId66" Type="http://schemas.openxmlformats.org/officeDocument/2006/relationships/font" Target="fonts/RobotoThin-italic.fntdata"/><Relationship Id="rId21" Type="http://schemas.openxmlformats.org/officeDocument/2006/relationships/slide" Target="slides/slide15.xml"/><Relationship Id="rId65" Type="http://schemas.openxmlformats.org/officeDocument/2006/relationships/font" Target="fonts/RobotoThin-bold.fntdata"/><Relationship Id="rId24" Type="http://schemas.openxmlformats.org/officeDocument/2006/relationships/slide" Target="slides/slide18.xml"/><Relationship Id="rId68" Type="http://schemas.openxmlformats.org/officeDocument/2006/relationships/font" Target="fonts/RobotoMedium-regular.fntdata"/><Relationship Id="rId23" Type="http://schemas.openxmlformats.org/officeDocument/2006/relationships/slide" Target="slides/slide17.xml"/><Relationship Id="rId67" Type="http://schemas.openxmlformats.org/officeDocument/2006/relationships/font" Target="fonts/RobotoThin-bold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edium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e04f002a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e04f002a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cce92d4b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cce92d4b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e04f002a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e04f002a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e04f002a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e04f002a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e04f002a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e04f002a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e04f002a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e04f002a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04f002a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e04f002a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e04f002a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e04f002a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e04f002a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e04f002a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cce92d4b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cce92d4b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cce92d4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cce92d4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d904fba3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d904fba3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d904fba3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d904fba3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d904fba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d904fba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e204f65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e204f65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cce92d4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4cce92d4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dc1d2cdac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dc1d2cdac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dc1d2cdac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dc1d2cdac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c1d2cdac_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dc1d2cdac_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cce92d4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cce92d4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dc1d2cdac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dc1d2cda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e04f002a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e04f002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cce92d4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cce92d4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e4ae917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e4ae917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cce92d4b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cce92d4b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cce92d4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cce92d4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d190d3a5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d190d3a5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d190d3a5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d190d3a5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d190d3a5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d190d3a5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d190d3a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4d190d3a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d190d3a5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d190d3a5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d190d3a5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d190d3a5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ebaf9e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ebaf9e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e4ae917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4e4ae917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cce92d4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4cce92d4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dc1d2cda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4dc1d2cda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dc1d2cda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4dc1d2cda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dc1d2cdac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4dc1d2cdac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4dc1d2cda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4dc1d2cda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dc1d2cdac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dc1d2cdac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4dc1d2cdac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4dc1d2cdac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4d190d3a5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4d190d3a5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e4ae917e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e4ae917e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cd47484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cd4748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4e4ae917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4e4ae917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e4ae917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4e4ae917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4cce92d4b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4cce92d4b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4da80a73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4da80a73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4da80a73e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4da80a73e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4da80a73e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4da80a73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e04f002a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e04f002a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e04f002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e04f002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e04f002a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e04f002a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e04f002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e04f002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1500" y="173125"/>
            <a:ext cx="832900" cy="979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b="47673" l="55262" r="7874" t="42442"/>
          <a:stretch/>
        </p:blipFill>
        <p:spPr>
          <a:xfrm>
            <a:off x="0" y="0"/>
            <a:ext cx="2983326" cy="52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47673" l="7968" r="57339" t="42442"/>
          <a:stretch/>
        </p:blipFill>
        <p:spPr>
          <a:xfrm>
            <a:off x="6336300" y="4613850"/>
            <a:ext cx="2807700" cy="5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Relationship Id="rId5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3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ctrTitle"/>
          </p:nvPr>
        </p:nvSpPr>
        <p:spPr>
          <a:xfrm>
            <a:off x="311683" y="916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Elite Supplements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519075" y="3454625"/>
            <a:ext cx="23133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ca" sz="13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Font I Cabarrocas, Marc</a:t>
            </a:r>
            <a:endParaRPr sz="13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ca" sz="13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Monente Serra, Xavi</a:t>
            </a:r>
            <a:endParaRPr sz="13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ca" sz="13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Pomykalski, Piotr</a:t>
            </a:r>
            <a:endParaRPr sz="1300">
              <a:solidFill>
                <a:schemeClr val="lt1"/>
              </a:solidFill>
              <a:latin typeface="Comfortaa Light"/>
              <a:ea typeface="Comfortaa Light"/>
              <a:cs typeface="Comfortaa Light"/>
              <a:sym typeface="Comfortaa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ca" sz="1300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Román Mendoza, Diego</a:t>
            </a:r>
            <a:endParaRPr sz="260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487" y="232875"/>
            <a:ext cx="1451018" cy="170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47673" l="7969" r="7876" t="42442"/>
          <a:stretch/>
        </p:blipFill>
        <p:spPr>
          <a:xfrm>
            <a:off x="1166650" y="2969125"/>
            <a:ext cx="6810650" cy="5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1946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Calendario y Recursos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{49666530-D522-4D71-8BE6-2BD51B4359E9}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0" name="Google Shape;120;p23"/>
          <p:cNvGraphicFramePr/>
          <p:nvPr/>
        </p:nvGraphicFramePr>
        <p:xfrm>
          <a:off x="145000" y="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324150"/>
                <a:gridCol w="553425"/>
                <a:gridCol w="536175"/>
                <a:gridCol w="608425"/>
                <a:gridCol w="584700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</a:tblGrid>
              <a:tr h="5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SEO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BD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4"/>
          <p:cNvGraphicFramePr/>
          <p:nvPr/>
        </p:nvGraphicFramePr>
        <p:xfrm>
          <a:off x="145000" y="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324150"/>
                <a:gridCol w="553425"/>
                <a:gridCol w="536175"/>
                <a:gridCol w="608425"/>
                <a:gridCol w="584700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</a:tblGrid>
              <a:tr h="5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PPC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BD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2" name="Google Shape;132;p25"/>
          <p:cNvGraphicFramePr/>
          <p:nvPr/>
        </p:nvGraphicFramePr>
        <p:xfrm>
          <a:off x="145000" y="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324150"/>
                <a:gridCol w="553425"/>
                <a:gridCol w="536175"/>
                <a:gridCol w="608425"/>
                <a:gridCol w="584700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</a:tblGrid>
              <a:tr h="5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CPM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8" name="Google Shape;138;p26"/>
          <p:cNvGraphicFramePr/>
          <p:nvPr/>
        </p:nvGraphicFramePr>
        <p:xfrm>
          <a:off x="145000" y="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324150"/>
                <a:gridCol w="553425"/>
                <a:gridCol w="536175"/>
                <a:gridCol w="608425"/>
                <a:gridCol w="584700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</a:tblGrid>
              <a:tr h="5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Influencers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7"/>
          <p:cNvGraphicFramePr/>
          <p:nvPr/>
        </p:nvGraphicFramePr>
        <p:xfrm>
          <a:off x="145000" y="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324150"/>
                <a:gridCol w="553425"/>
                <a:gridCol w="536175"/>
                <a:gridCol w="608425"/>
                <a:gridCol w="584700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</a:tblGrid>
              <a:tr h="5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RRSS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BD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9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28"/>
          <p:cNvGraphicFramePr/>
          <p:nvPr/>
        </p:nvGraphicFramePr>
        <p:xfrm>
          <a:off x="145000" y="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324150"/>
                <a:gridCol w="553425"/>
                <a:gridCol w="536175"/>
                <a:gridCol w="608425"/>
                <a:gridCol w="584700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</a:tblGrid>
              <a:tr h="5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EMAIL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BD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145000" y="5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324150"/>
                <a:gridCol w="553425"/>
                <a:gridCol w="536175"/>
                <a:gridCol w="608425"/>
                <a:gridCol w="584700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  <a:gridCol w="657175"/>
              </a:tblGrid>
              <a:tr h="59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BANNERS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419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30"/>
          <p:cNvGraphicFramePr/>
          <p:nvPr/>
        </p:nvGraphicFramePr>
        <p:xfrm>
          <a:off x="165638" y="97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954225"/>
                <a:gridCol w="598275"/>
                <a:gridCol w="698625"/>
                <a:gridCol w="615775"/>
                <a:gridCol w="657200"/>
                <a:gridCol w="698600"/>
                <a:gridCol w="626150"/>
                <a:gridCol w="646825"/>
                <a:gridCol w="605425"/>
                <a:gridCol w="677900"/>
                <a:gridCol w="677900"/>
                <a:gridCol w="677900"/>
                <a:gridCol w="677900"/>
              </a:tblGrid>
              <a:tr h="49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DEC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167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F6665"/>
                    </a:solidFill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>
                          <a:solidFill>
                            <a:schemeClr val="lt1"/>
                          </a:solidFill>
                        </a:rPr>
                        <a:t>honorarios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(19€/h)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2280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1672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1672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2052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2052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1900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1748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1748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1748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1748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2888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47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semrush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9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Google Ads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3750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4875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4875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917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1792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875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18125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6125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31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TOTAL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9714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2831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2831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6336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7461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7209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2999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2999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3874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2957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21647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300"/>
                        <a:t>9319</a:t>
                      </a:r>
                      <a:endParaRPr sz="13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AB4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Grupos de Búsqueda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9" name="Google Shape;169;p31"/>
          <p:cNvGraphicFramePr/>
          <p:nvPr/>
        </p:nvGraphicFramePr>
        <p:xfrm>
          <a:off x="928450" y="1076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588575"/>
                <a:gridCol w="1804525"/>
                <a:gridCol w="1573225"/>
                <a:gridCol w="3320750"/>
              </a:tblGrid>
              <a:tr h="451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Grupo de búsqueda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Persona Objetivo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Descripción y observaciones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49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GB1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Comprar suplementos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Todas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Abarca aquellas “keywords” transaccionales relacionadas con los suplementos en general.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GB2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Información sobre suplementos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Todas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Son todas las “keywords” informativas relacionadas con suplementación (calidad, proceso, origen, presentación, etc.).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GB3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Suplementación para salud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Persona 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“Keywords” informativas relacionadas con salud y bienestar. Ej. ‘Suplementos para el dolor de cabeza’, ‘Vitamina D/B/K….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GB4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Rendimiento deportivo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Persona 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“Keywords” informativas que abarcan el desempeño deportivo. Ej. ‘Suplementos para levantar más peso’, ‘Ganar fuerza/resistencia’.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4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GB5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Control de peso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Persona 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Aquellas “keywords” informativas sobre el control y variación de peso. Ej. ‘Cómo bajar 20 kg’, ‘Adelgazar’.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Objetivos </a:t>
            </a: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Tácticos</a:t>
            </a: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de Conversión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1571063" y="116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086275"/>
                <a:gridCol w="1932000"/>
                <a:gridCol w="1673075"/>
                <a:gridCol w="1310525"/>
              </a:tblGrid>
              <a:tr h="6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5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500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500">
                          <a:solidFill>
                            <a:schemeClr val="lt1"/>
                          </a:solidFill>
                        </a:rPr>
                        <a:t>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500">
                          <a:solidFill>
                            <a:schemeClr val="lt1"/>
                          </a:solidFill>
                        </a:rPr>
                        <a:t>TdC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6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OTC1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83 000 de compras completadas por usuarios en 1 año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ON1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47%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OTC2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Alcanzar 60 450 total de registros en 1 año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ON2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16%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OTC3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23 000 de crecimiento de seguidores en RRSS (Instagram + TikTok) en 12 meses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ON3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23%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65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OTC4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5 000 clientes recurrentes en 1 año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ON4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19%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Leyendas de SEO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311700" y="1099200"/>
            <a:ext cx="7804800" cy="2945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u="sng">
                <a:solidFill>
                  <a:schemeClr val="lt1"/>
                </a:solidFill>
              </a:rPr>
              <a:t>Alt:</a:t>
            </a:r>
            <a:r>
              <a:rPr lang="ca">
                <a:solidFill>
                  <a:schemeClr val="lt1"/>
                </a:solidFill>
              </a:rPr>
              <a:t> Se describe la imagen con la keyword en su atributo alt.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u="sng">
                <a:solidFill>
                  <a:schemeClr val="lt1"/>
                </a:solidFill>
              </a:rPr>
              <a:t>Anc:</a:t>
            </a:r>
            <a:r>
              <a:rPr b="1" lang="ca">
                <a:solidFill>
                  <a:schemeClr val="lt1"/>
                </a:solidFill>
              </a:rPr>
              <a:t> </a:t>
            </a:r>
            <a:r>
              <a:rPr lang="ca">
                <a:solidFill>
                  <a:schemeClr val="lt1"/>
                </a:solidFill>
              </a:rPr>
              <a:t>La keyword se usa como texto de anclaje en enlaces internos.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u="sng">
                <a:solidFill>
                  <a:schemeClr val="lt1"/>
                </a:solidFill>
              </a:rPr>
              <a:t>HX:</a:t>
            </a:r>
            <a:r>
              <a:rPr lang="ca">
                <a:solidFill>
                  <a:schemeClr val="lt1"/>
                </a:solidFill>
              </a:rPr>
              <a:t> Se incluye la keyword en los encabezados (H1–H6) para marcar secciones.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u="sng">
                <a:solidFill>
                  <a:schemeClr val="lt1"/>
                </a:solidFill>
              </a:rPr>
              <a:t>Mdesc:</a:t>
            </a:r>
            <a:r>
              <a:rPr lang="ca">
                <a:solidFill>
                  <a:schemeClr val="lt1"/>
                </a:solidFill>
              </a:rPr>
              <a:t> Se inserta la keyword en la meta‑descripción que aparece en los resultados.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u="sng">
                <a:solidFill>
                  <a:schemeClr val="lt1"/>
                </a:solidFill>
              </a:rPr>
              <a:t>Ruta:</a:t>
            </a:r>
            <a:r>
              <a:rPr lang="ca">
                <a:solidFill>
                  <a:schemeClr val="lt1"/>
                </a:solidFill>
              </a:rPr>
              <a:t> La keyword forma parte justo después del dominio en la URL para una dirección clara.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u="sng">
                <a:solidFill>
                  <a:schemeClr val="lt1"/>
                </a:solidFill>
              </a:rPr>
              <a:t>Texto:</a:t>
            </a:r>
            <a:r>
              <a:rPr lang="ca">
                <a:solidFill>
                  <a:schemeClr val="lt1"/>
                </a:solidFill>
              </a:rPr>
              <a:t> La keyword aparece repetida de forma natural en el propio contenido.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u="sng">
                <a:solidFill>
                  <a:schemeClr val="lt1"/>
                </a:solidFill>
              </a:rPr>
              <a:t>Title:</a:t>
            </a:r>
            <a:r>
              <a:rPr lang="ca">
                <a:solidFill>
                  <a:schemeClr val="lt1"/>
                </a:solidFill>
              </a:rPr>
              <a:t> La keyword va al inicio o cerca del inicio de la etiqueta </a:t>
            </a:r>
            <a:r>
              <a:rPr lang="ca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28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Grupo de búsqueda 1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2" name="Google Shape;182;p33"/>
          <p:cNvGraphicFramePr/>
          <p:nvPr/>
        </p:nvGraphicFramePr>
        <p:xfrm>
          <a:off x="242150" y="85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019075"/>
                <a:gridCol w="916000"/>
                <a:gridCol w="835250"/>
                <a:gridCol w="451200"/>
                <a:gridCol w="1027675"/>
                <a:gridCol w="1008900"/>
                <a:gridCol w="991600"/>
                <a:gridCol w="791300"/>
                <a:gridCol w="858000"/>
                <a:gridCol w="760700"/>
              </a:tblGrid>
              <a:tr h="44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Palabras clave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Variaciones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Volumen de búsqueda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CPC 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Competencia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Dificultad SEO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Tácticas de uso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SEO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PPC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Página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70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suplementos deportivos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suplementos para gimnasio/deporte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140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1,07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Baja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Baja (37/100)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Mdesc, Texto, HX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RD (Redes sociales)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BW (Black Weeks)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suplementos general (Inicio)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44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vitaminas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vitaminas naturales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210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1,18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 (49/100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Mdesc, Texto, HX, Alt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 (Navidad)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bienestar y salud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7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proteína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proteínas en polvo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1,6k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1,29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Media-Alta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 (56/100)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Mdesc, Texto, HX, Alt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 (Navidad)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NE (Nuevo Año)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rendimiento deportivo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8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suplementos alimenticios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suplementos nutricionales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0,80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Baja (48/100)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Mdesc, Texto, HX, Anc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RD (Black Weeks)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 (Navidad)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bienestar y salud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3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Grupo de búsqueda 1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9" name="Google Shape;189;p34"/>
          <p:cNvGraphicFramePr/>
          <p:nvPr/>
        </p:nvGraphicFramePr>
        <p:xfrm>
          <a:off x="159713" y="117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937225"/>
                <a:gridCol w="937250"/>
                <a:gridCol w="811625"/>
                <a:gridCol w="693800"/>
                <a:gridCol w="1032375"/>
                <a:gridCol w="795025"/>
                <a:gridCol w="867400"/>
                <a:gridCol w="660175"/>
                <a:gridCol w="1166675"/>
                <a:gridCol w="985875"/>
              </a:tblGrid>
              <a:tr h="44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Palabras clave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Variaciones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Volumen de búsqueda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CPC  (en €)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Competencia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Dificultad SEO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Tácticas de uso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Táctica SEO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Campaña PPC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Página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859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creatina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creatina monohidratada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1,9k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0,74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Alta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Alta 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(60/100)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Texto, HX, Alt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CPJ (Conectando público Joven) OB (Operación Bikini)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de rendimiento deportivo o de bienestar y salud (con filtro activado)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Donde comprar suplementos deportivos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-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0,76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Baja-Media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Baja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 (41/100)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Mdesc, HX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-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contacto/localización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96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Donde comprar suplementos alimenticios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Donde comprar suplementos  alimenticios al por mayor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50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0,79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 (47/100)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Texto, HX, Anc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 (Navidad)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BW (Black Weeks)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de contacto/localización/ Página descuentos y promociones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32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Grupo de búsqueda 1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6" name="Google Shape;196;p35"/>
          <p:cNvGraphicFramePr/>
          <p:nvPr/>
        </p:nvGraphicFramePr>
        <p:xfrm>
          <a:off x="163613" y="93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921525"/>
                <a:gridCol w="960800"/>
                <a:gridCol w="803750"/>
                <a:gridCol w="544650"/>
                <a:gridCol w="1019400"/>
                <a:gridCol w="784400"/>
                <a:gridCol w="930225"/>
                <a:gridCol w="660200"/>
                <a:gridCol w="1143100"/>
                <a:gridCol w="1048700"/>
              </a:tblGrid>
              <a:tr h="44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Palabras clave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Variaciones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Volumen de búsqueda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CPC  (en €)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Competencia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Dificultad SEO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Tácticas de uso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Táctica SEO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Campaña PPC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Página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64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suplementos veganos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Suplementos veganos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260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0,60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Baja-Media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 (38/100)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Texto, HX, Alt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CPJ (Conectando público joven), RD (Redes Sociales)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de productos (con filtro activado)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96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Donde comprar suplementos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Tienda de suplementos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20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0,46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Baja (38/100)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Mdesc, HX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-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de contacto/localización´Página de descuentos y promociones.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4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glutamina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Comprar L-glutamina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110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0,67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Media (48/100)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 y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Title, Mdesc, Texto, HX, Anc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NE (Nuevo Año) CPJ (Conectando con público Joven) OB (Operación Bikini)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Página de rendimiento deportivo o de bienestar (con filtro activado)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Optimización SEO: </a:t>
            </a: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Análisis</a:t>
            </a: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de la competencia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02" name="Google Shape;202;p36"/>
          <p:cNvGraphicFramePr/>
          <p:nvPr/>
        </p:nvGraphicFramePr>
        <p:xfrm>
          <a:off x="311700" y="118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092525"/>
                <a:gridCol w="1813950"/>
                <a:gridCol w="1258000"/>
                <a:gridCol w="1577425"/>
                <a:gridCol w="2713375"/>
              </a:tblGrid>
              <a:tr h="26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GB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KW representativa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Posición MyProtein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Posición Optimum Nut.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URL que aparece (MyP)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6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GB1</a:t>
                      </a:r>
                      <a:r>
                        <a:rPr lang="ca" sz="900">
                          <a:solidFill>
                            <a:schemeClr val="lt1"/>
                          </a:solidFill>
                        </a:rPr>
                        <a:t> – Comprar suplementos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“comprar suplementos deportivos”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2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/suplementos-deportivos.list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GB2</a:t>
                      </a:r>
                      <a:r>
                        <a:rPr lang="ca" sz="900">
                          <a:solidFill>
                            <a:schemeClr val="lt1"/>
                          </a:solidFill>
                        </a:rPr>
                        <a:t> – Info sobre suplementos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“qué es la caseína”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/blog/nutricion/caseina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GB3</a:t>
                      </a:r>
                      <a:r>
                        <a:rPr lang="ca" sz="900">
                          <a:solidFill>
                            <a:schemeClr val="lt1"/>
                          </a:solidFill>
                        </a:rPr>
                        <a:t> – Suplementos para salud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“vitamina D vegana”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/vitaminas-y-minerales/vitamina-d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GB4</a:t>
                      </a:r>
                      <a:r>
                        <a:rPr lang="ca" sz="900">
                          <a:solidFill>
                            <a:schemeClr val="lt1"/>
                          </a:solidFill>
                        </a:rPr>
                        <a:t> – Rendimiento deportivo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“creatina monohidratada”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1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/creatina-monohidratada.list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900">
                          <a:solidFill>
                            <a:schemeClr val="lt1"/>
                          </a:solidFill>
                        </a:rPr>
                        <a:t>GB5</a:t>
                      </a:r>
                      <a:r>
                        <a:rPr lang="ca" sz="900">
                          <a:solidFill>
                            <a:schemeClr val="lt1"/>
                          </a:solidFill>
                        </a:rPr>
                        <a:t> – Control de peso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“quemagrasas natural”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/control-peso/burner.list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36"/>
          <p:cNvSpPr/>
          <p:nvPr/>
        </p:nvSpPr>
        <p:spPr>
          <a:xfrm>
            <a:off x="4476175" y="1504750"/>
            <a:ext cx="1575000" cy="634800"/>
          </a:xfrm>
          <a:prstGeom prst="rect">
            <a:avLst/>
          </a:prstGeom>
          <a:solidFill>
            <a:srgbClr val="FF0000">
              <a:alpha val="44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/>
          <p:nvPr/>
        </p:nvSpPr>
        <p:spPr>
          <a:xfrm>
            <a:off x="3218175" y="2657975"/>
            <a:ext cx="2835300" cy="666600"/>
          </a:xfrm>
          <a:prstGeom prst="rect">
            <a:avLst/>
          </a:prstGeom>
          <a:solidFill>
            <a:srgbClr val="FF0000">
              <a:alpha val="44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/>
          <p:nvPr/>
        </p:nvSpPr>
        <p:spPr>
          <a:xfrm>
            <a:off x="3218175" y="3991175"/>
            <a:ext cx="2835300" cy="518400"/>
          </a:xfrm>
          <a:prstGeom prst="rect">
            <a:avLst/>
          </a:prstGeom>
          <a:solidFill>
            <a:srgbClr val="FF0000">
              <a:alpha val="44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Optimización SEO: Métricas comparativas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211" name="Google Shape;211;p37"/>
          <p:cNvGraphicFramePr/>
          <p:nvPr/>
        </p:nvGraphicFramePr>
        <p:xfrm>
          <a:off x="311700" y="118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2073425"/>
                <a:gridCol w="3442575"/>
                <a:gridCol w="2387475"/>
              </a:tblGrid>
              <a:tr h="269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lt1"/>
                          </a:solidFill>
                        </a:rPr>
                        <a:t>Métrica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lt1"/>
                          </a:solidFill>
                        </a:rPr>
                        <a:t>MyProtein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lt1"/>
                          </a:solidFill>
                        </a:rPr>
                        <a:t>Optimum Nutrition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63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Dominios de referencia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100">
                          <a:solidFill>
                            <a:schemeClr val="lt1"/>
                          </a:solidFill>
                        </a:rPr>
                        <a:t>12 200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4 800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Enlaces desde cupones/cashback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18 %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7 %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IG seguidores (ES)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800 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220 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6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LCP móvil (prom.)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2,8 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3,1 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1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% páginas con Schema Offer/Review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15 %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9 %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37"/>
          <p:cNvSpPr/>
          <p:nvPr/>
        </p:nvSpPr>
        <p:spPr>
          <a:xfrm>
            <a:off x="2385125" y="3446150"/>
            <a:ext cx="5830200" cy="666600"/>
          </a:xfrm>
          <a:prstGeom prst="rect">
            <a:avLst/>
          </a:prstGeom>
          <a:solidFill>
            <a:srgbClr val="FF0000">
              <a:alpha val="4430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Optimización SEO: Conclusiones Accionables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18" name="Google Shape;218;p38"/>
          <p:cNvGrpSpPr/>
          <p:nvPr/>
        </p:nvGrpSpPr>
        <p:grpSpPr>
          <a:xfrm>
            <a:off x="828271" y="3334063"/>
            <a:ext cx="7036368" cy="937515"/>
            <a:chOff x="1593000" y="2322568"/>
            <a:chExt cx="5957975" cy="643500"/>
          </a:xfrm>
        </p:grpSpPr>
        <p:sp>
          <p:nvSpPr>
            <p:cNvPr id="219" name="Google Shape;219;p3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1B5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CA9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CA9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2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GB3 - Suplementos para salud</a:t>
              </a:r>
              <a:endPara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2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GB5 -  Control de peso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3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CB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5" name="Google Shape;225;p3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Contenido Experto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Blogs de salud/vegano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38"/>
          <p:cNvGrpSpPr/>
          <p:nvPr/>
        </p:nvGrpSpPr>
        <p:grpSpPr>
          <a:xfrm>
            <a:off x="828271" y="2379650"/>
            <a:ext cx="7036368" cy="937515"/>
            <a:chOff x="1593000" y="2322568"/>
            <a:chExt cx="5957975" cy="643500"/>
          </a:xfrm>
        </p:grpSpPr>
        <p:sp>
          <p:nvSpPr>
            <p:cNvPr id="227" name="Google Shape;227;p3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1B5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CA9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CA9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CA9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2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GB2 -  Info sobre suplementos</a:t>
              </a:r>
              <a:endPara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31" name="Google Shape;231;p3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CB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3" name="Google Shape;233;p3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Guias mas largas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Vídeos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Infografias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4" name="Google Shape;234;p38"/>
          <p:cNvGrpSpPr/>
          <p:nvPr/>
        </p:nvGrpSpPr>
        <p:grpSpPr>
          <a:xfrm>
            <a:off x="828271" y="1425224"/>
            <a:ext cx="7036368" cy="937515"/>
            <a:chOff x="1593000" y="2322568"/>
            <a:chExt cx="5957975" cy="643500"/>
          </a:xfrm>
        </p:grpSpPr>
        <p:sp>
          <p:nvSpPr>
            <p:cNvPr id="235" name="Google Shape;235;p3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1B5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CA9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CA9D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2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GB1 - Comprar suplementos</a:t>
              </a:r>
              <a:endParaRPr sz="12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20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GB4 - Rendimiento deportivo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3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CBD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2600">
                  <a:solidFill>
                    <a:schemeClr val="dk1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chemeClr val="dk1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1" name="Google Shape;241;p3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Comparativas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FAQs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Roboto"/>
                <a:buChar char="●"/>
              </a:pPr>
              <a:r>
                <a:rPr lang="ca"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76775" y="48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Análisis</a:t>
            </a: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MyProtein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35925" y="2603125"/>
            <a:ext cx="11733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Puntos críticos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2546575" y="1181825"/>
            <a:ext cx="23223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MetaTitles duplicados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2546575" y="1766100"/>
            <a:ext cx="27603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Canonical mal configurado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2546575" y="2402658"/>
            <a:ext cx="16893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Velocidad lenta 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2546575" y="2963325"/>
            <a:ext cx="2151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Schema incompleto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2546575" y="3595625"/>
            <a:ext cx="1860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Hrflang absente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2546575" y="4183475"/>
            <a:ext cx="19083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HSTS desactivado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54" name="Google Shape;254;p39"/>
          <p:cNvCxnSpPr>
            <a:stCxn id="247" idx="3"/>
            <a:endCxn id="248" idx="1"/>
          </p:cNvCxnSpPr>
          <p:nvPr/>
        </p:nvCxnSpPr>
        <p:spPr>
          <a:xfrm flipH="1" rot="10800000">
            <a:off x="1609225" y="1453825"/>
            <a:ext cx="937500" cy="142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9"/>
          <p:cNvCxnSpPr>
            <a:stCxn id="247" idx="3"/>
            <a:endCxn id="249" idx="1"/>
          </p:cNvCxnSpPr>
          <p:nvPr/>
        </p:nvCxnSpPr>
        <p:spPr>
          <a:xfrm flipH="1" rot="10800000">
            <a:off x="1609225" y="1984225"/>
            <a:ext cx="937500" cy="891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9"/>
          <p:cNvCxnSpPr>
            <a:stCxn id="247" idx="3"/>
            <a:endCxn id="250" idx="1"/>
          </p:cNvCxnSpPr>
          <p:nvPr/>
        </p:nvCxnSpPr>
        <p:spPr>
          <a:xfrm flipH="1" rot="10800000">
            <a:off x="1609225" y="2582725"/>
            <a:ext cx="937500" cy="292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9"/>
          <p:cNvCxnSpPr>
            <a:stCxn id="247" idx="3"/>
            <a:endCxn id="251" idx="1"/>
          </p:cNvCxnSpPr>
          <p:nvPr/>
        </p:nvCxnSpPr>
        <p:spPr>
          <a:xfrm>
            <a:off x="1609225" y="2875225"/>
            <a:ext cx="937500" cy="36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9"/>
          <p:cNvCxnSpPr>
            <a:stCxn id="247" idx="3"/>
            <a:endCxn id="252" idx="1"/>
          </p:cNvCxnSpPr>
          <p:nvPr/>
        </p:nvCxnSpPr>
        <p:spPr>
          <a:xfrm>
            <a:off x="1609225" y="2875225"/>
            <a:ext cx="937500" cy="99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9"/>
          <p:cNvCxnSpPr>
            <a:stCxn id="247" idx="3"/>
            <a:endCxn id="253" idx="1"/>
          </p:cNvCxnSpPr>
          <p:nvPr/>
        </p:nvCxnSpPr>
        <p:spPr>
          <a:xfrm>
            <a:off x="1609225" y="2875225"/>
            <a:ext cx="937500" cy="1580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9"/>
          <p:cNvSpPr txBox="1"/>
          <p:nvPr/>
        </p:nvSpPr>
        <p:spPr>
          <a:xfrm>
            <a:off x="6017925" y="1181825"/>
            <a:ext cx="26952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612 URLs (38%)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1" name="Google Shape;261;p39"/>
          <p:cNvSpPr txBox="1"/>
          <p:nvPr/>
        </p:nvSpPr>
        <p:spPr>
          <a:xfrm>
            <a:off x="6017925" y="1804038"/>
            <a:ext cx="2695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64 URLs sin canónica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6017925" y="2391600"/>
            <a:ext cx="2695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2,7s de media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3" name="Google Shape;263;p39"/>
          <p:cNvSpPr txBox="1"/>
          <p:nvPr/>
        </p:nvSpPr>
        <p:spPr>
          <a:xfrm>
            <a:off x="6017925" y="3055275"/>
            <a:ext cx="2695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Solo Producto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p39"/>
          <p:cNvSpPr txBox="1"/>
          <p:nvPr/>
        </p:nvSpPr>
        <p:spPr>
          <a:xfrm>
            <a:off x="6017925" y="3649625"/>
            <a:ext cx="2695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0 Etiquetas .es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5" name="Google Shape;265;p39"/>
          <p:cNvSpPr txBox="1"/>
          <p:nvPr/>
        </p:nvSpPr>
        <p:spPr>
          <a:xfrm>
            <a:off x="6017925" y="4275425"/>
            <a:ext cx="26952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No pre-load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66" name="Google Shape;266;p39"/>
          <p:cNvCxnSpPr>
            <a:stCxn id="248" idx="3"/>
            <a:endCxn id="260" idx="1"/>
          </p:cNvCxnSpPr>
          <p:nvPr/>
        </p:nvCxnSpPr>
        <p:spPr>
          <a:xfrm>
            <a:off x="4868875" y="1453925"/>
            <a:ext cx="1149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" name="Google Shape;267;p39"/>
          <p:cNvCxnSpPr>
            <a:stCxn id="249" idx="3"/>
            <a:endCxn id="261" idx="1"/>
          </p:cNvCxnSpPr>
          <p:nvPr/>
        </p:nvCxnSpPr>
        <p:spPr>
          <a:xfrm>
            <a:off x="5306875" y="1984200"/>
            <a:ext cx="711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39"/>
          <p:cNvCxnSpPr>
            <a:stCxn id="250" idx="3"/>
            <a:endCxn id="262" idx="1"/>
          </p:cNvCxnSpPr>
          <p:nvPr/>
        </p:nvCxnSpPr>
        <p:spPr>
          <a:xfrm flipH="1" rot="10800000">
            <a:off x="4235875" y="2571708"/>
            <a:ext cx="1782000" cy="11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39"/>
          <p:cNvCxnSpPr>
            <a:stCxn id="251" idx="3"/>
            <a:endCxn id="263" idx="1"/>
          </p:cNvCxnSpPr>
          <p:nvPr/>
        </p:nvCxnSpPr>
        <p:spPr>
          <a:xfrm>
            <a:off x="4697575" y="3235425"/>
            <a:ext cx="1320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0" name="Google Shape;270;p39"/>
          <p:cNvCxnSpPr>
            <a:stCxn id="252" idx="3"/>
            <a:endCxn id="264" idx="1"/>
          </p:cNvCxnSpPr>
          <p:nvPr/>
        </p:nvCxnSpPr>
        <p:spPr>
          <a:xfrm>
            <a:off x="4407475" y="3867725"/>
            <a:ext cx="1610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1" name="Google Shape;271;p39"/>
          <p:cNvCxnSpPr>
            <a:stCxn id="253" idx="3"/>
            <a:endCxn id="265" idx="1"/>
          </p:cNvCxnSpPr>
          <p:nvPr/>
        </p:nvCxnSpPr>
        <p:spPr>
          <a:xfrm>
            <a:off x="4454875" y="4455575"/>
            <a:ext cx="1563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0" title="Captura de pantalla 2025-04-21 110329-fotor-bg-remover-20250421115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300" y="800400"/>
            <a:ext cx="977150" cy="1751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40"/>
          <p:cNvGrpSpPr/>
          <p:nvPr/>
        </p:nvGrpSpPr>
        <p:grpSpPr>
          <a:xfrm>
            <a:off x="4415475" y="907950"/>
            <a:ext cx="1981325" cy="1683075"/>
            <a:chOff x="4421375" y="1125275"/>
            <a:chExt cx="1981325" cy="1683075"/>
          </a:xfrm>
        </p:grpSpPr>
        <p:pic>
          <p:nvPicPr>
            <p:cNvPr id="278" name="Google Shape;278;p40" title="Captura_de_pantalla_2025-04-21_110403-removebg-preview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1375" y="1222400"/>
              <a:ext cx="1981325" cy="15859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9" name="Google Shape;279;p40"/>
            <p:cNvCxnSpPr/>
            <p:nvPr/>
          </p:nvCxnSpPr>
          <p:spPr>
            <a:xfrm rot="10800000">
              <a:off x="5533275" y="1125275"/>
              <a:ext cx="824100" cy="16392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" name="Google Shape;28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Aspectos a Optimitzar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400275" y="1170800"/>
            <a:ext cx="3432300" cy="3527400"/>
          </a:xfrm>
          <a:prstGeom prst="rect">
            <a:avLst/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Contenido &amp; KW</a:t>
            </a:r>
            <a:endParaRPr sz="1800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Responder a la pregunta del usuario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Posicionamiento de palabras claves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Profundizar en el tema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Mantener</a:t>
            </a: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el contenido actualizado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Mostrar credibilidad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82" name="Google Shape;282;p40"/>
          <p:cNvCxnSpPr/>
          <p:nvPr/>
        </p:nvCxnSpPr>
        <p:spPr>
          <a:xfrm>
            <a:off x="6338200" y="2542700"/>
            <a:ext cx="1741200" cy="500700"/>
          </a:xfrm>
          <a:prstGeom prst="straightConnector1">
            <a:avLst/>
          </a:prstGeom>
          <a:noFill/>
          <a:ln cap="flat" cmpd="sng" w="76200">
            <a:solidFill>
              <a:srgbClr val="0419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40"/>
          <p:cNvCxnSpPr/>
          <p:nvPr/>
        </p:nvCxnSpPr>
        <p:spPr>
          <a:xfrm rot="10800000">
            <a:off x="5527375" y="907950"/>
            <a:ext cx="824100" cy="1639200"/>
          </a:xfrm>
          <a:prstGeom prst="straightConnector1">
            <a:avLst/>
          </a:prstGeom>
          <a:noFill/>
          <a:ln cap="flat" cmpd="sng" w="76200">
            <a:solidFill>
              <a:srgbClr val="0419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40"/>
          <p:cNvCxnSpPr/>
          <p:nvPr/>
        </p:nvCxnSpPr>
        <p:spPr>
          <a:xfrm flipH="1">
            <a:off x="4508650" y="2547150"/>
            <a:ext cx="1838400" cy="9000"/>
          </a:xfrm>
          <a:prstGeom prst="straightConnector1">
            <a:avLst/>
          </a:prstGeom>
          <a:noFill/>
          <a:ln cap="flat" cmpd="sng" w="76200">
            <a:solidFill>
              <a:srgbClr val="0419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0"/>
          <p:cNvCxnSpPr/>
          <p:nvPr/>
        </p:nvCxnSpPr>
        <p:spPr>
          <a:xfrm flipH="1">
            <a:off x="5881825" y="2564850"/>
            <a:ext cx="460800" cy="1652400"/>
          </a:xfrm>
          <a:prstGeom prst="straightConnector1">
            <a:avLst/>
          </a:prstGeom>
          <a:noFill/>
          <a:ln cap="flat" cmpd="sng" w="76200">
            <a:solidFill>
              <a:srgbClr val="04193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6" name="Google Shape;286;p40"/>
          <p:cNvGrpSpPr/>
          <p:nvPr/>
        </p:nvGrpSpPr>
        <p:grpSpPr>
          <a:xfrm>
            <a:off x="6265100" y="752900"/>
            <a:ext cx="1876700" cy="2301950"/>
            <a:chOff x="6271000" y="970225"/>
            <a:chExt cx="1876700" cy="2301950"/>
          </a:xfrm>
        </p:grpSpPr>
        <p:pic>
          <p:nvPicPr>
            <p:cNvPr id="287" name="Google Shape;287;p40" title="Captura de pantalla 2025-04-21 110308-fotor-bg-remover-2025042111432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271000" y="983525"/>
              <a:ext cx="1876700" cy="22886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8" name="Google Shape;288;p40"/>
            <p:cNvCxnSpPr/>
            <p:nvPr/>
          </p:nvCxnSpPr>
          <p:spPr>
            <a:xfrm flipH="1" rot="10800000">
              <a:off x="6338750" y="970225"/>
              <a:ext cx="18600" cy="17898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40"/>
            <p:cNvCxnSpPr/>
            <p:nvPr/>
          </p:nvCxnSpPr>
          <p:spPr>
            <a:xfrm>
              <a:off x="6352950" y="2746750"/>
              <a:ext cx="1714500" cy="4962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40"/>
          <p:cNvGrpSpPr/>
          <p:nvPr/>
        </p:nvGrpSpPr>
        <p:grpSpPr>
          <a:xfrm>
            <a:off x="4473075" y="2498425"/>
            <a:ext cx="1923725" cy="1706875"/>
            <a:chOff x="4478975" y="2715750"/>
            <a:chExt cx="1923725" cy="1706875"/>
          </a:xfrm>
        </p:grpSpPr>
        <p:pic>
          <p:nvPicPr>
            <p:cNvPr id="291" name="Google Shape;291;p40" title="Captura_de_pantalla_2025-04-21_110352-removebg-preview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78975" y="2715750"/>
              <a:ext cx="1923725" cy="17068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2" name="Google Shape;292;p40"/>
            <p:cNvCxnSpPr/>
            <p:nvPr/>
          </p:nvCxnSpPr>
          <p:spPr>
            <a:xfrm flipH="1">
              <a:off x="4514550" y="2764475"/>
              <a:ext cx="1838400" cy="90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3" name="Google Shape;293;p40"/>
          <p:cNvGrpSpPr/>
          <p:nvPr/>
        </p:nvGrpSpPr>
        <p:grpSpPr>
          <a:xfrm>
            <a:off x="5813225" y="2498425"/>
            <a:ext cx="2248325" cy="1751175"/>
            <a:chOff x="5819125" y="2715750"/>
            <a:chExt cx="2248325" cy="1751175"/>
          </a:xfrm>
        </p:grpSpPr>
        <p:pic>
          <p:nvPicPr>
            <p:cNvPr id="294" name="Google Shape;294;p40" title="Captura de pantalla 2025-04-21 110339-fotor-bg-remover-2025042111536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19125" y="2715750"/>
              <a:ext cx="2233659" cy="17511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5" name="Google Shape;295;p40"/>
            <p:cNvCxnSpPr/>
            <p:nvPr/>
          </p:nvCxnSpPr>
          <p:spPr>
            <a:xfrm flipH="1">
              <a:off x="5887725" y="2782175"/>
              <a:ext cx="460800" cy="16524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40"/>
            <p:cNvCxnSpPr/>
            <p:nvPr/>
          </p:nvCxnSpPr>
          <p:spPr>
            <a:xfrm>
              <a:off x="6352950" y="2746750"/>
              <a:ext cx="1714500" cy="4962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7" name="Google Shape;297;p40"/>
          <p:cNvSpPr/>
          <p:nvPr/>
        </p:nvSpPr>
        <p:spPr>
          <a:xfrm>
            <a:off x="579800" y="1751263"/>
            <a:ext cx="278100" cy="284100"/>
          </a:xfrm>
          <a:prstGeom prst="rect">
            <a:avLst/>
          </a:prstGeom>
          <a:solidFill>
            <a:srgbClr val="69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579800" y="2359188"/>
            <a:ext cx="278100" cy="284100"/>
          </a:xfrm>
          <a:prstGeom prst="rect">
            <a:avLst/>
          </a:prstGeom>
          <a:solidFill>
            <a:srgbClr val="DF66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579800" y="2967113"/>
            <a:ext cx="278100" cy="2841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579800" y="3575038"/>
            <a:ext cx="278100" cy="284100"/>
          </a:xfrm>
          <a:prstGeom prst="rect">
            <a:avLst/>
          </a:prstGeom>
          <a:solidFill>
            <a:srgbClr val="8D7C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579800" y="4182963"/>
            <a:ext cx="278100" cy="284100"/>
          </a:xfrm>
          <a:prstGeom prst="rect">
            <a:avLst/>
          </a:prstGeom>
          <a:solidFill>
            <a:srgbClr val="4286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2" name="Google Shape;302;p40"/>
          <p:cNvSpPr txBox="1"/>
          <p:nvPr>
            <p:ph type="title"/>
          </p:nvPr>
        </p:nvSpPr>
        <p:spPr>
          <a:xfrm>
            <a:off x="5001950" y="4225950"/>
            <a:ext cx="291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Esfuerzo estimado</a:t>
            </a:r>
            <a:endParaRPr sz="2120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6791750" y="1786675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30%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6470850" y="3140700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25</a:t>
            </a:r>
            <a:r>
              <a:rPr lang="ca" sz="1800">
                <a:solidFill>
                  <a:schemeClr val="lt1"/>
                </a:solidFill>
              </a:rPr>
              <a:t>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5077788" y="2914675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20</a:t>
            </a:r>
            <a:r>
              <a:rPr lang="ca" sz="1800">
                <a:solidFill>
                  <a:schemeClr val="lt1"/>
                </a:solidFill>
              </a:rPr>
              <a:t>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5037725" y="1687925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15</a:t>
            </a:r>
            <a:r>
              <a:rPr lang="ca" sz="1800">
                <a:solidFill>
                  <a:schemeClr val="lt1"/>
                </a:solidFill>
              </a:rPr>
              <a:t>%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307" name="Google Shape;307;p40"/>
          <p:cNvGrpSpPr/>
          <p:nvPr/>
        </p:nvGrpSpPr>
        <p:grpSpPr>
          <a:xfrm>
            <a:off x="5332100" y="376650"/>
            <a:ext cx="656700" cy="558100"/>
            <a:chOff x="5332100" y="376650"/>
            <a:chExt cx="656700" cy="558100"/>
          </a:xfrm>
        </p:grpSpPr>
        <p:cxnSp>
          <p:nvCxnSpPr>
            <p:cNvPr id="308" name="Google Shape;308;p40"/>
            <p:cNvCxnSpPr/>
            <p:nvPr/>
          </p:nvCxnSpPr>
          <p:spPr>
            <a:xfrm rot="10800000">
              <a:off x="5780125" y="727750"/>
              <a:ext cx="124200" cy="207000"/>
            </a:xfrm>
            <a:prstGeom prst="straightConnector1">
              <a:avLst/>
            </a:prstGeom>
            <a:noFill/>
            <a:ln cap="flat" cmpd="sng" w="9525">
              <a:solidFill>
                <a:srgbClr val="DF666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9" name="Google Shape;309;p40"/>
            <p:cNvSpPr txBox="1"/>
            <p:nvPr/>
          </p:nvSpPr>
          <p:spPr>
            <a:xfrm>
              <a:off x="5332100" y="376650"/>
              <a:ext cx="656700" cy="50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lt1"/>
                  </a:solidFill>
                </a:rPr>
                <a:t>10</a:t>
              </a:r>
              <a:r>
                <a:rPr lang="ca" sz="1800">
                  <a:solidFill>
                    <a:schemeClr val="lt1"/>
                  </a:solidFill>
                </a:rPr>
                <a:t>%</a:t>
              </a:r>
              <a:endParaRPr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1" title="Captura_de_pantalla_2025-04-21_121809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675" y="1163009"/>
            <a:ext cx="1886075" cy="168481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Aspectos a Optimitzar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4985300" y="1163025"/>
            <a:ext cx="3432300" cy="3527400"/>
          </a:xfrm>
          <a:prstGeom prst="rect">
            <a:avLst/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Factores técnicos</a:t>
            </a:r>
            <a:endParaRPr sz="1800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Velocidad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Enlaces internos claros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Estructura de datos rica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Seguridad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t/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omfortaa"/>
              <a:buChar char="-"/>
            </a:pPr>
            <a:r>
              <a:rPr lang="ca" sz="1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Accesibilidad</a:t>
            </a:r>
            <a:endParaRPr sz="1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5164825" y="1743488"/>
            <a:ext cx="278100" cy="284100"/>
          </a:xfrm>
          <a:prstGeom prst="rect">
            <a:avLst/>
          </a:prstGeom>
          <a:solidFill>
            <a:srgbClr val="4286F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5164825" y="2351413"/>
            <a:ext cx="278100" cy="284100"/>
          </a:xfrm>
          <a:prstGeom prst="rect">
            <a:avLst/>
          </a:prstGeom>
          <a:solidFill>
            <a:srgbClr val="DF66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5164825" y="2959338"/>
            <a:ext cx="278100" cy="2841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5164825" y="3567263"/>
            <a:ext cx="278100" cy="284100"/>
          </a:xfrm>
          <a:prstGeom prst="rect">
            <a:avLst/>
          </a:prstGeom>
          <a:solidFill>
            <a:srgbClr val="8D7C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5164825" y="4175188"/>
            <a:ext cx="278100" cy="284100"/>
          </a:xfrm>
          <a:prstGeom prst="rect">
            <a:avLst/>
          </a:prstGeom>
          <a:solidFill>
            <a:srgbClr val="69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22" name="Google Shape;322;p41"/>
          <p:cNvGrpSpPr/>
          <p:nvPr/>
        </p:nvGrpSpPr>
        <p:grpSpPr>
          <a:xfrm>
            <a:off x="488213" y="1790125"/>
            <a:ext cx="1922325" cy="1505225"/>
            <a:chOff x="488213" y="1790125"/>
            <a:chExt cx="1922325" cy="1505225"/>
          </a:xfrm>
        </p:grpSpPr>
        <p:pic>
          <p:nvPicPr>
            <p:cNvPr id="323" name="Google Shape;323;p41" title="Captura_de_pantalla_2025-04-21_121728-removebg-preview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8213" y="1790125"/>
              <a:ext cx="1922325" cy="1505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4" name="Google Shape;324;p41"/>
            <p:cNvCxnSpPr/>
            <p:nvPr/>
          </p:nvCxnSpPr>
          <p:spPr>
            <a:xfrm rot="10800000">
              <a:off x="810525" y="1851800"/>
              <a:ext cx="1502700" cy="9702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5" name="Google Shape;325;p41"/>
          <p:cNvGrpSpPr/>
          <p:nvPr/>
        </p:nvGrpSpPr>
        <p:grpSpPr>
          <a:xfrm>
            <a:off x="483475" y="2746225"/>
            <a:ext cx="2011725" cy="1785550"/>
            <a:chOff x="483475" y="2746225"/>
            <a:chExt cx="2011725" cy="1785550"/>
          </a:xfrm>
        </p:grpSpPr>
        <p:pic>
          <p:nvPicPr>
            <p:cNvPr id="326" name="Google Shape;326;p41" title="Captura_de_pantalla_2025-04-21_121548-removebg-preview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83475" y="2746225"/>
              <a:ext cx="2011725" cy="17855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7" name="Google Shape;327;p41"/>
            <p:cNvCxnSpPr/>
            <p:nvPr/>
          </p:nvCxnSpPr>
          <p:spPr>
            <a:xfrm flipH="1">
              <a:off x="597375" y="2804250"/>
              <a:ext cx="1704000" cy="4674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" name="Google Shape;328;p41"/>
          <p:cNvGrpSpPr/>
          <p:nvPr/>
        </p:nvGrpSpPr>
        <p:grpSpPr>
          <a:xfrm>
            <a:off x="2234875" y="2780925"/>
            <a:ext cx="1757625" cy="1774550"/>
            <a:chOff x="2234875" y="2780925"/>
            <a:chExt cx="1757625" cy="1774550"/>
          </a:xfrm>
        </p:grpSpPr>
        <p:pic>
          <p:nvPicPr>
            <p:cNvPr id="329" name="Google Shape;329;p41" title="Captura_de_pantalla_2025-04-21_121445-removebg-preview.png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234875" y="2780925"/>
              <a:ext cx="1757625" cy="171120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0" name="Google Shape;330;p41"/>
            <p:cNvCxnSpPr/>
            <p:nvPr/>
          </p:nvCxnSpPr>
          <p:spPr>
            <a:xfrm flipH="1">
              <a:off x="2301300" y="2816075"/>
              <a:ext cx="6000" cy="17394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41"/>
          <p:cNvGrpSpPr/>
          <p:nvPr/>
        </p:nvGrpSpPr>
        <p:grpSpPr>
          <a:xfrm>
            <a:off x="2264475" y="1163025"/>
            <a:ext cx="1764400" cy="2141200"/>
            <a:chOff x="2264475" y="1163025"/>
            <a:chExt cx="1764400" cy="2141200"/>
          </a:xfrm>
        </p:grpSpPr>
        <p:pic>
          <p:nvPicPr>
            <p:cNvPr id="332" name="Google Shape;332;p41" title="Captura_de_pantalla_2025-04-21_121346-removebg-preview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264475" y="1163025"/>
              <a:ext cx="1757625" cy="2141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33" name="Google Shape;333;p41"/>
            <p:cNvCxnSpPr/>
            <p:nvPr/>
          </p:nvCxnSpPr>
          <p:spPr>
            <a:xfrm>
              <a:off x="2295475" y="2804250"/>
              <a:ext cx="1733400" cy="491100"/>
            </a:xfrm>
            <a:prstGeom prst="straightConnector1">
              <a:avLst/>
            </a:prstGeom>
            <a:noFill/>
            <a:ln cap="flat" cmpd="sng" w="76200">
              <a:solidFill>
                <a:srgbClr val="0419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34" name="Google Shape;334;p41"/>
          <p:cNvCxnSpPr/>
          <p:nvPr/>
        </p:nvCxnSpPr>
        <p:spPr>
          <a:xfrm flipH="1" rot="10800000">
            <a:off x="2301375" y="1064950"/>
            <a:ext cx="6000" cy="1774800"/>
          </a:xfrm>
          <a:prstGeom prst="straightConnector1">
            <a:avLst/>
          </a:prstGeom>
          <a:noFill/>
          <a:ln cap="flat" cmpd="sng" w="76200">
            <a:solidFill>
              <a:srgbClr val="0419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41"/>
          <p:cNvSpPr txBox="1"/>
          <p:nvPr/>
        </p:nvSpPr>
        <p:spPr>
          <a:xfrm>
            <a:off x="2697775" y="1983275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30%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2595775" y="3304225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20</a:t>
            </a:r>
            <a:r>
              <a:rPr lang="ca" sz="1800">
                <a:solidFill>
                  <a:schemeClr val="lt1"/>
                </a:solidFill>
              </a:rPr>
              <a:t>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1221825" y="3350675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20</a:t>
            </a:r>
            <a:r>
              <a:rPr lang="ca" sz="1800">
                <a:solidFill>
                  <a:schemeClr val="lt1"/>
                </a:solidFill>
              </a:rPr>
              <a:t>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747100" y="2384375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15</a:t>
            </a:r>
            <a:r>
              <a:rPr lang="ca" sz="1800">
                <a:solidFill>
                  <a:schemeClr val="lt1"/>
                </a:solidFill>
              </a:rPr>
              <a:t>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1451150" y="1574400"/>
            <a:ext cx="6567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lt1"/>
                </a:solidFill>
              </a:rPr>
              <a:t>15</a:t>
            </a:r>
            <a:r>
              <a:rPr lang="ca" sz="1800">
                <a:solidFill>
                  <a:schemeClr val="lt1"/>
                </a:solidFill>
              </a:rPr>
              <a:t>%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848475" y="4433025"/>
            <a:ext cx="291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Esfuerzo estimado</a:t>
            </a:r>
            <a:endParaRPr sz="2120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399200" y="1935900"/>
            <a:ext cx="63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de Adquisición de Tráfico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Palabras negativas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6" name="Google Shape;346;p42"/>
          <p:cNvSpPr/>
          <p:nvPr/>
        </p:nvSpPr>
        <p:spPr>
          <a:xfrm>
            <a:off x="2454150" y="1237350"/>
            <a:ext cx="4235700" cy="26688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➔"/>
            </a:pPr>
            <a:r>
              <a:rPr lang="ca" sz="1700">
                <a:solidFill>
                  <a:schemeClr val="lt1"/>
                </a:solidFill>
              </a:rPr>
              <a:t>Anabólicos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➔"/>
            </a:pPr>
            <a:r>
              <a:rPr lang="ca" sz="1700">
                <a:solidFill>
                  <a:schemeClr val="lt1"/>
                </a:solidFill>
              </a:rPr>
              <a:t>Esteroides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➔"/>
            </a:pPr>
            <a:r>
              <a:rPr lang="ca" sz="1700">
                <a:solidFill>
                  <a:schemeClr val="lt1"/>
                </a:solidFill>
              </a:rPr>
              <a:t>Quemagrasas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➔"/>
            </a:pPr>
            <a:r>
              <a:rPr lang="ca" sz="1700">
                <a:solidFill>
                  <a:schemeClr val="lt1"/>
                </a:solidFill>
              </a:rPr>
              <a:t>Suplementos no regulados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➔"/>
            </a:pPr>
            <a:r>
              <a:rPr lang="ca" sz="1700">
                <a:solidFill>
                  <a:schemeClr val="lt1"/>
                </a:solidFill>
              </a:rPr>
              <a:t>Suplemento en periódico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➔"/>
            </a:pPr>
            <a:r>
              <a:rPr lang="ca" sz="1700">
                <a:solidFill>
                  <a:schemeClr val="lt1"/>
                </a:solidFill>
              </a:rPr>
              <a:t>Suplemento para ganado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➔"/>
            </a:pPr>
            <a:r>
              <a:rPr lang="ca" sz="1700">
                <a:solidFill>
                  <a:schemeClr val="lt1"/>
                </a:solidFill>
              </a:rPr>
              <a:t>Suplemento veterinario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"/>
          <p:cNvSpPr txBox="1"/>
          <p:nvPr>
            <p:ph type="title"/>
          </p:nvPr>
        </p:nvSpPr>
        <p:spPr>
          <a:xfrm>
            <a:off x="2267100" y="2285400"/>
            <a:ext cx="460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352" name="Google Shape;352;p43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{49666530-D522-4D71-8BE6-2BD51B4359E9}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 Light"/>
                <a:ea typeface="Comfortaa Light"/>
                <a:cs typeface="Comfortaa Light"/>
                <a:sym typeface="Comfortaa Light"/>
              </a:rPr>
              <a:t>Trabajando con IA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8" name="Google Shape;358;p44"/>
          <p:cNvSpPr/>
          <p:nvPr/>
        </p:nvSpPr>
        <p:spPr>
          <a:xfrm>
            <a:off x="538275" y="1143825"/>
            <a:ext cx="3603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1"/>
                </a:solidFill>
              </a:rPr>
              <a:t>Buscadores</a:t>
            </a:r>
            <a:r>
              <a:rPr lang="ca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Idénticos para cada usuario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Tecnología moderna hace 20 años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59" name="Google Shape;359;p44"/>
          <p:cNvSpPr/>
          <p:nvPr/>
        </p:nvSpPr>
        <p:spPr>
          <a:xfrm>
            <a:off x="4572000" y="1143825"/>
            <a:ext cx="35319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1"/>
                </a:solidFill>
              </a:rPr>
              <a:t>Agentes IA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Innovadores y altamente personalizables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Aprenden con cada interacción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0" name="Google Shape;360;p44"/>
          <p:cNvSpPr/>
          <p:nvPr/>
        </p:nvSpPr>
        <p:spPr>
          <a:xfrm>
            <a:off x="538275" y="2391250"/>
            <a:ext cx="7565700" cy="14514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lt1"/>
                </a:solidFill>
              </a:rPr>
              <a:t>Programa de Entrenamiento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lt1"/>
                </a:solidFill>
              </a:rPr>
              <a:t>PEO</a:t>
            </a:r>
            <a:r>
              <a:rPr lang="ca" sz="1200">
                <a:solidFill>
                  <a:schemeClr val="lt1"/>
                </a:solidFill>
              </a:rPr>
              <a:t>: Prompt Engine Optimization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Usar aprendizaje por refuerzo para el PEO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Chatbots </a:t>
            </a:r>
            <a:r>
              <a:rPr lang="ca" sz="1200">
                <a:solidFill>
                  <a:schemeClr val="lt1"/>
                </a:solidFill>
              </a:rPr>
              <a:t>específicos</a:t>
            </a:r>
            <a:r>
              <a:rPr lang="ca" sz="1200">
                <a:solidFill>
                  <a:schemeClr val="lt1"/>
                </a:solidFill>
              </a:rPr>
              <a:t> para cada elemento del PEO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chemeClr val="lt1"/>
                </a:solidFill>
              </a:rPr>
              <a:t>Dirigir conversaciones iniciadas con ciertos prompts a nuestra marca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1" name="Google Shape;361;p44"/>
          <p:cNvSpPr txBox="1"/>
          <p:nvPr/>
        </p:nvSpPr>
        <p:spPr>
          <a:xfrm>
            <a:off x="538275" y="4088375"/>
            <a:ext cx="75657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lt1"/>
                </a:solidFill>
              </a:rPr>
              <a:t>Un 40% de las conversaciones con agentes IA involucran consultas sobre bienes o servicios y un 20% consultan directamente la posibilidad de compra directa a través de ellos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Ads: AN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7" name="Google Shape;367;p45"/>
          <p:cNvSpPr/>
          <p:nvPr/>
        </p:nvSpPr>
        <p:spPr>
          <a:xfrm>
            <a:off x="523325" y="1234075"/>
            <a:ext cx="3999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Año Nuevo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Dirigida a captar clientes que buscan mejorar su salud y forma física al comenzar el año.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4735200" y="1234075"/>
            <a:ext cx="4048800" cy="110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Grupos de Anuncios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Propósitos fitness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Perder peso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Salud general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69" name="Google Shape;369;p45"/>
          <p:cNvSpPr/>
          <p:nvPr/>
        </p:nvSpPr>
        <p:spPr>
          <a:xfrm>
            <a:off x="4783500" y="2508200"/>
            <a:ext cx="4048800" cy="119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Páginas de aterrizaje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Landing page específica de "Propósitos de Año Nuevo" con packs de productos.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Páginas de categorías específicas según el grupo de anuncios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70" name="Google Shape;370;p45"/>
          <p:cNvSpPr/>
          <p:nvPr/>
        </p:nvSpPr>
        <p:spPr>
          <a:xfrm>
            <a:off x="4783500" y="3872325"/>
            <a:ext cx="4048800" cy="8823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Objetivo de Atracción:</a:t>
            </a:r>
            <a:r>
              <a:rPr lang="ca" sz="1300">
                <a:solidFill>
                  <a:schemeClr val="lt1"/>
                </a:solidFill>
              </a:rPr>
              <a:t> 7000 Visitas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CPC: </a:t>
            </a:r>
            <a:r>
              <a:rPr lang="ca" sz="1300">
                <a:solidFill>
                  <a:schemeClr val="lt1"/>
                </a:solidFill>
              </a:rPr>
              <a:t>0.75€ - 1.25€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Presupuesto: </a:t>
            </a:r>
            <a:r>
              <a:rPr lang="ca" sz="1300">
                <a:solidFill>
                  <a:schemeClr val="lt1"/>
                </a:solidFill>
              </a:rPr>
              <a:t>~7000€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371" name="Google Shape;371;p45"/>
          <p:cNvSpPr/>
          <p:nvPr/>
        </p:nvSpPr>
        <p:spPr>
          <a:xfrm>
            <a:off x="523325" y="2392325"/>
            <a:ext cx="3999600" cy="23622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Configuración de Campaña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Diciembre-Enero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Adultos 25-55 años interesados en fitness, salud y bienestar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Método de licitación:</a:t>
            </a:r>
            <a:r>
              <a:rPr lang="ca" sz="1100">
                <a:solidFill>
                  <a:schemeClr val="lt1"/>
                </a:solidFill>
              </a:rPr>
              <a:t> CPC mejorado con enfoque en conversiones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Ubicación geográfica:</a:t>
            </a:r>
            <a:r>
              <a:rPr lang="ca" sz="1100">
                <a:solidFill>
                  <a:schemeClr val="lt1"/>
                </a:solidFill>
              </a:rPr>
              <a:t> Áreas urbanas donde se ubican las tiendas físicas + cobertura nacional para ventas online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Dispositivos:</a:t>
            </a:r>
            <a:r>
              <a:rPr lang="ca" sz="1100">
                <a:solidFill>
                  <a:schemeClr val="lt1"/>
                </a:solidFill>
              </a:rPr>
              <a:t> Todos, con ajuste de puja +15% para móviles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Plataformas:</a:t>
            </a:r>
            <a:r>
              <a:rPr lang="ca" sz="1100">
                <a:solidFill>
                  <a:schemeClr val="lt1"/>
                </a:solidFill>
              </a:rPr>
              <a:t> Red de búsqueda y Display selectivo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Ads: NAV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7" name="Google Shape;377;p46"/>
          <p:cNvSpPr/>
          <p:nvPr/>
        </p:nvSpPr>
        <p:spPr>
          <a:xfrm>
            <a:off x="523325" y="1234075"/>
            <a:ext cx="3999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Navidad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Campaña navideña enfocada en packs de bienestar y ofertas especiales para regalos, con envío gratuito para aumentar las conversiones en temporada alta.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78" name="Google Shape;378;p46"/>
          <p:cNvSpPr/>
          <p:nvPr/>
        </p:nvSpPr>
        <p:spPr>
          <a:xfrm>
            <a:off x="523325" y="2392325"/>
            <a:ext cx="3999600" cy="23622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Configuración de Campaña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Noviembre - Diciembre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Nuevos clientes y clientes con familia, enfoque en compradores de regalos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Método de licitación:</a:t>
            </a:r>
            <a:r>
              <a:rPr lang="ca" sz="1100">
                <a:solidFill>
                  <a:schemeClr val="lt1"/>
                </a:solidFill>
              </a:rPr>
              <a:t> CPM para maximizar visibilidad en temporada alta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Ubicación geográfica:</a:t>
            </a:r>
            <a:r>
              <a:rPr lang="ca" sz="1100">
                <a:solidFill>
                  <a:schemeClr val="lt1"/>
                </a:solidFill>
              </a:rPr>
              <a:t> Nacional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Dispositivos:</a:t>
            </a:r>
            <a:r>
              <a:rPr lang="ca" sz="1100">
                <a:solidFill>
                  <a:schemeClr val="lt1"/>
                </a:solidFill>
              </a:rPr>
              <a:t> Todos, con especial atención a desktop (compras de mayor valor)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Plataformas:</a:t>
            </a:r>
            <a:r>
              <a:rPr lang="ca" sz="1100">
                <a:solidFill>
                  <a:schemeClr val="lt1"/>
                </a:solidFill>
              </a:rPr>
              <a:t> Email marketing, RRSS, CPM display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79" name="Google Shape;379;p46"/>
          <p:cNvSpPr/>
          <p:nvPr/>
        </p:nvSpPr>
        <p:spPr>
          <a:xfrm>
            <a:off x="4735200" y="1234075"/>
            <a:ext cx="4048800" cy="110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Grupos de Anuncios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Packs Regalo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Envío</a:t>
            </a:r>
            <a:r>
              <a:rPr lang="ca" sz="1100">
                <a:solidFill>
                  <a:schemeClr val="lt1"/>
                </a:solidFill>
              </a:rPr>
              <a:t> </a:t>
            </a:r>
            <a:r>
              <a:rPr lang="ca" sz="1100">
                <a:solidFill>
                  <a:schemeClr val="lt1"/>
                </a:solidFill>
              </a:rPr>
              <a:t>Express</a:t>
            </a:r>
            <a:r>
              <a:rPr lang="ca" sz="1100">
                <a:solidFill>
                  <a:schemeClr val="lt1"/>
                </a:solidFill>
              </a:rPr>
              <a:t>/Gratuito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Regalos por Presupuesto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80" name="Google Shape;380;p46"/>
          <p:cNvSpPr/>
          <p:nvPr/>
        </p:nvSpPr>
        <p:spPr>
          <a:xfrm>
            <a:off x="4783500" y="2508200"/>
            <a:ext cx="4048800" cy="119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Páginas de aterrizaje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Landing específica "Navidad Saludable" con selección de packs organizados por perfil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Sección de última hora con envío express garantizado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81" name="Google Shape;381;p46"/>
          <p:cNvSpPr/>
          <p:nvPr/>
        </p:nvSpPr>
        <p:spPr>
          <a:xfrm>
            <a:off x="4783500" y="3872325"/>
            <a:ext cx="4048800" cy="8823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Objetivo de Atracción:</a:t>
            </a:r>
            <a:r>
              <a:rPr lang="ca" sz="1300">
                <a:solidFill>
                  <a:schemeClr val="lt1"/>
                </a:solidFill>
              </a:rPr>
              <a:t> 8500 Visitas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CPM: </a:t>
            </a:r>
            <a:r>
              <a:rPr lang="ca" sz="1300">
                <a:solidFill>
                  <a:schemeClr val="lt1"/>
                </a:solidFill>
              </a:rPr>
              <a:t>10</a:t>
            </a:r>
            <a:r>
              <a:rPr lang="ca" sz="1300">
                <a:solidFill>
                  <a:schemeClr val="lt1"/>
                </a:solidFill>
              </a:rPr>
              <a:t>€ - 18€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Presupuesto: </a:t>
            </a:r>
            <a:r>
              <a:rPr lang="ca" sz="1300">
                <a:solidFill>
                  <a:schemeClr val="lt1"/>
                </a:solidFill>
              </a:rPr>
              <a:t>~10000€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Ads: OB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87" name="Google Shape;387;p47"/>
          <p:cNvSpPr/>
          <p:nvPr/>
        </p:nvSpPr>
        <p:spPr>
          <a:xfrm>
            <a:off x="523325" y="1234075"/>
            <a:ext cx="3999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Operación Bikini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Campaña estacional para atraer usuarios que buscan mejorar su forma física antes del verano.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523325" y="2392325"/>
            <a:ext cx="3999600" cy="23622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Configuración de Campaña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Abril-Junio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Adultos 20-45 años interesados en fitness, nutrición deportiva y pérdida de peso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Método de licitación:</a:t>
            </a:r>
            <a:r>
              <a:rPr lang="ca" sz="1100">
                <a:solidFill>
                  <a:schemeClr val="lt1"/>
                </a:solidFill>
              </a:rPr>
              <a:t> CPC mejorado enfocado en conversiones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Ubicación geográfica:</a:t>
            </a:r>
            <a:r>
              <a:rPr lang="ca" sz="1100">
                <a:solidFill>
                  <a:schemeClr val="lt1"/>
                </a:solidFill>
              </a:rPr>
              <a:t> Nacional, con ajuste de puja +20% en zonas costeras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Dispositivos:</a:t>
            </a:r>
            <a:r>
              <a:rPr lang="ca" sz="1100">
                <a:solidFill>
                  <a:schemeClr val="lt1"/>
                </a:solidFill>
              </a:rPr>
              <a:t> Todos, con enfoque en móviles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Plataformas:</a:t>
            </a:r>
            <a:r>
              <a:rPr lang="ca" sz="1100">
                <a:solidFill>
                  <a:schemeClr val="lt1"/>
                </a:solidFill>
              </a:rPr>
              <a:t> Red de búsqueda, Display (remarketing) y YouTube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4735200" y="1234075"/>
            <a:ext cx="4048800" cy="110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Grupos de Anuncios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Definición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Pérdida de peso rápida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Productos específicos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4783500" y="2508200"/>
            <a:ext cx="4048800" cy="119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Páginas de aterrizaje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Landing específica "Operación Bikini" con productos para definición y adelgazamiento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Páginas de producto para el grupo de anuncios de productos específicos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91" name="Google Shape;391;p47"/>
          <p:cNvSpPr/>
          <p:nvPr/>
        </p:nvSpPr>
        <p:spPr>
          <a:xfrm>
            <a:off x="4783500" y="3872325"/>
            <a:ext cx="4048800" cy="8823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Objetivo de Atracción:</a:t>
            </a:r>
            <a:r>
              <a:rPr lang="ca" sz="1300">
                <a:solidFill>
                  <a:schemeClr val="lt1"/>
                </a:solidFill>
              </a:rPr>
              <a:t> 7800 Visitas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CPC: </a:t>
            </a:r>
            <a:r>
              <a:rPr lang="ca" sz="1300">
                <a:solidFill>
                  <a:schemeClr val="lt1"/>
                </a:solidFill>
              </a:rPr>
              <a:t>0.80€ - 1.40€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Presupuesto: </a:t>
            </a:r>
            <a:r>
              <a:rPr lang="ca" sz="1300">
                <a:solidFill>
                  <a:schemeClr val="lt1"/>
                </a:solidFill>
              </a:rPr>
              <a:t>~8500€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Ads: BW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7" name="Google Shape;397;p48"/>
          <p:cNvSpPr/>
          <p:nvPr/>
        </p:nvSpPr>
        <p:spPr>
          <a:xfrm>
            <a:off x="523325" y="1234075"/>
            <a:ext cx="3999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Black Weeks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Campaña para aprovechar el periodo de mayor consumo online con grandes descuentos.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98" name="Google Shape;398;p48"/>
          <p:cNvSpPr/>
          <p:nvPr/>
        </p:nvSpPr>
        <p:spPr>
          <a:xfrm>
            <a:off x="523325" y="2392325"/>
            <a:ext cx="3999600" cy="23622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Configuración de Campaña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Noviembre (Black Friday y semanas previas)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Segmentación amplia, con categorías de interés en fitness, salud y nutrición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Método de licitación:</a:t>
            </a:r>
            <a:r>
              <a:rPr lang="ca" sz="1100">
                <a:solidFill>
                  <a:schemeClr val="lt1"/>
                </a:solidFill>
              </a:rPr>
              <a:t> CPC mejorado con enfoque en conversiones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Ubicación geográfica:</a:t>
            </a:r>
            <a:r>
              <a:rPr lang="ca" sz="1100">
                <a:solidFill>
                  <a:schemeClr val="lt1"/>
                </a:solidFill>
              </a:rPr>
              <a:t> Nacional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Dispositivos:</a:t>
            </a:r>
            <a:r>
              <a:rPr lang="ca" sz="1100">
                <a:solidFill>
                  <a:schemeClr val="lt1"/>
                </a:solidFill>
              </a:rPr>
              <a:t> Todos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Plataformas:</a:t>
            </a:r>
            <a:r>
              <a:rPr lang="ca" sz="1100">
                <a:solidFill>
                  <a:schemeClr val="lt1"/>
                </a:solidFill>
              </a:rPr>
              <a:t> Red de búsqueda, Display (remarketing) y YouTube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399" name="Google Shape;399;p48"/>
          <p:cNvSpPr/>
          <p:nvPr/>
        </p:nvSpPr>
        <p:spPr>
          <a:xfrm>
            <a:off x="4735200" y="1234075"/>
            <a:ext cx="4048800" cy="110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Grupos de Anuncios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Ofertas Black Friday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Categorias en Oferta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Packs y Combos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4783500" y="2508200"/>
            <a:ext cx="4048800" cy="119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Páginas de aterrizaje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Landing específica "Black Friday Suplementos" con todos los descuentos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Páginas de categorías con productos en oferta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1" name="Google Shape;401;p48"/>
          <p:cNvSpPr/>
          <p:nvPr/>
        </p:nvSpPr>
        <p:spPr>
          <a:xfrm>
            <a:off x="4783500" y="3872325"/>
            <a:ext cx="4048800" cy="8823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Objetivo de Atracción:</a:t>
            </a:r>
            <a:r>
              <a:rPr lang="ca" sz="1300">
                <a:solidFill>
                  <a:schemeClr val="lt1"/>
                </a:solidFill>
              </a:rPr>
              <a:t> 10000 Visitas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CPC: </a:t>
            </a:r>
            <a:r>
              <a:rPr lang="ca" sz="1300">
                <a:solidFill>
                  <a:schemeClr val="lt1"/>
                </a:solidFill>
              </a:rPr>
              <a:t>0.90€ - 1.60€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Presupuesto: </a:t>
            </a:r>
            <a:r>
              <a:rPr lang="ca" sz="1300">
                <a:solidFill>
                  <a:schemeClr val="lt1"/>
                </a:solidFill>
              </a:rPr>
              <a:t>~12000€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Ads: PEE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07" name="Google Shape;407;p49"/>
          <p:cNvSpPr/>
          <p:nvPr/>
        </p:nvSpPr>
        <p:spPr>
          <a:xfrm>
            <a:off x="523325" y="1234075"/>
            <a:ext cx="3999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Presencia en Época de </a:t>
            </a:r>
            <a:r>
              <a:rPr b="1" lang="ca" sz="1300">
                <a:solidFill>
                  <a:schemeClr val="lt1"/>
                </a:solidFill>
              </a:rPr>
              <a:t>Exámenes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Campaña enfocada en productos para concentración y rendimiento mental dirigida a estudiantes durante períodos de exámenes.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08" name="Google Shape;408;p49"/>
          <p:cNvSpPr/>
          <p:nvPr/>
        </p:nvSpPr>
        <p:spPr>
          <a:xfrm>
            <a:off x="523325" y="2392325"/>
            <a:ext cx="3999600" cy="23622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Configuración de Campaña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Mayo - Junio / Noviembre - Diciembre (períodos de exámenes)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Estudiantes universitarios 18-25 años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Método de licitación:</a:t>
            </a:r>
            <a:r>
              <a:rPr lang="ca" sz="1100">
                <a:solidFill>
                  <a:schemeClr val="lt1"/>
                </a:solidFill>
              </a:rPr>
              <a:t> CPC optimizado para conversiones en plataformas específicas de estudiantes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Ubicación geográfica:</a:t>
            </a:r>
            <a:r>
              <a:rPr lang="ca" sz="1100">
                <a:solidFill>
                  <a:schemeClr val="lt1"/>
                </a:solidFill>
              </a:rPr>
              <a:t> Ciudades universitarias principales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Dispositivos:</a:t>
            </a:r>
            <a:r>
              <a:rPr lang="ca" sz="1100">
                <a:solidFill>
                  <a:schemeClr val="lt1"/>
                </a:solidFill>
              </a:rPr>
              <a:t> Móviles (70%), Desktop (30%)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chemeClr val="lt1"/>
                </a:solidFill>
              </a:rPr>
              <a:t>Plataformas:</a:t>
            </a:r>
            <a:r>
              <a:rPr lang="ca" sz="1100">
                <a:solidFill>
                  <a:schemeClr val="lt1"/>
                </a:solidFill>
              </a:rPr>
              <a:t> RRSS, Influencers específicos del ámbito académico, SEO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09" name="Google Shape;409;p49"/>
          <p:cNvSpPr/>
          <p:nvPr/>
        </p:nvSpPr>
        <p:spPr>
          <a:xfrm>
            <a:off x="4735200" y="1234075"/>
            <a:ext cx="4048800" cy="110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Grupos de Anuncios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Concentración y </a:t>
            </a:r>
            <a:r>
              <a:rPr lang="ca" sz="1100">
                <a:solidFill>
                  <a:schemeClr val="lt1"/>
                </a:solidFill>
              </a:rPr>
              <a:t>Memoria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Energía</a:t>
            </a:r>
            <a:r>
              <a:rPr lang="ca" sz="1100">
                <a:solidFill>
                  <a:schemeClr val="lt1"/>
                </a:solidFill>
              </a:rPr>
              <a:t> y Resistencia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Packs Estudiante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10" name="Google Shape;410;p49"/>
          <p:cNvSpPr/>
          <p:nvPr/>
        </p:nvSpPr>
        <p:spPr>
          <a:xfrm>
            <a:off x="4783500" y="2508200"/>
            <a:ext cx="4048800" cy="119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Páginas de aterrizaje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Landing específica "Potencia tu Estudio" con productos categorizados por beneficio cognitivo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Testimonios específicos de estudiantes con buenos resultados académicos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11" name="Google Shape;411;p49"/>
          <p:cNvSpPr/>
          <p:nvPr/>
        </p:nvSpPr>
        <p:spPr>
          <a:xfrm>
            <a:off x="4783500" y="3872325"/>
            <a:ext cx="4048800" cy="8823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Objetivo de Atracción:</a:t>
            </a:r>
            <a:r>
              <a:rPr lang="ca" sz="1300">
                <a:solidFill>
                  <a:schemeClr val="lt1"/>
                </a:solidFill>
              </a:rPr>
              <a:t> 4500 Visitas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CPC: </a:t>
            </a:r>
            <a:r>
              <a:rPr lang="ca" sz="1300">
                <a:solidFill>
                  <a:schemeClr val="lt1"/>
                </a:solidFill>
              </a:rPr>
              <a:t>0.60€ - 1.10€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Presupuesto: </a:t>
            </a:r>
            <a:r>
              <a:rPr lang="ca" sz="1300">
                <a:solidFill>
                  <a:schemeClr val="lt1"/>
                </a:solidFill>
              </a:rPr>
              <a:t>~4500€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Ads: CPJ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523325" y="1234075"/>
            <a:ext cx="3999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Conectando con </a:t>
            </a:r>
            <a:r>
              <a:rPr b="1" lang="ca" sz="1300">
                <a:solidFill>
                  <a:schemeClr val="lt1"/>
                </a:solidFill>
              </a:rPr>
              <a:t>Público</a:t>
            </a:r>
            <a:r>
              <a:rPr b="1" lang="ca" sz="1300">
                <a:solidFill>
                  <a:schemeClr val="lt1"/>
                </a:solidFill>
              </a:rPr>
              <a:t> Joven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Campaña de presencia en eventos deportivos y torneos para conectar con público joven y deportista, generando reconocimiento de marca en entornos deportivos.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18" name="Google Shape;418;p50"/>
          <p:cNvSpPr/>
          <p:nvPr/>
        </p:nvSpPr>
        <p:spPr>
          <a:xfrm>
            <a:off x="523325" y="2392325"/>
            <a:ext cx="3999600" cy="23622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Configuración de Campaña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Abril - Septiembre (temporada alta de eventos deportivos)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</a:rPr>
              <a:t>Jóvenes deportistas 16-28 años, asistentes a eventos deportivos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Método de licitación:</a:t>
            </a:r>
            <a:r>
              <a:rPr lang="ca" sz="1100">
                <a:solidFill>
                  <a:schemeClr val="lt1"/>
                </a:solidFill>
              </a:rPr>
              <a:t> Mixta entre patrocinios físicos y CPC digital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Ubicación geográfica:</a:t>
            </a:r>
            <a:r>
              <a:rPr lang="ca" sz="1100">
                <a:solidFill>
                  <a:schemeClr val="lt1"/>
                </a:solidFill>
              </a:rPr>
              <a:t> Ciudades con eventos deportivos relevantes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Dispositivos:</a:t>
            </a:r>
            <a:r>
              <a:rPr lang="ca" sz="1100">
                <a:solidFill>
                  <a:schemeClr val="lt1"/>
                </a:solidFill>
              </a:rPr>
              <a:t> Móviles principalmente (85%)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Plataformas:</a:t>
            </a:r>
            <a:r>
              <a:rPr lang="ca" sz="1100">
                <a:solidFill>
                  <a:schemeClr val="lt1"/>
                </a:solidFill>
              </a:rPr>
              <a:t> Banners físicos en eventos, RRSS, SEO específico para eventos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19" name="Google Shape;419;p50"/>
          <p:cNvSpPr/>
          <p:nvPr/>
        </p:nvSpPr>
        <p:spPr>
          <a:xfrm>
            <a:off x="4735200" y="1234075"/>
            <a:ext cx="4048800" cy="110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Grupos de Anuncios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20" name="Google Shape;420;p50"/>
          <p:cNvSpPr/>
          <p:nvPr/>
        </p:nvSpPr>
        <p:spPr>
          <a:xfrm>
            <a:off x="4783500" y="2508200"/>
            <a:ext cx="4048800" cy="119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Páginas de aterrizaje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Página de promociones exclusivas para participantes en torneos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Sección de testimonios de deportistas amateur que utilizan la marca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21" name="Google Shape;421;p50"/>
          <p:cNvSpPr/>
          <p:nvPr/>
        </p:nvSpPr>
        <p:spPr>
          <a:xfrm>
            <a:off x="4783500" y="3872325"/>
            <a:ext cx="4048800" cy="8823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Objetivo de Atracción:</a:t>
            </a:r>
            <a:r>
              <a:rPr lang="ca" sz="1300">
                <a:solidFill>
                  <a:schemeClr val="lt1"/>
                </a:solidFill>
              </a:rPr>
              <a:t> 5200 Visitas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CPC: </a:t>
            </a:r>
            <a:r>
              <a:rPr lang="ca" sz="1300">
                <a:solidFill>
                  <a:schemeClr val="lt1"/>
                </a:solidFill>
              </a:rPr>
              <a:t>0.70€ - 1.20€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Presupuesto: </a:t>
            </a:r>
            <a:r>
              <a:rPr lang="ca" sz="1300">
                <a:solidFill>
                  <a:schemeClr val="lt1"/>
                </a:solidFill>
              </a:rPr>
              <a:t>~5500€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Campañas en Google Ads: RS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27" name="Google Shape;427;p51"/>
          <p:cNvSpPr/>
          <p:nvPr/>
        </p:nvSpPr>
        <p:spPr>
          <a:xfrm>
            <a:off x="523325" y="1234075"/>
            <a:ext cx="3999600" cy="10017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Redes Sociales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Campaña enfocada en aumentar la visibilidad y las conversiones a través de redes sociales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428" name="Google Shape;428;p51"/>
          <p:cNvSpPr/>
          <p:nvPr/>
        </p:nvSpPr>
        <p:spPr>
          <a:xfrm>
            <a:off x="523325" y="2392325"/>
            <a:ext cx="3999600" cy="23622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Configuración de Campaña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Periodo temporal:</a:t>
            </a:r>
            <a:r>
              <a:rPr lang="ca" sz="1100">
                <a:solidFill>
                  <a:schemeClr val="lt1"/>
                </a:solidFill>
              </a:rPr>
              <a:t> Febrero, Marzo, Septiembre, Octubre 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Segmentación:</a:t>
            </a:r>
            <a:r>
              <a:rPr lang="ca" sz="1100">
                <a:solidFill>
                  <a:schemeClr val="lt1"/>
                </a:solidFill>
              </a:rPr>
              <a:t> Jóvenes 18-30 años, estudiantes universitarios y personas con interés en fitness y suplementación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Método de licitación:</a:t>
            </a:r>
            <a:r>
              <a:rPr lang="ca" sz="1100">
                <a:solidFill>
                  <a:schemeClr val="lt1"/>
                </a:solidFill>
              </a:rPr>
              <a:t> CPC y CPM según plataforma, optimización hacia engagement y conversiones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Ubicación geográfica:</a:t>
            </a:r>
            <a:r>
              <a:rPr lang="ca" sz="1100">
                <a:solidFill>
                  <a:schemeClr val="lt1"/>
                </a:solidFill>
              </a:rPr>
              <a:t> Nacional, con énfasis en ciudades universitarias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Dispositivos:</a:t>
            </a:r>
            <a:r>
              <a:rPr lang="ca" sz="1100">
                <a:solidFill>
                  <a:schemeClr val="lt1"/>
                </a:solidFill>
              </a:rPr>
              <a:t> Principalmente móviles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lt1"/>
                </a:solidFill>
              </a:rPr>
              <a:t>Plataformas:</a:t>
            </a:r>
            <a:r>
              <a:rPr lang="ca" sz="1100">
                <a:solidFill>
                  <a:schemeClr val="lt1"/>
                </a:solidFill>
              </a:rPr>
              <a:t> Instagram, TikTok, Facebook, YouTube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29" name="Google Shape;429;p51"/>
          <p:cNvSpPr/>
          <p:nvPr/>
        </p:nvSpPr>
        <p:spPr>
          <a:xfrm>
            <a:off x="4735200" y="1234075"/>
            <a:ext cx="4048800" cy="110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Grupos de Anuncios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Contenido educativo/informativo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Promociones exclusivas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Testimonios y resultados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0" name="Google Shape;430;p51"/>
          <p:cNvSpPr/>
          <p:nvPr/>
        </p:nvSpPr>
        <p:spPr>
          <a:xfrm>
            <a:off x="4783500" y="2508200"/>
            <a:ext cx="4048800" cy="11961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Páginas de aterrizaje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lt1"/>
                </a:solidFill>
              </a:rPr>
              <a:t>Landing específica "Descuentos para Estudiantes" con verificación de email universitario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lt1"/>
                </a:solidFill>
              </a:rPr>
              <a:t>Páginas de productos con contenido especial creado por influencers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431" name="Google Shape;431;p51"/>
          <p:cNvSpPr/>
          <p:nvPr/>
        </p:nvSpPr>
        <p:spPr>
          <a:xfrm>
            <a:off x="4783500" y="3872325"/>
            <a:ext cx="4048800" cy="882300"/>
          </a:xfrm>
          <a:prstGeom prst="roundRect">
            <a:avLst>
              <a:gd fmla="val 10563" name="adj"/>
            </a:avLst>
          </a:prstGeom>
          <a:solidFill>
            <a:srgbClr val="013180"/>
          </a:solidFill>
          <a:ln cap="flat" cmpd="sng" w="28575">
            <a:solidFill>
              <a:srgbClr val="B1CCF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Objetivo de Atracción:</a:t>
            </a:r>
            <a:r>
              <a:rPr lang="ca" sz="1300">
                <a:solidFill>
                  <a:schemeClr val="lt1"/>
                </a:solidFill>
              </a:rPr>
              <a:t> 3800 Visitas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CPC: </a:t>
            </a:r>
            <a:r>
              <a:rPr lang="ca" sz="1300">
                <a:solidFill>
                  <a:schemeClr val="lt1"/>
                </a:solidFill>
              </a:rPr>
              <a:t>0.40€ - 0.90€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lt1"/>
                </a:solidFill>
              </a:rPr>
              <a:t>Presupuesto: </a:t>
            </a:r>
            <a:r>
              <a:rPr lang="ca" sz="1300">
                <a:solidFill>
                  <a:schemeClr val="lt1"/>
                </a:solidFill>
              </a:rPr>
              <a:t>~3500€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385150" y="55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516650"/>
                <a:gridCol w="1146600"/>
                <a:gridCol w="707450"/>
                <a:gridCol w="918825"/>
                <a:gridCol w="1197925"/>
                <a:gridCol w="875500"/>
                <a:gridCol w="919450"/>
                <a:gridCol w="1061325"/>
                <a:gridCol w="406675"/>
                <a:gridCol w="623300"/>
              </a:tblGrid>
              <a:tr h="61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NOMBRE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OBJ.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TÁCTICAS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FUENTES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PÚBLICO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FECHA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PG.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OTC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75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 AÑO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7 000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 - 5 000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F - 2 000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Packs de suplementos + colaboraciones con gimnasios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EMAIL, RRSS, SEO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Todos clientes nuevos y recurrentes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ENERO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OTC1, OTC2, OTC4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75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NAVIDAD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 500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 - 7 000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F - 2 500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Ofertas en packs de bienestar y envío gratuito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EMAIL, RRSS, CPM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Nuevos clientes y clientes con familia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NOV - DIC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OTC1, OTC2, OTC4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902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OPERACIÓN BIKINI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7 900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 - 7 000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F - 900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Descuentos en productos para pérdida de peso y definición muscular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SEO,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PPC,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RRSS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, Influencers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Clientes nuevos y recurrentes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ABR - JUN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OTC1, OTC2, OTC4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70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BW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BLACK WEEKS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10 000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 - 9 000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F - 1 000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Ofertas flash y promociones online exclusivas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EMAIL, RRSS, CPM,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Nuevos clientes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NOVIEMBRE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OTC1, OTC2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900150" y="1999050"/>
            <a:ext cx="73437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Implementación de </a:t>
            </a: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37" name="Google Shape;437;p5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{49666530-D522-4D71-8BE6-2BD51B4359E9}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 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3" name="Google Shape;44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050" y="1147700"/>
            <a:ext cx="4527900" cy="3432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 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9" name="Google Shape;44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000" y="1155175"/>
            <a:ext cx="4444000" cy="33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 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154" y="2036925"/>
            <a:ext cx="4953596" cy="208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688354" cy="349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 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62" name="Google Shape;4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3154" y="2036925"/>
            <a:ext cx="4953596" cy="2087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688354" cy="3491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 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69" name="Google Shape;46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700" y="1087875"/>
            <a:ext cx="6405450" cy="361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 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75" name="Google Shape;47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207500"/>
            <a:ext cx="4419600" cy="2195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525" y="3510950"/>
            <a:ext cx="5506950" cy="10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Campaña “Operación Bikini” en Google Ads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82" name="Google Shape;48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00" y="1017725"/>
            <a:ext cx="2670753" cy="373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875" y="1017725"/>
            <a:ext cx="3570799" cy="37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KPIs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89" name="Google Shape;489;p60"/>
          <p:cNvGraphicFramePr/>
          <p:nvPr/>
        </p:nvGraphicFramePr>
        <p:xfrm>
          <a:off x="660900" y="122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275525"/>
                <a:gridCol w="1232125"/>
                <a:gridCol w="2534300"/>
                <a:gridCol w="2780250"/>
              </a:tblGrid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OT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Valor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KPI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Obtención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28.586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Número de visitas. Valor absoluto desde 1-1-2024. Gráfico de líneas por meses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En GA(informes -&gt; adquisición -&gt; adquisición de tránsito -&gt; Organic Search)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PPC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21.440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Número de visitas. Valor absoluto desde 1-1-2024. Gráfico de líneas por días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Con Campaign url builder en GA(informes -&gt; adquisición -&gt; adquisición de tránsito -&gt; Campaña asociada a la sesión)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7.147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Número de impresiones/clicks. Valor absoluto desde 1-1-2024. Gráfico de barras mensual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En plataformas de display y medios (Google Ads, Facebook Ads) y GA(informes -&gt; adquisición -&gt; campañas)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RRSS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14.293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Número de visitas desde redes sociales. Valor absoluto desde 1-1-2024. Gráfico circular por red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100">
                          <a:solidFill>
                            <a:schemeClr val="lt1"/>
                          </a:solidFill>
                        </a:rPr>
                        <a:t>En GA(informes -&gt; adquisición -&gt; adquisición de tránsito -&gt; Red social) y dashboards nativos de cada plataforma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KPIs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95" name="Google Shape;495;p61"/>
          <p:cNvGraphicFramePr/>
          <p:nvPr/>
        </p:nvGraphicFramePr>
        <p:xfrm>
          <a:off x="660900" y="122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275525"/>
                <a:gridCol w="1232125"/>
                <a:gridCol w="2534300"/>
                <a:gridCol w="2780250"/>
              </a:tblGrid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OT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Valor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KPI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Obtención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7.660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en enero. Valor diario y acumulado.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 etiquetado utm_campaign=nuevo_año en GA y Campaign url builder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NAV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9.660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en nov-dic. Valor diario y acumulado.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 etiquetado utm_campaign=navidad en GA y Campaign url builder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7.900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en abr-jun. Valor semanal y acumulado.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 etiquetado utm_campaign=operacion_bikini en GA y Campaign url builder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BW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10.000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en noviembre. Valor diario y acumulado.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 etiquetado utm_campaign=black_weeks en GA y Campaign url builder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462125" y="44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503600"/>
                <a:gridCol w="1117600"/>
                <a:gridCol w="689575"/>
                <a:gridCol w="895600"/>
                <a:gridCol w="1167650"/>
                <a:gridCol w="873300"/>
                <a:gridCol w="818900"/>
                <a:gridCol w="845950"/>
                <a:gridCol w="719275"/>
                <a:gridCol w="588300"/>
              </a:tblGrid>
              <a:tr h="61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ID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NOMBRE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OBJETIVO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TÁCTICAS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DESCRIPCIÓN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FUENTES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PÚBLICO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FECHA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PÁGINA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 sz="1000">
                          <a:solidFill>
                            <a:schemeClr val="lt1"/>
                          </a:solidFill>
                        </a:rPr>
                        <a:t>OTC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8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PEE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ÉPOCA DE EXÁMENES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5 500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 - 4 500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F - 1 000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Promoción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 de productos para concentración y rendimiento mental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RRSS, Influencers,SEO,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Estudiantes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MAY - JUN / NOV- DIC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OTC1, OTC2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808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CPJ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CONECTANDO CON PÚBLICO JOVEN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8,200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 - 5 000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F - 3 200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Presencia en los torneos de los </a:t>
                      </a:r>
                      <a:r>
                        <a:rPr lang="ca" sz="1000">
                          <a:solidFill>
                            <a:schemeClr val="lt1"/>
                          </a:solidFill>
                        </a:rPr>
                        <a:t>jóvenes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Banners, RRSS, SEO, PPC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Jovenes, sus familias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ABR - SEP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OTC1, OTC2, OTC3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9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REDES SOCIALES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12 000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Descuentos en productos para pérdida de peso y definición muscular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RRSS, Influencers, Ads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Estudiantes y jóvenes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SIEMPRE ACTIVA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PI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OTC2, OTC3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911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TRAFICO ORGANICO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21 200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Dar respuesta a la búsqueda realizada atrayendo a la gente a la web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SEO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Clientes nuevos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SIEMPRE ACTIVA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-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000">
                          <a:solidFill>
                            <a:schemeClr val="lt1"/>
                          </a:solidFill>
                        </a:rPr>
                        <a:t>OTC1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{49666530-D522-4D71-8BE6-2BD51B4359E9}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KPIs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01" name="Google Shape;501;p62"/>
          <p:cNvGraphicFramePr/>
          <p:nvPr/>
        </p:nvGraphicFramePr>
        <p:xfrm>
          <a:off x="660900" y="122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275525"/>
                <a:gridCol w="1045225"/>
                <a:gridCol w="2721200"/>
                <a:gridCol w="2780250"/>
              </a:tblGrid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OT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Valor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KPI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>
                          <a:solidFill>
                            <a:schemeClr val="lt1"/>
                          </a:solidFill>
                        </a:rPr>
                        <a:t>Obtención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PEE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5.500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en may-jun/nov-dic. Valor quincenal.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 etiquetado utm_campaign=examenes en GA y Campaign url builder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CPJ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8.200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en abr-sep. Valor mensual.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 etiquetado utm_campaign=jovenes en GA y Campaign url builder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12.000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desde redes sociales. Valor mensual.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Con parámetros utm específicos para cada red social en GA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42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21.200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Número de visitas orgánicas. Valor mensual.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 sz="1200">
                          <a:solidFill>
                            <a:schemeClr val="lt1"/>
                          </a:solidFill>
                        </a:rPr>
                        <a:t>En GA(informes -&gt; adquisición -&gt; adquisición de tránsito -&gt; Organic Search)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Gracias por vuestra atención</a:t>
            </a:r>
            <a:endParaRPr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507" name="Google Shape;507;p63"/>
          <p:cNvPicPr preferRelativeResize="0"/>
          <p:nvPr/>
        </p:nvPicPr>
        <p:blipFill rotWithShape="1">
          <a:blip r:embed="rId3">
            <a:alphaModFix/>
          </a:blip>
          <a:srcRect b="47673" l="7969" r="7876" t="42442"/>
          <a:stretch/>
        </p:blipFill>
        <p:spPr>
          <a:xfrm>
            <a:off x="1166675" y="3598050"/>
            <a:ext cx="6810650" cy="52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3"/>
          <p:cNvPicPr preferRelativeResize="0"/>
          <p:nvPr/>
        </p:nvPicPr>
        <p:blipFill rotWithShape="1">
          <a:blip r:embed="rId3">
            <a:alphaModFix/>
          </a:blip>
          <a:srcRect b="47673" l="7969" r="7876" t="42442"/>
          <a:stretch/>
        </p:blipFill>
        <p:spPr>
          <a:xfrm flipH="1">
            <a:off x="1166675" y="1015800"/>
            <a:ext cx="6810650" cy="52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4"/>
          <p:cNvSpPr txBox="1"/>
          <p:nvPr>
            <p:ph type="title"/>
          </p:nvPr>
        </p:nvSpPr>
        <p:spPr>
          <a:xfrm>
            <a:off x="272450" y="46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Anexos: Búsquedas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14" name="Google Shape;5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300" y="1636663"/>
            <a:ext cx="24955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025" y="1631913"/>
            <a:ext cx="24574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625" y="1416825"/>
            <a:ext cx="1933575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Anexos: Búsquedas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22" name="Google Shape;52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622413"/>
            <a:ext cx="24288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9150" y="1684363"/>
            <a:ext cx="288607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7450" y="1689125"/>
            <a:ext cx="26003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Anexos: Búsquedas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30" name="Google Shape;53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225" y="1957838"/>
            <a:ext cx="211455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850" y="1957850"/>
            <a:ext cx="20764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886400"/>
            <a:ext cx="28384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Anexos: Búsquedas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38" name="Google Shape;53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700" y="1858675"/>
            <a:ext cx="22098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700" y="1763425"/>
            <a:ext cx="24384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850" y="1658650"/>
            <a:ext cx="20002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8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{49666530-D522-4D71-8BE6-2BD51B4359E9}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8"/>
          <p:cNvSpPr txBox="1"/>
          <p:nvPr/>
        </p:nvSpPr>
        <p:spPr>
          <a:xfrm>
            <a:off x="1781850" y="2263950"/>
            <a:ext cx="55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2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Objetivos Tácticos de Tŕafico</a:t>
            </a:r>
            <a:endParaRPr sz="2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217475" y="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473425"/>
                <a:gridCol w="935025"/>
                <a:gridCol w="1204225"/>
                <a:gridCol w="1204225"/>
                <a:gridCol w="1204225"/>
                <a:gridCol w="1204225"/>
                <a:gridCol w="1204225"/>
              </a:tblGrid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TOTAL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2 760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2 960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6 930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8 305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8 605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ACCUMULADO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(+12%)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12 320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(+3%)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15 280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(+4%)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22 210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(+8%)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30 515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(+10%)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39 120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(+10%)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ATTRACIÓN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(85%)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5 990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7 115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7 415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FIDELIZACIÓN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(15%)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2 000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ca">
                          <a:solidFill>
                            <a:schemeClr val="lt1"/>
                          </a:solidFill>
                        </a:rPr>
                        <a:t>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1 190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1 190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CAMPAÑA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OB/CPJ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OB/PEE/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CPJ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OB/PEE/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CPJ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SIEMPRE ACTIVA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RS/TO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217475" y="56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1473425"/>
                <a:gridCol w="935025"/>
                <a:gridCol w="1204225"/>
                <a:gridCol w="1204225"/>
                <a:gridCol w="1204225"/>
                <a:gridCol w="1204225"/>
                <a:gridCol w="1204225"/>
              </a:tblGrid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TOTAL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4 300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4 600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4 900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2 760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15 300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12 800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ACCUMULADO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43 420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(+5%)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48 020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(+5%)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52 920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(+6%)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55 580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(+3%)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70 880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(+18%)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83 680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rgbClr val="DF6665"/>
                          </a:solidFill>
                        </a:rPr>
                        <a:t>(+15%)</a:t>
                      </a:r>
                      <a:endParaRPr>
                        <a:solidFill>
                          <a:srgbClr val="DF6665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ATTRACIÓN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(85%)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3 66</a:t>
                      </a:r>
                      <a:r>
                        <a:rPr lang="ca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3 6</a:t>
                      </a:r>
                      <a:r>
                        <a:rPr lang="ca">
                          <a:solidFill>
                            <a:schemeClr val="lt1"/>
                          </a:solidFill>
                        </a:rPr>
                        <a:t>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13 660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FIDELIZACIÓN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(15%)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640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</a:t>
                      </a:r>
                      <a:r>
                        <a:rPr lang="ca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1 2</a:t>
                      </a:r>
                      <a:r>
                        <a:rPr lang="ca">
                          <a:solidFill>
                            <a:schemeClr val="lt1"/>
                          </a:solidFill>
                        </a:rPr>
                        <a:t>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100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</a:t>
                      </a:r>
                      <a:r>
                        <a:rPr lang="ca">
                          <a:solidFill>
                            <a:schemeClr val="lt1"/>
                          </a:solidFill>
                        </a:rPr>
                        <a:t>640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3140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CAMPAÑA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CPJ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CPJ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CPJ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BW/NAV/PEE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NAV/PEE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SIEMPRE ACTIVA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RS/TO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1938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8103900" y="37400"/>
            <a:ext cx="1040100" cy="1300800"/>
          </a:xfrm>
          <a:prstGeom prst="rect">
            <a:avLst/>
          </a:prstGeom>
          <a:solidFill>
            <a:srgbClr val="041938"/>
          </a:solidFill>
          <a:ln cap="flat" cmpd="sng" w="9525">
            <a:solidFill>
              <a:srgbClr val="0419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298400" y="6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{45284066-CD62-4908-BBC3-4DB2A6EC6255}</a:tableStyleId>
              </a:tblPr>
              <a:tblGrid>
                <a:gridCol w="748425"/>
                <a:gridCol w="635900"/>
                <a:gridCol w="674900"/>
                <a:gridCol w="589800"/>
                <a:gridCol w="620850"/>
                <a:gridCol w="579425"/>
                <a:gridCol w="641550"/>
                <a:gridCol w="641550"/>
                <a:gridCol w="641550"/>
                <a:gridCol w="641550"/>
                <a:gridCol w="641550"/>
                <a:gridCol w="740375"/>
                <a:gridCol w="749775"/>
              </a:tblGrid>
              <a:tr h="38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ENE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FEB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ABR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MAY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JUL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AGO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OCT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NOV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DIC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3180"/>
                    </a:solidFill>
                  </a:tcPr>
                </a:tc>
              </a:tr>
              <a:tr h="48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ATTR.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5990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7115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7 415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3 66</a:t>
                      </a:r>
                      <a:r>
                        <a:rPr lang="ca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14 660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9 660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62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SEO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(40%)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3 064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1 064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1064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2396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2846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2 968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1 464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1 464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1464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1 064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5 864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3 864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9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PPC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(30%)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2 298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1797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2135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2 226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1 098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1 098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1 098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4 398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2898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90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CPM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(10%)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599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742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366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1 466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966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  <a:tr h="6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RRSS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(20%)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28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1 532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1198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1423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1 484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732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687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532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2 932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>
                          <a:solidFill>
                            <a:schemeClr val="lt1"/>
                          </a:solidFill>
                        </a:rPr>
                        <a:t>1 932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B1CC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CC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