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embeddedFontLst>
    <p:embeddedFont>
      <p:font typeface="Roboto Slab"/>
      <p:regular r:id="rId51"/>
      <p:bold r:id="rId52"/>
    </p:embeddedFont>
    <p:embeddedFont>
      <p:font typeface="Comfortaa Light"/>
      <p:regular r:id="rId53"/>
      <p:bold r:id="rId54"/>
    </p:embeddedFont>
    <p:embeddedFont>
      <p:font typeface="Roboto"/>
      <p:regular r:id="rId55"/>
      <p:bold r:id="rId56"/>
      <p:italic r:id="rId57"/>
      <p:boldItalic r:id="rId58"/>
    </p:embeddedFont>
    <p:embeddedFont>
      <p:font typeface="Comfortaa Medium"/>
      <p:regular r:id="rId59"/>
      <p:bold r:id="rId60"/>
    </p:embeddedFont>
    <p:embeddedFont>
      <p:font typeface="Comfortaa"/>
      <p:regular r:id="rId61"/>
      <p:bold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70DE55B-797A-4D61-9419-45BE8E1084A6}">
  <a:tblStyle styleId="{B70DE55B-797A-4D61-9419-45BE8E1084A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B1E1491-995B-41D8-BCF4-F5E1E1FF0DA5}"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0E8CD37-8DE2-449F-B61D-E3A525D0D4CC}"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Comfortaa-bold.fntdata"/><Relationship Id="rId61" Type="http://schemas.openxmlformats.org/officeDocument/2006/relationships/font" Target="fonts/Comfortaa-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ComfortaaMedium-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Slab-regular.fntdata"/><Relationship Id="rId50" Type="http://schemas.openxmlformats.org/officeDocument/2006/relationships/slide" Target="slides/slide44.xml"/><Relationship Id="rId53" Type="http://schemas.openxmlformats.org/officeDocument/2006/relationships/font" Target="fonts/ComfortaaLight-regular.fntdata"/><Relationship Id="rId52" Type="http://schemas.openxmlformats.org/officeDocument/2006/relationships/font" Target="fonts/RobotoSlab-bold.fntdata"/><Relationship Id="rId11" Type="http://schemas.openxmlformats.org/officeDocument/2006/relationships/slide" Target="slides/slide5.xml"/><Relationship Id="rId55" Type="http://schemas.openxmlformats.org/officeDocument/2006/relationships/font" Target="fonts/Roboto-regular.fntdata"/><Relationship Id="rId10" Type="http://schemas.openxmlformats.org/officeDocument/2006/relationships/slide" Target="slides/slide4.xml"/><Relationship Id="rId54" Type="http://schemas.openxmlformats.org/officeDocument/2006/relationships/font" Target="fonts/ComfortaaLight-bold.fntdata"/><Relationship Id="rId13" Type="http://schemas.openxmlformats.org/officeDocument/2006/relationships/slide" Target="slides/slide7.xml"/><Relationship Id="rId57" Type="http://schemas.openxmlformats.org/officeDocument/2006/relationships/font" Target="fonts/Roboto-italic.fntdata"/><Relationship Id="rId12" Type="http://schemas.openxmlformats.org/officeDocument/2006/relationships/slide" Target="slides/slide6.xml"/><Relationship Id="rId56" Type="http://schemas.openxmlformats.org/officeDocument/2006/relationships/font" Target="fonts/Roboto-bold.fntdata"/><Relationship Id="rId15" Type="http://schemas.openxmlformats.org/officeDocument/2006/relationships/slide" Target="slides/slide9.xml"/><Relationship Id="rId59" Type="http://schemas.openxmlformats.org/officeDocument/2006/relationships/font" Target="fonts/ComfortaaMedium-regular.fntdata"/><Relationship Id="rId14" Type="http://schemas.openxmlformats.org/officeDocument/2006/relationships/slide" Target="slides/slide8.xml"/><Relationship Id="rId58" Type="http://schemas.openxmlformats.org/officeDocument/2006/relationships/font" Target="fonts/Robo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ca"/>
              <a:t>Muy buenas tardes a todos. Somos el equipo de Elite Supplements, formado por Diego, Piotr, Xavi y yo, Marc. Durante los próximos 20 minutos, les presentaremos cómo hemos analizado meticulosamente la información del mercado para diseñar una página web estratégica que facilite el cumplimiento de nuestros objetivos comerciales.</a:t>
            </a:r>
            <a:endParaRPr/>
          </a:p>
          <a:p>
            <a:pPr indent="0" lvl="0" marL="0" rtl="0" algn="l">
              <a:lnSpc>
                <a:spcPct val="115000"/>
              </a:lnSpc>
              <a:spcBef>
                <a:spcPts val="1200"/>
              </a:spcBef>
              <a:spcAft>
                <a:spcPts val="1200"/>
              </a:spcAft>
              <a:buNone/>
            </a:pPr>
            <a:r>
              <a:rPr lang="ca"/>
              <a:t>Antes de adentrarnos en los detalles, me gustaría ceder la palabra a Diego, quien nos recordará cuáles eran exactamente esos objetivos que nos propusimos alcanzar. Diego, adelante.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40d15b02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40d15b02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3d9c422e8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3d9c422e8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40d15b025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40d15b025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3d9c422e8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3d9c422e8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41391e8bc7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41391e8bc7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41391e8bc7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41391e8bc7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04b8d07fc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04b8d07fc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41391e8bc7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41391e8bc7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04b8d07fc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04b8d07fc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40d15b025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40d15b025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En base a los criterios que ha explicado Xavi, se diseñaron los wireframes de nuestra pàgina web. La portada presenta los elementos básicos, un logo, buscador con autofill, barra de menú, perfil, y carrito, además de </a:t>
            </a:r>
            <a:r>
              <a:rPr lang="ca"/>
              <a:t>enlaces</a:t>
            </a:r>
            <a:r>
              <a:rPr lang="ca"/>
              <a:t> hacia nuestras RRSS y un chatbot de ayuda, estos elementos </a:t>
            </a:r>
            <a:r>
              <a:rPr lang="ca"/>
              <a:t>están</a:t>
            </a:r>
            <a:r>
              <a:rPr lang="ca"/>
              <a:t> visibles en todo momento </a:t>
            </a:r>
            <a:r>
              <a:rPr lang="ca"/>
              <a:t>desde</a:t>
            </a:r>
            <a:r>
              <a:rPr lang="ca"/>
              <a:t> </a:t>
            </a:r>
            <a:r>
              <a:rPr lang="ca"/>
              <a:t>cualquier</a:t>
            </a:r>
            <a:r>
              <a:rPr lang="ca"/>
              <a:t> página. Sin embargo hay un problema, un usuario va a entrar va a estar 6s y </a:t>
            </a:r>
            <a:r>
              <a:rPr lang="ca"/>
              <a:t>sabéis</a:t>
            </a:r>
            <a:r>
              <a:rPr lang="ca"/>
              <a:t> que va a hacer después? Se va a ir sin comprar NADA. Para ello se ha divisado una estrategia, cuando un usuario entre en nuestra página web, lo primero que va a ver es un aviso con un mensaje simple “</a:t>
            </a:r>
            <a:r>
              <a:rPr lang="ca"/>
              <a:t>regístrese</a:t>
            </a:r>
            <a:r>
              <a:rPr lang="ca"/>
              <a:t> ahora y su primera compra en la </a:t>
            </a:r>
            <a:r>
              <a:rPr lang="ca"/>
              <a:t>próxima</a:t>
            </a:r>
            <a:r>
              <a:rPr lang="ca"/>
              <a:t> hora </a:t>
            </a:r>
            <a:r>
              <a:rPr lang="ca"/>
              <a:t>tendrá</a:t>
            </a:r>
            <a:r>
              <a:rPr lang="ca"/>
              <a:t> un 15% de descuento” El cliente AMA los descuentos y este hecho provocará </a:t>
            </a:r>
            <a:r>
              <a:rPr lang="ca"/>
              <a:t>más</a:t>
            </a:r>
            <a:r>
              <a:rPr lang="ca"/>
              <a:t> registros en la web.</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3bddcb30f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3bddcb30f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Para comenzar, tenemos el objetivo de obtener 7,000 ventas únicas en un año y se lograrán al conseguir </a:t>
            </a:r>
            <a:r>
              <a:rPr lang="ca"/>
              <a:t>que</a:t>
            </a:r>
            <a:r>
              <a:rPr lang="ca"/>
              <a:t> el proceso de compra se complete 7,000 veces. Para esto nos valemos de:</a:t>
            </a:r>
            <a:endParaRPr/>
          </a:p>
          <a:p>
            <a:pPr indent="-298450" lvl="0" marL="457200" rtl="0" algn="l">
              <a:spcBef>
                <a:spcPts val="0"/>
              </a:spcBef>
              <a:spcAft>
                <a:spcPts val="0"/>
              </a:spcAft>
              <a:buSzPts val="1100"/>
              <a:buChar char="●"/>
            </a:pPr>
            <a:r>
              <a:rPr lang="ca"/>
              <a:t>Publicidad con Google Ads</a:t>
            </a:r>
            <a:endParaRPr/>
          </a:p>
          <a:p>
            <a:pPr indent="-298450" lvl="0" marL="457200" rtl="0" algn="l">
              <a:spcBef>
                <a:spcPts val="0"/>
              </a:spcBef>
              <a:spcAft>
                <a:spcPts val="0"/>
              </a:spcAft>
              <a:buSzPts val="1100"/>
              <a:buChar char="●"/>
            </a:pPr>
            <a:r>
              <a:rPr lang="ca"/>
              <a:t>Estrategias de WEB como recomendaciones y de mensajes como “últimas unidades”.</a:t>
            </a:r>
            <a:endParaRPr/>
          </a:p>
          <a:p>
            <a:pPr indent="-298450" lvl="0" marL="457200" rtl="0" algn="l">
              <a:spcBef>
                <a:spcPts val="0"/>
              </a:spcBef>
              <a:spcAft>
                <a:spcPts val="0"/>
              </a:spcAft>
              <a:buSzPts val="1100"/>
              <a:buChar char="●"/>
            </a:pPr>
            <a:r>
              <a:rPr lang="ca"/>
              <a:t>Pago simplificado (pago con paypal, pago en usa sola página, etc.)</a:t>
            </a:r>
            <a:endParaRPr/>
          </a:p>
          <a:p>
            <a:pPr indent="-298450" lvl="0" marL="457200" rtl="0" algn="l">
              <a:spcBef>
                <a:spcPts val="0"/>
              </a:spcBef>
              <a:spcAft>
                <a:spcPts val="0"/>
              </a:spcAft>
              <a:buSzPts val="1100"/>
              <a:buChar char="●"/>
            </a:pPr>
            <a:r>
              <a:rPr lang="ca"/>
              <a:t>Incentivos visuales como “otros usuarios adquirieron…”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4181e1c14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4181e1c14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También</a:t>
            </a:r>
            <a:r>
              <a:rPr lang="ca"/>
              <a:t> se ha añadido un pie con información de contacto, oportunidades para trabajar en nuestra empresa y lo </a:t>
            </a:r>
            <a:r>
              <a:rPr lang="ca"/>
              <a:t>más</a:t>
            </a:r>
            <a:r>
              <a:rPr lang="ca"/>
              <a:t> importante, las Elite Stories. Donde personas de renombre cuentan su experiencia con productos de la marca, dando un paso adelante en la credibilidad de la empresa.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40d15b025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40d15b025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La página de producto es simple, tiene una ventana de filtros, una lista de productos con el nombre, info de </a:t>
            </a:r>
            <a:r>
              <a:rPr lang="ca"/>
              <a:t>envío</a:t>
            </a:r>
            <a:r>
              <a:rPr lang="ca"/>
              <a:t>, valoraciones… Además aparecerá una ventana del carrito </a:t>
            </a:r>
            <a:r>
              <a:rPr lang="ca"/>
              <a:t>actual</a:t>
            </a:r>
            <a:r>
              <a:rPr lang="ca"/>
              <a:t> que se arrastrará por toda la página con un gran </a:t>
            </a:r>
            <a:r>
              <a:rPr lang="ca"/>
              <a:t>botón</a:t>
            </a:r>
            <a:r>
              <a:rPr lang="ca"/>
              <a:t> que llame la atención para tramitar ya la compra. Cada segundo que pasa, baja la probabilidad de cerrar una venta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40f0e3cea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40f0e3cea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Cuando se clique en un producto, van a aparecer detalles adicionales, entre los cuales figuran los contenidos, efectos y una amplia variedad de opciones de </a:t>
            </a:r>
            <a:r>
              <a:rPr lang="ca"/>
              <a:t>personalización</a:t>
            </a:r>
            <a:r>
              <a:rPr lang="ca"/>
              <a:t>. También </a:t>
            </a:r>
            <a:r>
              <a:rPr lang="ca"/>
              <a:t>figuran</a:t>
            </a:r>
            <a:r>
              <a:rPr lang="ca"/>
              <a:t> las reseñas más relevantes de los usuarios que han usado ese producto. No podemos obviar el boton de Añadir a Cesta, que, al igual que la ventana del carrito, se arrastrará por toda la página.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40d15b025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40d15b025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La página del carrito es la más sencilla y simple de todas, no hay uno sino dos botones de tramitar pedido, ya que queremos que el usuario revise su compra rápidamente y pague. En caso de ser una compra pequeña, </a:t>
            </a:r>
            <a:r>
              <a:rPr lang="ca"/>
              <a:t>aparecerá</a:t>
            </a:r>
            <a:r>
              <a:rPr lang="ca"/>
              <a:t> una ventana de “productos comprados juntos </a:t>
            </a:r>
            <a:r>
              <a:rPr lang="ca"/>
              <a:t>frecuentemente</a:t>
            </a:r>
            <a:r>
              <a:rPr lang="ca"/>
              <a:t>”, puede </a:t>
            </a:r>
            <a:r>
              <a:rPr lang="ca"/>
              <a:t>añadirlos</a:t>
            </a:r>
            <a:r>
              <a:rPr lang="ca"/>
              <a:t> al carrito para </a:t>
            </a:r>
            <a:r>
              <a:rPr lang="ca"/>
              <a:t>así</a:t>
            </a:r>
            <a:r>
              <a:rPr lang="ca"/>
              <a:t> incrementar la venta o proceder al pago.</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40d15b025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40d15b025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Finalmente la página del perfil del usuario presenta toda la </a:t>
            </a:r>
            <a:r>
              <a:rPr lang="ca"/>
              <a:t>información</a:t>
            </a:r>
            <a:r>
              <a:rPr lang="ca"/>
              <a:t> que queremos que el usuario se piense que tenemos sobre </a:t>
            </a:r>
            <a:r>
              <a:rPr lang="ca"/>
              <a:t>él</a:t>
            </a:r>
            <a:r>
              <a:rPr lang="ca"/>
              <a:t>, allí puede revisar compras pasadas, seguir su pedido, modificar preferencias etc.</a:t>
            </a:r>
            <a:endParaRPr/>
          </a:p>
          <a:p>
            <a:pPr indent="0" lvl="0" marL="0" rtl="0" algn="l">
              <a:spcBef>
                <a:spcPts val="0"/>
              </a:spcBef>
              <a:spcAft>
                <a:spcPts val="0"/>
              </a:spcAft>
              <a:buNone/>
            </a:pPr>
            <a:r>
              <a:t/>
            </a:r>
            <a:endParaRPr/>
          </a:p>
          <a:p>
            <a:pPr indent="0" lvl="0" marL="0" rtl="0" algn="l">
              <a:spcBef>
                <a:spcPts val="0"/>
              </a:spcBef>
              <a:spcAft>
                <a:spcPts val="0"/>
              </a:spcAft>
              <a:buNone/>
            </a:pPr>
            <a:r>
              <a:rPr lang="ca"/>
              <a:t>A continuación mi compañero Diego explicará como a través de esto, se hacen los embudos de conversión.</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40d15b0255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40d15b0255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Para esta </a:t>
            </a:r>
            <a:r>
              <a:rPr lang="ca"/>
              <a:t>sección</a:t>
            </a:r>
            <a:r>
              <a:rPr lang="ca"/>
              <a:t> tenemos el rol de la página de internet en las compras. Empieza desde el tráfico ya sea con publicidad pagada o orgánica, pasa a llegar a la página, ver los </a:t>
            </a:r>
            <a:r>
              <a:rPr lang="ca"/>
              <a:t>productos</a:t>
            </a:r>
            <a:r>
              <a:rPr lang="ca"/>
              <a:t>, consultar el carrito, poder registrarse y proceder con la compra y terminar con el agradecimiento.</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40d15b0255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40d15b0255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En este embudo se llega desde los canales de tráfico y en la página de inicio de la página se introducen los datos necesarios para registrarse en nuestra página.</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40d15b0255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340d15b0255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Para esta </a:t>
            </a:r>
            <a:r>
              <a:rPr lang="ca"/>
              <a:t>sección</a:t>
            </a:r>
            <a:r>
              <a:rPr lang="ca"/>
              <a:t> se llega a nuestras cuentas desde anuncios, publicaciones y entrarían a nuestro perfil y nos </a:t>
            </a:r>
            <a:r>
              <a:rPr lang="ca"/>
              <a:t>seguirán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40d15b0255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340d15b0255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Para el último OTC tenemos la llegada a nuestra página por el tráfico y diversas estrategias para que al llegar al proceso de pago se </a:t>
            </a:r>
            <a:r>
              <a:rPr lang="ca"/>
              <a:t>contabilicen</a:t>
            </a:r>
            <a:r>
              <a:rPr lang="ca"/>
              <a:t> los usuarios que han hecho pedidos anteriormente.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67cbd6e97700582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67cbd6e97700582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4c5d4c0b5e6892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c5d4c0b5e6892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Para el segundo objetivo de 500 nuevos usuarios </a:t>
            </a:r>
            <a:r>
              <a:rPr lang="ca"/>
              <a:t>registrados</a:t>
            </a:r>
            <a:r>
              <a:rPr lang="ca"/>
              <a:t>, es conseguir que 500 usuarios introduzcan sus datos en la </a:t>
            </a:r>
            <a:r>
              <a:rPr lang="ca"/>
              <a:t>sección</a:t>
            </a:r>
            <a:r>
              <a:rPr lang="ca"/>
              <a:t> de Sign in. Para promover este OTC utilizaremos:</a:t>
            </a:r>
            <a:endParaRPr/>
          </a:p>
          <a:p>
            <a:pPr indent="-298450" lvl="0" marL="457200" rtl="0" algn="l">
              <a:spcBef>
                <a:spcPts val="0"/>
              </a:spcBef>
              <a:spcAft>
                <a:spcPts val="0"/>
              </a:spcAft>
              <a:buSzPts val="1100"/>
              <a:buChar char="●"/>
            </a:pPr>
            <a:r>
              <a:rPr lang="ca"/>
              <a:t>Contenido exclusivo para miembros: </a:t>
            </a:r>
            <a:r>
              <a:rPr lang="ca" sz="1200">
                <a:solidFill>
                  <a:schemeClr val="dk1"/>
                </a:solidFill>
              </a:rPr>
              <a:t>beneficios exclusivos para usuarios registrados (descuentos)</a:t>
            </a:r>
            <a:endParaRPr sz="1200">
              <a:solidFill>
                <a:schemeClr val="dk1"/>
              </a:solidFill>
            </a:endParaRPr>
          </a:p>
          <a:p>
            <a:pPr indent="-304800" lvl="0" marL="457200" rtl="0" algn="l">
              <a:spcBef>
                <a:spcPts val="0"/>
              </a:spcBef>
              <a:spcAft>
                <a:spcPts val="0"/>
              </a:spcAft>
              <a:buClr>
                <a:schemeClr val="dk1"/>
              </a:buClr>
              <a:buSzPts val="1200"/>
              <a:buChar char="●"/>
            </a:pPr>
            <a:r>
              <a:rPr lang="ca" sz="1200">
                <a:solidFill>
                  <a:schemeClr val="dk1"/>
                </a:solidFill>
              </a:rPr>
              <a:t>newsletter exclusiva: acceso a contenido educativo, consejos, etc.</a:t>
            </a:r>
            <a:endParaRPr sz="1200">
              <a:solidFill>
                <a:schemeClr val="dk1"/>
              </a:solidFill>
            </a:endParaRPr>
          </a:p>
          <a:p>
            <a:pPr indent="-304800" lvl="0" marL="457200" rtl="0" algn="l">
              <a:spcBef>
                <a:spcPts val="0"/>
              </a:spcBef>
              <a:spcAft>
                <a:spcPts val="0"/>
              </a:spcAft>
              <a:buClr>
                <a:schemeClr val="dk1"/>
              </a:buClr>
              <a:buSzPts val="1200"/>
              <a:buChar char="●"/>
            </a:pPr>
            <a:r>
              <a:rPr lang="ca" sz="1200">
                <a:solidFill>
                  <a:schemeClr val="dk1"/>
                </a:solidFill>
              </a:rPr>
              <a:t>Activación de registros en actividades universitarias.</a:t>
            </a:r>
            <a:endParaRPr sz="1200">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3416d99d68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3416d99d68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3416d99d68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3416d99d68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34181e1c14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34181e1c14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340d15b025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340d15b025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340d15b0255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340d15b0255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33bddcb30f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33bddcb30f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Y hast aquí nuestra </a:t>
            </a:r>
            <a:r>
              <a:rPr lang="ca"/>
              <a:t>presentación</a:t>
            </a:r>
            <a:r>
              <a:rPr lang="ca"/>
              <a:t>, esperamos </a:t>
            </a:r>
            <a:r>
              <a:rPr lang="ca"/>
              <a:t>haberles</a:t>
            </a:r>
            <a:r>
              <a:rPr lang="ca"/>
              <a:t> sido de ayuda para entender la visión web de nuestra </a:t>
            </a:r>
            <a:r>
              <a:rPr lang="ca"/>
              <a:t>compañía</a:t>
            </a:r>
            <a:r>
              <a:rPr lang="ca"/>
              <a:t>, gracias por su atención.</a:t>
            </a:r>
            <a:endParaRPr/>
          </a:p>
          <a:p>
            <a:pPr indent="0" lvl="0" marL="0" rtl="0" algn="l">
              <a:spcBef>
                <a:spcPts val="0"/>
              </a:spcBef>
              <a:spcAft>
                <a:spcPts val="0"/>
              </a:spcAft>
              <a:buNone/>
            </a:pPr>
            <a:r>
              <a:t/>
            </a:r>
            <a:endParaRPr/>
          </a:p>
          <a:p>
            <a:pPr indent="0" lvl="0" marL="0" rtl="0" algn="l">
              <a:spcBef>
                <a:spcPts val="0"/>
              </a:spcBef>
              <a:spcAft>
                <a:spcPts val="0"/>
              </a:spcAft>
              <a:buNone/>
            </a:pPr>
            <a:r>
              <a:rPr lang="ca"/>
              <a:t>Ahora abriremos el turno de preguntas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341391e8bc7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341391e8bc7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340a0022ca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340a0022ca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340f0e3cea4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340f0e3cea4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34190ee337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34190ee337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4c5d4c0b5e68921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c5d4c0b5e68921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Para el tercer objetivo para </a:t>
            </a:r>
            <a:r>
              <a:rPr lang="ca"/>
              <a:t>ganar</a:t>
            </a:r>
            <a:r>
              <a:rPr lang="ca"/>
              <a:t> 23,000 seguidores en Instagram y TikTok queremos que le den click a seguir en estas plataformas.</a:t>
            </a:r>
            <a:endParaRPr/>
          </a:p>
          <a:p>
            <a:pPr indent="0" lvl="0" marL="0" rtl="0" algn="l">
              <a:spcBef>
                <a:spcPts val="0"/>
              </a:spcBef>
              <a:spcAft>
                <a:spcPts val="0"/>
              </a:spcAft>
              <a:buNone/>
            </a:pPr>
            <a:r>
              <a:rPr lang="ca"/>
              <a:t>Implementamos</a:t>
            </a:r>
            <a:r>
              <a:rPr lang="ca"/>
              <a:t>: </a:t>
            </a:r>
            <a:endParaRPr/>
          </a:p>
          <a:p>
            <a:pPr indent="-298450" lvl="0" marL="457200" rtl="0" algn="l">
              <a:spcBef>
                <a:spcPts val="0"/>
              </a:spcBef>
              <a:spcAft>
                <a:spcPts val="0"/>
              </a:spcAft>
              <a:buSzPts val="1100"/>
              <a:buChar char="●"/>
            </a:pPr>
            <a:r>
              <a:rPr lang="ca"/>
              <a:t>Contenido viral: Sorteos, retos y colaboraciones.</a:t>
            </a:r>
            <a:endParaRPr/>
          </a:p>
          <a:p>
            <a:pPr indent="-298450" lvl="0" marL="457200" rtl="0" algn="l">
              <a:spcBef>
                <a:spcPts val="0"/>
              </a:spcBef>
              <a:spcAft>
                <a:spcPts val="0"/>
              </a:spcAft>
              <a:buSzPts val="1100"/>
              <a:buChar char="●"/>
            </a:pPr>
            <a:r>
              <a:rPr lang="ca"/>
              <a:t>Publicidad en redes sociales</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34190ee337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34190ee337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34190ee337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34190ee337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34190ee337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34190ee337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340f0e3cea4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340f0e3cea4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340f0e3cea4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340f0e3cea4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4c5d4c0b5e68921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c5d4c0b5e68921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Y para el último objetivo de que 2,100 clientes realicen una recompra se implemente que el proceso de compra se complete por 2,100 veces por </a:t>
            </a:r>
            <a:r>
              <a:rPr lang="ca"/>
              <a:t>usuarios</a:t>
            </a:r>
            <a:r>
              <a:rPr lang="ca"/>
              <a:t> con al menos una venta. Se utilizarán:</a:t>
            </a:r>
            <a:endParaRPr/>
          </a:p>
          <a:p>
            <a:pPr indent="-298450" lvl="0" marL="457200" rtl="0" algn="l">
              <a:spcBef>
                <a:spcPts val="0"/>
              </a:spcBef>
              <a:spcAft>
                <a:spcPts val="0"/>
              </a:spcAft>
              <a:buSzPts val="1100"/>
              <a:buChar char="●"/>
            </a:pPr>
            <a:r>
              <a:rPr lang="ca"/>
              <a:t>Email y notificaciones sobre nuevas promociones y productos comprados previamente.</a:t>
            </a:r>
            <a:endParaRPr/>
          </a:p>
          <a:p>
            <a:pPr indent="-298450" lvl="0" marL="457200" rtl="0" algn="l">
              <a:spcBef>
                <a:spcPts val="0"/>
              </a:spcBef>
              <a:spcAft>
                <a:spcPts val="0"/>
              </a:spcAft>
              <a:buSzPts val="1100"/>
              <a:buChar char="●"/>
            </a:pPr>
            <a:r>
              <a:rPr lang="ca"/>
              <a:t>Programa de recompensas: Acumular puntos de compra para descuentos exclusivos y contenido.</a:t>
            </a:r>
            <a:endParaRPr/>
          </a:p>
          <a:p>
            <a:pPr indent="-298450" lvl="0" marL="457200" rtl="0" algn="l">
              <a:spcBef>
                <a:spcPts val="0"/>
              </a:spcBef>
              <a:spcAft>
                <a:spcPts val="0"/>
              </a:spcAft>
              <a:buSzPts val="1100"/>
              <a:buChar char="●"/>
            </a:pPr>
            <a:r>
              <a:rPr lang="ca"/>
              <a:t>Ofertas de temporada: black friday, etc.</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3d9c422e8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3d9c422e8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ca">
                <a:solidFill>
                  <a:schemeClr val="dk1"/>
                </a:solidFill>
              </a:rPr>
              <a:t>Es de absoluta importancia saber quién va a entrar en nuestra web antes de empezarla a diseñar. Para ello, se han construido tres perfiles para el Buyer Persona entorno al diseño de la web.</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ca">
                <a:solidFill>
                  <a:schemeClr val="dk1"/>
                </a:solidFill>
              </a:rPr>
              <a:t>En primer lugar tenemos al Estudiante. Es una persona joven, que se caracteriza por tener un presupuesto limitado, estar pegado a las redes sociales y ser altamente susceptibles a contenido hecho por influencers a los que admiran.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ca">
                <a:solidFill>
                  <a:schemeClr val="dk1"/>
                </a:solidFill>
              </a:rPr>
              <a:t>Basándonos en su personalidad sabemos que quieren resultados rápidos, con precios asequibles y una experiencia de compra más dinámica y gráfica. Son muy aprensivos en cuanto a la carencia de descuentos y detestan la ausencia de contenido visual trabajado.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3d9c422e8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3d9c422e8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El siguiente perfil se centra en los trabajadores de oficina, en </a:t>
            </a:r>
            <a:r>
              <a:rPr lang="ca"/>
              <a:t>japonés, de donde viene el término</a:t>
            </a:r>
            <a:r>
              <a:rPr lang="ca"/>
              <a:t>, significa hombre asalariado, y eso serà importante, ya que </a:t>
            </a:r>
            <a:r>
              <a:rPr lang="ca"/>
              <a:t>queremos</a:t>
            </a:r>
            <a:r>
              <a:rPr lang="ca"/>
              <a:t> que PAGUE. </a:t>
            </a:r>
            <a:endParaRPr/>
          </a:p>
          <a:p>
            <a:pPr indent="0" lvl="0" marL="0" rtl="0" algn="l">
              <a:spcBef>
                <a:spcPts val="0"/>
              </a:spcBef>
              <a:spcAft>
                <a:spcPts val="0"/>
              </a:spcAft>
              <a:buNone/>
            </a:pPr>
            <a:r>
              <a:t/>
            </a:r>
            <a:endParaRPr/>
          </a:p>
          <a:p>
            <a:pPr indent="0" lvl="0" marL="0" rtl="0" algn="l">
              <a:spcBef>
                <a:spcPts val="0"/>
              </a:spcBef>
              <a:spcAft>
                <a:spcPts val="0"/>
              </a:spcAft>
              <a:buNone/>
            </a:pPr>
            <a:r>
              <a:rPr lang="ca"/>
              <a:t>El Salaryman es un perfil de mediana edad y establecido en mundo laboral, eso le permite disponer de un poder adquisitivo alto a coste de tener poco tiempo para el. Este punto es clave para entender lo que busca, que és, poseyendo todo su intelecto disponer de herramientas que faciliten decisiones de manera rápida para encontrar los productos que le hagan soportar su dia a dia. </a:t>
            </a:r>
            <a:endParaRPr/>
          </a:p>
          <a:p>
            <a:pPr indent="0" lvl="0" marL="0" rtl="0" algn="l">
              <a:spcBef>
                <a:spcPts val="0"/>
              </a:spcBef>
              <a:spcAft>
                <a:spcPts val="0"/>
              </a:spcAft>
              <a:buNone/>
            </a:pPr>
            <a:r>
              <a:t/>
            </a:r>
            <a:endParaRPr/>
          </a:p>
          <a:p>
            <a:pPr indent="0" lvl="0" marL="0" rtl="0" algn="l">
              <a:spcBef>
                <a:spcPts val="0"/>
              </a:spcBef>
              <a:spcAft>
                <a:spcPts val="0"/>
              </a:spcAft>
              <a:buNone/>
            </a:pPr>
            <a:r>
              <a:rPr lang="ca"/>
              <a:t>Lo que detestan? Más que ninguna otra cosa, perder el tiempo, por ello el proceso de compra debe ser lo más fluido posible y la web tener una navegabilidad clara. Además, odian la </a:t>
            </a:r>
            <a:r>
              <a:rPr lang="ca"/>
              <a:t>ausencia</a:t>
            </a:r>
            <a:r>
              <a:rPr lang="ca"/>
              <a:t> de productos sin </a:t>
            </a:r>
            <a:r>
              <a:rPr lang="ca"/>
              <a:t>garantías</a:t>
            </a:r>
            <a:r>
              <a:rPr lang="ca"/>
              <a:t> de efectividad.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3d9c422e8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3d9c422e8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Por último tenemos al Ultimado, se encuentra en su última etapa en el mundo laboral, lo que le ha dado muchos ingresos pero </a:t>
            </a:r>
            <a:r>
              <a:rPr lang="ca"/>
              <a:t>también</a:t>
            </a:r>
            <a:r>
              <a:rPr lang="ca"/>
              <a:t> ha dejado factura en su cuerpo. Las cosas ya no funcionan tan bien como antes, la impulsividad e </a:t>
            </a:r>
            <a:r>
              <a:rPr lang="ca"/>
              <a:t>energía</a:t>
            </a:r>
            <a:r>
              <a:rPr lang="ca"/>
              <a:t> que </a:t>
            </a:r>
            <a:r>
              <a:rPr lang="ca"/>
              <a:t>tenían</a:t>
            </a:r>
            <a:r>
              <a:rPr lang="ca"/>
              <a:t> en la juventud han evolucionado a consciencia y calma.</a:t>
            </a:r>
            <a:endParaRPr/>
          </a:p>
          <a:p>
            <a:pPr indent="0" lvl="0" marL="0" rtl="0" algn="l">
              <a:spcBef>
                <a:spcPts val="0"/>
              </a:spcBef>
              <a:spcAft>
                <a:spcPts val="0"/>
              </a:spcAft>
              <a:buNone/>
            </a:pPr>
            <a:r>
              <a:t/>
            </a:r>
            <a:endParaRPr/>
          </a:p>
          <a:p>
            <a:pPr indent="0" lvl="0" marL="0" rtl="0" algn="l">
              <a:spcBef>
                <a:spcPts val="0"/>
              </a:spcBef>
              <a:spcAft>
                <a:spcPts val="0"/>
              </a:spcAft>
              <a:buNone/>
            </a:pPr>
            <a:r>
              <a:rPr lang="ca"/>
              <a:t> Lo que buscan es mejorar su calidad de vida a largo plazo y para ello ayuda que haya </a:t>
            </a:r>
            <a:r>
              <a:rPr lang="ca"/>
              <a:t>información</a:t>
            </a:r>
            <a:r>
              <a:rPr lang="ca"/>
              <a:t> sobre los usos y consecuencias de usar el producto. Odian el marketing agresivo y opaco, y al ser mayores, las webs confusas y </a:t>
            </a:r>
            <a:r>
              <a:rPr lang="ca"/>
              <a:t>difíciles</a:t>
            </a:r>
            <a:r>
              <a:rPr lang="ca"/>
              <a:t> de navegar suponen un problema.</a:t>
            </a:r>
            <a:endParaRPr/>
          </a:p>
          <a:p>
            <a:pPr indent="0" lvl="0" marL="0" rtl="0" algn="l">
              <a:spcBef>
                <a:spcPts val="0"/>
              </a:spcBef>
              <a:spcAft>
                <a:spcPts val="0"/>
              </a:spcAft>
              <a:buNone/>
            </a:pPr>
            <a:r>
              <a:t/>
            </a:r>
            <a:endParaRPr/>
          </a:p>
          <a:p>
            <a:pPr indent="0" lvl="0" marL="0" rtl="0" algn="l">
              <a:spcBef>
                <a:spcPts val="0"/>
              </a:spcBef>
              <a:spcAft>
                <a:spcPts val="0"/>
              </a:spcAft>
              <a:buNone/>
            </a:pPr>
            <a:r>
              <a:rPr lang="ca"/>
              <a:t>Ahora que ya conocemos los perfiles de usuarios, pasaremos al </a:t>
            </a:r>
            <a:r>
              <a:rPr lang="ca"/>
              <a:t>análisis</a:t>
            </a:r>
            <a:r>
              <a:rPr lang="ca"/>
              <a:t> de la </a:t>
            </a:r>
            <a:r>
              <a:rPr lang="ca"/>
              <a:t>competencia, que hacen bien nuestros competidores, como nos destacamos nosotros, Xavi os lo explicará.</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3d9c422e8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3d9c422e8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cxnSp>
        <p:nvCxnSpPr>
          <p:cNvPr id="16" name="Google Shape;16;p2"/>
          <p:cNvCxnSpPr/>
          <p:nvPr/>
        </p:nvCxnSpPr>
        <p:spPr>
          <a:xfrm rot="-5400000">
            <a:off x="6530275" y="3370750"/>
            <a:ext cx="1116900" cy="1073700"/>
          </a:xfrm>
          <a:prstGeom prst="bentConnector3">
            <a:avLst>
              <a:gd fmla="val -1081" name="adj1"/>
            </a:avLst>
          </a:prstGeom>
          <a:noFill/>
          <a:ln cap="flat" cmpd="sng" w="38100">
            <a:solidFill>
              <a:srgbClr val="FFC107"/>
            </a:solidFill>
            <a:prstDash val="solid"/>
            <a:round/>
            <a:headEnd len="med" w="med" type="none"/>
            <a:tailEnd len="med" w="med" type="none"/>
          </a:ln>
        </p:spPr>
      </p:cxnSp>
      <p:sp>
        <p:nvSpPr>
          <p:cNvPr id="17" name="Google Shape;17;p2"/>
          <p:cNvSpPr/>
          <p:nvPr/>
        </p:nvSpPr>
        <p:spPr>
          <a:xfrm>
            <a:off x="6469675" y="4386700"/>
            <a:ext cx="82200" cy="239100"/>
          </a:xfrm>
          <a:prstGeom prst="rect">
            <a:avLst/>
          </a:prstGeom>
          <a:solidFill>
            <a:srgbClr val="4169E1"/>
          </a:solidFill>
          <a:ln cap="flat" cmpd="sng" w="9525">
            <a:solidFill>
              <a:srgbClr val="4169E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8" name="Google Shape;18;p2"/>
          <p:cNvSpPr/>
          <p:nvPr/>
        </p:nvSpPr>
        <p:spPr>
          <a:xfrm>
            <a:off x="7576075" y="3142800"/>
            <a:ext cx="82200" cy="239100"/>
          </a:xfrm>
          <a:prstGeom prst="rect">
            <a:avLst/>
          </a:prstGeom>
          <a:solidFill>
            <a:srgbClr val="4169E1"/>
          </a:solidFill>
          <a:ln cap="flat" cmpd="sng" w="9525">
            <a:solidFill>
              <a:srgbClr val="4169E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cxnSp>
        <p:nvCxnSpPr>
          <p:cNvPr id="19" name="Google Shape;19;p2"/>
          <p:cNvCxnSpPr/>
          <p:nvPr/>
        </p:nvCxnSpPr>
        <p:spPr>
          <a:xfrm rot="-5400000">
            <a:off x="1487750" y="702800"/>
            <a:ext cx="1188600" cy="1113900"/>
          </a:xfrm>
          <a:prstGeom prst="bentConnector3">
            <a:avLst>
              <a:gd fmla="val 100006" name="adj1"/>
            </a:avLst>
          </a:prstGeom>
          <a:noFill/>
          <a:ln cap="flat" cmpd="sng" w="38100">
            <a:solidFill>
              <a:srgbClr val="FFC107"/>
            </a:solidFill>
            <a:prstDash val="solid"/>
            <a:round/>
            <a:headEnd len="med" w="med" type="none"/>
            <a:tailEnd len="med" w="med" type="none"/>
          </a:ln>
        </p:spPr>
      </p:cxnSp>
      <p:sp>
        <p:nvSpPr>
          <p:cNvPr id="20" name="Google Shape;20;p2"/>
          <p:cNvSpPr/>
          <p:nvPr/>
        </p:nvSpPr>
        <p:spPr>
          <a:xfrm>
            <a:off x="2631550" y="523325"/>
            <a:ext cx="82200" cy="239100"/>
          </a:xfrm>
          <a:prstGeom prst="rect">
            <a:avLst/>
          </a:prstGeom>
          <a:solidFill>
            <a:srgbClr val="4169E1"/>
          </a:solidFill>
          <a:ln cap="flat" cmpd="sng" w="9525">
            <a:solidFill>
              <a:srgbClr val="4169E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cxnSp>
        <p:nvCxnSpPr>
          <p:cNvPr id="21" name="Google Shape;21;p2"/>
          <p:cNvCxnSpPr/>
          <p:nvPr/>
        </p:nvCxnSpPr>
        <p:spPr>
          <a:xfrm>
            <a:off x="4362600" y="2818450"/>
            <a:ext cx="418800" cy="0"/>
          </a:xfrm>
          <a:prstGeom prst="straightConnector1">
            <a:avLst/>
          </a:prstGeom>
          <a:noFill/>
          <a:ln cap="flat" cmpd="sng" w="38100">
            <a:solidFill>
              <a:srgbClr val="FFC107"/>
            </a:solidFill>
            <a:prstDash val="solid"/>
            <a:round/>
            <a:headEnd len="med" w="med" type="none"/>
            <a:tailEnd len="med" w="med" type="none"/>
          </a:ln>
        </p:spPr>
      </p:cxnSp>
      <p:sp>
        <p:nvSpPr>
          <p:cNvPr id="22" name="Google Shape;22;p2"/>
          <p:cNvSpPr/>
          <p:nvPr/>
        </p:nvSpPr>
        <p:spPr>
          <a:xfrm>
            <a:off x="7534100" y="3055975"/>
            <a:ext cx="149400" cy="336300"/>
          </a:xfrm>
          <a:prstGeom prst="rect">
            <a:avLst/>
          </a:prstGeom>
          <a:solidFill>
            <a:srgbClr val="001840"/>
          </a:solidFill>
          <a:ln cap="flat" cmpd="sng" w="9525">
            <a:solidFill>
              <a:srgbClr val="00184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3" name="Google Shape;23;p2"/>
          <p:cNvSpPr/>
          <p:nvPr/>
        </p:nvSpPr>
        <p:spPr>
          <a:xfrm>
            <a:off x="6409800" y="4332325"/>
            <a:ext cx="149400" cy="336300"/>
          </a:xfrm>
          <a:prstGeom prst="rect">
            <a:avLst/>
          </a:prstGeom>
          <a:solidFill>
            <a:srgbClr val="001840"/>
          </a:solidFill>
          <a:ln cap="flat" cmpd="sng" w="9525">
            <a:solidFill>
              <a:srgbClr val="00184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4" name="Google Shape;24;p2"/>
          <p:cNvSpPr/>
          <p:nvPr/>
        </p:nvSpPr>
        <p:spPr>
          <a:xfrm>
            <a:off x="2616600" y="471000"/>
            <a:ext cx="149400" cy="336300"/>
          </a:xfrm>
          <a:prstGeom prst="rect">
            <a:avLst/>
          </a:prstGeom>
          <a:solidFill>
            <a:srgbClr val="001840"/>
          </a:solidFill>
          <a:ln cap="flat" cmpd="sng" w="9525">
            <a:solidFill>
              <a:srgbClr val="00184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3" name="Shape 63"/>
        <p:cNvGrpSpPr/>
        <p:nvPr/>
      </p:nvGrpSpPr>
      <p:grpSpPr>
        <a:xfrm>
          <a:off x="0" y="0"/>
          <a:ext cx="0" cy="0"/>
          <a:chOff x="0" y="0"/>
          <a:chExt cx="0" cy="0"/>
        </a:xfrm>
      </p:grpSpPr>
      <p:sp>
        <p:nvSpPr>
          <p:cNvPr id="64" name="Google Shape;64;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66" name="Google Shape;66;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7" name="Google Shape;6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cxnSp>
        <p:nvCxnSpPr>
          <p:cNvPr id="26" name="Google Shape;26;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28" name="Google Shape;2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cxnSp>
        <p:nvCxnSpPr>
          <p:cNvPr id="30" name="Google Shape;30;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31" name="Google Shape;31;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3" name="Google Shape;3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cxnSp>
        <p:nvCxnSpPr>
          <p:cNvPr id="34" name="Google Shape;34;p4"/>
          <p:cNvCxnSpPr/>
          <p:nvPr/>
        </p:nvCxnSpPr>
        <p:spPr>
          <a:xfrm>
            <a:off x="500900" y="1263450"/>
            <a:ext cx="418800" cy="0"/>
          </a:xfrm>
          <a:prstGeom prst="straightConnector1">
            <a:avLst/>
          </a:prstGeom>
          <a:noFill/>
          <a:ln cap="flat" cmpd="sng" w="38100">
            <a:solidFill>
              <a:srgbClr val="FFC107"/>
            </a:solidFill>
            <a:prstDash val="solid"/>
            <a:round/>
            <a:headEnd len="med" w="med" type="none"/>
            <a:tailEnd len="med" w="med" type="none"/>
          </a:ln>
        </p:spPr>
      </p:cxnSp>
      <p:pic>
        <p:nvPicPr>
          <p:cNvPr id="35" name="Google Shape;35;p4"/>
          <p:cNvPicPr preferRelativeResize="0"/>
          <p:nvPr/>
        </p:nvPicPr>
        <p:blipFill>
          <a:blip r:embed="rId2">
            <a:alphaModFix/>
          </a:blip>
          <a:stretch>
            <a:fillRect/>
          </a:stretch>
        </p:blipFill>
        <p:spPr>
          <a:xfrm>
            <a:off x="8201199" y="188325"/>
            <a:ext cx="773575" cy="909575"/>
          </a:xfrm>
          <a:prstGeom prst="rect">
            <a:avLst/>
          </a:prstGeom>
          <a:no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cxnSp>
        <p:nvCxnSpPr>
          <p:cNvPr id="37" name="Google Shape;37;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38" name="Google Shape;38;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9" name="Google Shape;39;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4" name="Google Shape;44;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cxnSp>
        <p:nvCxnSpPr>
          <p:cNvPr id="46" name="Google Shape;46;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47" name="Google Shape;47;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0" name="Shape 50"/>
        <p:cNvGrpSpPr/>
        <p:nvPr/>
      </p:nvGrpSpPr>
      <p:grpSpPr>
        <a:xfrm>
          <a:off x="0" y="0"/>
          <a:ext cx="0" cy="0"/>
          <a:chOff x="0" y="0"/>
          <a:chExt cx="0" cy="0"/>
        </a:xfrm>
      </p:grpSpPr>
      <p:sp>
        <p:nvSpPr>
          <p:cNvPr id="51" name="Google Shape;51;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2" name="Google Shape;52;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3" name="Shape 53"/>
        <p:cNvGrpSpPr/>
        <p:nvPr/>
      </p:nvGrpSpPr>
      <p:grpSpPr>
        <a:xfrm>
          <a:off x="0" y="0"/>
          <a:ext cx="0" cy="0"/>
          <a:chOff x="0" y="0"/>
          <a:chExt cx="0" cy="0"/>
        </a:xfrm>
      </p:grpSpPr>
      <p:sp>
        <p:nvSpPr>
          <p:cNvPr id="54" name="Google Shape;54;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 name="Google Shape;55;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56" name="Google Shape;56;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57" name="Google Shape;57;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58" name="Google Shape;58;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9" name="Google Shape;5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62" name="Google Shape;62;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rgbClr val="00184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14.png"/><Relationship Id="rId6"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3"/>
          <p:cNvSpPr txBox="1"/>
          <p:nvPr>
            <p:ph type="ctrTitle"/>
          </p:nvPr>
        </p:nvSpPr>
        <p:spPr>
          <a:xfrm>
            <a:off x="4095051" y="1112313"/>
            <a:ext cx="3777300" cy="1457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solidFill>
                  <a:srgbClr val="F8F9FA"/>
                </a:solidFill>
                <a:latin typeface="Comfortaa"/>
                <a:ea typeface="Comfortaa"/>
                <a:cs typeface="Comfortaa"/>
                <a:sym typeface="Comfortaa"/>
              </a:rPr>
              <a:t>Elite</a:t>
            </a:r>
            <a:endParaRPr>
              <a:solidFill>
                <a:srgbClr val="F8F9FA"/>
              </a:solidFill>
              <a:latin typeface="Comfortaa"/>
              <a:ea typeface="Comfortaa"/>
              <a:cs typeface="Comfortaa"/>
              <a:sym typeface="Comfortaa"/>
            </a:endParaRPr>
          </a:p>
          <a:p>
            <a:pPr indent="0" lvl="0" marL="0" rtl="0" algn="l">
              <a:spcBef>
                <a:spcPts val="0"/>
              </a:spcBef>
              <a:spcAft>
                <a:spcPts val="0"/>
              </a:spcAft>
              <a:buNone/>
            </a:pPr>
            <a:r>
              <a:rPr lang="ca">
                <a:solidFill>
                  <a:srgbClr val="F8F9FA"/>
                </a:solidFill>
                <a:latin typeface="Comfortaa"/>
                <a:ea typeface="Comfortaa"/>
                <a:cs typeface="Comfortaa"/>
                <a:sym typeface="Comfortaa"/>
              </a:rPr>
              <a:t>Supplements</a:t>
            </a:r>
            <a:endParaRPr>
              <a:solidFill>
                <a:srgbClr val="F8F9FA"/>
              </a:solidFill>
              <a:latin typeface="Comfortaa"/>
              <a:ea typeface="Comfortaa"/>
              <a:cs typeface="Comfortaa"/>
              <a:sym typeface="Comfortaa"/>
            </a:endParaRPr>
          </a:p>
        </p:txBody>
      </p:sp>
      <p:sp>
        <p:nvSpPr>
          <p:cNvPr id="75" name="Google Shape;75;p13"/>
          <p:cNvSpPr txBox="1"/>
          <p:nvPr>
            <p:ph idx="1" type="subTitle"/>
          </p:nvPr>
        </p:nvSpPr>
        <p:spPr>
          <a:xfrm>
            <a:off x="1517625" y="3267025"/>
            <a:ext cx="5946000" cy="1065300"/>
          </a:xfrm>
          <a:prstGeom prst="rect">
            <a:avLst/>
          </a:prstGeom>
        </p:spPr>
        <p:txBody>
          <a:bodyPr anchorCtr="0" anchor="t" bIns="91425" lIns="91425" spcFirstLastPara="1" rIns="91425" wrap="square" tIns="91425">
            <a:noAutofit/>
          </a:bodyPr>
          <a:lstStyle/>
          <a:p>
            <a:pPr indent="0" lvl="0" marL="0" rtl="0" algn="r">
              <a:lnSpc>
                <a:spcPct val="105000"/>
              </a:lnSpc>
              <a:spcBef>
                <a:spcPts val="0"/>
              </a:spcBef>
              <a:spcAft>
                <a:spcPts val="0"/>
              </a:spcAft>
              <a:buClr>
                <a:srgbClr val="000000"/>
              </a:buClr>
              <a:buSzPts val="523"/>
              <a:buFont typeface="Arial"/>
              <a:buNone/>
            </a:pPr>
            <a:r>
              <a:rPr lang="ca" sz="1500">
                <a:solidFill>
                  <a:srgbClr val="FFFFFF"/>
                </a:solidFill>
                <a:latin typeface="Comfortaa Light"/>
                <a:ea typeface="Comfortaa Light"/>
                <a:cs typeface="Comfortaa Light"/>
                <a:sym typeface="Comfortaa Light"/>
              </a:rPr>
              <a:t>Font I Cabarrocas, Marc</a:t>
            </a:r>
            <a:endParaRPr sz="1500">
              <a:solidFill>
                <a:srgbClr val="FFFFFF"/>
              </a:solidFill>
              <a:latin typeface="Comfortaa Light"/>
              <a:ea typeface="Comfortaa Light"/>
              <a:cs typeface="Comfortaa Light"/>
              <a:sym typeface="Comfortaa Light"/>
            </a:endParaRPr>
          </a:p>
          <a:p>
            <a:pPr indent="0" lvl="0" marL="0" rtl="0" algn="r">
              <a:lnSpc>
                <a:spcPct val="105000"/>
              </a:lnSpc>
              <a:spcBef>
                <a:spcPts val="0"/>
              </a:spcBef>
              <a:spcAft>
                <a:spcPts val="0"/>
              </a:spcAft>
              <a:buClr>
                <a:srgbClr val="000000"/>
              </a:buClr>
              <a:buSzPts val="523"/>
              <a:buFont typeface="Arial"/>
              <a:buNone/>
            </a:pPr>
            <a:r>
              <a:rPr lang="ca" sz="1500">
                <a:solidFill>
                  <a:srgbClr val="FFFFFF"/>
                </a:solidFill>
                <a:latin typeface="Comfortaa Light"/>
                <a:ea typeface="Comfortaa Light"/>
                <a:cs typeface="Comfortaa Light"/>
                <a:sym typeface="Comfortaa Light"/>
              </a:rPr>
              <a:t>Monente Serra, Xavi</a:t>
            </a:r>
            <a:endParaRPr sz="1500">
              <a:solidFill>
                <a:srgbClr val="FFFFFF"/>
              </a:solidFill>
              <a:latin typeface="Comfortaa Light"/>
              <a:ea typeface="Comfortaa Light"/>
              <a:cs typeface="Comfortaa Light"/>
              <a:sym typeface="Comfortaa Light"/>
            </a:endParaRPr>
          </a:p>
          <a:p>
            <a:pPr indent="0" lvl="0" marL="0" rtl="0" algn="r">
              <a:lnSpc>
                <a:spcPct val="105000"/>
              </a:lnSpc>
              <a:spcBef>
                <a:spcPts val="0"/>
              </a:spcBef>
              <a:spcAft>
                <a:spcPts val="0"/>
              </a:spcAft>
              <a:buClr>
                <a:srgbClr val="000000"/>
              </a:buClr>
              <a:buSzPts val="523"/>
              <a:buFont typeface="Arial"/>
              <a:buNone/>
            </a:pPr>
            <a:r>
              <a:rPr lang="ca" sz="1500">
                <a:solidFill>
                  <a:srgbClr val="FFFFFF"/>
                </a:solidFill>
                <a:latin typeface="Comfortaa Light"/>
                <a:ea typeface="Comfortaa Light"/>
                <a:cs typeface="Comfortaa Light"/>
                <a:sym typeface="Comfortaa Light"/>
              </a:rPr>
              <a:t>Pomykalski, Piotr</a:t>
            </a:r>
            <a:endParaRPr sz="1500">
              <a:solidFill>
                <a:srgbClr val="FFFFFF"/>
              </a:solidFill>
              <a:latin typeface="Comfortaa Light"/>
              <a:ea typeface="Comfortaa Light"/>
              <a:cs typeface="Comfortaa Light"/>
              <a:sym typeface="Comfortaa Light"/>
            </a:endParaRPr>
          </a:p>
          <a:p>
            <a:pPr indent="0" lvl="0" marL="0" rtl="0" algn="r">
              <a:lnSpc>
                <a:spcPct val="105000"/>
              </a:lnSpc>
              <a:spcBef>
                <a:spcPts val="0"/>
              </a:spcBef>
              <a:spcAft>
                <a:spcPts val="0"/>
              </a:spcAft>
              <a:buClr>
                <a:srgbClr val="000000"/>
              </a:buClr>
              <a:buSzPts val="523"/>
              <a:buFont typeface="Arial"/>
              <a:buNone/>
            </a:pPr>
            <a:r>
              <a:rPr lang="ca" sz="1500">
                <a:solidFill>
                  <a:srgbClr val="FFFFFF"/>
                </a:solidFill>
                <a:latin typeface="Comfortaa Light"/>
                <a:ea typeface="Comfortaa Light"/>
                <a:cs typeface="Comfortaa Light"/>
                <a:sym typeface="Comfortaa Light"/>
              </a:rPr>
              <a:t>Román Mendoza, Diego</a:t>
            </a:r>
            <a:endParaRPr sz="1500">
              <a:solidFill>
                <a:srgbClr val="FFFFFF"/>
              </a:solidFill>
              <a:latin typeface="Comfortaa Light"/>
              <a:ea typeface="Comfortaa Light"/>
              <a:cs typeface="Comfortaa Light"/>
              <a:sym typeface="Comfortaa Light"/>
            </a:endParaRPr>
          </a:p>
          <a:p>
            <a:pPr indent="0" lvl="0" marL="0" rtl="0" algn="ctr">
              <a:spcBef>
                <a:spcPts val="0"/>
              </a:spcBef>
              <a:spcAft>
                <a:spcPts val="0"/>
              </a:spcAft>
              <a:buNone/>
            </a:pPr>
            <a:r>
              <a:t/>
            </a:r>
            <a:endParaRPr sz="1500">
              <a:solidFill>
                <a:srgbClr val="FFFFFF"/>
              </a:solidFill>
              <a:latin typeface="Comfortaa Light"/>
              <a:ea typeface="Comfortaa Light"/>
              <a:cs typeface="Comfortaa Light"/>
              <a:sym typeface="Comfortaa Light"/>
            </a:endParaRPr>
          </a:p>
        </p:txBody>
      </p:sp>
      <p:pic>
        <p:nvPicPr>
          <p:cNvPr id="76" name="Google Shape;76;p13"/>
          <p:cNvPicPr preferRelativeResize="0"/>
          <p:nvPr/>
        </p:nvPicPr>
        <p:blipFill>
          <a:blip r:embed="rId3">
            <a:alphaModFix/>
          </a:blip>
          <a:stretch>
            <a:fillRect/>
          </a:stretch>
        </p:blipFill>
        <p:spPr>
          <a:xfrm>
            <a:off x="1784125" y="987950"/>
            <a:ext cx="1451018" cy="17061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65" name="Google Shape;165;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6" name="Google Shape;166;p22"/>
          <p:cNvPicPr preferRelativeResize="0"/>
          <p:nvPr/>
        </p:nvPicPr>
        <p:blipFill>
          <a:blip r:embed="rId3">
            <a:alphaModFix/>
          </a:blip>
          <a:stretch>
            <a:fillRect/>
          </a:stretch>
        </p:blipFill>
        <p:spPr>
          <a:xfrm>
            <a:off x="0" y="0"/>
            <a:ext cx="9144001"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latin typeface="Comfortaa"/>
                <a:ea typeface="Comfortaa"/>
                <a:cs typeface="Comfortaa"/>
                <a:sym typeface="Comfortaa"/>
              </a:rPr>
              <a:t>Competencia WEB - OptimumNutrition</a:t>
            </a:r>
            <a:endParaRPr>
              <a:latin typeface="Comfortaa"/>
              <a:ea typeface="Comfortaa"/>
              <a:cs typeface="Comfortaa"/>
              <a:sym typeface="Comfortaa"/>
            </a:endParaRPr>
          </a:p>
        </p:txBody>
      </p:sp>
      <p:sp>
        <p:nvSpPr>
          <p:cNvPr id="172" name="Google Shape;172;p23"/>
          <p:cNvSpPr/>
          <p:nvPr/>
        </p:nvSpPr>
        <p:spPr>
          <a:xfrm rot="2695946">
            <a:off x="8579643" y="2465186"/>
            <a:ext cx="359776" cy="4218033"/>
          </a:xfrm>
          <a:prstGeom prst="rect">
            <a:avLst/>
          </a:prstGeom>
          <a:solidFill>
            <a:srgbClr val="F8F9FA"/>
          </a:solid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mfortaa"/>
              <a:ea typeface="Comfortaa"/>
              <a:cs typeface="Comfortaa"/>
              <a:sym typeface="Comfortaa"/>
            </a:endParaRPr>
          </a:p>
        </p:txBody>
      </p:sp>
      <p:sp>
        <p:nvSpPr>
          <p:cNvPr id="173" name="Google Shape;173;p23"/>
          <p:cNvSpPr/>
          <p:nvPr/>
        </p:nvSpPr>
        <p:spPr>
          <a:xfrm rot="2695946">
            <a:off x="8223668" y="1937286"/>
            <a:ext cx="359776" cy="4218033"/>
          </a:xfrm>
          <a:prstGeom prst="rect">
            <a:avLst/>
          </a:prstGeom>
          <a:solidFill>
            <a:srgbClr val="F8F9FA"/>
          </a:solid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mfortaa"/>
              <a:ea typeface="Comfortaa"/>
              <a:cs typeface="Comfortaa"/>
              <a:sym typeface="Comfortaa"/>
            </a:endParaRPr>
          </a:p>
        </p:txBody>
      </p:sp>
      <p:graphicFrame>
        <p:nvGraphicFramePr>
          <p:cNvPr id="174" name="Google Shape;174;p23"/>
          <p:cNvGraphicFramePr/>
          <p:nvPr/>
        </p:nvGraphicFramePr>
        <p:xfrm>
          <a:off x="1265975" y="1443200"/>
          <a:ext cx="3000000" cy="3000000"/>
        </p:xfrm>
        <a:graphic>
          <a:graphicData uri="http://schemas.openxmlformats.org/drawingml/2006/table">
            <a:tbl>
              <a:tblPr>
                <a:noFill/>
                <a:tableStyleId>{C0E8CD37-8DE2-449F-B61D-E3A525D0D4CC}</a:tableStyleId>
              </a:tblPr>
              <a:tblGrid>
                <a:gridCol w="2061450"/>
                <a:gridCol w="1129300"/>
                <a:gridCol w="965425"/>
                <a:gridCol w="1036450"/>
                <a:gridCol w="682275"/>
              </a:tblGrid>
              <a:tr h="257725">
                <a:tc>
                  <a:txBody>
                    <a:bodyPr/>
                    <a:lstStyle/>
                    <a:p>
                      <a:pPr indent="0" lvl="0" marL="0" rtl="0" algn="l">
                        <a:spcBef>
                          <a:spcPts val="0"/>
                        </a:spcBef>
                        <a:spcAft>
                          <a:spcPts val="0"/>
                        </a:spcAft>
                        <a:buNone/>
                      </a:pPr>
                      <a:r>
                        <a:rPr lang="ca" sz="600">
                          <a:latin typeface="Comfortaa"/>
                          <a:ea typeface="Comfortaa"/>
                          <a:cs typeface="Comfortaa"/>
                          <a:sym typeface="Comfortaa"/>
                        </a:rPr>
                        <a:t>Criterio</a:t>
                      </a:r>
                      <a:endParaRPr sz="600">
                        <a:latin typeface="Comfortaa"/>
                        <a:ea typeface="Comfortaa"/>
                        <a:cs typeface="Comfortaa"/>
                        <a:sym typeface="Comfortaa"/>
                      </a:endParaRPr>
                    </a:p>
                  </a:txBody>
                  <a:tcPr marT="91425" marB="91425" marR="28575" marL="28575" anchor="ctr">
                    <a:solidFill>
                      <a:srgbClr val="FFC107"/>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Calificación Neta</a:t>
                      </a:r>
                      <a:endParaRPr sz="600">
                        <a:latin typeface="Comfortaa"/>
                        <a:ea typeface="Comfortaa"/>
                        <a:cs typeface="Comfortaa"/>
                        <a:sym typeface="Comfortaa"/>
                      </a:endParaRPr>
                    </a:p>
                  </a:txBody>
                  <a:tcPr marT="91425" marB="91425" marR="28575" marL="28575" anchor="ctr">
                    <a:solidFill>
                      <a:srgbClr val="FFC107"/>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 Preguntas</a:t>
                      </a:r>
                      <a:endParaRPr sz="600">
                        <a:latin typeface="Comfortaa"/>
                        <a:ea typeface="Comfortaa"/>
                        <a:cs typeface="Comfortaa"/>
                        <a:sym typeface="Comfortaa"/>
                      </a:endParaRPr>
                    </a:p>
                  </a:txBody>
                  <a:tcPr marT="91425" marB="91425" marR="28575" marL="28575" anchor="ctr">
                    <a:solidFill>
                      <a:srgbClr val="FFC107"/>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 Respuesta</a:t>
                      </a:r>
                      <a:endParaRPr sz="600">
                        <a:latin typeface="Comfortaa"/>
                        <a:ea typeface="Comfortaa"/>
                        <a:cs typeface="Comfortaa"/>
                        <a:sym typeface="Comfortaa"/>
                      </a:endParaRPr>
                    </a:p>
                  </a:txBody>
                  <a:tcPr marT="91425" marB="91425" marR="28575" marL="28575" anchor="ctr">
                    <a:solidFill>
                      <a:srgbClr val="FFC107"/>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Calificación</a:t>
                      </a:r>
                      <a:endParaRPr sz="600">
                        <a:latin typeface="Comfortaa"/>
                        <a:ea typeface="Comfortaa"/>
                        <a:cs typeface="Comfortaa"/>
                        <a:sym typeface="Comfortaa"/>
                      </a:endParaRPr>
                    </a:p>
                  </a:txBody>
                  <a:tcPr marT="91425" marB="91425" marR="28575" marL="28575" anchor="ctr">
                    <a:solidFill>
                      <a:srgbClr val="FFC107"/>
                    </a:solidFill>
                  </a:tcPr>
                </a:tc>
              </a:tr>
              <a:tr h="257725">
                <a:tc>
                  <a:txBody>
                    <a:bodyPr/>
                    <a:lstStyle/>
                    <a:p>
                      <a:pPr indent="0" lvl="0" marL="0" rtl="0" algn="l">
                        <a:lnSpc>
                          <a:spcPct val="115000"/>
                        </a:lnSpc>
                        <a:spcBef>
                          <a:spcPts val="0"/>
                        </a:spcBef>
                        <a:spcAft>
                          <a:spcPts val="0"/>
                        </a:spcAft>
                        <a:buNone/>
                      </a:pPr>
                      <a:r>
                        <a:rPr lang="ca" sz="600">
                          <a:latin typeface="Comfortaa"/>
                          <a:ea typeface="Comfortaa"/>
                          <a:cs typeface="Comfortaa"/>
                          <a:sym typeface="Comfortaa"/>
                        </a:rPr>
                        <a:t>Página de Inicio</a:t>
                      </a:r>
                      <a:endParaRPr sz="600">
                        <a:latin typeface="Comfortaa"/>
                        <a:ea typeface="Comfortaa"/>
                        <a:cs typeface="Comfortaa"/>
                        <a:sym typeface="Comfortaa"/>
                      </a:endParaRPr>
                    </a:p>
                  </a:txBody>
                  <a:tcPr marT="91425" marB="91425" marR="28575" marL="28575" anchor="ctr">
                    <a:solidFill>
                      <a:srgbClr val="FDC55F"/>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12</a:t>
                      </a:r>
                      <a:endParaRPr sz="600">
                        <a:latin typeface="Comfortaa"/>
                        <a:ea typeface="Comfortaa"/>
                        <a:cs typeface="Comfortaa"/>
                        <a:sym typeface="Comfortaa"/>
                      </a:endParaRPr>
                    </a:p>
                  </a:txBody>
                  <a:tcPr marT="91425" marB="91425" marR="28575" marL="28575" anchor="ctr">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20</a:t>
                      </a:r>
                      <a:endParaRPr sz="600">
                        <a:latin typeface="Comfortaa"/>
                        <a:ea typeface="Comfortaa"/>
                        <a:cs typeface="Comfortaa"/>
                        <a:sym typeface="Comfortaa"/>
                      </a:endParaRPr>
                    </a:p>
                  </a:txBody>
                  <a:tcPr marT="91425" marB="91425" marR="28575" marL="28575" anchor="ctr">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20</a:t>
                      </a:r>
                      <a:endParaRPr sz="600">
                        <a:latin typeface="Comfortaa"/>
                        <a:ea typeface="Comfortaa"/>
                        <a:cs typeface="Comfortaa"/>
                        <a:sym typeface="Comfortaa"/>
                      </a:endParaRPr>
                    </a:p>
                  </a:txBody>
                  <a:tcPr marT="91425" marB="91425" marR="28575" marL="28575" anchor="ctr">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80%</a:t>
                      </a:r>
                      <a:endParaRPr sz="600">
                        <a:latin typeface="Comfortaa"/>
                        <a:ea typeface="Comfortaa"/>
                        <a:cs typeface="Comfortaa"/>
                        <a:sym typeface="Comfortaa"/>
                      </a:endParaRPr>
                    </a:p>
                  </a:txBody>
                  <a:tcPr marT="91425" marB="91425" marR="28575" marL="28575" anchor="ctr">
                    <a:solidFill>
                      <a:srgbClr val="FFFDF0"/>
                    </a:solidFill>
                  </a:tcPr>
                </a:tc>
              </a:tr>
              <a:tr h="257725">
                <a:tc>
                  <a:txBody>
                    <a:bodyPr/>
                    <a:lstStyle/>
                    <a:p>
                      <a:pPr indent="0" lvl="0" marL="0" rtl="0" algn="l">
                        <a:lnSpc>
                          <a:spcPct val="115000"/>
                        </a:lnSpc>
                        <a:spcBef>
                          <a:spcPts val="0"/>
                        </a:spcBef>
                        <a:spcAft>
                          <a:spcPts val="0"/>
                        </a:spcAft>
                        <a:buNone/>
                      </a:pPr>
                      <a:r>
                        <a:rPr lang="ca" sz="600">
                          <a:latin typeface="Comfortaa"/>
                          <a:ea typeface="Comfortaa"/>
                          <a:cs typeface="Comfortaa"/>
                          <a:sym typeface="Comfortaa"/>
                        </a:rPr>
                        <a:t>Orientación a Tareas y Funcionalidad del Sitio</a:t>
                      </a:r>
                      <a:endParaRPr sz="600">
                        <a:latin typeface="Comfortaa"/>
                        <a:ea typeface="Comfortaa"/>
                        <a:cs typeface="Comfortaa"/>
                        <a:sym typeface="Comfortaa"/>
                      </a:endParaRPr>
                    </a:p>
                  </a:txBody>
                  <a:tcPr marT="91425" marB="91425" marR="28575" marL="28575" anchor="ctr">
                    <a:solidFill>
                      <a:srgbClr val="FDC55F"/>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21</a:t>
                      </a:r>
                      <a:endParaRPr sz="600">
                        <a:latin typeface="Comfortaa"/>
                        <a:ea typeface="Comfortaa"/>
                        <a:cs typeface="Comfortaa"/>
                        <a:sym typeface="Comfortaa"/>
                      </a:endParaRPr>
                    </a:p>
                  </a:txBody>
                  <a:tcPr marT="91425" marB="91425" marR="28575" marL="28575" anchor="ctr">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44</a:t>
                      </a:r>
                      <a:endParaRPr sz="600">
                        <a:latin typeface="Comfortaa"/>
                        <a:ea typeface="Comfortaa"/>
                        <a:cs typeface="Comfortaa"/>
                        <a:sym typeface="Comfortaa"/>
                      </a:endParaRPr>
                    </a:p>
                  </a:txBody>
                  <a:tcPr marT="91425" marB="91425" marR="28575" marL="28575" anchor="ctr">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42</a:t>
                      </a:r>
                      <a:endParaRPr sz="600">
                        <a:latin typeface="Comfortaa"/>
                        <a:ea typeface="Comfortaa"/>
                        <a:cs typeface="Comfortaa"/>
                        <a:sym typeface="Comfortaa"/>
                      </a:endParaRPr>
                    </a:p>
                  </a:txBody>
                  <a:tcPr marT="91425" marB="91425" marR="28575" marL="28575" anchor="ctr">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75%</a:t>
                      </a:r>
                      <a:endParaRPr sz="600">
                        <a:latin typeface="Comfortaa"/>
                        <a:ea typeface="Comfortaa"/>
                        <a:cs typeface="Comfortaa"/>
                        <a:sym typeface="Comfortaa"/>
                      </a:endParaRPr>
                    </a:p>
                  </a:txBody>
                  <a:tcPr marT="91425" marB="91425" marR="28575" marL="28575" anchor="ctr">
                    <a:solidFill>
                      <a:srgbClr val="FFFDF0"/>
                    </a:solidFill>
                  </a:tcPr>
                </a:tc>
              </a:tr>
              <a:tr h="257725">
                <a:tc>
                  <a:txBody>
                    <a:bodyPr/>
                    <a:lstStyle/>
                    <a:p>
                      <a:pPr indent="0" lvl="0" marL="0" rtl="0" algn="l">
                        <a:lnSpc>
                          <a:spcPct val="115000"/>
                        </a:lnSpc>
                        <a:spcBef>
                          <a:spcPts val="0"/>
                        </a:spcBef>
                        <a:spcAft>
                          <a:spcPts val="0"/>
                        </a:spcAft>
                        <a:buNone/>
                      </a:pPr>
                      <a:r>
                        <a:rPr lang="ca" sz="600">
                          <a:latin typeface="Comfortaa"/>
                          <a:ea typeface="Comfortaa"/>
                          <a:cs typeface="Comfortaa"/>
                          <a:sym typeface="Comfortaa"/>
                        </a:rPr>
                        <a:t>Navegabilidad y Arq. De la Información</a:t>
                      </a:r>
                      <a:endParaRPr sz="600">
                        <a:latin typeface="Comfortaa"/>
                        <a:ea typeface="Comfortaa"/>
                        <a:cs typeface="Comfortaa"/>
                        <a:sym typeface="Comfortaa"/>
                      </a:endParaRPr>
                    </a:p>
                  </a:txBody>
                  <a:tcPr marT="91425" marB="91425" marR="28575" marL="28575" anchor="ctr">
                    <a:solidFill>
                      <a:srgbClr val="FDC55F"/>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21</a:t>
                      </a:r>
                      <a:endParaRPr sz="600">
                        <a:latin typeface="Comfortaa"/>
                        <a:ea typeface="Comfortaa"/>
                        <a:cs typeface="Comfortaa"/>
                        <a:sym typeface="Comfortaa"/>
                      </a:endParaRPr>
                    </a:p>
                  </a:txBody>
                  <a:tcPr marT="91425" marB="91425" marR="28575" marL="28575" anchor="ctr">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29</a:t>
                      </a:r>
                      <a:endParaRPr sz="600">
                        <a:latin typeface="Comfortaa"/>
                        <a:ea typeface="Comfortaa"/>
                        <a:cs typeface="Comfortaa"/>
                        <a:sym typeface="Comfortaa"/>
                      </a:endParaRPr>
                    </a:p>
                  </a:txBody>
                  <a:tcPr marT="91425" marB="91425" marR="28575" marL="28575" anchor="ctr">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29</a:t>
                      </a:r>
                      <a:endParaRPr sz="600">
                        <a:latin typeface="Comfortaa"/>
                        <a:ea typeface="Comfortaa"/>
                        <a:cs typeface="Comfortaa"/>
                        <a:sym typeface="Comfortaa"/>
                      </a:endParaRPr>
                    </a:p>
                  </a:txBody>
                  <a:tcPr marT="91425" marB="91425" marR="28575" marL="28575" anchor="ctr">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86%</a:t>
                      </a:r>
                      <a:endParaRPr sz="600">
                        <a:latin typeface="Comfortaa"/>
                        <a:ea typeface="Comfortaa"/>
                        <a:cs typeface="Comfortaa"/>
                        <a:sym typeface="Comfortaa"/>
                      </a:endParaRPr>
                    </a:p>
                  </a:txBody>
                  <a:tcPr marT="91425" marB="91425" marR="28575" marL="28575" anchor="ctr">
                    <a:solidFill>
                      <a:srgbClr val="FFFDF0"/>
                    </a:solidFill>
                  </a:tcPr>
                </a:tc>
              </a:tr>
              <a:tr h="257725">
                <a:tc>
                  <a:txBody>
                    <a:bodyPr/>
                    <a:lstStyle/>
                    <a:p>
                      <a:pPr indent="0" lvl="0" marL="0" rtl="0" algn="l">
                        <a:lnSpc>
                          <a:spcPct val="115000"/>
                        </a:lnSpc>
                        <a:spcBef>
                          <a:spcPts val="0"/>
                        </a:spcBef>
                        <a:spcAft>
                          <a:spcPts val="0"/>
                        </a:spcAft>
                        <a:buNone/>
                      </a:pPr>
                      <a:r>
                        <a:rPr lang="ca" sz="600">
                          <a:latin typeface="Comfortaa"/>
                          <a:ea typeface="Comfortaa"/>
                          <a:cs typeface="Comfortaa"/>
                          <a:sym typeface="Comfortaa"/>
                        </a:rPr>
                        <a:t>Formularios y entrada de datos</a:t>
                      </a:r>
                      <a:endParaRPr sz="600">
                        <a:latin typeface="Comfortaa"/>
                        <a:ea typeface="Comfortaa"/>
                        <a:cs typeface="Comfortaa"/>
                        <a:sym typeface="Comfortaa"/>
                      </a:endParaRPr>
                    </a:p>
                  </a:txBody>
                  <a:tcPr marT="91425" marB="91425" marR="28575" marL="28575" anchor="ctr">
                    <a:solidFill>
                      <a:srgbClr val="FDC55F"/>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10</a:t>
                      </a:r>
                      <a:endParaRPr sz="600">
                        <a:latin typeface="Comfortaa"/>
                        <a:ea typeface="Comfortaa"/>
                        <a:cs typeface="Comfortaa"/>
                        <a:sym typeface="Comfortaa"/>
                      </a:endParaRPr>
                    </a:p>
                  </a:txBody>
                  <a:tcPr marT="91425" marB="91425" marR="28575" marL="28575" anchor="ctr">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23</a:t>
                      </a:r>
                      <a:endParaRPr sz="600">
                        <a:latin typeface="Comfortaa"/>
                        <a:ea typeface="Comfortaa"/>
                        <a:cs typeface="Comfortaa"/>
                        <a:sym typeface="Comfortaa"/>
                      </a:endParaRPr>
                    </a:p>
                  </a:txBody>
                  <a:tcPr marT="91425" marB="91425" marR="28575" marL="28575" anchor="ctr">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23</a:t>
                      </a:r>
                      <a:endParaRPr sz="600">
                        <a:latin typeface="Comfortaa"/>
                        <a:ea typeface="Comfortaa"/>
                        <a:cs typeface="Comfortaa"/>
                        <a:sym typeface="Comfortaa"/>
                      </a:endParaRPr>
                    </a:p>
                  </a:txBody>
                  <a:tcPr marT="91425" marB="91425" marR="28575" marL="28575" anchor="ctr">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72%</a:t>
                      </a:r>
                      <a:endParaRPr sz="600">
                        <a:latin typeface="Comfortaa"/>
                        <a:ea typeface="Comfortaa"/>
                        <a:cs typeface="Comfortaa"/>
                        <a:sym typeface="Comfortaa"/>
                      </a:endParaRPr>
                    </a:p>
                  </a:txBody>
                  <a:tcPr marT="91425" marB="91425" marR="28575" marL="28575" anchor="ctr">
                    <a:solidFill>
                      <a:srgbClr val="FFFDF0"/>
                    </a:solidFill>
                  </a:tcPr>
                </a:tc>
              </a:tr>
              <a:tr h="257725">
                <a:tc>
                  <a:txBody>
                    <a:bodyPr/>
                    <a:lstStyle/>
                    <a:p>
                      <a:pPr indent="0" lvl="0" marL="0" rtl="0" algn="l">
                        <a:lnSpc>
                          <a:spcPct val="115000"/>
                        </a:lnSpc>
                        <a:spcBef>
                          <a:spcPts val="0"/>
                        </a:spcBef>
                        <a:spcAft>
                          <a:spcPts val="0"/>
                        </a:spcAft>
                        <a:buNone/>
                      </a:pPr>
                      <a:r>
                        <a:rPr lang="ca" sz="600">
                          <a:latin typeface="Comfortaa"/>
                          <a:ea typeface="Comfortaa"/>
                          <a:cs typeface="Comfortaa"/>
                          <a:sym typeface="Comfortaa"/>
                        </a:rPr>
                        <a:t>Confianza y Credibilidad</a:t>
                      </a:r>
                      <a:endParaRPr sz="600">
                        <a:latin typeface="Comfortaa"/>
                        <a:ea typeface="Comfortaa"/>
                        <a:cs typeface="Comfortaa"/>
                        <a:sym typeface="Comfortaa"/>
                      </a:endParaRPr>
                    </a:p>
                  </a:txBody>
                  <a:tcPr marT="91425" marB="91425" marR="28575" marL="28575" anchor="ctr">
                    <a:solidFill>
                      <a:srgbClr val="FDC55F"/>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11</a:t>
                      </a:r>
                      <a:endParaRPr sz="600">
                        <a:latin typeface="Comfortaa"/>
                        <a:ea typeface="Comfortaa"/>
                        <a:cs typeface="Comfortaa"/>
                        <a:sym typeface="Comfortaa"/>
                      </a:endParaRPr>
                    </a:p>
                  </a:txBody>
                  <a:tcPr marT="91425" marB="91425" marR="28575" marL="28575" anchor="ctr">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13</a:t>
                      </a:r>
                      <a:endParaRPr sz="600">
                        <a:latin typeface="Comfortaa"/>
                        <a:ea typeface="Comfortaa"/>
                        <a:cs typeface="Comfortaa"/>
                        <a:sym typeface="Comfortaa"/>
                      </a:endParaRPr>
                    </a:p>
                  </a:txBody>
                  <a:tcPr marT="91425" marB="91425" marR="28575" marL="28575" anchor="ctr">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13</a:t>
                      </a:r>
                      <a:endParaRPr sz="600">
                        <a:latin typeface="Comfortaa"/>
                        <a:ea typeface="Comfortaa"/>
                        <a:cs typeface="Comfortaa"/>
                        <a:sym typeface="Comfortaa"/>
                      </a:endParaRPr>
                    </a:p>
                  </a:txBody>
                  <a:tcPr marT="91425" marB="91425" marR="28575" marL="28575" anchor="ctr">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92%</a:t>
                      </a:r>
                      <a:endParaRPr sz="600">
                        <a:latin typeface="Comfortaa"/>
                        <a:ea typeface="Comfortaa"/>
                        <a:cs typeface="Comfortaa"/>
                        <a:sym typeface="Comfortaa"/>
                      </a:endParaRPr>
                    </a:p>
                  </a:txBody>
                  <a:tcPr marT="91425" marB="91425" marR="28575" marL="28575" anchor="ctr">
                    <a:solidFill>
                      <a:srgbClr val="FFFDF0"/>
                    </a:solidFill>
                  </a:tcPr>
                </a:tc>
              </a:tr>
              <a:tr h="257725">
                <a:tc>
                  <a:txBody>
                    <a:bodyPr/>
                    <a:lstStyle/>
                    <a:p>
                      <a:pPr indent="0" lvl="0" marL="0" rtl="0" algn="l">
                        <a:lnSpc>
                          <a:spcPct val="115000"/>
                        </a:lnSpc>
                        <a:spcBef>
                          <a:spcPts val="0"/>
                        </a:spcBef>
                        <a:spcAft>
                          <a:spcPts val="0"/>
                        </a:spcAft>
                        <a:buNone/>
                      </a:pPr>
                      <a:r>
                        <a:rPr lang="ca" sz="600">
                          <a:latin typeface="Comfortaa"/>
                          <a:ea typeface="Comfortaa"/>
                          <a:cs typeface="Comfortaa"/>
                          <a:sym typeface="Comfortaa"/>
                        </a:rPr>
                        <a:t>Calidad del Contenido y Escritura</a:t>
                      </a:r>
                      <a:endParaRPr sz="600">
                        <a:latin typeface="Comfortaa"/>
                        <a:ea typeface="Comfortaa"/>
                        <a:cs typeface="Comfortaa"/>
                        <a:sym typeface="Comfortaa"/>
                      </a:endParaRPr>
                    </a:p>
                  </a:txBody>
                  <a:tcPr marT="91425" marB="91425" marR="28575" marL="28575" anchor="ctr">
                    <a:solidFill>
                      <a:srgbClr val="FDC55F"/>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17</a:t>
                      </a:r>
                      <a:endParaRPr sz="600">
                        <a:latin typeface="Comfortaa"/>
                        <a:ea typeface="Comfortaa"/>
                        <a:cs typeface="Comfortaa"/>
                        <a:sym typeface="Comfortaa"/>
                      </a:endParaRPr>
                    </a:p>
                  </a:txBody>
                  <a:tcPr marT="91425" marB="91425" marR="28575" marL="28575" anchor="ctr">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23</a:t>
                      </a:r>
                      <a:endParaRPr sz="600">
                        <a:latin typeface="Comfortaa"/>
                        <a:ea typeface="Comfortaa"/>
                        <a:cs typeface="Comfortaa"/>
                        <a:sym typeface="Comfortaa"/>
                      </a:endParaRPr>
                    </a:p>
                  </a:txBody>
                  <a:tcPr marT="91425" marB="91425" marR="28575" marL="28575" anchor="ctr">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23</a:t>
                      </a:r>
                      <a:endParaRPr sz="600">
                        <a:latin typeface="Comfortaa"/>
                        <a:ea typeface="Comfortaa"/>
                        <a:cs typeface="Comfortaa"/>
                        <a:sym typeface="Comfortaa"/>
                      </a:endParaRPr>
                    </a:p>
                  </a:txBody>
                  <a:tcPr marT="91425" marB="91425" marR="28575" marL="28575" anchor="ctr">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87%</a:t>
                      </a:r>
                      <a:endParaRPr sz="600">
                        <a:latin typeface="Comfortaa"/>
                        <a:ea typeface="Comfortaa"/>
                        <a:cs typeface="Comfortaa"/>
                        <a:sym typeface="Comfortaa"/>
                      </a:endParaRPr>
                    </a:p>
                  </a:txBody>
                  <a:tcPr marT="91425" marB="91425" marR="28575" marL="28575" anchor="ctr">
                    <a:solidFill>
                      <a:srgbClr val="FFFDF0"/>
                    </a:solidFill>
                  </a:tcPr>
                </a:tc>
              </a:tr>
              <a:tr h="257725">
                <a:tc>
                  <a:txBody>
                    <a:bodyPr/>
                    <a:lstStyle/>
                    <a:p>
                      <a:pPr indent="0" lvl="0" marL="0" rtl="0" algn="l">
                        <a:lnSpc>
                          <a:spcPct val="115000"/>
                        </a:lnSpc>
                        <a:spcBef>
                          <a:spcPts val="0"/>
                        </a:spcBef>
                        <a:spcAft>
                          <a:spcPts val="0"/>
                        </a:spcAft>
                        <a:buNone/>
                      </a:pPr>
                      <a:r>
                        <a:rPr lang="ca" sz="600">
                          <a:latin typeface="Comfortaa"/>
                          <a:ea typeface="Comfortaa"/>
                          <a:cs typeface="Comfortaa"/>
                          <a:sym typeface="Comfortaa"/>
                        </a:rPr>
                        <a:t>Diagramación y Diseño Gráfico</a:t>
                      </a:r>
                      <a:endParaRPr sz="600">
                        <a:latin typeface="Comfortaa"/>
                        <a:ea typeface="Comfortaa"/>
                        <a:cs typeface="Comfortaa"/>
                        <a:sym typeface="Comfortaa"/>
                      </a:endParaRPr>
                    </a:p>
                  </a:txBody>
                  <a:tcPr marT="91425" marB="91425" marR="28575" marL="28575" anchor="ctr">
                    <a:solidFill>
                      <a:srgbClr val="FDC55F"/>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27</a:t>
                      </a:r>
                      <a:endParaRPr sz="600">
                        <a:latin typeface="Comfortaa"/>
                        <a:ea typeface="Comfortaa"/>
                        <a:cs typeface="Comfortaa"/>
                        <a:sym typeface="Comfortaa"/>
                      </a:endParaRPr>
                    </a:p>
                  </a:txBody>
                  <a:tcPr marT="91425" marB="91425" marR="28575" marL="28575" anchor="ctr">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38</a:t>
                      </a:r>
                      <a:endParaRPr sz="600">
                        <a:latin typeface="Comfortaa"/>
                        <a:ea typeface="Comfortaa"/>
                        <a:cs typeface="Comfortaa"/>
                        <a:sym typeface="Comfortaa"/>
                      </a:endParaRPr>
                    </a:p>
                  </a:txBody>
                  <a:tcPr marT="91425" marB="91425" marR="28575" marL="28575" anchor="ctr">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38</a:t>
                      </a:r>
                      <a:endParaRPr sz="600">
                        <a:latin typeface="Comfortaa"/>
                        <a:ea typeface="Comfortaa"/>
                        <a:cs typeface="Comfortaa"/>
                        <a:sym typeface="Comfortaa"/>
                      </a:endParaRPr>
                    </a:p>
                  </a:txBody>
                  <a:tcPr marT="91425" marB="91425" marR="28575" marL="28575" anchor="ctr">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86%</a:t>
                      </a:r>
                      <a:endParaRPr sz="600">
                        <a:latin typeface="Comfortaa"/>
                        <a:ea typeface="Comfortaa"/>
                        <a:cs typeface="Comfortaa"/>
                        <a:sym typeface="Comfortaa"/>
                      </a:endParaRPr>
                    </a:p>
                  </a:txBody>
                  <a:tcPr marT="91425" marB="91425" marR="28575" marL="28575" anchor="ctr">
                    <a:solidFill>
                      <a:srgbClr val="FFFDF0"/>
                    </a:solidFill>
                  </a:tcPr>
                </a:tc>
              </a:tr>
              <a:tr h="257725">
                <a:tc>
                  <a:txBody>
                    <a:bodyPr/>
                    <a:lstStyle/>
                    <a:p>
                      <a:pPr indent="0" lvl="0" marL="0" rtl="0" algn="l">
                        <a:lnSpc>
                          <a:spcPct val="115000"/>
                        </a:lnSpc>
                        <a:spcBef>
                          <a:spcPts val="0"/>
                        </a:spcBef>
                        <a:spcAft>
                          <a:spcPts val="0"/>
                        </a:spcAft>
                        <a:buNone/>
                      </a:pPr>
                      <a:r>
                        <a:rPr lang="ca" sz="600">
                          <a:latin typeface="Comfortaa"/>
                          <a:ea typeface="Comfortaa"/>
                          <a:cs typeface="Comfortaa"/>
                          <a:sym typeface="Comfortaa"/>
                        </a:rPr>
                        <a:t>Búsquedas</a:t>
                      </a:r>
                      <a:endParaRPr sz="600">
                        <a:latin typeface="Comfortaa"/>
                        <a:ea typeface="Comfortaa"/>
                        <a:cs typeface="Comfortaa"/>
                        <a:sym typeface="Comfortaa"/>
                      </a:endParaRPr>
                    </a:p>
                  </a:txBody>
                  <a:tcPr marT="91425" marB="91425" marR="28575" marL="28575" anchor="ctr">
                    <a:solidFill>
                      <a:srgbClr val="FDC55F"/>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10</a:t>
                      </a:r>
                      <a:endParaRPr sz="600">
                        <a:latin typeface="Comfortaa"/>
                        <a:ea typeface="Comfortaa"/>
                        <a:cs typeface="Comfortaa"/>
                        <a:sym typeface="Comfortaa"/>
                      </a:endParaRPr>
                    </a:p>
                  </a:txBody>
                  <a:tcPr marT="91425" marB="91425" marR="28575" marL="28575" anchor="ctr">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20</a:t>
                      </a:r>
                      <a:endParaRPr sz="600">
                        <a:latin typeface="Comfortaa"/>
                        <a:ea typeface="Comfortaa"/>
                        <a:cs typeface="Comfortaa"/>
                        <a:sym typeface="Comfortaa"/>
                      </a:endParaRPr>
                    </a:p>
                  </a:txBody>
                  <a:tcPr marT="91425" marB="91425" marR="28575" marL="28575" anchor="ctr">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20</a:t>
                      </a:r>
                      <a:endParaRPr sz="600">
                        <a:latin typeface="Comfortaa"/>
                        <a:ea typeface="Comfortaa"/>
                        <a:cs typeface="Comfortaa"/>
                        <a:sym typeface="Comfortaa"/>
                      </a:endParaRPr>
                    </a:p>
                  </a:txBody>
                  <a:tcPr marT="91425" marB="91425" marR="28575" marL="28575" anchor="ctr">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75%</a:t>
                      </a:r>
                      <a:endParaRPr sz="600">
                        <a:latin typeface="Comfortaa"/>
                        <a:ea typeface="Comfortaa"/>
                        <a:cs typeface="Comfortaa"/>
                        <a:sym typeface="Comfortaa"/>
                      </a:endParaRPr>
                    </a:p>
                  </a:txBody>
                  <a:tcPr marT="91425" marB="91425" marR="28575" marL="28575" anchor="ctr">
                    <a:solidFill>
                      <a:srgbClr val="FFFDF0"/>
                    </a:solidFill>
                  </a:tcPr>
                </a:tc>
              </a:tr>
              <a:tr h="257725">
                <a:tc>
                  <a:txBody>
                    <a:bodyPr/>
                    <a:lstStyle/>
                    <a:p>
                      <a:pPr indent="0" lvl="0" marL="0" rtl="0" algn="l">
                        <a:lnSpc>
                          <a:spcPct val="115000"/>
                        </a:lnSpc>
                        <a:spcBef>
                          <a:spcPts val="0"/>
                        </a:spcBef>
                        <a:spcAft>
                          <a:spcPts val="0"/>
                        </a:spcAft>
                        <a:buNone/>
                      </a:pPr>
                      <a:r>
                        <a:rPr lang="ca" sz="600">
                          <a:latin typeface="Comfortaa"/>
                          <a:ea typeface="Comfortaa"/>
                          <a:cs typeface="Comfortaa"/>
                          <a:sym typeface="Comfortaa"/>
                        </a:rPr>
                        <a:t>Ayuda, Retroalimentación &amp; Recuperación de Errores</a:t>
                      </a:r>
                      <a:endParaRPr sz="600">
                        <a:latin typeface="Comfortaa"/>
                        <a:ea typeface="Comfortaa"/>
                        <a:cs typeface="Comfortaa"/>
                        <a:sym typeface="Comfortaa"/>
                      </a:endParaRPr>
                    </a:p>
                  </a:txBody>
                  <a:tcPr marT="91425" marB="91425" marR="28575" marL="28575" anchor="ctr">
                    <a:lnB cap="flat" cmpd="sng" w="9525">
                      <a:solidFill>
                        <a:srgbClr val="1A1A1A"/>
                      </a:solidFill>
                      <a:prstDash val="solid"/>
                      <a:round/>
                      <a:headEnd len="sm" w="sm" type="none"/>
                      <a:tailEnd len="sm" w="sm" type="none"/>
                    </a:lnB>
                    <a:solidFill>
                      <a:srgbClr val="FDC55F"/>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22</a:t>
                      </a:r>
                      <a:endParaRPr sz="600">
                        <a:latin typeface="Comfortaa"/>
                        <a:ea typeface="Comfortaa"/>
                        <a:cs typeface="Comfortaa"/>
                        <a:sym typeface="Comfortaa"/>
                      </a:endParaRPr>
                    </a:p>
                  </a:txBody>
                  <a:tcPr marT="91425" marB="91425" marR="28575" marL="28575" anchor="ctr">
                    <a:lnB cap="flat" cmpd="sng" w="9525">
                      <a:solidFill>
                        <a:srgbClr val="1A1A1A"/>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37</a:t>
                      </a:r>
                      <a:endParaRPr sz="600">
                        <a:latin typeface="Comfortaa"/>
                        <a:ea typeface="Comfortaa"/>
                        <a:cs typeface="Comfortaa"/>
                        <a:sym typeface="Comfortaa"/>
                      </a:endParaRPr>
                    </a:p>
                  </a:txBody>
                  <a:tcPr marT="91425" marB="91425" marR="28575" marL="28575" anchor="ctr">
                    <a:lnB cap="flat" cmpd="sng" w="9525">
                      <a:solidFill>
                        <a:srgbClr val="1A1A1A"/>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37</a:t>
                      </a:r>
                      <a:endParaRPr sz="600">
                        <a:latin typeface="Comfortaa"/>
                        <a:ea typeface="Comfortaa"/>
                        <a:cs typeface="Comfortaa"/>
                        <a:sym typeface="Comfortaa"/>
                      </a:endParaRPr>
                    </a:p>
                  </a:txBody>
                  <a:tcPr marT="91425" marB="91425" marR="28575" marL="28575" anchor="ctr">
                    <a:lnB cap="flat" cmpd="sng" w="9525">
                      <a:solidFill>
                        <a:srgbClr val="1A1A1A"/>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80%</a:t>
                      </a:r>
                      <a:endParaRPr sz="600">
                        <a:latin typeface="Comfortaa"/>
                        <a:ea typeface="Comfortaa"/>
                        <a:cs typeface="Comfortaa"/>
                        <a:sym typeface="Comfortaa"/>
                      </a:endParaRPr>
                    </a:p>
                  </a:txBody>
                  <a:tcPr marT="91425" marB="91425" marR="28575" marL="28575" anchor="ctr">
                    <a:lnB cap="flat" cmpd="sng" w="9525">
                      <a:solidFill>
                        <a:srgbClr val="1A1A1A"/>
                      </a:solidFill>
                      <a:prstDash val="solid"/>
                      <a:round/>
                      <a:headEnd len="sm" w="sm" type="none"/>
                      <a:tailEnd len="sm" w="sm" type="none"/>
                    </a:lnB>
                    <a:solidFill>
                      <a:srgbClr val="FFFDF0"/>
                    </a:solidFill>
                  </a:tcPr>
                </a:tc>
              </a:tr>
              <a:tr h="257725">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Calificación Final</a:t>
                      </a:r>
                      <a:endParaRPr sz="600">
                        <a:latin typeface="Comfortaa"/>
                        <a:ea typeface="Comfortaa"/>
                        <a:cs typeface="Comfortaa"/>
                        <a:sym typeface="Comfortaa"/>
                      </a:endParaRPr>
                    </a:p>
                  </a:txBody>
                  <a:tcPr marT="91425" marB="91425" marR="28575" marL="28575" anchor="ctr">
                    <a:lnT cap="flat" cmpd="sng" w="9525">
                      <a:solidFill>
                        <a:srgbClr val="1A1A1A"/>
                      </a:solidFill>
                      <a:prstDash val="solid"/>
                      <a:round/>
                      <a:headEnd len="sm" w="sm" type="none"/>
                      <a:tailEnd len="sm" w="sm" type="none"/>
                    </a:lnT>
                    <a:lnB cap="flat" cmpd="sng" w="28575">
                      <a:solidFill>
                        <a:srgbClr val="1A1A1A"/>
                      </a:solidFill>
                      <a:prstDash val="solid"/>
                      <a:round/>
                      <a:headEnd len="sm" w="sm" type="none"/>
                      <a:tailEnd len="sm" w="sm" type="none"/>
                    </a:lnB>
                    <a:solidFill>
                      <a:srgbClr val="FFFDF0"/>
                    </a:solidFill>
                  </a:tcPr>
                </a:tc>
                <a:tc>
                  <a:txBody>
                    <a:bodyPr/>
                    <a:lstStyle/>
                    <a:p>
                      <a:pPr indent="0" lvl="0" marL="0" rtl="0" algn="ctr">
                        <a:spcBef>
                          <a:spcPts val="0"/>
                        </a:spcBef>
                        <a:spcAft>
                          <a:spcPts val="0"/>
                        </a:spcAft>
                        <a:buNone/>
                      </a:pPr>
                      <a:r>
                        <a:t/>
                      </a:r>
                      <a:endParaRPr sz="600">
                        <a:latin typeface="Comfortaa"/>
                        <a:ea typeface="Comfortaa"/>
                        <a:cs typeface="Comfortaa"/>
                        <a:sym typeface="Comfortaa"/>
                      </a:endParaRPr>
                    </a:p>
                  </a:txBody>
                  <a:tcPr marT="91425" marB="91425" marR="28575" marL="28575" anchor="ctr">
                    <a:lnT cap="flat" cmpd="sng" w="9525">
                      <a:solidFill>
                        <a:srgbClr val="1A1A1A"/>
                      </a:solidFill>
                      <a:prstDash val="solid"/>
                      <a:round/>
                      <a:headEnd len="sm" w="sm" type="none"/>
                      <a:tailEnd len="sm" w="sm" type="none"/>
                    </a:lnT>
                    <a:lnB cap="flat" cmpd="sng" w="28575">
                      <a:solidFill>
                        <a:srgbClr val="1A1A1A"/>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247</a:t>
                      </a:r>
                      <a:endParaRPr sz="600">
                        <a:latin typeface="Comfortaa"/>
                        <a:ea typeface="Comfortaa"/>
                        <a:cs typeface="Comfortaa"/>
                        <a:sym typeface="Comfortaa"/>
                      </a:endParaRPr>
                    </a:p>
                  </a:txBody>
                  <a:tcPr marT="91425" marB="91425" marR="28575" marL="28575" anchor="ctr">
                    <a:lnT cap="flat" cmpd="sng" w="9525">
                      <a:solidFill>
                        <a:srgbClr val="1A1A1A"/>
                      </a:solidFill>
                      <a:prstDash val="solid"/>
                      <a:round/>
                      <a:headEnd len="sm" w="sm" type="none"/>
                      <a:tailEnd len="sm" w="sm" type="none"/>
                    </a:lnT>
                    <a:lnB cap="flat" cmpd="sng" w="28575">
                      <a:solidFill>
                        <a:srgbClr val="1A1A1A"/>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245</a:t>
                      </a:r>
                      <a:endParaRPr sz="600">
                        <a:latin typeface="Comfortaa"/>
                        <a:ea typeface="Comfortaa"/>
                        <a:cs typeface="Comfortaa"/>
                        <a:sym typeface="Comfortaa"/>
                      </a:endParaRPr>
                    </a:p>
                  </a:txBody>
                  <a:tcPr marT="91425" marB="91425" marR="28575" marL="28575" anchor="ctr">
                    <a:lnT cap="flat" cmpd="sng" w="9525">
                      <a:solidFill>
                        <a:srgbClr val="1A1A1A"/>
                      </a:solidFill>
                      <a:prstDash val="solid"/>
                      <a:round/>
                      <a:headEnd len="sm" w="sm" type="none"/>
                      <a:tailEnd len="sm" w="sm" type="none"/>
                    </a:lnT>
                    <a:lnB cap="flat" cmpd="sng" w="28575">
                      <a:solidFill>
                        <a:srgbClr val="1A1A1A"/>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81%</a:t>
                      </a:r>
                      <a:endParaRPr sz="600">
                        <a:latin typeface="Comfortaa"/>
                        <a:ea typeface="Comfortaa"/>
                        <a:cs typeface="Comfortaa"/>
                        <a:sym typeface="Comfortaa"/>
                      </a:endParaRPr>
                    </a:p>
                  </a:txBody>
                  <a:tcPr marT="91425" marB="91425" marR="28575" marL="28575" anchor="ctr">
                    <a:lnT cap="flat" cmpd="sng" w="9525">
                      <a:solidFill>
                        <a:srgbClr val="1A1A1A"/>
                      </a:solidFill>
                      <a:prstDash val="solid"/>
                      <a:round/>
                      <a:headEnd len="sm" w="sm" type="none"/>
                      <a:tailEnd len="sm" w="sm" type="none"/>
                    </a:lnT>
                    <a:lnB cap="flat" cmpd="sng" w="28575">
                      <a:solidFill>
                        <a:srgbClr val="1A1A1A"/>
                      </a:solidFill>
                      <a:prstDash val="solid"/>
                      <a:round/>
                      <a:headEnd len="sm" w="sm" type="none"/>
                      <a:tailEnd len="sm" w="sm" type="none"/>
                    </a:lnB>
                    <a:solidFill>
                      <a:srgbClr val="FFFDF0"/>
                    </a:solidFill>
                  </a:tcPr>
                </a:tc>
              </a:tr>
            </a:tbl>
          </a:graphicData>
        </a:graphic>
      </p:graphicFrame>
      <p:sp>
        <p:nvSpPr>
          <p:cNvPr id="175" name="Google Shape;175;p23"/>
          <p:cNvSpPr/>
          <p:nvPr/>
        </p:nvSpPr>
        <p:spPr>
          <a:xfrm>
            <a:off x="1265975" y="2881325"/>
            <a:ext cx="5874900" cy="291900"/>
          </a:xfrm>
          <a:prstGeom prst="rect">
            <a:avLst/>
          </a:prstGeom>
          <a:solidFill>
            <a:srgbClr val="1A1A1A">
              <a:alpha val="8810"/>
            </a:srgbClr>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mfortaa"/>
              <a:ea typeface="Comfortaa"/>
              <a:cs typeface="Comfortaa"/>
              <a:sym typeface="Comfortaa"/>
            </a:endParaRPr>
          </a:p>
        </p:txBody>
      </p:sp>
      <p:sp>
        <p:nvSpPr>
          <p:cNvPr id="176" name="Google Shape;176;p23"/>
          <p:cNvSpPr/>
          <p:nvPr/>
        </p:nvSpPr>
        <p:spPr>
          <a:xfrm>
            <a:off x="1265975" y="2306075"/>
            <a:ext cx="5874900" cy="291900"/>
          </a:xfrm>
          <a:prstGeom prst="rect">
            <a:avLst/>
          </a:prstGeom>
          <a:solidFill>
            <a:srgbClr val="1A1A1A">
              <a:alpha val="8810"/>
            </a:srgbClr>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mfortaa"/>
              <a:ea typeface="Comfortaa"/>
              <a:cs typeface="Comfortaa"/>
              <a:sym typeface="Comfortaa"/>
            </a:endParaRPr>
          </a:p>
        </p:txBody>
      </p:sp>
      <p:sp>
        <p:nvSpPr>
          <p:cNvPr id="177" name="Google Shape;177;p23"/>
          <p:cNvSpPr/>
          <p:nvPr/>
        </p:nvSpPr>
        <p:spPr>
          <a:xfrm>
            <a:off x="1265975" y="3456575"/>
            <a:ext cx="5874900" cy="291900"/>
          </a:xfrm>
          <a:prstGeom prst="rect">
            <a:avLst/>
          </a:prstGeom>
          <a:solidFill>
            <a:srgbClr val="1A1A1A">
              <a:alpha val="8810"/>
            </a:srgbClr>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mfortaa"/>
              <a:ea typeface="Comfortaa"/>
              <a:cs typeface="Comfortaa"/>
              <a:sym typeface="Comfortaa"/>
            </a:endParaRPr>
          </a:p>
        </p:txBody>
      </p:sp>
      <p:sp>
        <p:nvSpPr>
          <p:cNvPr id="178" name="Google Shape;178;p23"/>
          <p:cNvSpPr/>
          <p:nvPr/>
        </p:nvSpPr>
        <p:spPr>
          <a:xfrm>
            <a:off x="1265975" y="2597975"/>
            <a:ext cx="5874900" cy="283500"/>
          </a:xfrm>
          <a:prstGeom prst="rect">
            <a:avLst/>
          </a:prstGeom>
          <a:solidFill>
            <a:srgbClr val="FF0000">
              <a:alpha val="14470"/>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mfortaa"/>
              <a:ea typeface="Comfortaa"/>
              <a:cs typeface="Comfortaa"/>
              <a:sym typeface="Comfortaa"/>
            </a:endParaRPr>
          </a:p>
        </p:txBody>
      </p:sp>
      <p:sp>
        <p:nvSpPr>
          <p:cNvPr id="179" name="Google Shape;179;p23"/>
          <p:cNvSpPr/>
          <p:nvPr/>
        </p:nvSpPr>
        <p:spPr>
          <a:xfrm>
            <a:off x="1265975" y="2018450"/>
            <a:ext cx="5874900" cy="291900"/>
          </a:xfrm>
          <a:prstGeom prst="rect">
            <a:avLst/>
          </a:prstGeom>
          <a:solidFill>
            <a:srgbClr val="FF0000">
              <a:alpha val="14470"/>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mfortaa"/>
              <a:ea typeface="Comfortaa"/>
              <a:cs typeface="Comfortaa"/>
              <a:sym typeface="Comforta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4"/>
          <p:cNvPicPr preferRelativeResize="0"/>
          <p:nvPr/>
        </p:nvPicPr>
        <p:blipFill>
          <a:blip r:embed="rId3">
            <a:alphaModFix/>
          </a:blip>
          <a:stretch>
            <a:fillRect/>
          </a:stretch>
        </p:blipFill>
        <p:spPr>
          <a:xfrm>
            <a:off x="0" y="1"/>
            <a:ext cx="9144001" cy="51434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latin typeface="Comfortaa"/>
                <a:ea typeface="Comfortaa"/>
                <a:cs typeface="Comfortaa"/>
                <a:sym typeface="Comfortaa"/>
              </a:rPr>
              <a:t>Criterios de Usabilidad</a:t>
            </a:r>
            <a:endParaRPr>
              <a:latin typeface="Comfortaa"/>
              <a:ea typeface="Comfortaa"/>
              <a:cs typeface="Comfortaa"/>
              <a:sym typeface="Comfortaa"/>
            </a:endParaRPr>
          </a:p>
        </p:txBody>
      </p:sp>
      <p:grpSp>
        <p:nvGrpSpPr>
          <p:cNvPr id="190" name="Google Shape;190;p25"/>
          <p:cNvGrpSpPr/>
          <p:nvPr/>
        </p:nvGrpSpPr>
        <p:grpSpPr>
          <a:xfrm>
            <a:off x="4656707" y="1599503"/>
            <a:ext cx="4099449" cy="3190089"/>
            <a:chOff x="4901050" y="1847850"/>
            <a:chExt cx="3855040" cy="2941801"/>
          </a:xfrm>
        </p:grpSpPr>
        <p:sp>
          <p:nvSpPr>
            <p:cNvPr id="191" name="Google Shape;191;p25"/>
            <p:cNvSpPr/>
            <p:nvPr/>
          </p:nvSpPr>
          <p:spPr>
            <a:xfrm>
              <a:off x="4904825" y="1847850"/>
              <a:ext cx="3847500" cy="225000"/>
            </a:xfrm>
            <a:prstGeom prst="rect">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descr="Chart 0" id="192" name="Google Shape;192;p25" title="Gràfic"/>
            <p:cNvPicPr preferRelativeResize="0"/>
            <p:nvPr/>
          </p:nvPicPr>
          <p:blipFill>
            <a:blip r:embed="rId3">
              <a:alphaModFix/>
            </a:blip>
            <a:stretch>
              <a:fillRect/>
            </a:stretch>
          </p:blipFill>
          <p:spPr>
            <a:xfrm>
              <a:off x="4901050" y="1987875"/>
              <a:ext cx="3855040" cy="2801776"/>
            </a:xfrm>
            <a:prstGeom prst="rect">
              <a:avLst/>
            </a:prstGeom>
            <a:noFill/>
            <a:ln>
              <a:noFill/>
            </a:ln>
          </p:spPr>
        </p:pic>
      </p:grpSp>
      <p:pic>
        <p:nvPicPr>
          <p:cNvPr descr="Chart 0" id="193" name="Google Shape;193;p25" title="Gràfic"/>
          <p:cNvPicPr preferRelativeResize="0"/>
          <p:nvPr/>
        </p:nvPicPr>
        <p:blipFill>
          <a:blip r:embed="rId4">
            <a:alphaModFix/>
          </a:blip>
          <a:stretch>
            <a:fillRect/>
          </a:stretch>
        </p:blipFill>
        <p:spPr>
          <a:xfrm>
            <a:off x="246565" y="1599525"/>
            <a:ext cx="3794685" cy="3190123"/>
          </a:xfrm>
          <a:prstGeom prst="rect">
            <a:avLst/>
          </a:prstGeom>
          <a:noFill/>
          <a:ln>
            <a:noFill/>
          </a:ln>
        </p:spPr>
      </p:pic>
      <p:cxnSp>
        <p:nvCxnSpPr>
          <p:cNvPr id="194" name="Google Shape;194;p25"/>
          <p:cNvCxnSpPr/>
          <p:nvPr/>
        </p:nvCxnSpPr>
        <p:spPr>
          <a:xfrm flipH="1">
            <a:off x="4346425" y="1627538"/>
            <a:ext cx="5100" cy="3134100"/>
          </a:xfrm>
          <a:prstGeom prst="straightConnector1">
            <a:avLst/>
          </a:prstGeom>
          <a:noFill/>
          <a:ln cap="flat" cmpd="sng" w="9525">
            <a:solidFill>
              <a:schemeClr val="dk1"/>
            </a:solidFill>
            <a:prstDash val="solid"/>
            <a:round/>
            <a:headEnd len="med" w="med" type="none"/>
            <a:tailEnd len="med" w="med" type="none"/>
          </a:ln>
        </p:spPr>
      </p:cxnSp>
      <p:pic>
        <p:nvPicPr>
          <p:cNvPr id="195" name="Google Shape;195;p25"/>
          <p:cNvPicPr preferRelativeResize="0"/>
          <p:nvPr/>
        </p:nvPicPr>
        <p:blipFill rotWithShape="1">
          <a:blip r:embed="rId5">
            <a:alphaModFix/>
          </a:blip>
          <a:srcRect b="19653" l="0" r="0" t="20662"/>
          <a:stretch/>
        </p:blipFill>
        <p:spPr>
          <a:xfrm>
            <a:off x="6124159" y="2880562"/>
            <a:ext cx="1186950" cy="708425"/>
          </a:xfrm>
          <a:prstGeom prst="rect">
            <a:avLst/>
          </a:prstGeom>
          <a:noFill/>
          <a:ln>
            <a:noFill/>
          </a:ln>
        </p:spPr>
      </p:pic>
      <p:pic>
        <p:nvPicPr>
          <p:cNvPr id="196" name="Google Shape;196;p25"/>
          <p:cNvPicPr preferRelativeResize="0"/>
          <p:nvPr/>
        </p:nvPicPr>
        <p:blipFill rotWithShape="1">
          <a:blip r:embed="rId6">
            <a:alphaModFix/>
          </a:blip>
          <a:srcRect b="4139" l="-7580" r="7579" t="-4140"/>
          <a:stretch/>
        </p:blipFill>
        <p:spPr>
          <a:xfrm>
            <a:off x="1475350" y="2571988"/>
            <a:ext cx="1139200" cy="1139200"/>
          </a:xfrm>
          <a:prstGeom prst="rect">
            <a:avLst/>
          </a:prstGeom>
          <a:noFill/>
          <a:ln>
            <a:noFill/>
          </a:ln>
          <a:effectLst>
            <a:reflection blurRad="0" dir="5400000" dist="38100" endA="0" endPos="30000" fadeDir="5400012" kx="0" rotWithShape="0" algn="bl" stPos="0" sy="-100000" ky="0"/>
          </a:effectLst>
        </p:spPr>
      </p:pic>
      <p:sp>
        <p:nvSpPr>
          <p:cNvPr id="197" name="Google Shape;197;p25"/>
          <p:cNvSpPr/>
          <p:nvPr/>
        </p:nvSpPr>
        <p:spPr>
          <a:xfrm>
            <a:off x="2922475" y="2840375"/>
            <a:ext cx="1026000" cy="277500"/>
          </a:xfrm>
          <a:prstGeom prst="roundRect">
            <a:avLst>
              <a:gd fmla="val 16667"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5"/>
              </a:solidFill>
              <a:latin typeface="Roboto"/>
              <a:ea typeface="Roboto"/>
              <a:cs typeface="Roboto"/>
              <a:sym typeface="Roboto"/>
            </a:endParaRPr>
          </a:p>
        </p:txBody>
      </p:sp>
      <p:sp>
        <p:nvSpPr>
          <p:cNvPr id="198" name="Google Shape;198;p25"/>
          <p:cNvSpPr/>
          <p:nvPr/>
        </p:nvSpPr>
        <p:spPr>
          <a:xfrm>
            <a:off x="7589200" y="2885750"/>
            <a:ext cx="1089000" cy="277500"/>
          </a:xfrm>
          <a:prstGeom prst="roundRect">
            <a:avLst>
              <a:gd fmla="val 16667"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5"/>
              </a:solidFill>
              <a:latin typeface="Roboto"/>
              <a:ea typeface="Roboto"/>
              <a:cs typeface="Roboto"/>
              <a:sym typeface="Roboto"/>
            </a:endParaRPr>
          </a:p>
        </p:txBody>
      </p:sp>
      <p:sp>
        <p:nvSpPr>
          <p:cNvPr id="199" name="Google Shape;199;p25"/>
          <p:cNvSpPr/>
          <p:nvPr/>
        </p:nvSpPr>
        <p:spPr>
          <a:xfrm>
            <a:off x="2232750" y="4286900"/>
            <a:ext cx="697500" cy="227400"/>
          </a:xfrm>
          <a:prstGeom prst="roundRect">
            <a:avLst>
              <a:gd fmla="val 16667"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5"/>
              </a:solidFill>
              <a:latin typeface="Roboto"/>
              <a:ea typeface="Roboto"/>
              <a:cs typeface="Roboto"/>
              <a:sym typeface="Roboto"/>
            </a:endParaRPr>
          </a:p>
        </p:txBody>
      </p:sp>
      <p:sp>
        <p:nvSpPr>
          <p:cNvPr id="200" name="Google Shape;200;p25"/>
          <p:cNvSpPr/>
          <p:nvPr/>
        </p:nvSpPr>
        <p:spPr>
          <a:xfrm>
            <a:off x="6847450" y="4562200"/>
            <a:ext cx="697500" cy="187500"/>
          </a:xfrm>
          <a:prstGeom prst="roundRect">
            <a:avLst>
              <a:gd fmla="val 16667"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5"/>
              </a:solidFill>
              <a:latin typeface="Roboto"/>
              <a:ea typeface="Roboto"/>
              <a:cs typeface="Roboto"/>
              <a:sym typeface="Roboto"/>
            </a:endParaRPr>
          </a:p>
        </p:txBody>
      </p:sp>
      <p:sp>
        <p:nvSpPr>
          <p:cNvPr id="201" name="Google Shape;201;p25"/>
          <p:cNvSpPr/>
          <p:nvPr/>
        </p:nvSpPr>
        <p:spPr>
          <a:xfrm>
            <a:off x="1831900" y="1808788"/>
            <a:ext cx="642600" cy="187500"/>
          </a:xfrm>
          <a:prstGeom prst="roundRect">
            <a:avLst>
              <a:gd fmla="val 16667"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5"/>
              </a:solidFill>
              <a:latin typeface="Roboto"/>
              <a:ea typeface="Roboto"/>
              <a:cs typeface="Roboto"/>
              <a:sym typeface="Roboto"/>
            </a:endParaRPr>
          </a:p>
        </p:txBody>
      </p:sp>
      <p:sp>
        <p:nvSpPr>
          <p:cNvPr id="202" name="Google Shape;202;p25"/>
          <p:cNvSpPr/>
          <p:nvPr/>
        </p:nvSpPr>
        <p:spPr>
          <a:xfrm>
            <a:off x="6368875" y="1719851"/>
            <a:ext cx="697500" cy="187500"/>
          </a:xfrm>
          <a:prstGeom prst="roundRect">
            <a:avLst>
              <a:gd fmla="val 16667"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5"/>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latin typeface="Comfortaa"/>
                <a:ea typeface="Comfortaa"/>
                <a:cs typeface="Comfortaa"/>
                <a:sym typeface="Comfortaa"/>
              </a:rPr>
              <a:t>Lista de Criterios de Usabilidad</a:t>
            </a:r>
            <a:endParaRPr>
              <a:latin typeface="Comfortaa"/>
              <a:ea typeface="Comfortaa"/>
              <a:cs typeface="Comfortaa"/>
              <a:sym typeface="Comfortaa"/>
            </a:endParaRPr>
          </a:p>
        </p:txBody>
      </p:sp>
      <p:graphicFrame>
        <p:nvGraphicFramePr>
          <p:cNvPr id="208" name="Google Shape;208;p26"/>
          <p:cNvGraphicFramePr/>
          <p:nvPr/>
        </p:nvGraphicFramePr>
        <p:xfrm>
          <a:off x="686150" y="1488175"/>
          <a:ext cx="3000000" cy="3000000"/>
        </p:xfrm>
        <a:graphic>
          <a:graphicData uri="http://schemas.openxmlformats.org/drawingml/2006/table">
            <a:tbl>
              <a:tblPr>
                <a:noFill/>
                <a:tableStyleId>{C0E8CD37-8DE2-449F-B61D-E3A525D0D4CC}</a:tableStyleId>
              </a:tblPr>
              <a:tblGrid>
                <a:gridCol w="3745875"/>
                <a:gridCol w="3737575"/>
              </a:tblGrid>
              <a:tr h="257725">
                <a:tc>
                  <a:txBody>
                    <a:bodyPr/>
                    <a:lstStyle/>
                    <a:p>
                      <a:pPr indent="0" lvl="0" marL="0" rtl="0" algn="ctr">
                        <a:spcBef>
                          <a:spcPts val="0"/>
                        </a:spcBef>
                        <a:spcAft>
                          <a:spcPts val="0"/>
                        </a:spcAft>
                        <a:buNone/>
                      </a:pPr>
                      <a:r>
                        <a:rPr lang="ca" sz="900">
                          <a:latin typeface="Comfortaa"/>
                          <a:ea typeface="Comfortaa"/>
                          <a:cs typeface="Comfortaa"/>
                          <a:sym typeface="Comfortaa"/>
                        </a:rPr>
                        <a:t>Usabilidad</a:t>
                      </a:r>
                      <a:endParaRPr sz="9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sz="900">
                          <a:latin typeface="Comfortaa"/>
                          <a:ea typeface="Comfortaa"/>
                          <a:cs typeface="Comfortaa"/>
                          <a:sym typeface="Comfortaa"/>
                        </a:rPr>
                        <a:t>Persuabilidad</a:t>
                      </a:r>
                      <a:endParaRPr sz="9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C107"/>
                    </a:solidFill>
                  </a:tcPr>
                </a:tc>
              </a:tr>
              <a:tr h="257725">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Página de Inicio</a:t>
                      </a:r>
                      <a:endParaRPr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Diseño Uniforme y Profesional</a:t>
                      </a:r>
                      <a:endParaRPr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r>
              <a:tr h="257725">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Contacto Rápido y Accesible</a:t>
                      </a:r>
                      <a:endParaRPr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b="1" lang="ca" sz="600">
                          <a:latin typeface="Comfortaa"/>
                          <a:ea typeface="Comfortaa"/>
                          <a:cs typeface="Comfortaa"/>
                          <a:sym typeface="Comfortaa"/>
                        </a:rPr>
                        <a:t>Ofertas Flash</a:t>
                      </a:r>
                      <a:endParaRPr b="1"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r>
              <a:tr h="257725">
                <a:tc>
                  <a:txBody>
                    <a:bodyPr/>
                    <a:lstStyle/>
                    <a:p>
                      <a:pPr indent="0" lvl="0" marL="0" rtl="0" algn="ctr">
                        <a:lnSpc>
                          <a:spcPct val="115000"/>
                        </a:lnSpc>
                        <a:spcBef>
                          <a:spcPts val="0"/>
                        </a:spcBef>
                        <a:spcAft>
                          <a:spcPts val="0"/>
                        </a:spcAft>
                        <a:buNone/>
                      </a:pPr>
                      <a:r>
                        <a:rPr b="1" lang="ca" sz="600">
                          <a:latin typeface="Comfortaa"/>
                          <a:ea typeface="Comfortaa"/>
                          <a:cs typeface="Comfortaa"/>
                          <a:sym typeface="Comfortaa"/>
                        </a:rPr>
                        <a:t>Contenido Claro y Conciso</a:t>
                      </a:r>
                      <a:endParaRPr b="1"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Tono y Estilo del Mensaje</a:t>
                      </a:r>
                      <a:endParaRPr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r>
              <a:tr h="257725">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Etiquetas y Enlaces Intuitivos</a:t>
                      </a:r>
                      <a:endParaRPr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Optimización para Buscadores (SEO)</a:t>
                      </a:r>
                      <a:endParaRPr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r>
              <a:tr h="257725">
                <a:tc>
                  <a:txBody>
                    <a:bodyPr/>
                    <a:lstStyle/>
                    <a:p>
                      <a:pPr indent="0" lvl="0" marL="0" rtl="0" algn="ctr">
                        <a:lnSpc>
                          <a:spcPct val="115000"/>
                        </a:lnSpc>
                        <a:spcBef>
                          <a:spcPts val="0"/>
                        </a:spcBef>
                        <a:spcAft>
                          <a:spcPts val="0"/>
                        </a:spcAft>
                        <a:buNone/>
                      </a:pPr>
                      <a:r>
                        <a:rPr b="1" lang="ca" sz="600">
                          <a:latin typeface="Comfortaa"/>
                          <a:ea typeface="Comfortaa"/>
                          <a:cs typeface="Comfortaa"/>
                          <a:sym typeface="Comfortaa"/>
                        </a:rPr>
                        <a:t>Estructura de Navegación Intuitiva</a:t>
                      </a:r>
                      <a:endParaRPr b="1"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Jerarquía de información y Diseño Visual</a:t>
                      </a:r>
                      <a:endParaRPr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r>
              <a:tr h="257725">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Función de Búsqueda Mejorada</a:t>
                      </a:r>
                      <a:endParaRPr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b="1" lang="ca" sz="600">
                          <a:latin typeface="Comfortaa"/>
                          <a:ea typeface="Comfortaa"/>
                          <a:cs typeface="Comfortaa"/>
                          <a:sym typeface="Comfortaa"/>
                        </a:rPr>
                        <a:t>Sugerencias Inteligentes</a:t>
                      </a:r>
                      <a:endParaRPr b="1"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r>
              <a:tr h="257725">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Accesibilidad y Compatibilidad</a:t>
                      </a:r>
                      <a:endParaRPr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Imágenes y multimedia de Calidad</a:t>
                      </a:r>
                      <a:endParaRPr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r>
              <a:tr h="257725">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Respuesta Clara y Feedback al Usuario</a:t>
                      </a:r>
                      <a:endParaRPr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b="1" lang="ca" sz="600">
                          <a:latin typeface="Comfortaa"/>
                          <a:ea typeface="Comfortaa"/>
                          <a:cs typeface="Comfortaa"/>
                          <a:sym typeface="Comfortaa"/>
                        </a:rPr>
                        <a:t>Información Rápida y Accesible</a:t>
                      </a:r>
                      <a:endParaRPr b="1"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r>
              <a:tr h="257725">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Formularios Optimizado</a:t>
                      </a:r>
                      <a:endParaRPr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Soporte al Usuario</a:t>
                      </a:r>
                      <a:endParaRPr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r>
            </a:tbl>
          </a:graphicData>
        </a:graphic>
      </p:graphicFrame>
      <p:sp>
        <p:nvSpPr>
          <p:cNvPr id="209" name="Google Shape;209;p26"/>
          <p:cNvSpPr/>
          <p:nvPr/>
        </p:nvSpPr>
        <p:spPr>
          <a:xfrm>
            <a:off x="686150" y="2408200"/>
            <a:ext cx="3745800" cy="287700"/>
          </a:xfrm>
          <a:prstGeom prst="rect">
            <a:avLst/>
          </a:prstGeom>
          <a:solidFill>
            <a:srgbClr val="CFD8DC">
              <a:alpha val="3671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10" name="Google Shape;210;p26"/>
          <p:cNvSpPr/>
          <p:nvPr/>
        </p:nvSpPr>
        <p:spPr>
          <a:xfrm>
            <a:off x="686150" y="2983450"/>
            <a:ext cx="3745800" cy="287700"/>
          </a:xfrm>
          <a:prstGeom prst="rect">
            <a:avLst/>
          </a:prstGeom>
          <a:solidFill>
            <a:srgbClr val="CFD8DC">
              <a:alpha val="3671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11" name="Google Shape;211;p26"/>
          <p:cNvSpPr/>
          <p:nvPr/>
        </p:nvSpPr>
        <p:spPr>
          <a:xfrm>
            <a:off x="4432025" y="2120575"/>
            <a:ext cx="3745800" cy="287700"/>
          </a:xfrm>
          <a:prstGeom prst="rect">
            <a:avLst/>
          </a:prstGeom>
          <a:solidFill>
            <a:srgbClr val="CFD8DC">
              <a:alpha val="3671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12" name="Google Shape;212;p26"/>
          <p:cNvSpPr/>
          <p:nvPr/>
        </p:nvSpPr>
        <p:spPr>
          <a:xfrm>
            <a:off x="4432025" y="3271075"/>
            <a:ext cx="3745800" cy="287700"/>
          </a:xfrm>
          <a:prstGeom prst="rect">
            <a:avLst/>
          </a:prstGeom>
          <a:solidFill>
            <a:srgbClr val="CFD8DC">
              <a:alpha val="3671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13" name="Google Shape;213;p26"/>
          <p:cNvSpPr/>
          <p:nvPr/>
        </p:nvSpPr>
        <p:spPr>
          <a:xfrm>
            <a:off x="4432025" y="3846325"/>
            <a:ext cx="3745800" cy="287700"/>
          </a:xfrm>
          <a:prstGeom prst="rect">
            <a:avLst/>
          </a:prstGeom>
          <a:solidFill>
            <a:srgbClr val="CFD8DC">
              <a:alpha val="3671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ca">
                <a:latin typeface="Comfortaa"/>
                <a:ea typeface="Comfortaa"/>
                <a:cs typeface="Comfortaa"/>
                <a:sym typeface="Comfortaa"/>
              </a:rPr>
              <a:t>Relación de Contenido y Funcionalidades</a:t>
            </a:r>
            <a:endParaRPr>
              <a:latin typeface="Comfortaa"/>
              <a:ea typeface="Comfortaa"/>
              <a:cs typeface="Comfortaa"/>
              <a:sym typeface="Comfortaa"/>
            </a:endParaRPr>
          </a:p>
        </p:txBody>
      </p:sp>
      <p:graphicFrame>
        <p:nvGraphicFramePr>
          <p:cNvPr id="219" name="Google Shape;219;p27"/>
          <p:cNvGraphicFramePr/>
          <p:nvPr/>
        </p:nvGraphicFramePr>
        <p:xfrm>
          <a:off x="686150" y="1488175"/>
          <a:ext cx="3000000" cy="3000000"/>
        </p:xfrm>
        <a:graphic>
          <a:graphicData uri="http://schemas.openxmlformats.org/drawingml/2006/table">
            <a:tbl>
              <a:tblPr>
                <a:noFill/>
                <a:tableStyleId>{C0E8CD37-8DE2-449F-B61D-E3A525D0D4CC}</a:tableStyleId>
              </a:tblPr>
              <a:tblGrid>
                <a:gridCol w="5312350"/>
                <a:gridCol w="1148025"/>
                <a:gridCol w="1023100"/>
              </a:tblGrid>
              <a:tr h="257725">
                <a:tc>
                  <a:txBody>
                    <a:bodyPr/>
                    <a:lstStyle/>
                    <a:p>
                      <a:pPr indent="0" lvl="0" marL="0" rtl="0" algn="ctr">
                        <a:spcBef>
                          <a:spcPts val="0"/>
                        </a:spcBef>
                        <a:spcAft>
                          <a:spcPts val="0"/>
                        </a:spcAft>
                        <a:buNone/>
                      </a:pPr>
                      <a:r>
                        <a:rPr lang="ca" sz="900">
                          <a:latin typeface="Comfortaa"/>
                          <a:ea typeface="Comfortaa"/>
                          <a:cs typeface="Comfortaa"/>
                          <a:sym typeface="Comfortaa"/>
                        </a:rPr>
                        <a:t>Funcionalidades</a:t>
                      </a:r>
                      <a:endParaRPr sz="9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sz="900">
                          <a:latin typeface="Comfortaa"/>
                          <a:ea typeface="Comfortaa"/>
                          <a:cs typeface="Comfortaa"/>
                          <a:sym typeface="Comfortaa"/>
                        </a:rPr>
                        <a:t>Comp1</a:t>
                      </a:r>
                      <a:endParaRPr sz="9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sz="900">
                          <a:latin typeface="Comfortaa"/>
                          <a:ea typeface="Comfortaa"/>
                          <a:cs typeface="Comfortaa"/>
                          <a:sym typeface="Comfortaa"/>
                        </a:rPr>
                        <a:t>Comp2</a:t>
                      </a:r>
                      <a:endParaRPr sz="9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C107"/>
                    </a:solidFill>
                  </a:tcPr>
                </a:tc>
              </a:tr>
              <a:tr h="257725">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Buscar Productos</a:t>
                      </a:r>
                      <a:endParaRPr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X</a:t>
                      </a:r>
                      <a:endParaRPr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X</a:t>
                      </a:r>
                      <a:endParaRPr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r>
              <a:tr h="257725">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Filtrar Resultados</a:t>
                      </a:r>
                      <a:endParaRPr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b="1" lang="ca" sz="600">
                          <a:latin typeface="Comfortaa"/>
                          <a:ea typeface="Comfortaa"/>
                          <a:cs typeface="Comfortaa"/>
                          <a:sym typeface="Comfortaa"/>
                        </a:rPr>
                        <a:t>X</a:t>
                      </a:r>
                      <a:endParaRPr b="1"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b="1" lang="ca" sz="600">
                          <a:latin typeface="Comfortaa"/>
                          <a:ea typeface="Comfortaa"/>
                          <a:cs typeface="Comfortaa"/>
                          <a:sym typeface="Comfortaa"/>
                        </a:rPr>
                        <a:t>X</a:t>
                      </a:r>
                      <a:endParaRPr b="1"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r>
              <a:tr h="257725">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Ordenar Resultados</a:t>
                      </a:r>
                      <a:endParaRPr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X</a:t>
                      </a:r>
                      <a:endParaRPr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X</a:t>
                      </a:r>
                      <a:endParaRPr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r>
              <a:tr h="257725">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Ver Detalle del Producto</a:t>
                      </a:r>
                      <a:endParaRPr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X</a:t>
                      </a:r>
                      <a:endParaRPr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X</a:t>
                      </a:r>
                      <a:endParaRPr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r>
              <a:tr h="257725">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Personalizar Producto	</a:t>
                      </a:r>
                      <a:endParaRPr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X</a:t>
                      </a:r>
                      <a:endParaRPr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X</a:t>
                      </a:r>
                      <a:endParaRPr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r>
              <a:tr h="257725">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Ver y Editar Carrito</a:t>
                      </a:r>
                      <a:endParaRPr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b="1" lang="ca" sz="600">
                          <a:latin typeface="Comfortaa"/>
                          <a:ea typeface="Comfortaa"/>
                          <a:cs typeface="Comfortaa"/>
                          <a:sym typeface="Comfortaa"/>
                        </a:rPr>
                        <a:t>X</a:t>
                      </a:r>
                      <a:endParaRPr b="1"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b="1" lang="ca" sz="600">
                          <a:latin typeface="Comfortaa"/>
                          <a:ea typeface="Comfortaa"/>
                          <a:cs typeface="Comfortaa"/>
                          <a:sym typeface="Comfortaa"/>
                        </a:rPr>
                        <a:t>X</a:t>
                      </a:r>
                      <a:endParaRPr b="1"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r>
              <a:tr h="257725">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Canjear Cupón de Descuento</a:t>
                      </a:r>
                      <a:endParaRPr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t/>
                      </a:r>
                      <a:endParaRPr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X</a:t>
                      </a:r>
                      <a:endParaRPr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r>
              <a:tr h="257725">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Guardar Productos como Favoritos</a:t>
                      </a:r>
                      <a:endParaRPr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t/>
                      </a:r>
                      <a:endParaRPr b="1"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b="1" lang="ca" sz="600">
                          <a:latin typeface="Comfortaa"/>
                          <a:ea typeface="Comfortaa"/>
                          <a:cs typeface="Comfortaa"/>
                          <a:sym typeface="Comfortaa"/>
                        </a:rPr>
                        <a:t>X</a:t>
                      </a:r>
                      <a:endParaRPr b="1"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r>
              <a:tr h="257725">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Recomendar Productos Relacionados</a:t>
                      </a:r>
                      <a:endParaRPr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t/>
                      </a:r>
                      <a:endParaRPr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X</a:t>
                      </a:r>
                      <a:endParaRPr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ca">
                <a:latin typeface="Comfortaa"/>
                <a:ea typeface="Comfortaa"/>
                <a:cs typeface="Comfortaa"/>
                <a:sym typeface="Comfortaa"/>
              </a:rPr>
              <a:t>Relación de Contenido y Funcionalidades</a:t>
            </a:r>
            <a:endParaRPr>
              <a:latin typeface="Comfortaa"/>
              <a:ea typeface="Comfortaa"/>
              <a:cs typeface="Comfortaa"/>
              <a:sym typeface="Comfortaa"/>
            </a:endParaRPr>
          </a:p>
        </p:txBody>
      </p:sp>
      <p:graphicFrame>
        <p:nvGraphicFramePr>
          <p:cNvPr id="225" name="Google Shape;225;p28"/>
          <p:cNvGraphicFramePr/>
          <p:nvPr/>
        </p:nvGraphicFramePr>
        <p:xfrm>
          <a:off x="830263" y="1968025"/>
          <a:ext cx="3000000" cy="3000000"/>
        </p:xfrm>
        <a:graphic>
          <a:graphicData uri="http://schemas.openxmlformats.org/drawingml/2006/table">
            <a:tbl>
              <a:tblPr>
                <a:noFill/>
                <a:tableStyleId>{C0E8CD37-8DE2-449F-B61D-E3A525D0D4CC}</a:tableStyleId>
              </a:tblPr>
              <a:tblGrid>
                <a:gridCol w="5312350"/>
                <a:gridCol w="1148025"/>
                <a:gridCol w="1023100"/>
              </a:tblGrid>
              <a:tr h="257725">
                <a:tc>
                  <a:txBody>
                    <a:bodyPr/>
                    <a:lstStyle/>
                    <a:p>
                      <a:pPr indent="0" lvl="0" marL="0" rtl="0" algn="ctr">
                        <a:spcBef>
                          <a:spcPts val="0"/>
                        </a:spcBef>
                        <a:spcAft>
                          <a:spcPts val="0"/>
                        </a:spcAft>
                        <a:buNone/>
                      </a:pPr>
                      <a:r>
                        <a:rPr lang="ca" sz="900">
                          <a:latin typeface="Comfortaa"/>
                          <a:ea typeface="Comfortaa"/>
                          <a:cs typeface="Comfortaa"/>
                          <a:sym typeface="Comfortaa"/>
                        </a:rPr>
                        <a:t>Contenido</a:t>
                      </a:r>
                      <a:endParaRPr sz="9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sz="900">
                          <a:latin typeface="Comfortaa"/>
                          <a:ea typeface="Comfortaa"/>
                          <a:cs typeface="Comfortaa"/>
                          <a:sym typeface="Comfortaa"/>
                        </a:rPr>
                        <a:t>Comp1</a:t>
                      </a:r>
                      <a:endParaRPr sz="9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sz="900">
                          <a:latin typeface="Comfortaa"/>
                          <a:ea typeface="Comfortaa"/>
                          <a:cs typeface="Comfortaa"/>
                          <a:sym typeface="Comfortaa"/>
                        </a:rPr>
                        <a:t>Comp2</a:t>
                      </a:r>
                      <a:endParaRPr sz="9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C107"/>
                    </a:solidFill>
                  </a:tcPr>
                </a:tc>
              </a:tr>
              <a:tr h="257725">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Historial de Compras</a:t>
                      </a:r>
                      <a:endParaRPr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X</a:t>
                      </a:r>
                      <a:endParaRPr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X</a:t>
                      </a:r>
                      <a:endParaRPr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r>
              <a:tr h="257725">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Devoluciones y Reembolsos</a:t>
                      </a:r>
                      <a:endParaRPr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b="1" lang="ca" sz="600">
                          <a:latin typeface="Comfortaa"/>
                          <a:ea typeface="Comfortaa"/>
                          <a:cs typeface="Comfortaa"/>
                          <a:sym typeface="Comfortaa"/>
                        </a:rPr>
                        <a:t>X</a:t>
                      </a:r>
                      <a:endParaRPr b="1"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b="1" lang="ca" sz="600">
                          <a:latin typeface="Comfortaa"/>
                          <a:ea typeface="Comfortaa"/>
                          <a:cs typeface="Comfortaa"/>
                          <a:sym typeface="Comfortaa"/>
                        </a:rPr>
                        <a:t>X</a:t>
                      </a:r>
                      <a:endParaRPr b="1"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r>
              <a:tr h="257725">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Gestión de Pedidos</a:t>
                      </a:r>
                      <a:endParaRPr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X</a:t>
                      </a:r>
                      <a:endParaRPr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X</a:t>
                      </a:r>
                      <a:endParaRPr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r>
              <a:tr h="257725">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Preguntas Frecuentes (FAQs)</a:t>
                      </a:r>
                      <a:endParaRPr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X</a:t>
                      </a:r>
                      <a:endParaRPr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X</a:t>
                      </a:r>
                      <a:endParaRPr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r>
              <a:tr h="257725">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Testimonios y Reseñas	</a:t>
                      </a:r>
                      <a:endParaRPr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X</a:t>
                      </a:r>
                      <a:endParaRPr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X</a:t>
                      </a:r>
                      <a:endParaRPr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r>
              <a:tr h="257725">
                <a:tc>
                  <a:txBody>
                    <a:bodyPr/>
                    <a:lstStyle/>
                    <a:p>
                      <a:pPr indent="0" lvl="0" marL="0" rtl="0" algn="ctr">
                        <a:lnSpc>
                          <a:spcPct val="115000"/>
                        </a:lnSpc>
                        <a:spcBef>
                          <a:spcPts val="0"/>
                        </a:spcBef>
                        <a:spcAft>
                          <a:spcPts val="0"/>
                        </a:spcAft>
                        <a:buNone/>
                      </a:pPr>
                      <a:r>
                        <a:rPr lang="ca" sz="600">
                          <a:latin typeface="Comfortaa"/>
                          <a:ea typeface="Comfortaa"/>
                          <a:cs typeface="Comfortaa"/>
                          <a:sym typeface="Comfortaa"/>
                        </a:rPr>
                        <a:t>Ver Detalles Nutricionales</a:t>
                      </a:r>
                      <a:endParaRPr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b="1" lang="ca" sz="600">
                          <a:latin typeface="Comfortaa"/>
                          <a:ea typeface="Comfortaa"/>
                          <a:cs typeface="Comfortaa"/>
                          <a:sym typeface="Comfortaa"/>
                        </a:rPr>
                        <a:t>X</a:t>
                      </a:r>
                      <a:endParaRPr b="1"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b="1" lang="ca" sz="600">
                          <a:latin typeface="Comfortaa"/>
                          <a:ea typeface="Comfortaa"/>
                          <a:cs typeface="Comfortaa"/>
                          <a:sym typeface="Comfortaa"/>
                        </a:rPr>
                        <a:t>X</a:t>
                      </a:r>
                      <a:endParaRPr b="1" sz="600">
                        <a:latin typeface="Comfortaa"/>
                        <a:ea typeface="Comfortaa"/>
                        <a:cs typeface="Comfortaa"/>
                        <a:sym typeface="Comfortaa"/>
                      </a:endParaRPr>
                    </a:p>
                  </a:txBody>
                  <a:tcPr marT="91425" marB="91425" marR="28575" marL="28575" anchor="ctr">
                    <a:lnL cap="flat" cmpd="sng" w="9525">
                      <a:solidFill>
                        <a:srgbClr val="C2C2C2"/>
                      </a:solidFill>
                      <a:prstDash val="solid"/>
                      <a:round/>
                      <a:headEnd len="sm" w="sm" type="none"/>
                      <a:tailEnd len="sm" w="sm" type="none"/>
                    </a:lnL>
                    <a:lnR cap="flat" cmpd="sng" w="9525">
                      <a:solidFill>
                        <a:srgbClr val="C2C2C2"/>
                      </a:solidFill>
                      <a:prstDash val="solid"/>
                      <a:round/>
                      <a:headEnd len="sm" w="sm" type="none"/>
                      <a:tailEnd len="sm" w="sm" type="none"/>
                    </a:lnR>
                    <a:lnT cap="flat" cmpd="sng" w="9525">
                      <a:solidFill>
                        <a:srgbClr val="C2C2C2"/>
                      </a:solidFill>
                      <a:prstDash val="solid"/>
                      <a:round/>
                      <a:headEnd len="sm" w="sm" type="none"/>
                      <a:tailEnd len="sm" w="sm" type="none"/>
                    </a:lnT>
                    <a:lnB cap="flat" cmpd="sng" w="9525">
                      <a:solidFill>
                        <a:srgbClr val="C2C2C2"/>
                      </a:solidFill>
                      <a:prstDash val="solid"/>
                      <a:round/>
                      <a:headEnd len="sm" w="sm" type="none"/>
                      <a:tailEnd len="sm" w="sm" type="none"/>
                    </a:lnB>
                    <a:solidFill>
                      <a:srgbClr val="FFFDF0"/>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latin typeface="Comfortaa"/>
                <a:ea typeface="Comfortaa"/>
                <a:cs typeface="Comfortaa"/>
                <a:sym typeface="Comfortaa"/>
              </a:rPr>
              <a:t>Clasificación de la Información</a:t>
            </a:r>
            <a:endParaRPr>
              <a:latin typeface="Comfortaa"/>
              <a:ea typeface="Comfortaa"/>
              <a:cs typeface="Comfortaa"/>
              <a:sym typeface="Comfortaa"/>
            </a:endParaRPr>
          </a:p>
        </p:txBody>
      </p:sp>
      <p:sp>
        <p:nvSpPr>
          <p:cNvPr id="231" name="Google Shape;231;p29"/>
          <p:cNvSpPr txBox="1"/>
          <p:nvPr/>
        </p:nvSpPr>
        <p:spPr>
          <a:xfrm>
            <a:off x="3334875" y="1184125"/>
            <a:ext cx="2398500" cy="18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ca" sz="1800">
                <a:solidFill>
                  <a:schemeClr val="dk1"/>
                </a:solidFill>
                <a:latin typeface="Comfortaa"/>
                <a:ea typeface="Comfortaa"/>
                <a:cs typeface="Comfortaa"/>
                <a:sym typeface="Comfortaa"/>
              </a:rPr>
              <a:t>Tipo de</a:t>
            </a:r>
            <a:r>
              <a:rPr lang="ca" sz="3000">
                <a:solidFill>
                  <a:schemeClr val="dk1"/>
                </a:solidFill>
                <a:latin typeface="Comfortaa"/>
                <a:ea typeface="Comfortaa"/>
                <a:cs typeface="Comfortaa"/>
                <a:sym typeface="Comfortaa"/>
              </a:rPr>
              <a:t> </a:t>
            </a:r>
            <a:r>
              <a:rPr lang="ca" sz="1800">
                <a:solidFill>
                  <a:schemeClr val="dk1"/>
                </a:solidFill>
                <a:latin typeface="Comfortaa"/>
                <a:ea typeface="Comfortaa"/>
                <a:cs typeface="Comfortaa"/>
                <a:sym typeface="Comfortaa"/>
              </a:rPr>
              <a:t>producto</a:t>
            </a:r>
            <a:endParaRPr sz="1800">
              <a:solidFill>
                <a:schemeClr val="dk1"/>
              </a:solidFill>
              <a:latin typeface="Comfortaa"/>
              <a:ea typeface="Comfortaa"/>
              <a:cs typeface="Comfortaa"/>
              <a:sym typeface="Comfortaa"/>
            </a:endParaRPr>
          </a:p>
        </p:txBody>
      </p:sp>
      <p:cxnSp>
        <p:nvCxnSpPr>
          <p:cNvPr id="232" name="Google Shape;232;p29"/>
          <p:cNvCxnSpPr/>
          <p:nvPr/>
        </p:nvCxnSpPr>
        <p:spPr>
          <a:xfrm>
            <a:off x="819750" y="1859450"/>
            <a:ext cx="7877700" cy="15000"/>
          </a:xfrm>
          <a:prstGeom prst="straightConnector1">
            <a:avLst/>
          </a:prstGeom>
          <a:noFill/>
          <a:ln cap="flat" cmpd="sng" w="9525">
            <a:solidFill>
              <a:schemeClr val="dk1"/>
            </a:solidFill>
            <a:prstDash val="solid"/>
            <a:round/>
            <a:headEnd len="med" w="med" type="none"/>
            <a:tailEnd len="med" w="med" type="none"/>
          </a:ln>
        </p:spPr>
      </p:cxnSp>
      <p:cxnSp>
        <p:nvCxnSpPr>
          <p:cNvPr id="233" name="Google Shape;233;p29"/>
          <p:cNvCxnSpPr/>
          <p:nvPr/>
        </p:nvCxnSpPr>
        <p:spPr>
          <a:xfrm>
            <a:off x="3114100" y="2134375"/>
            <a:ext cx="0" cy="2464200"/>
          </a:xfrm>
          <a:prstGeom prst="straightConnector1">
            <a:avLst/>
          </a:prstGeom>
          <a:noFill/>
          <a:ln cap="flat" cmpd="sng" w="9525">
            <a:solidFill>
              <a:schemeClr val="dk1"/>
            </a:solidFill>
            <a:prstDash val="solid"/>
            <a:round/>
            <a:headEnd len="med" w="med" type="none"/>
            <a:tailEnd len="med" w="med" type="none"/>
          </a:ln>
        </p:spPr>
      </p:cxnSp>
      <p:cxnSp>
        <p:nvCxnSpPr>
          <p:cNvPr id="234" name="Google Shape;234;p29"/>
          <p:cNvCxnSpPr/>
          <p:nvPr/>
        </p:nvCxnSpPr>
        <p:spPr>
          <a:xfrm>
            <a:off x="5820750" y="2134375"/>
            <a:ext cx="0" cy="2464200"/>
          </a:xfrm>
          <a:prstGeom prst="straightConnector1">
            <a:avLst/>
          </a:prstGeom>
          <a:noFill/>
          <a:ln cap="flat" cmpd="sng" w="9525">
            <a:solidFill>
              <a:schemeClr val="dk1"/>
            </a:solidFill>
            <a:prstDash val="solid"/>
            <a:round/>
            <a:headEnd len="med" w="med" type="none"/>
            <a:tailEnd len="med" w="med" type="none"/>
          </a:ln>
        </p:spPr>
      </p:cxnSp>
      <p:grpSp>
        <p:nvGrpSpPr>
          <p:cNvPr id="235" name="Google Shape;235;p29"/>
          <p:cNvGrpSpPr/>
          <p:nvPr/>
        </p:nvGrpSpPr>
        <p:grpSpPr>
          <a:xfrm>
            <a:off x="409925" y="2059400"/>
            <a:ext cx="2304300" cy="2589875"/>
            <a:chOff x="409925" y="2059400"/>
            <a:chExt cx="2304300" cy="2589875"/>
          </a:xfrm>
        </p:grpSpPr>
        <p:sp>
          <p:nvSpPr>
            <p:cNvPr id="236" name="Google Shape;236;p29"/>
            <p:cNvSpPr txBox="1"/>
            <p:nvPr/>
          </p:nvSpPr>
          <p:spPr>
            <a:xfrm>
              <a:off x="539825" y="2059400"/>
              <a:ext cx="2174400" cy="4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u="sng">
                  <a:solidFill>
                    <a:schemeClr val="dk1"/>
                  </a:solidFill>
                  <a:latin typeface="Comfortaa"/>
                  <a:ea typeface="Comfortaa"/>
                  <a:cs typeface="Comfortaa"/>
                  <a:sym typeface="Comfortaa"/>
                </a:rPr>
                <a:t>Suplementos Fitness</a:t>
              </a:r>
              <a:endParaRPr u="sng">
                <a:solidFill>
                  <a:schemeClr val="dk1"/>
                </a:solidFill>
                <a:latin typeface="Comfortaa"/>
                <a:ea typeface="Comfortaa"/>
                <a:cs typeface="Comfortaa"/>
                <a:sym typeface="Comfortaa"/>
              </a:endParaRPr>
            </a:p>
          </p:txBody>
        </p:sp>
        <p:sp>
          <p:nvSpPr>
            <p:cNvPr id="237" name="Google Shape;237;p29"/>
            <p:cNvSpPr txBox="1"/>
            <p:nvPr/>
          </p:nvSpPr>
          <p:spPr>
            <a:xfrm>
              <a:off x="409925" y="2589775"/>
              <a:ext cx="2034300" cy="20595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Comfortaa"/>
                <a:buChar char="-"/>
              </a:pPr>
              <a:r>
                <a:rPr lang="ca" sz="1100">
                  <a:solidFill>
                    <a:schemeClr val="dk1"/>
                  </a:solidFill>
                  <a:latin typeface="Comfortaa"/>
                  <a:ea typeface="Comfortaa"/>
                  <a:cs typeface="Comfortaa"/>
                  <a:sym typeface="Comfortaa"/>
                </a:rPr>
                <a:t>Proteína en polvo</a:t>
              </a:r>
              <a:endParaRPr sz="1100">
                <a:solidFill>
                  <a:schemeClr val="dk1"/>
                </a:solidFill>
                <a:latin typeface="Comfortaa"/>
                <a:ea typeface="Comfortaa"/>
                <a:cs typeface="Comfortaa"/>
                <a:sym typeface="Comfortaa"/>
              </a:endParaRPr>
            </a:p>
            <a:p>
              <a:pPr indent="0" lvl="0" marL="0" rtl="0" algn="l">
                <a:spcBef>
                  <a:spcPts val="0"/>
                </a:spcBef>
                <a:spcAft>
                  <a:spcPts val="0"/>
                </a:spcAft>
                <a:buNone/>
              </a:pPr>
              <a:r>
                <a:t/>
              </a:r>
              <a:endParaRPr sz="1100">
                <a:solidFill>
                  <a:schemeClr val="dk1"/>
                </a:solidFill>
                <a:latin typeface="Comfortaa"/>
                <a:ea typeface="Comfortaa"/>
                <a:cs typeface="Comfortaa"/>
                <a:sym typeface="Comfortaa"/>
              </a:endParaRPr>
            </a:p>
            <a:p>
              <a:pPr indent="-298450" lvl="0" marL="457200" rtl="0" algn="l">
                <a:spcBef>
                  <a:spcPts val="0"/>
                </a:spcBef>
                <a:spcAft>
                  <a:spcPts val="0"/>
                </a:spcAft>
                <a:buClr>
                  <a:schemeClr val="dk1"/>
                </a:buClr>
                <a:buSzPts val="1100"/>
                <a:buFont typeface="Comfortaa"/>
                <a:buChar char="-"/>
              </a:pPr>
              <a:r>
                <a:rPr lang="ca" sz="1100">
                  <a:solidFill>
                    <a:schemeClr val="dk1"/>
                  </a:solidFill>
                  <a:latin typeface="Comfortaa"/>
                  <a:ea typeface="Comfortaa"/>
                  <a:cs typeface="Comfortaa"/>
                  <a:sym typeface="Comfortaa"/>
                </a:rPr>
                <a:t>BCAAs</a:t>
              </a:r>
              <a:endParaRPr sz="1100">
                <a:solidFill>
                  <a:schemeClr val="dk1"/>
                </a:solidFill>
                <a:latin typeface="Comfortaa"/>
                <a:ea typeface="Comfortaa"/>
                <a:cs typeface="Comfortaa"/>
                <a:sym typeface="Comfortaa"/>
              </a:endParaRPr>
            </a:p>
            <a:p>
              <a:pPr indent="0" lvl="0" marL="0" rtl="0" algn="l">
                <a:spcBef>
                  <a:spcPts val="0"/>
                </a:spcBef>
                <a:spcAft>
                  <a:spcPts val="0"/>
                </a:spcAft>
                <a:buNone/>
              </a:pPr>
              <a:r>
                <a:t/>
              </a:r>
              <a:endParaRPr sz="1100">
                <a:solidFill>
                  <a:schemeClr val="dk1"/>
                </a:solidFill>
                <a:latin typeface="Comfortaa"/>
                <a:ea typeface="Comfortaa"/>
                <a:cs typeface="Comfortaa"/>
                <a:sym typeface="Comfortaa"/>
              </a:endParaRPr>
            </a:p>
            <a:p>
              <a:pPr indent="-298450" lvl="0" marL="457200" rtl="0" algn="l">
                <a:spcBef>
                  <a:spcPts val="0"/>
                </a:spcBef>
                <a:spcAft>
                  <a:spcPts val="0"/>
                </a:spcAft>
                <a:buClr>
                  <a:schemeClr val="dk1"/>
                </a:buClr>
                <a:buSzPts val="1100"/>
                <a:buFont typeface="Comfortaa"/>
                <a:buChar char="-"/>
              </a:pPr>
              <a:r>
                <a:rPr lang="ca" sz="1100">
                  <a:solidFill>
                    <a:schemeClr val="dk1"/>
                  </a:solidFill>
                  <a:latin typeface="Comfortaa"/>
                  <a:ea typeface="Comfortaa"/>
                  <a:cs typeface="Comfortaa"/>
                  <a:sym typeface="Comfortaa"/>
                </a:rPr>
                <a:t>Creatina</a:t>
              </a:r>
              <a:endParaRPr sz="1100">
                <a:solidFill>
                  <a:schemeClr val="dk1"/>
                </a:solidFill>
                <a:latin typeface="Comfortaa"/>
                <a:ea typeface="Comfortaa"/>
                <a:cs typeface="Comfortaa"/>
                <a:sym typeface="Comfortaa"/>
              </a:endParaRPr>
            </a:p>
            <a:p>
              <a:pPr indent="0" lvl="0" marL="0" rtl="0" algn="l">
                <a:spcBef>
                  <a:spcPts val="0"/>
                </a:spcBef>
                <a:spcAft>
                  <a:spcPts val="0"/>
                </a:spcAft>
                <a:buNone/>
              </a:pPr>
              <a:r>
                <a:t/>
              </a:r>
              <a:endParaRPr sz="1100">
                <a:solidFill>
                  <a:schemeClr val="dk1"/>
                </a:solidFill>
                <a:latin typeface="Comfortaa"/>
                <a:ea typeface="Comfortaa"/>
                <a:cs typeface="Comfortaa"/>
                <a:sym typeface="Comfortaa"/>
              </a:endParaRPr>
            </a:p>
            <a:p>
              <a:pPr indent="-298450" lvl="0" marL="457200" rtl="0" algn="l">
                <a:spcBef>
                  <a:spcPts val="0"/>
                </a:spcBef>
                <a:spcAft>
                  <a:spcPts val="0"/>
                </a:spcAft>
                <a:buClr>
                  <a:schemeClr val="dk1"/>
                </a:buClr>
                <a:buSzPts val="1100"/>
                <a:buFont typeface="Comfortaa"/>
                <a:buChar char="-"/>
              </a:pPr>
              <a:r>
                <a:rPr lang="ca" sz="1100">
                  <a:solidFill>
                    <a:schemeClr val="dk1"/>
                  </a:solidFill>
                  <a:latin typeface="Comfortaa"/>
                  <a:ea typeface="Comfortaa"/>
                  <a:cs typeface="Comfortaa"/>
                  <a:sym typeface="Comfortaa"/>
                </a:rPr>
                <a:t>Pre-entrenos</a:t>
              </a:r>
              <a:endParaRPr sz="1100">
                <a:solidFill>
                  <a:schemeClr val="dk1"/>
                </a:solidFill>
                <a:latin typeface="Comfortaa"/>
                <a:ea typeface="Comfortaa"/>
                <a:cs typeface="Comfortaa"/>
                <a:sym typeface="Comfortaa"/>
              </a:endParaRPr>
            </a:p>
            <a:p>
              <a:pPr indent="0" lvl="0" marL="0" rtl="0" algn="l">
                <a:spcBef>
                  <a:spcPts val="0"/>
                </a:spcBef>
                <a:spcAft>
                  <a:spcPts val="0"/>
                </a:spcAft>
                <a:buNone/>
              </a:pPr>
              <a:r>
                <a:t/>
              </a:r>
              <a:endParaRPr sz="1100">
                <a:solidFill>
                  <a:schemeClr val="dk1"/>
                </a:solidFill>
                <a:latin typeface="Comfortaa"/>
                <a:ea typeface="Comfortaa"/>
                <a:cs typeface="Comfortaa"/>
                <a:sym typeface="Comfortaa"/>
              </a:endParaRPr>
            </a:p>
            <a:p>
              <a:pPr indent="-298450" lvl="0" marL="457200" rtl="0" algn="l">
                <a:spcBef>
                  <a:spcPts val="0"/>
                </a:spcBef>
                <a:spcAft>
                  <a:spcPts val="0"/>
                </a:spcAft>
                <a:buClr>
                  <a:schemeClr val="dk1"/>
                </a:buClr>
                <a:buSzPts val="1100"/>
                <a:buFont typeface="Comfortaa"/>
                <a:buChar char="-"/>
              </a:pPr>
              <a:r>
                <a:rPr lang="ca" sz="1100">
                  <a:solidFill>
                    <a:schemeClr val="dk1"/>
                  </a:solidFill>
                  <a:latin typeface="Comfortaa"/>
                  <a:ea typeface="Comfortaa"/>
                  <a:cs typeface="Comfortaa"/>
                  <a:sym typeface="Comfortaa"/>
                </a:rPr>
                <a:t>Glutamina.</a:t>
              </a:r>
              <a:endParaRPr sz="1100">
                <a:solidFill>
                  <a:schemeClr val="dk1"/>
                </a:solidFill>
                <a:latin typeface="Comfortaa"/>
                <a:ea typeface="Comfortaa"/>
                <a:cs typeface="Comfortaa"/>
                <a:sym typeface="Comfortaa"/>
              </a:endParaRPr>
            </a:p>
          </p:txBody>
        </p:sp>
      </p:grpSp>
      <p:grpSp>
        <p:nvGrpSpPr>
          <p:cNvPr id="238" name="Google Shape;238;p29"/>
          <p:cNvGrpSpPr/>
          <p:nvPr/>
        </p:nvGrpSpPr>
        <p:grpSpPr>
          <a:xfrm>
            <a:off x="3450275" y="2059400"/>
            <a:ext cx="2034300" cy="2571850"/>
            <a:chOff x="3450275" y="2059400"/>
            <a:chExt cx="2034300" cy="2571850"/>
          </a:xfrm>
        </p:grpSpPr>
        <p:sp>
          <p:nvSpPr>
            <p:cNvPr id="239" name="Google Shape;239;p29"/>
            <p:cNvSpPr txBox="1"/>
            <p:nvPr/>
          </p:nvSpPr>
          <p:spPr>
            <a:xfrm>
              <a:off x="3594825" y="2059400"/>
              <a:ext cx="1878600" cy="4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u="sng">
                  <a:solidFill>
                    <a:schemeClr val="dk1"/>
                  </a:solidFill>
                  <a:latin typeface="Comfortaa"/>
                  <a:ea typeface="Comfortaa"/>
                  <a:cs typeface="Comfortaa"/>
                  <a:sym typeface="Comfortaa"/>
                </a:rPr>
                <a:t>Salud y Bienestar</a:t>
              </a:r>
              <a:endParaRPr u="sng">
                <a:solidFill>
                  <a:schemeClr val="dk1"/>
                </a:solidFill>
                <a:latin typeface="Comfortaa"/>
                <a:ea typeface="Comfortaa"/>
                <a:cs typeface="Comfortaa"/>
                <a:sym typeface="Comfortaa"/>
              </a:endParaRPr>
            </a:p>
          </p:txBody>
        </p:sp>
        <p:sp>
          <p:nvSpPr>
            <p:cNvPr id="240" name="Google Shape;240;p29"/>
            <p:cNvSpPr txBox="1"/>
            <p:nvPr/>
          </p:nvSpPr>
          <p:spPr>
            <a:xfrm>
              <a:off x="3450275" y="2571750"/>
              <a:ext cx="2034300" cy="20595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Comfortaa"/>
                <a:buChar char="-"/>
              </a:pPr>
              <a:r>
                <a:rPr lang="ca" sz="1100">
                  <a:solidFill>
                    <a:schemeClr val="dk1"/>
                  </a:solidFill>
                  <a:latin typeface="Comfortaa"/>
                  <a:ea typeface="Comfortaa"/>
                  <a:cs typeface="Comfortaa"/>
                  <a:sym typeface="Comfortaa"/>
                </a:rPr>
                <a:t>Multivitamínicos</a:t>
              </a:r>
              <a:endParaRPr sz="1100">
                <a:solidFill>
                  <a:schemeClr val="dk1"/>
                </a:solidFill>
                <a:latin typeface="Comfortaa"/>
                <a:ea typeface="Comfortaa"/>
                <a:cs typeface="Comfortaa"/>
                <a:sym typeface="Comfortaa"/>
              </a:endParaRPr>
            </a:p>
            <a:p>
              <a:pPr indent="0" lvl="0" marL="457200" rtl="0" algn="l">
                <a:spcBef>
                  <a:spcPts val="0"/>
                </a:spcBef>
                <a:spcAft>
                  <a:spcPts val="0"/>
                </a:spcAft>
                <a:buNone/>
              </a:pPr>
              <a:r>
                <a:t/>
              </a:r>
              <a:endParaRPr sz="1100">
                <a:solidFill>
                  <a:schemeClr val="dk1"/>
                </a:solidFill>
                <a:latin typeface="Comfortaa"/>
                <a:ea typeface="Comfortaa"/>
                <a:cs typeface="Comfortaa"/>
                <a:sym typeface="Comfortaa"/>
              </a:endParaRPr>
            </a:p>
            <a:p>
              <a:pPr indent="-298450" lvl="0" marL="457200" rtl="0" algn="l">
                <a:spcBef>
                  <a:spcPts val="0"/>
                </a:spcBef>
                <a:spcAft>
                  <a:spcPts val="0"/>
                </a:spcAft>
                <a:buClr>
                  <a:schemeClr val="dk1"/>
                </a:buClr>
                <a:buSzPts val="1100"/>
                <a:buFont typeface="Comfortaa"/>
                <a:buChar char="-"/>
              </a:pPr>
              <a:r>
                <a:rPr lang="ca" sz="1100">
                  <a:solidFill>
                    <a:schemeClr val="dk1"/>
                  </a:solidFill>
                  <a:latin typeface="Comfortaa"/>
                  <a:ea typeface="Comfortaa"/>
                  <a:cs typeface="Comfortaa"/>
                  <a:sym typeface="Comfortaa"/>
                </a:rPr>
                <a:t>Omega-3</a:t>
              </a:r>
              <a:endParaRPr sz="1100">
                <a:solidFill>
                  <a:schemeClr val="dk1"/>
                </a:solidFill>
                <a:latin typeface="Comfortaa"/>
                <a:ea typeface="Comfortaa"/>
                <a:cs typeface="Comfortaa"/>
                <a:sym typeface="Comfortaa"/>
              </a:endParaRPr>
            </a:p>
            <a:p>
              <a:pPr indent="0" lvl="0" marL="457200" rtl="0" algn="l">
                <a:spcBef>
                  <a:spcPts val="0"/>
                </a:spcBef>
                <a:spcAft>
                  <a:spcPts val="0"/>
                </a:spcAft>
                <a:buNone/>
              </a:pPr>
              <a:r>
                <a:t/>
              </a:r>
              <a:endParaRPr sz="1100">
                <a:solidFill>
                  <a:schemeClr val="dk1"/>
                </a:solidFill>
                <a:latin typeface="Comfortaa"/>
                <a:ea typeface="Comfortaa"/>
                <a:cs typeface="Comfortaa"/>
                <a:sym typeface="Comfortaa"/>
              </a:endParaRPr>
            </a:p>
            <a:p>
              <a:pPr indent="-298450" lvl="0" marL="457200" rtl="0" algn="l">
                <a:spcBef>
                  <a:spcPts val="0"/>
                </a:spcBef>
                <a:spcAft>
                  <a:spcPts val="0"/>
                </a:spcAft>
                <a:buClr>
                  <a:schemeClr val="dk1"/>
                </a:buClr>
                <a:buSzPts val="1100"/>
                <a:buFont typeface="Comfortaa"/>
                <a:buChar char="-"/>
              </a:pPr>
              <a:r>
                <a:rPr lang="ca" sz="1100">
                  <a:solidFill>
                    <a:schemeClr val="dk1"/>
                  </a:solidFill>
                  <a:latin typeface="Comfortaa"/>
                  <a:ea typeface="Comfortaa"/>
                  <a:cs typeface="Comfortaa"/>
                  <a:sym typeface="Comfortaa"/>
                </a:rPr>
                <a:t>Colágeno,</a:t>
              </a:r>
              <a:endParaRPr sz="1100">
                <a:solidFill>
                  <a:schemeClr val="dk1"/>
                </a:solidFill>
                <a:latin typeface="Comfortaa"/>
                <a:ea typeface="Comfortaa"/>
                <a:cs typeface="Comfortaa"/>
                <a:sym typeface="Comfortaa"/>
              </a:endParaRPr>
            </a:p>
            <a:p>
              <a:pPr indent="0" lvl="0" marL="914400" rtl="0" algn="l">
                <a:spcBef>
                  <a:spcPts val="0"/>
                </a:spcBef>
                <a:spcAft>
                  <a:spcPts val="0"/>
                </a:spcAft>
                <a:buNone/>
              </a:pPr>
              <a:r>
                <a:t/>
              </a:r>
              <a:endParaRPr sz="1100">
                <a:solidFill>
                  <a:schemeClr val="dk1"/>
                </a:solidFill>
                <a:latin typeface="Comfortaa"/>
                <a:ea typeface="Comfortaa"/>
                <a:cs typeface="Comfortaa"/>
                <a:sym typeface="Comfortaa"/>
              </a:endParaRPr>
            </a:p>
            <a:p>
              <a:pPr indent="-298450" lvl="0" marL="457200" rtl="0" algn="l">
                <a:spcBef>
                  <a:spcPts val="0"/>
                </a:spcBef>
                <a:spcAft>
                  <a:spcPts val="0"/>
                </a:spcAft>
                <a:buClr>
                  <a:schemeClr val="dk1"/>
                </a:buClr>
                <a:buSzPts val="1100"/>
                <a:buFont typeface="Comfortaa"/>
                <a:buChar char="-"/>
              </a:pPr>
              <a:r>
                <a:rPr lang="ca" sz="1100">
                  <a:solidFill>
                    <a:schemeClr val="dk1"/>
                  </a:solidFill>
                  <a:latin typeface="Comfortaa"/>
                  <a:ea typeface="Comfortaa"/>
                  <a:cs typeface="Comfortaa"/>
                  <a:sym typeface="Comfortaa"/>
                </a:rPr>
                <a:t>Antioxidantes </a:t>
              </a:r>
              <a:endParaRPr sz="1100">
                <a:solidFill>
                  <a:schemeClr val="dk1"/>
                </a:solidFill>
                <a:latin typeface="Comfortaa"/>
                <a:ea typeface="Comfortaa"/>
                <a:cs typeface="Comfortaa"/>
                <a:sym typeface="Comfortaa"/>
              </a:endParaRPr>
            </a:p>
            <a:p>
              <a:pPr indent="0" lvl="0" marL="914400" rtl="0" algn="l">
                <a:spcBef>
                  <a:spcPts val="0"/>
                </a:spcBef>
                <a:spcAft>
                  <a:spcPts val="0"/>
                </a:spcAft>
                <a:buNone/>
              </a:pPr>
              <a:r>
                <a:t/>
              </a:r>
              <a:endParaRPr sz="1100">
                <a:solidFill>
                  <a:schemeClr val="dk1"/>
                </a:solidFill>
                <a:latin typeface="Comfortaa"/>
                <a:ea typeface="Comfortaa"/>
                <a:cs typeface="Comfortaa"/>
                <a:sym typeface="Comfortaa"/>
              </a:endParaRPr>
            </a:p>
            <a:p>
              <a:pPr indent="-298450" lvl="0" marL="457200" rtl="0" algn="l">
                <a:spcBef>
                  <a:spcPts val="0"/>
                </a:spcBef>
                <a:spcAft>
                  <a:spcPts val="0"/>
                </a:spcAft>
                <a:buClr>
                  <a:schemeClr val="dk1"/>
                </a:buClr>
                <a:buSzPts val="1100"/>
                <a:buFont typeface="Comfortaa"/>
                <a:buChar char="-"/>
              </a:pPr>
              <a:r>
                <a:rPr lang="ca" sz="1100">
                  <a:solidFill>
                    <a:schemeClr val="dk1"/>
                  </a:solidFill>
                  <a:latin typeface="Comfortaa"/>
                  <a:ea typeface="Comfortaa"/>
                  <a:cs typeface="Comfortaa"/>
                  <a:sym typeface="Comfortaa"/>
                </a:rPr>
                <a:t>Probióticos.</a:t>
              </a:r>
              <a:endParaRPr sz="1100">
                <a:solidFill>
                  <a:schemeClr val="dk1"/>
                </a:solidFill>
                <a:latin typeface="Comfortaa"/>
                <a:ea typeface="Comfortaa"/>
                <a:cs typeface="Comfortaa"/>
                <a:sym typeface="Comfortaa"/>
              </a:endParaRPr>
            </a:p>
          </p:txBody>
        </p:sp>
      </p:grpSp>
      <p:grpSp>
        <p:nvGrpSpPr>
          <p:cNvPr id="241" name="Google Shape;241;p29"/>
          <p:cNvGrpSpPr/>
          <p:nvPr/>
        </p:nvGrpSpPr>
        <p:grpSpPr>
          <a:xfrm>
            <a:off x="6098225" y="2059400"/>
            <a:ext cx="3079200" cy="2539175"/>
            <a:chOff x="6098225" y="2059400"/>
            <a:chExt cx="3079200" cy="2539175"/>
          </a:xfrm>
        </p:grpSpPr>
        <p:sp>
          <p:nvSpPr>
            <p:cNvPr id="242" name="Google Shape;242;p29"/>
            <p:cNvSpPr txBox="1"/>
            <p:nvPr/>
          </p:nvSpPr>
          <p:spPr>
            <a:xfrm>
              <a:off x="6098225" y="2059400"/>
              <a:ext cx="3079200" cy="4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u="sng">
                  <a:solidFill>
                    <a:schemeClr val="dk1"/>
                  </a:solidFill>
                  <a:latin typeface="Comfortaa"/>
                  <a:ea typeface="Comfortaa"/>
                  <a:cs typeface="Comfortaa"/>
                  <a:sym typeface="Comfortaa"/>
                </a:rPr>
                <a:t>Pérdida</a:t>
              </a:r>
              <a:r>
                <a:rPr lang="ca" u="sng">
                  <a:solidFill>
                    <a:schemeClr val="dk1"/>
                  </a:solidFill>
                  <a:latin typeface="Comfortaa"/>
                  <a:ea typeface="Comfortaa"/>
                  <a:cs typeface="Comfortaa"/>
                  <a:sym typeface="Comfortaa"/>
                </a:rPr>
                <a:t> de Peso y Definición</a:t>
              </a:r>
              <a:endParaRPr u="sng">
                <a:solidFill>
                  <a:schemeClr val="dk1"/>
                </a:solidFill>
                <a:latin typeface="Comfortaa"/>
                <a:ea typeface="Comfortaa"/>
                <a:cs typeface="Comfortaa"/>
                <a:sym typeface="Comfortaa"/>
              </a:endParaRPr>
            </a:p>
          </p:txBody>
        </p:sp>
        <p:sp>
          <p:nvSpPr>
            <p:cNvPr id="243" name="Google Shape;243;p29"/>
            <p:cNvSpPr txBox="1"/>
            <p:nvPr/>
          </p:nvSpPr>
          <p:spPr>
            <a:xfrm>
              <a:off x="6265675" y="2539075"/>
              <a:ext cx="2034300" cy="20595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Comfortaa"/>
                <a:buChar char="-"/>
              </a:pPr>
              <a:r>
                <a:rPr lang="ca" sz="1100">
                  <a:solidFill>
                    <a:schemeClr val="dk1"/>
                  </a:solidFill>
                  <a:latin typeface="Comfortaa"/>
                  <a:ea typeface="Comfortaa"/>
                  <a:cs typeface="Comfortaa"/>
                  <a:sym typeface="Comfortaa"/>
                </a:rPr>
                <a:t>Quemadores de grasa</a:t>
              </a:r>
              <a:endParaRPr sz="1100">
                <a:solidFill>
                  <a:schemeClr val="dk1"/>
                </a:solidFill>
                <a:latin typeface="Comfortaa"/>
                <a:ea typeface="Comfortaa"/>
                <a:cs typeface="Comfortaa"/>
                <a:sym typeface="Comfortaa"/>
              </a:endParaRPr>
            </a:p>
            <a:p>
              <a:pPr indent="0" lvl="0" marL="457200" rtl="0" algn="l">
                <a:spcBef>
                  <a:spcPts val="0"/>
                </a:spcBef>
                <a:spcAft>
                  <a:spcPts val="0"/>
                </a:spcAft>
                <a:buNone/>
              </a:pPr>
              <a:r>
                <a:t/>
              </a:r>
              <a:endParaRPr sz="1100">
                <a:solidFill>
                  <a:schemeClr val="dk1"/>
                </a:solidFill>
                <a:latin typeface="Comfortaa"/>
                <a:ea typeface="Comfortaa"/>
                <a:cs typeface="Comfortaa"/>
                <a:sym typeface="Comfortaa"/>
              </a:endParaRPr>
            </a:p>
            <a:p>
              <a:pPr indent="-298450" lvl="0" marL="457200" rtl="0" algn="l">
                <a:spcBef>
                  <a:spcPts val="0"/>
                </a:spcBef>
                <a:spcAft>
                  <a:spcPts val="0"/>
                </a:spcAft>
                <a:buClr>
                  <a:schemeClr val="dk1"/>
                </a:buClr>
                <a:buSzPts val="1100"/>
                <a:buFont typeface="Comfortaa"/>
                <a:buChar char="-"/>
              </a:pPr>
              <a:r>
                <a:rPr lang="ca" sz="1100">
                  <a:solidFill>
                    <a:schemeClr val="dk1"/>
                  </a:solidFill>
                  <a:latin typeface="Comfortaa"/>
                  <a:ea typeface="Comfortaa"/>
                  <a:cs typeface="Comfortaa"/>
                  <a:sym typeface="Comfortaa"/>
                </a:rPr>
                <a:t>bloqueadores de carbohidratos</a:t>
              </a:r>
              <a:endParaRPr sz="1100">
                <a:solidFill>
                  <a:schemeClr val="dk1"/>
                </a:solidFill>
                <a:latin typeface="Comfortaa"/>
                <a:ea typeface="Comfortaa"/>
                <a:cs typeface="Comfortaa"/>
                <a:sym typeface="Comfortaa"/>
              </a:endParaRPr>
            </a:p>
            <a:p>
              <a:pPr indent="0" lvl="0" marL="457200" rtl="0" algn="l">
                <a:spcBef>
                  <a:spcPts val="0"/>
                </a:spcBef>
                <a:spcAft>
                  <a:spcPts val="0"/>
                </a:spcAft>
                <a:buNone/>
              </a:pPr>
              <a:r>
                <a:t/>
              </a:r>
              <a:endParaRPr sz="1100">
                <a:solidFill>
                  <a:schemeClr val="dk1"/>
                </a:solidFill>
                <a:latin typeface="Comfortaa"/>
                <a:ea typeface="Comfortaa"/>
                <a:cs typeface="Comfortaa"/>
                <a:sym typeface="Comfortaa"/>
              </a:endParaRPr>
            </a:p>
            <a:p>
              <a:pPr indent="-298450" lvl="0" marL="457200" rtl="0" algn="l">
                <a:spcBef>
                  <a:spcPts val="0"/>
                </a:spcBef>
                <a:spcAft>
                  <a:spcPts val="0"/>
                </a:spcAft>
                <a:buClr>
                  <a:schemeClr val="dk1"/>
                </a:buClr>
                <a:buSzPts val="1100"/>
                <a:buFont typeface="Comfortaa"/>
                <a:buChar char="-"/>
              </a:pPr>
              <a:r>
                <a:rPr lang="ca" sz="1100">
                  <a:solidFill>
                    <a:schemeClr val="dk1"/>
                  </a:solidFill>
                  <a:latin typeface="Comfortaa"/>
                  <a:ea typeface="Comfortaa"/>
                  <a:cs typeface="Comfortaa"/>
                  <a:sym typeface="Comfortaa"/>
                </a:rPr>
                <a:t>CLA, L-carnitina.</a:t>
              </a:r>
              <a:endParaRPr sz="1100">
                <a:solidFill>
                  <a:schemeClr val="dk1"/>
                </a:solidFill>
                <a:latin typeface="Comfortaa"/>
                <a:ea typeface="Comfortaa"/>
                <a:cs typeface="Comfortaa"/>
                <a:sym typeface="Comfortaa"/>
              </a:endParaRPr>
            </a:p>
            <a:p>
              <a:pPr indent="0" lvl="0" marL="457200" rtl="0" algn="l">
                <a:spcBef>
                  <a:spcPts val="0"/>
                </a:spcBef>
                <a:spcAft>
                  <a:spcPts val="0"/>
                </a:spcAft>
                <a:buNone/>
              </a:pPr>
              <a:r>
                <a:t/>
              </a:r>
              <a:endParaRPr sz="1100">
                <a:solidFill>
                  <a:schemeClr val="dk1"/>
                </a:solidFill>
                <a:latin typeface="Comfortaa"/>
                <a:ea typeface="Comfortaa"/>
                <a:cs typeface="Comfortaa"/>
                <a:sym typeface="Comfortaa"/>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5"/>
                                        </p:tgtEl>
                                        <p:attrNameLst>
                                          <p:attrName>style.visibility</p:attrName>
                                        </p:attrNameLst>
                                      </p:cBhvr>
                                      <p:to>
                                        <p:strVal val="visible"/>
                                      </p:to>
                                    </p:set>
                                    <p:anim calcmode="lin" valueType="num">
                                      <p:cBhvr additive="base">
                                        <p:cTn dur="1000"/>
                                        <p:tgtEl>
                                          <p:spTgt spid="23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8"/>
                                        </p:tgtEl>
                                        <p:attrNameLst>
                                          <p:attrName>style.visibility</p:attrName>
                                        </p:attrNameLst>
                                      </p:cBhvr>
                                      <p:to>
                                        <p:strVal val="visible"/>
                                      </p:to>
                                    </p:set>
                                    <p:anim calcmode="lin" valueType="num">
                                      <p:cBhvr additive="base">
                                        <p:cTn dur="1000"/>
                                        <p:tgtEl>
                                          <p:spTgt spid="23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1"/>
                                        </p:tgtEl>
                                        <p:attrNameLst>
                                          <p:attrName>style.visibility</p:attrName>
                                        </p:attrNameLst>
                                      </p:cBhvr>
                                      <p:to>
                                        <p:strVal val="visible"/>
                                      </p:to>
                                    </p:set>
                                    <p:anim calcmode="lin" valueType="num">
                                      <p:cBhvr additive="base">
                                        <p:cTn dur="1000"/>
                                        <p:tgtEl>
                                          <p:spTgt spid="24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latin typeface="Comfortaa"/>
                <a:ea typeface="Comfortaa"/>
                <a:cs typeface="Comfortaa"/>
                <a:sym typeface="Comfortaa"/>
              </a:rPr>
              <a:t>Clasificación de la Información</a:t>
            </a:r>
            <a:endParaRPr>
              <a:latin typeface="Comfortaa"/>
              <a:ea typeface="Comfortaa"/>
              <a:cs typeface="Comfortaa"/>
              <a:sym typeface="Comfortaa"/>
            </a:endParaRPr>
          </a:p>
        </p:txBody>
      </p:sp>
      <p:sp>
        <p:nvSpPr>
          <p:cNvPr id="249" name="Google Shape;249;p30"/>
          <p:cNvSpPr txBox="1"/>
          <p:nvPr/>
        </p:nvSpPr>
        <p:spPr>
          <a:xfrm>
            <a:off x="3334875" y="1184125"/>
            <a:ext cx="2398500" cy="18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ca" sz="1800">
                <a:solidFill>
                  <a:schemeClr val="dk1"/>
                </a:solidFill>
                <a:latin typeface="Comfortaa"/>
                <a:ea typeface="Comfortaa"/>
                <a:cs typeface="Comfortaa"/>
                <a:sym typeface="Comfortaa"/>
              </a:rPr>
              <a:t>Tipo de</a:t>
            </a:r>
            <a:r>
              <a:rPr lang="ca" sz="3000">
                <a:solidFill>
                  <a:schemeClr val="dk1"/>
                </a:solidFill>
                <a:latin typeface="Comfortaa"/>
                <a:ea typeface="Comfortaa"/>
                <a:cs typeface="Comfortaa"/>
                <a:sym typeface="Comfortaa"/>
              </a:rPr>
              <a:t> </a:t>
            </a:r>
            <a:r>
              <a:rPr lang="ca" sz="1800">
                <a:solidFill>
                  <a:schemeClr val="dk1"/>
                </a:solidFill>
                <a:latin typeface="Comfortaa"/>
                <a:ea typeface="Comfortaa"/>
                <a:cs typeface="Comfortaa"/>
                <a:sym typeface="Comfortaa"/>
              </a:rPr>
              <a:t>Servicio</a:t>
            </a:r>
            <a:endParaRPr sz="1800">
              <a:solidFill>
                <a:schemeClr val="dk1"/>
              </a:solidFill>
              <a:latin typeface="Comfortaa"/>
              <a:ea typeface="Comfortaa"/>
              <a:cs typeface="Comfortaa"/>
              <a:sym typeface="Comfortaa"/>
            </a:endParaRPr>
          </a:p>
        </p:txBody>
      </p:sp>
      <p:cxnSp>
        <p:nvCxnSpPr>
          <p:cNvPr id="250" name="Google Shape;250;p30"/>
          <p:cNvCxnSpPr/>
          <p:nvPr/>
        </p:nvCxnSpPr>
        <p:spPr>
          <a:xfrm>
            <a:off x="633150" y="1849800"/>
            <a:ext cx="7877700" cy="15000"/>
          </a:xfrm>
          <a:prstGeom prst="straightConnector1">
            <a:avLst/>
          </a:prstGeom>
          <a:noFill/>
          <a:ln cap="flat" cmpd="sng" w="9525">
            <a:solidFill>
              <a:schemeClr val="dk1"/>
            </a:solidFill>
            <a:prstDash val="solid"/>
            <a:round/>
            <a:headEnd len="med" w="med" type="none"/>
            <a:tailEnd len="med" w="med" type="none"/>
          </a:ln>
        </p:spPr>
      </p:cxnSp>
      <p:cxnSp>
        <p:nvCxnSpPr>
          <p:cNvPr id="251" name="Google Shape;251;p30"/>
          <p:cNvCxnSpPr/>
          <p:nvPr/>
        </p:nvCxnSpPr>
        <p:spPr>
          <a:xfrm rot="10800000">
            <a:off x="829775" y="3224050"/>
            <a:ext cx="7507800" cy="0"/>
          </a:xfrm>
          <a:prstGeom prst="straightConnector1">
            <a:avLst/>
          </a:prstGeom>
          <a:noFill/>
          <a:ln cap="flat" cmpd="sng" w="9525">
            <a:solidFill>
              <a:schemeClr val="dk1"/>
            </a:solidFill>
            <a:prstDash val="solid"/>
            <a:round/>
            <a:headEnd len="med" w="med" type="none"/>
            <a:tailEnd len="med" w="med" type="none"/>
          </a:ln>
        </p:spPr>
      </p:cxnSp>
      <p:cxnSp>
        <p:nvCxnSpPr>
          <p:cNvPr id="252" name="Google Shape;252;p30"/>
          <p:cNvCxnSpPr/>
          <p:nvPr/>
        </p:nvCxnSpPr>
        <p:spPr>
          <a:xfrm>
            <a:off x="4246200" y="2079400"/>
            <a:ext cx="0" cy="2464200"/>
          </a:xfrm>
          <a:prstGeom prst="straightConnector1">
            <a:avLst/>
          </a:prstGeom>
          <a:noFill/>
          <a:ln cap="flat" cmpd="sng" w="9525">
            <a:solidFill>
              <a:schemeClr val="dk1"/>
            </a:solidFill>
            <a:prstDash val="solid"/>
            <a:round/>
            <a:headEnd len="med" w="med" type="none"/>
            <a:tailEnd len="med" w="med" type="none"/>
          </a:ln>
        </p:spPr>
      </p:cxnSp>
      <p:sp>
        <p:nvSpPr>
          <p:cNvPr id="253" name="Google Shape;253;p30"/>
          <p:cNvSpPr txBox="1"/>
          <p:nvPr/>
        </p:nvSpPr>
        <p:spPr>
          <a:xfrm>
            <a:off x="959725" y="2340600"/>
            <a:ext cx="2969100" cy="4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u="sng">
                <a:solidFill>
                  <a:schemeClr val="dk1"/>
                </a:solidFill>
                <a:latin typeface="Comfortaa"/>
                <a:ea typeface="Comfortaa"/>
                <a:cs typeface="Comfortaa"/>
                <a:sym typeface="Comfortaa"/>
              </a:rPr>
              <a:t>Asesoramiento Nutricional</a:t>
            </a:r>
            <a:endParaRPr u="sng">
              <a:solidFill>
                <a:schemeClr val="dk1"/>
              </a:solidFill>
              <a:latin typeface="Comfortaa"/>
              <a:ea typeface="Comfortaa"/>
              <a:cs typeface="Comfortaa"/>
              <a:sym typeface="Comfortaa"/>
            </a:endParaRPr>
          </a:p>
        </p:txBody>
      </p:sp>
      <p:sp>
        <p:nvSpPr>
          <p:cNvPr id="254" name="Google Shape;254;p30"/>
          <p:cNvSpPr txBox="1"/>
          <p:nvPr/>
        </p:nvSpPr>
        <p:spPr>
          <a:xfrm>
            <a:off x="4913550" y="2363100"/>
            <a:ext cx="3543900" cy="4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u="sng">
                <a:solidFill>
                  <a:schemeClr val="dk1"/>
                </a:solidFill>
                <a:latin typeface="Comfortaa"/>
                <a:ea typeface="Comfortaa"/>
                <a:cs typeface="Comfortaa"/>
                <a:sym typeface="Comfortaa"/>
              </a:rPr>
              <a:t>Personalización de productos</a:t>
            </a:r>
            <a:endParaRPr u="sng">
              <a:solidFill>
                <a:schemeClr val="dk1"/>
              </a:solidFill>
              <a:latin typeface="Comfortaa"/>
              <a:ea typeface="Comfortaa"/>
              <a:cs typeface="Comfortaa"/>
              <a:sym typeface="Comfortaa"/>
            </a:endParaRPr>
          </a:p>
        </p:txBody>
      </p:sp>
      <p:sp>
        <p:nvSpPr>
          <p:cNvPr id="255" name="Google Shape;255;p30"/>
          <p:cNvSpPr txBox="1"/>
          <p:nvPr/>
        </p:nvSpPr>
        <p:spPr>
          <a:xfrm>
            <a:off x="904675" y="3690200"/>
            <a:ext cx="3079200" cy="4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u="sng">
                <a:solidFill>
                  <a:schemeClr val="dk1"/>
                </a:solidFill>
                <a:latin typeface="Comfortaa"/>
                <a:ea typeface="Comfortaa"/>
                <a:cs typeface="Comfortaa"/>
                <a:sym typeface="Comfortaa"/>
              </a:rPr>
              <a:t>Fidelización y Recompensas</a:t>
            </a:r>
            <a:endParaRPr u="sng">
              <a:solidFill>
                <a:schemeClr val="dk1"/>
              </a:solidFill>
              <a:latin typeface="Comfortaa"/>
              <a:ea typeface="Comfortaa"/>
              <a:cs typeface="Comfortaa"/>
              <a:sym typeface="Comfortaa"/>
            </a:endParaRPr>
          </a:p>
        </p:txBody>
      </p:sp>
      <p:sp>
        <p:nvSpPr>
          <p:cNvPr id="256" name="Google Shape;256;p30"/>
          <p:cNvSpPr txBox="1"/>
          <p:nvPr/>
        </p:nvSpPr>
        <p:spPr>
          <a:xfrm>
            <a:off x="5146350" y="3690200"/>
            <a:ext cx="2398500" cy="4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u="sng">
                <a:solidFill>
                  <a:schemeClr val="dk1"/>
                </a:solidFill>
                <a:latin typeface="Comfortaa"/>
                <a:ea typeface="Comfortaa"/>
                <a:cs typeface="Comfortaa"/>
                <a:sym typeface="Comfortaa"/>
              </a:rPr>
              <a:t>Educación y Contenido</a:t>
            </a:r>
            <a:endParaRPr u="sng">
              <a:solidFill>
                <a:schemeClr val="dk1"/>
              </a:solidFill>
              <a:latin typeface="Comfortaa"/>
              <a:ea typeface="Comfortaa"/>
              <a:cs typeface="Comfortaa"/>
              <a:sym typeface="Comforta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latin typeface="Comfortaa"/>
                <a:ea typeface="Comfortaa"/>
                <a:cs typeface="Comfortaa"/>
                <a:sym typeface="Comfortaa"/>
              </a:rPr>
              <a:t>Wireframe: Home Page</a:t>
            </a:r>
            <a:endParaRPr>
              <a:latin typeface="Comfortaa"/>
              <a:ea typeface="Comfortaa"/>
              <a:cs typeface="Comfortaa"/>
              <a:sym typeface="Comfortaa"/>
            </a:endParaRPr>
          </a:p>
        </p:txBody>
      </p:sp>
      <p:pic>
        <p:nvPicPr>
          <p:cNvPr id="262" name="Google Shape;262;p31"/>
          <p:cNvPicPr preferRelativeResize="0"/>
          <p:nvPr/>
        </p:nvPicPr>
        <p:blipFill>
          <a:blip r:embed="rId3">
            <a:alphaModFix/>
          </a:blip>
          <a:stretch>
            <a:fillRect/>
          </a:stretch>
        </p:blipFill>
        <p:spPr>
          <a:xfrm>
            <a:off x="701425" y="1301149"/>
            <a:ext cx="7741126" cy="35280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latin typeface="Comfortaa"/>
                <a:ea typeface="Comfortaa"/>
                <a:cs typeface="Comfortaa"/>
                <a:sym typeface="Comfortaa"/>
              </a:rPr>
              <a:t>ON1 &amp; OTC1</a:t>
            </a:r>
            <a:endParaRPr>
              <a:latin typeface="Comfortaa"/>
              <a:ea typeface="Comfortaa"/>
              <a:cs typeface="Comfortaa"/>
              <a:sym typeface="Comfortaa"/>
            </a:endParaRPr>
          </a:p>
        </p:txBody>
      </p:sp>
      <p:sp>
        <p:nvSpPr>
          <p:cNvPr id="82" name="Google Shape;82;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04800" lvl="0" marL="457200" rtl="0" algn="just">
              <a:spcBef>
                <a:spcPts val="1400"/>
              </a:spcBef>
              <a:spcAft>
                <a:spcPts val="0"/>
              </a:spcAft>
              <a:buSzPts val="1200"/>
              <a:buFont typeface="Comfortaa"/>
              <a:buChar char="●"/>
            </a:pPr>
            <a:r>
              <a:rPr lang="ca" sz="1200" u="sng">
                <a:latin typeface="Arial"/>
                <a:ea typeface="Arial"/>
                <a:cs typeface="Arial"/>
                <a:sym typeface="Arial"/>
              </a:rPr>
              <a:t>ON1:</a:t>
            </a:r>
            <a:r>
              <a:rPr lang="ca" sz="1200">
                <a:latin typeface="Arial"/>
                <a:ea typeface="Arial"/>
                <a:cs typeface="Arial"/>
                <a:sym typeface="Arial"/>
              </a:rPr>
              <a:t> Obtener 7,000 Ventas Únicas en 1 Año</a:t>
            </a:r>
            <a:r>
              <a:rPr lang="ca" sz="1200" u="sng">
                <a:latin typeface="Arial"/>
                <a:ea typeface="Arial"/>
                <a:cs typeface="Arial"/>
                <a:sym typeface="Arial"/>
              </a:rPr>
              <a:t>.</a:t>
            </a:r>
            <a:r>
              <a:rPr lang="ca" sz="1200">
                <a:latin typeface="Arial"/>
                <a:ea typeface="Arial"/>
                <a:cs typeface="Arial"/>
                <a:sym typeface="Arial"/>
              </a:rPr>
              <a:t>→ </a:t>
            </a:r>
            <a:r>
              <a:rPr lang="ca" sz="1200" u="sng">
                <a:latin typeface="Arial"/>
                <a:ea typeface="Arial"/>
                <a:cs typeface="Arial"/>
                <a:sym typeface="Arial"/>
              </a:rPr>
              <a:t>OTC1:</a:t>
            </a:r>
            <a:r>
              <a:rPr lang="ca" sz="1200">
                <a:latin typeface="Arial"/>
                <a:ea typeface="Arial"/>
                <a:cs typeface="Arial"/>
                <a:sym typeface="Arial"/>
              </a:rPr>
              <a:t> Conseguir que se complete 7,000 veces el proceso de compra.</a:t>
            </a:r>
            <a:endParaRPr sz="1200">
              <a:latin typeface="Arial"/>
              <a:ea typeface="Arial"/>
              <a:cs typeface="Arial"/>
              <a:sym typeface="Arial"/>
            </a:endParaRPr>
          </a:p>
          <a:p>
            <a:pPr indent="-311150" lvl="0" marL="457200" rtl="0" algn="just">
              <a:spcBef>
                <a:spcPts val="0"/>
              </a:spcBef>
              <a:spcAft>
                <a:spcPts val="0"/>
              </a:spcAft>
              <a:buClr>
                <a:srgbClr val="000000"/>
              </a:buClr>
              <a:buSzPts val="1300"/>
              <a:buFont typeface="Arial"/>
              <a:buChar char="●"/>
            </a:pPr>
            <a:r>
              <a:t/>
            </a:r>
            <a:endParaRPr b="1" sz="1300">
              <a:solidFill>
                <a:srgbClr val="000000"/>
              </a:solidFill>
              <a:latin typeface="Arial"/>
              <a:ea typeface="Arial"/>
              <a:cs typeface="Arial"/>
              <a:sym typeface="Arial"/>
            </a:endParaRPr>
          </a:p>
        </p:txBody>
      </p:sp>
      <p:graphicFrame>
        <p:nvGraphicFramePr>
          <p:cNvPr id="83" name="Google Shape;83;p14"/>
          <p:cNvGraphicFramePr/>
          <p:nvPr/>
        </p:nvGraphicFramePr>
        <p:xfrm>
          <a:off x="387950" y="2076538"/>
          <a:ext cx="3000000" cy="3000000"/>
        </p:xfrm>
        <a:graphic>
          <a:graphicData uri="http://schemas.openxmlformats.org/drawingml/2006/table">
            <a:tbl>
              <a:tblPr>
                <a:noFill/>
                <a:tableStyleId>{B70DE55B-797A-4D61-9419-45BE8E1084A6}</a:tableStyleId>
              </a:tblPr>
              <a:tblGrid>
                <a:gridCol w="643700"/>
                <a:gridCol w="643700"/>
                <a:gridCol w="643700"/>
                <a:gridCol w="643700"/>
                <a:gridCol w="643700"/>
                <a:gridCol w="643700"/>
                <a:gridCol w="643700"/>
                <a:gridCol w="643700"/>
                <a:gridCol w="643700"/>
                <a:gridCol w="643700"/>
                <a:gridCol w="643700"/>
                <a:gridCol w="643700"/>
                <a:gridCol w="643700"/>
              </a:tblGrid>
              <a:tr h="601200">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MES</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ENE</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FEB</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MAR</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ABR</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MAY</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JUN</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JUL</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AGO</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SEP</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OCT</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NOV</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DIC</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C107"/>
                    </a:solidFill>
                  </a:tcPr>
                </a:tc>
              </a:tr>
              <a:tr h="601200">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OTC1</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DC55F"/>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23</a:t>
                      </a:r>
                      <a:endParaRPr sz="1100">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70</a:t>
                      </a:r>
                      <a:endParaRPr sz="1100">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162</a:t>
                      </a:r>
                      <a:endParaRPr sz="1100">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419</a:t>
                      </a:r>
                      <a:endParaRPr sz="1100">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594</a:t>
                      </a:r>
                      <a:endParaRPr sz="1100">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748</a:t>
                      </a:r>
                      <a:endParaRPr sz="1100">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733</a:t>
                      </a:r>
                      <a:endParaRPr sz="1100">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628</a:t>
                      </a:r>
                      <a:endParaRPr sz="1100">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565</a:t>
                      </a:r>
                      <a:endParaRPr sz="1100">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764</a:t>
                      </a:r>
                      <a:endParaRPr sz="1100">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908</a:t>
                      </a:r>
                      <a:endParaRPr sz="1100">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1386</a:t>
                      </a:r>
                      <a:endParaRPr sz="1100">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r>
              <a:tr h="601200">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ACML.</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DC55F"/>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23</a:t>
                      </a:r>
                      <a:endParaRPr sz="1100">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93</a:t>
                      </a:r>
                      <a:endParaRPr sz="1100">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255</a:t>
                      </a:r>
                      <a:endParaRPr sz="1100">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674</a:t>
                      </a:r>
                      <a:endParaRPr sz="1100">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1268</a:t>
                      </a:r>
                      <a:endParaRPr sz="1100">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2016</a:t>
                      </a:r>
                      <a:endParaRPr sz="1100">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2749</a:t>
                      </a:r>
                      <a:endParaRPr sz="1100">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3377</a:t>
                      </a:r>
                      <a:endParaRPr sz="1100">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3942</a:t>
                      </a:r>
                      <a:endParaRPr sz="1100">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4706</a:t>
                      </a:r>
                      <a:endParaRPr sz="1100">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5614</a:t>
                      </a:r>
                      <a:endParaRPr sz="1100">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7000</a:t>
                      </a:r>
                      <a:endParaRPr sz="1100">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r>
              <a:tr h="601200">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CAMP.</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DC55F"/>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NE</a:t>
                      </a:r>
                      <a:endParaRPr sz="1100">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t/>
                      </a:r>
                      <a:endParaRPr sz="1100">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t/>
                      </a:r>
                      <a:endParaRPr sz="1100">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BIK,</a:t>
                      </a:r>
                      <a:endParaRPr sz="1100">
                        <a:latin typeface="Comfortaa"/>
                        <a:ea typeface="Comfortaa"/>
                        <a:cs typeface="Comfortaa"/>
                        <a:sym typeface="Comfortaa"/>
                      </a:endParaRPr>
                    </a:p>
                    <a:p>
                      <a:pPr indent="0" lvl="0" marL="0" rtl="0" algn="l">
                        <a:lnSpc>
                          <a:spcPct val="115000"/>
                        </a:lnSpc>
                        <a:spcBef>
                          <a:spcPts val="0"/>
                        </a:spcBef>
                        <a:spcAft>
                          <a:spcPts val="0"/>
                        </a:spcAft>
                        <a:buNone/>
                      </a:pPr>
                      <a:r>
                        <a:rPr lang="ca" sz="1100">
                          <a:latin typeface="Comfortaa"/>
                          <a:ea typeface="Comfortaa"/>
                          <a:cs typeface="Comfortaa"/>
                          <a:sym typeface="Comfortaa"/>
                        </a:rPr>
                        <a:t>   CPJ</a:t>
                      </a:r>
                      <a:endParaRPr sz="1100">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l">
                        <a:spcBef>
                          <a:spcPts val="0"/>
                        </a:spcBef>
                        <a:spcAft>
                          <a:spcPts val="0"/>
                        </a:spcAft>
                        <a:buNone/>
                      </a:pPr>
                      <a:r>
                        <a:rPr lang="ca" sz="1100">
                          <a:latin typeface="Comfortaa"/>
                          <a:ea typeface="Comfortaa"/>
                          <a:cs typeface="Comfortaa"/>
                          <a:sym typeface="Comfortaa"/>
                        </a:rPr>
                        <a:t>  BIK,</a:t>
                      </a:r>
                      <a:endParaRPr sz="1100">
                        <a:latin typeface="Comfortaa"/>
                        <a:ea typeface="Comfortaa"/>
                        <a:cs typeface="Comfortaa"/>
                        <a:sym typeface="Comfortaa"/>
                      </a:endParaRPr>
                    </a:p>
                    <a:p>
                      <a:pPr indent="0" lvl="0" marL="0" rtl="0" algn="l">
                        <a:spcBef>
                          <a:spcPts val="0"/>
                        </a:spcBef>
                        <a:spcAft>
                          <a:spcPts val="0"/>
                        </a:spcAft>
                        <a:buNone/>
                      </a:pPr>
                      <a:r>
                        <a:rPr lang="ca" sz="1100">
                          <a:latin typeface="Comfortaa"/>
                          <a:ea typeface="Comfortaa"/>
                          <a:cs typeface="Comfortaa"/>
                          <a:sym typeface="Comfortaa"/>
                        </a:rPr>
                        <a:t>  PEE,</a:t>
                      </a:r>
                      <a:endParaRPr sz="1100">
                        <a:latin typeface="Comfortaa"/>
                        <a:ea typeface="Comfortaa"/>
                        <a:cs typeface="Comfortaa"/>
                        <a:sym typeface="Comfortaa"/>
                      </a:endParaRPr>
                    </a:p>
                    <a:p>
                      <a:pPr indent="0" lvl="0" marL="0" rtl="0" algn="l">
                        <a:lnSpc>
                          <a:spcPct val="115000"/>
                        </a:lnSpc>
                        <a:spcBef>
                          <a:spcPts val="0"/>
                        </a:spcBef>
                        <a:spcAft>
                          <a:spcPts val="0"/>
                        </a:spcAft>
                        <a:buNone/>
                      </a:pPr>
                      <a:r>
                        <a:rPr lang="ca" sz="1100">
                          <a:latin typeface="Comfortaa"/>
                          <a:ea typeface="Comfortaa"/>
                          <a:cs typeface="Comfortaa"/>
                          <a:sym typeface="Comfortaa"/>
                        </a:rPr>
                        <a:t>  CPJ</a:t>
                      </a:r>
                      <a:endParaRPr sz="1100">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l">
                        <a:spcBef>
                          <a:spcPts val="0"/>
                        </a:spcBef>
                        <a:spcAft>
                          <a:spcPts val="0"/>
                        </a:spcAft>
                        <a:buNone/>
                      </a:pPr>
                      <a:r>
                        <a:rPr lang="ca" sz="1100">
                          <a:latin typeface="Comfortaa"/>
                          <a:ea typeface="Comfortaa"/>
                          <a:cs typeface="Comfortaa"/>
                          <a:sym typeface="Comfortaa"/>
                        </a:rPr>
                        <a:t>  BIK,</a:t>
                      </a:r>
                      <a:endParaRPr sz="1100">
                        <a:latin typeface="Comfortaa"/>
                        <a:ea typeface="Comfortaa"/>
                        <a:cs typeface="Comfortaa"/>
                        <a:sym typeface="Comfortaa"/>
                      </a:endParaRPr>
                    </a:p>
                    <a:p>
                      <a:pPr indent="0" lvl="0" marL="0" rtl="0" algn="l">
                        <a:lnSpc>
                          <a:spcPct val="115000"/>
                        </a:lnSpc>
                        <a:spcBef>
                          <a:spcPts val="0"/>
                        </a:spcBef>
                        <a:spcAft>
                          <a:spcPts val="0"/>
                        </a:spcAft>
                        <a:buNone/>
                      </a:pPr>
                      <a:r>
                        <a:rPr lang="ca" sz="1100">
                          <a:latin typeface="Comfortaa"/>
                          <a:ea typeface="Comfortaa"/>
                          <a:cs typeface="Comfortaa"/>
                          <a:sym typeface="Comfortaa"/>
                        </a:rPr>
                        <a:t>  CPJ</a:t>
                      </a:r>
                      <a:endParaRPr sz="1100">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l">
                        <a:lnSpc>
                          <a:spcPct val="115000"/>
                        </a:lnSpc>
                        <a:spcBef>
                          <a:spcPts val="0"/>
                        </a:spcBef>
                        <a:spcAft>
                          <a:spcPts val="0"/>
                        </a:spcAft>
                        <a:buNone/>
                      </a:pPr>
                      <a:r>
                        <a:rPr lang="ca" sz="1100">
                          <a:latin typeface="Comfortaa"/>
                          <a:ea typeface="Comfortaa"/>
                          <a:cs typeface="Comfortaa"/>
                          <a:sym typeface="Comfortaa"/>
                        </a:rPr>
                        <a:t>  CPJ</a:t>
                      </a:r>
                      <a:endParaRPr sz="1100">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l">
                        <a:lnSpc>
                          <a:spcPct val="115000"/>
                        </a:lnSpc>
                        <a:spcBef>
                          <a:spcPts val="0"/>
                        </a:spcBef>
                        <a:spcAft>
                          <a:spcPts val="0"/>
                        </a:spcAft>
                        <a:buNone/>
                      </a:pPr>
                      <a:r>
                        <a:rPr lang="ca" sz="1100">
                          <a:latin typeface="Comfortaa"/>
                          <a:ea typeface="Comfortaa"/>
                          <a:cs typeface="Comfortaa"/>
                          <a:sym typeface="Comfortaa"/>
                        </a:rPr>
                        <a:t>  CPJ</a:t>
                      </a:r>
                      <a:endParaRPr sz="1100">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RD</a:t>
                      </a:r>
                      <a:endParaRPr sz="1100">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RD,</a:t>
                      </a:r>
                      <a:endParaRPr sz="1100">
                        <a:latin typeface="Comfortaa"/>
                        <a:ea typeface="Comfortaa"/>
                        <a:cs typeface="Comfortaa"/>
                        <a:sym typeface="Comfortaa"/>
                      </a:endParaRPr>
                    </a:p>
                    <a:p>
                      <a:pPr indent="0" lvl="0" marL="0" rtl="0" algn="ctr">
                        <a:lnSpc>
                          <a:spcPct val="115000"/>
                        </a:lnSpc>
                        <a:spcBef>
                          <a:spcPts val="0"/>
                        </a:spcBef>
                        <a:spcAft>
                          <a:spcPts val="0"/>
                        </a:spcAft>
                        <a:buNone/>
                      </a:pPr>
                      <a:r>
                        <a:rPr lang="ca" sz="1100">
                          <a:latin typeface="Comfortaa"/>
                          <a:ea typeface="Comfortaa"/>
                          <a:cs typeface="Comfortaa"/>
                          <a:sym typeface="Comfortaa"/>
                        </a:rPr>
                        <a:t>PEE</a:t>
                      </a:r>
                      <a:endParaRPr sz="1100">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BW</a:t>
                      </a:r>
                      <a:endParaRPr sz="1100">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NAV</a:t>
                      </a:r>
                      <a:endParaRPr sz="1100">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r>
            </a:tbl>
          </a:graphicData>
        </a:graphic>
      </p:graphicFrame>
      <p:sp>
        <p:nvSpPr>
          <p:cNvPr id="84" name="Google Shape;84;p14"/>
          <p:cNvSpPr txBox="1"/>
          <p:nvPr/>
        </p:nvSpPr>
        <p:spPr>
          <a:xfrm>
            <a:off x="3601525" y="591550"/>
            <a:ext cx="5565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latin typeface="Comfortaa"/>
                <a:ea typeface="Comfortaa"/>
                <a:cs typeface="Comfortaa"/>
                <a:sym typeface="Comfortaa"/>
              </a:rPr>
              <a:t>Wireframe: Home Page</a:t>
            </a:r>
            <a:endParaRPr>
              <a:latin typeface="Comfortaa"/>
              <a:ea typeface="Comfortaa"/>
              <a:cs typeface="Comfortaa"/>
              <a:sym typeface="Comfortaa"/>
            </a:endParaRPr>
          </a:p>
        </p:txBody>
      </p:sp>
      <p:pic>
        <p:nvPicPr>
          <p:cNvPr id="268" name="Google Shape;268;p32"/>
          <p:cNvPicPr preferRelativeResize="0"/>
          <p:nvPr/>
        </p:nvPicPr>
        <p:blipFill>
          <a:blip r:embed="rId3">
            <a:alphaModFix/>
          </a:blip>
          <a:stretch>
            <a:fillRect/>
          </a:stretch>
        </p:blipFill>
        <p:spPr>
          <a:xfrm>
            <a:off x="522000" y="1304000"/>
            <a:ext cx="8099993" cy="3694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latin typeface="Comfortaa"/>
                <a:ea typeface="Comfortaa"/>
                <a:cs typeface="Comfortaa"/>
                <a:sym typeface="Comfortaa"/>
              </a:rPr>
              <a:t>Wireframe: Product View</a:t>
            </a:r>
            <a:endParaRPr>
              <a:latin typeface="Comfortaa"/>
              <a:ea typeface="Comfortaa"/>
              <a:cs typeface="Comfortaa"/>
              <a:sym typeface="Comfortaa"/>
            </a:endParaRPr>
          </a:p>
        </p:txBody>
      </p:sp>
      <p:pic>
        <p:nvPicPr>
          <p:cNvPr id="274" name="Google Shape;274;p33"/>
          <p:cNvPicPr preferRelativeResize="0"/>
          <p:nvPr/>
        </p:nvPicPr>
        <p:blipFill>
          <a:blip r:embed="rId3">
            <a:alphaModFix/>
          </a:blip>
          <a:stretch>
            <a:fillRect/>
          </a:stretch>
        </p:blipFill>
        <p:spPr>
          <a:xfrm>
            <a:off x="497975" y="1333925"/>
            <a:ext cx="8148060" cy="3694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latin typeface="Comfortaa"/>
                <a:ea typeface="Comfortaa"/>
                <a:cs typeface="Comfortaa"/>
                <a:sym typeface="Comfortaa"/>
              </a:rPr>
              <a:t>Wireframe: Product View</a:t>
            </a:r>
            <a:endParaRPr>
              <a:latin typeface="Comfortaa"/>
              <a:ea typeface="Comfortaa"/>
              <a:cs typeface="Comfortaa"/>
              <a:sym typeface="Comfortaa"/>
            </a:endParaRPr>
          </a:p>
        </p:txBody>
      </p:sp>
      <p:pic>
        <p:nvPicPr>
          <p:cNvPr id="280" name="Google Shape;280;p34"/>
          <p:cNvPicPr preferRelativeResize="0"/>
          <p:nvPr/>
        </p:nvPicPr>
        <p:blipFill>
          <a:blip r:embed="rId3">
            <a:alphaModFix/>
          </a:blip>
          <a:stretch>
            <a:fillRect/>
          </a:stretch>
        </p:blipFill>
        <p:spPr>
          <a:xfrm>
            <a:off x="537438" y="1311475"/>
            <a:ext cx="8069132" cy="36945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latin typeface="Comfortaa"/>
                <a:ea typeface="Comfortaa"/>
                <a:cs typeface="Comfortaa"/>
                <a:sym typeface="Comfortaa"/>
              </a:rPr>
              <a:t>Wireframe: Shopping Cart</a:t>
            </a:r>
            <a:endParaRPr>
              <a:latin typeface="Comfortaa"/>
              <a:ea typeface="Comfortaa"/>
              <a:cs typeface="Comfortaa"/>
              <a:sym typeface="Comfortaa"/>
            </a:endParaRPr>
          </a:p>
        </p:txBody>
      </p:sp>
      <p:pic>
        <p:nvPicPr>
          <p:cNvPr id="286" name="Google Shape;286;p35"/>
          <p:cNvPicPr preferRelativeResize="0"/>
          <p:nvPr/>
        </p:nvPicPr>
        <p:blipFill>
          <a:blip r:embed="rId3">
            <a:alphaModFix/>
          </a:blip>
          <a:stretch>
            <a:fillRect/>
          </a:stretch>
        </p:blipFill>
        <p:spPr>
          <a:xfrm>
            <a:off x="403825" y="1375575"/>
            <a:ext cx="8336348" cy="3648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latin typeface="Comfortaa"/>
                <a:ea typeface="Comfortaa"/>
                <a:cs typeface="Comfortaa"/>
                <a:sym typeface="Comfortaa"/>
              </a:rPr>
              <a:t>Wireframe: Profile</a:t>
            </a:r>
            <a:endParaRPr>
              <a:latin typeface="Comfortaa"/>
              <a:ea typeface="Comfortaa"/>
              <a:cs typeface="Comfortaa"/>
              <a:sym typeface="Comfortaa"/>
            </a:endParaRPr>
          </a:p>
        </p:txBody>
      </p:sp>
      <p:pic>
        <p:nvPicPr>
          <p:cNvPr id="292" name="Google Shape;292;p36"/>
          <p:cNvPicPr preferRelativeResize="0"/>
          <p:nvPr/>
        </p:nvPicPr>
        <p:blipFill>
          <a:blip r:embed="rId3">
            <a:alphaModFix/>
          </a:blip>
          <a:stretch>
            <a:fillRect/>
          </a:stretch>
        </p:blipFill>
        <p:spPr>
          <a:xfrm>
            <a:off x="594025" y="1323574"/>
            <a:ext cx="7955949" cy="36207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latin typeface="Comfortaa"/>
                <a:ea typeface="Comfortaa"/>
                <a:cs typeface="Comfortaa"/>
                <a:sym typeface="Comfortaa"/>
              </a:rPr>
              <a:t>Embudo de Conversión OTC1</a:t>
            </a:r>
            <a:endParaRPr>
              <a:latin typeface="Comfortaa"/>
              <a:ea typeface="Comfortaa"/>
              <a:cs typeface="Comfortaa"/>
              <a:sym typeface="Comfortaa"/>
            </a:endParaRPr>
          </a:p>
        </p:txBody>
      </p:sp>
      <p:sp>
        <p:nvSpPr>
          <p:cNvPr id="298" name="Google Shape;298;p37"/>
          <p:cNvSpPr/>
          <p:nvPr/>
        </p:nvSpPr>
        <p:spPr>
          <a:xfrm>
            <a:off x="387900" y="2215163"/>
            <a:ext cx="1058100" cy="329100"/>
          </a:xfrm>
          <a:prstGeom prst="roundRect">
            <a:avLst>
              <a:gd fmla="val 16667" name="adj"/>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900">
                <a:latin typeface="Comfortaa"/>
                <a:ea typeface="Comfortaa"/>
                <a:cs typeface="Comfortaa"/>
                <a:sym typeface="Comfortaa"/>
              </a:rPr>
              <a:t>Página Web</a:t>
            </a:r>
            <a:endParaRPr sz="900">
              <a:latin typeface="Comfortaa"/>
              <a:ea typeface="Comfortaa"/>
              <a:cs typeface="Comfortaa"/>
              <a:sym typeface="Comfortaa"/>
            </a:endParaRPr>
          </a:p>
        </p:txBody>
      </p:sp>
      <p:cxnSp>
        <p:nvCxnSpPr>
          <p:cNvPr id="299" name="Google Shape;299;p37"/>
          <p:cNvCxnSpPr>
            <a:stCxn id="298" idx="3"/>
            <a:endCxn id="300" idx="1"/>
          </p:cNvCxnSpPr>
          <p:nvPr/>
        </p:nvCxnSpPr>
        <p:spPr>
          <a:xfrm>
            <a:off x="1446000" y="2379713"/>
            <a:ext cx="575700" cy="600"/>
          </a:xfrm>
          <a:prstGeom prst="bentConnector3">
            <a:avLst>
              <a:gd fmla="val 50007" name="adj1"/>
            </a:avLst>
          </a:prstGeom>
          <a:noFill/>
          <a:ln cap="flat" cmpd="sng" w="19050">
            <a:solidFill>
              <a:srgbClr val="C2C2C2"/>
            </a:solidFill>
            <a:prstDash val="solid"/>
            <a:round/>
            <a:headEnd len="sm" w="sm" type="none"/>
            <a:tailEnd len="sm" w="sm" type="stealth"/>
          </a:ln>
        </p:spPr>
      </p:cxnSp>
      <p:sp>
        <p:nvSpPr>
          <p:cNvPr id="301" name="Google Shape;301;p37"/>
          <p:cNvSpPr txBox="1"/>
          <p:nvPr/>
        </p:nvSpPr>
        <p:spPr>
          <a:xfrm>
            <a:off x="1336950" y="1826375"/>
            <a:ext cx="793800" cy="38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ca" sz="800">
                <a:solidFill>
                  <a:schemeClr val="dk1"/>
                </a:solidFill>
                <a:latin typeface="Comfortaa"/>
                <a:ea typeface="Comfortaa"/>
                <a:cs typeface="Comfortaa"/>
                <a:sym typeface="Comfortaa"/>
              </a:rPr>
              <a:t>Buscar Producto</a:t>
            </a:r>
            <a:endParaRPr sz="800">
              <a:solidFill>
                <a:schemeClr val="dk1"/>
              </a:solidFill>
              <a:latin typeface="Comfortaa"/>
              <a:ea typeface="Comfortaa"/>
              <a:cs typeface="Comfortaa"/>
              <a:sym typeface="Comfortaa"/>
            </a:endParaRPr>
          </a:p>
        </p:txBody>
      </p:sp>
      <p:sp>
        <p:nvSpPr>
          <p:cNvPr id="302" name="Google Shape;302;p37"/>
          <p:cNvSpPr/>
          <p:nvPr/>
        </p:nvSpPr>
        <p:spPr>
          <a:xfrm>
            <a:off x="3446825" y="2806875"/>
            <a:ext cx="1475725" cy="979375"/>
          </a:xfrm>
          <a:prstGeom prst="flowChartDecision">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900">
                <a:latin typeface="Comfortaa"/>
                <a:ea typeface="Comfortaa"/>
                <a:cs typeface="Comfortaa"/>
                <a:sym typeface="Comfortaa"/>
              </a:rPr>
              <a:t>¿</a:t>
            </a:r>
            <a:endParaRPr sz="900">
              <a:latin typeface="Comfortaa"/>
              <a:ea typeface="Comfortaa"/>
              <a:cs typeface="Comfortaa"/>
              <a:sym typeface="Comfortaa"/>
            </a:endParaRPr>
          </a:p>
          <a:p>
            <a:pPr indent="0" lvl="0" marL="0" rtl="0" algn="ctr">
              <a:spcBef>
                <a:spcPts val="0"/>
              </a:spcBef>
              <a:spcAft>
                <a:spcPts val="0"/>
              </a:spcAft>
              <a:buNone/>
            </a:pPr>
            <a:r>
              <a:rPr lang="ca" sz="900">
                <a:latin typeface="Comfortaa"/>
                <a:ea typeface="Comfortaa"/>
                <a:cs typeface="Comfortaa"/>
                <a:sym typeface="Comfortaa"/>
              </a:rPr>
              <a:t>Tramitar?</a:t>
            </a:r>
            <a:endParaRPr sz="900">
              <a:latin typeface="Comfortaa"/>
              <a:ea typeface="Comfortaa"/>
              <a:cs typeface="Comfortaa"/>
              <a:sym typeface="Comfortaa"/>
            </a:endParaRPr>
          </a:p>
        </p:txBody>
      </p:sp>
      <p:sp>
        <p:nvSpPr>
          <p:cNvPr id="300" name="Google Shape;300;p37"/>
          <p:cNvSpPr/>
          <p:nvPr/>
        </p:nvSpPr>
        <p:spPr>
          <a:xfrm>
            <a:off x="2021775" y="2215163"/>
            <a:ext cx="1058100" cy="329100"/>
          </a:xfrm>
          <a:prstGeom prst="roundRect">
            <a:avLst>
              <a:gd fmla="val 16667" name="adj"/>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900">
                <a:latin typeface="Comfortaa"/>
                <a:ea typeface="Comfortaa"/>
                <a:cs typeface="Comfortaa"/>
                <a:sym typeface="Comfortaa"/>
              </a:rPr>
              <a:t>Página del Producto</a:t>
            </a:r>
            <a:endParaRPr sz="900">
              <a:latin typeface="Comfortaa"/>
              <a:ea typeface="Comfortaa"/>
              <a:cs typeface="Comfortaa"/>
              <a:sym typeface="Comfortaa"/>
            </a:endParaRPr>
          </a:p>
        </p:txBody>
      </p:sp>
      <p:sp>
        <p:nvSpPr>
          <p:cNvPr id="303" name="Google Shape;303;p37"/>
          <p:cNvSpPr/>
          <p:nvPr/>
        </p:nvSpPr>
        <p:spPr>
          <a:xfrm>
            <a:off x="307650" y="4022975"/>
            <a:ext cx="1218600" cy="388800"/>
          </a:xfrm>
          <a:prstGeom prst="roundRect">
            <a:avLst>
              <a:gd fmla="val 16667" name="adj"/>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solidFill>
                <a:srgbClr val="1A1A1A"/>
              </a:solidFill>
              <a:latin typeface="Comfortaa"/>
              <a:ea typeface="Comfortaa"/>
              <a:cs typeface="Comfortaa"/>
              <a:sym typeface="Comfortaa"/>
            </a:endParaRPr>
          </a:p>
          <a:p>
            <a:pPr indent="0" lvl="0" marL="0" rtl="0" algn="ctr">
              <a:spcBef>
                <a:spcPts val="0"/>
              </a:spcBef>
              <a:spcAft>
                <a:spcPts val="0"/>
              </a:spcAft>
              <a:buNone/>
            </a:pPr>
            <a:r>
              <a:rPr lang="ca" sz="900">
                <a:solidFill>
                  <a:srgbClr val="1A1A1A"/>
                </a:solidFill>
                <a:latin typeface="Comfortaa"/>
                <a:ea typeface="Comfortaa"/>
                <a:cs typeface="Comfortaa"/>
                <a:sym typeface="Comfortaa"/>
              </a:rPr>
              <a:t>Página de Agradecimiento</a:t>
            </a:r>
            <a:endParaRPr sz="900">
              <a:solidFill>
                <a:srgbClr val="1A1A1A"/>
              </a:solidFill>
              <a:latin typeface="Comfortaa"/>
              <a:ea typeface="Comfortaa"/>
              <a:cs typeface="Comfortaa"/>
              <a:sym typeface="Comfortaa"/>
            </a:endParaRPr>
          </a:p>
          <a:p>
            <a:pPr indent="0" lvl="0" marL="0" rtl="0" algn="ctr">
              <a:spcBef>
                <a:spcPts val="0"/>
              </a:spcBef>
              <a:spcAft>
                <a:spcPts val="0"/>
              </a:spcAft>
              <a:buNone/>
            </a:pPr>
            <a:r>
              <a:t/>
            </a:r>
            <a:endParaRPr sz="900">
              <a:latin typeface="Comfortaa"/>
              <a:ea typeface="Comfortaa"/>
              <a:cs typeface="Comfortaa"/>
              <a:sym typeface="Comfortaa"/>
            </a:endParaRPr>
          </a:p>
        </p:txBody>
      </p:sp>
      <p:sp>
        <p:nvSpPr>
          <p:cNvPr id="304" name="Google Shape;304;p37"/>
          <p:cNvSpPr/>
          <p:nvPr/>
        </p:nvSpPr>
        <p:spPr>
          <a:xfrm>
            <a:off x="3655650" y="2215163"/>
            <a:ext cx="1058100" cy="329100"/>
          </a:xfrm>
          <a:prstGeom prst="roundRect">
            <a:avLst>
              <a:gd fmla="val 16667" name="adj"/>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900">
                <a:latin typeface="Comfortaa"/>
                <a:ea typeface="Comfortaa"/>
                <a:cs typeface="Comfortaa"/>
                <a:sym typeface="Comfortaa"/>
              </a:rPr>
              <a:t>Carrito</a:t>
            </a:r>
            <a:endParaRPr sz="900">
              <a:latin typeface="Comfortaa"/>
              <a:ea typeface="Comfortaa"/>
              <a:cs typeface="Comfortaa"/>
              <a:sym typeface="Comfortaa"/>
            </a:endParaRPr>
          </a:p>
        </p:txBody>
      </p:sp>
      <p:cxnSp>
        <p:nvCxnSpPr>
          <p:cNvPr id="305" name="Google Shape;305;p37"/>
          <p:cNvCxnSpPr/>
          <p:nvPr/>
        </p:nvCxnSpPr>
        <p:spPr>
          <a:xfrm>
            <a:off x="3069675" y="2379713"/>
            <a:ext cx="575700" cy="600"/>
          </a:xfrm>
          <a:prstGeom prst="bentConnector3">
            <a:avLst>
              <a:gd fmla="val 50007" name="adj1"/>
            </a:avLst>
          </a:prstGeom>
          <a:noFill/>
          <a:ln cap="flat" cmpd="sng" w="19050">
            <a:solidFill>
              <a:srgbClr val="C2C2C2"/>
            </a:solidFill>
            <a:prstDash val="solid"/>
            <a:round/>
            <a:headEnd len="sm" w="sm" type="none"/>
            <a:tailEnd len="sm" w="sm" type="stealth"/>
          </a:ln>
        </p:spPr>
      </p:cxnSp>
      <p:sp>
        <p:nvSpPr>
          <p:cNvPr id="306" name="Google Shape;306;p37"/>
          <p:cNvSpPr txBox="1"/>
          <p:nvPr/>
        </p:nvSpPr>
        <p:spPr>
          <a:xfrm>
            <a:off x="2960625" y="1922413"/>
            <a:ext cx="793800" cy="38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ca" sz="800">
                <a:solidFill>
                  <a:schemeClr val="dk1"/>
                </a:solidFill>
                <a:latin typeface="Comfortaa"/>
                <a:ea typeface="Comfortaa"/>
                <a:cs typeface="Comfortaa"/>
                <a:sym typeface="Comfortaa"/>
              </a:rPr>
              <a:t>Añadir</a:t>
            </a:r>
            <a:endParaRPr sz="800">
              <a:solidFill>
                <a:schemeClr val="dk1"/>
              </a:solidFill>
              <a:latin typeface="Comfortaa"/>
              <a:ea typeface="Comfortaa"/>
              <a:cs typeface="Comfortaa"/>
              <a:sym typeface="Comfortaa"/>
            </a:endParaRPr>
          </a:p>
        </p:txBody>
      </p:sp>
      <p:cxnSp>
        <p:nvCxnSpPr>
          <p:cNvPr id="307" name="Google Shape;307;p37"/>
          <p:cNvCxnSpPr>
            <a:stCxn id="304" idx="2"/>
            <a:endCxn id="302" idx="0"/>
          </p:cNvCxnSpPr>
          <p:nvPr/>
        </p:nvCxnSpPr>
        <p:spPr>
          <a:xfrm flipH="1" rot="-5400000">
            <a:off x="4053750" y="2675213"/>
            <a:ext cx="262500" cy="600"/>
          </a:xfrm>
          <a:prstGeom prst="bentConnector3">
            <a:avLst>
              <a:gd fmla="val 50021" name="adj1"/>
            </a:avLst>
          </a:prstGeom>
          <a:noFill/>
          <a:ln cap="flat" cmpd="sng" w="19050">
            <a:solidFill>
              <a:srgbClr val="C2C2C2"/>
            </a:solidFill>
            <a:prstDash val="solid"/>
            <a:round/>
            <a:headEnd len="sm" w="sm" type="none"/>
            <a:tailEnd len="sm" w="sm" type="stealth"/>
          </a:ln>
        </p:spPr>
      </p:cxnSp>
      <p:cxnSp>
        <p:nvCxnSpPr>
          <p:cNvPr id="308" name="Google Shape;308;p37"/>
          <p:cNvCxnSpPr>
            <a:stCxn id="302" idx="1"/>
            <a:endCxn id="300" idx="2"/>
          </p:cNvCxnSpPr>
          <p:nvPr/>
        </p:nvCxnSpPr>
        <p:spPr>
          <a:xfrm rot="10800000">
            <a:off x="2550725" y="2544163"/>
            <a:ext cx="896100" cy="752400"/>
          </a:xfrm>
          <a:prstGeom prst="bentConnector2">
            <a:avLst/>
          </a:prstGeom>
          <a:noFill/>
          <a:ln cap="flat" cmpd="sng" w="19050">
            <a:solidFill>
              <a:srgbClr val="C2C2C2"/>
            </a:solidFill>
            <a:prstDash val="solid"/>
            <a:round/>
            <a:headEnd len="sm" w="sm" type="none"/>
            <a:tailEnd len="sm" w="sm" type="stealth"/>
          </a:ln>
        </p:spPr>
      </p:cxnSp>
      <p:sp>
        <p:nvSpPr>
          <p:cNvPr id="309" name="Google Shape;309;p37"/>
          <p:cNvSpPr txBox="1"/>
          <p:nvPr/>
        </p:nvSpPr>
        <p:spPr>
          <a:xfrm>
            <a:off x="2238325" y="3308338"/>
            <a:ext cx="793800" cy="38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ca" sz="800">
                <a:solidFill>
                  <a:schemeClr val="dk1"/>
                </a:solidFill>
                <a:latin typeface="Comfortaa"/>
                <a:ea typeface="Comfortaa"/>
                <a:cs typeface="Comfortaa"/>
                <a:sym typeface="Comfortaa"/>
              </a:rPr>
              <a:t>No</a:t>
            </a:r>
            <a:endParaRPr sz="800">
              <a:solidFill>
                <a:schemeClr val="dk1"/>
              </a:solidFill>
              <a:latin typeface="Comfortaa"/>
              <a:ea typeface="Comfortaa"/>
              <a:cs typeface="Comfortaa"/>
              <a:sym typeface="Comfortaa"/>
            </a:endParaRPr>
          </a:p>
        </p:txBody>
      </p:sp>
      <p:cxnSp>
        <p:nvCxnSpPr>
          <p:cNvPr id="310" name="Google Shape;310;p37"/>
          <p:cNvCxnSpPr>
            <a:stCxn id="302" idx="3"/>
            <a:endCxn id="311" idx="1"/>
          </p:cNvCxnSpPr>
          <p:nvPr/>
        </p:nvCxnSpPr>
        <p:spPr>
          <a:xfrm flipH="1" rot="10800000">
            <a:off x="4922550" y="2379763"/>
            <a:ext cx="299100" cy="916800"/>
          </a:xfrm>
          <a:prstGeom prst="bentConnector3">
            <a:avLst>
              <a:gd fmla="val 49979" name="adj1"/>
            </a:avLst>
          </a:prstGeom>
          <a:noFill/>
          <a:ln cap="flat" cmpd="sng" w="19050">
            <a:solidFill>
              <a:srgbClr val="C2C2C2"/>
            </a:solidFill>
            <a:prstDash val="solid"/>
            <a:round/>
            <a:headEnd len="sm" w="sm" type="none"/>
            <a:tailEnd len="sm" w="sm" type="stealth"/>
          </a:ln>
        </p:spPr>
      </p:cxnSp>
      <p:sp>
        <p:nvSpPr>
          <p:cNvPr id="311" name="Google Shape;311;p37"/>
          <p:cNvSpPr/>
          <p:nvPr/>
        </p:nvSpPr>
        <p:spPr>
          <a:xfrm>
            <a:off x="5221525" y="1890050"/>
            <a:ext cx="1701275" cy="979375"/>
          </a:xfrm>
          <a:prstGeom prst="flowChartDecision">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900">
                <a:latin typeface="Comfortaa"/>
                <a:ea typeface="Comfortaa"/>
                <a:cs typeface="Comfortaa"/>
                <a:sym typeface="Comfortaa"/>
              </a:rPr>
              <a:t>¿</a:t>
            </a:r>
            <a:endParaRPr sz="900">
              <a:latin typeface="Comfortaa"/>
              <a:ea typeface="Comfortaa"/>
              <a:cs typeface="Comfortaa"/>
              <a:sym typeface="Comfortaa"/>
            </a:endParaRPr>
          </a:p>
          <a:p>
            <a:pPr indent="0" lvl="0" marL="0" rtl="0" algn="ctr">
              <a:spcBef>
                <a:spcPts val="0"/>
              </a:spcBef>
              <a:spcAft>
                <a:spcPts val="0"/>
              </a:spcAft>
              <a:buNone/>
            </a:pPr>
            <a:r>
              <a:rPr lang="ca" sz="900">
                <a:latin typeface="Comfortaa"/>
                <a:ea typeface="Comfortaa"/>
                <a:cs typeface="Comfortaa"/>
                <a:sym typeface="Comfortaa"/>
              </a:rPr>
              <a:t>Usuario</a:t>
            </a:r>
            <a:r>
              <a:rPr lang="ca" sz="900">
                <a:latin typeface="Comfortaa"/>
                <a:ea typeface="Comfortaa"/>
                <a:cs typeface="Comfortaa"/>
                <a:sym typeface="Comfortaa"/>
              </a:rPr>
              <a:t> Registrado?</a:t>
            </a:r>
            <a:endParaRPr sz="900">
              <a:latin typeface="Comfortaa"/>
              <a:ea typeface="Comfortaa"/>
              <a:cs typeface="Comfortaa"/>
              <a:sym typeface="Comfortaa"/>
            </a:endParaRPr>
          </a:p>
        </p:txBody>
      </p:sp>
      <p:sp>
        <p:nvSpPr>
          <p:cNvPr id="312" name="Google Shape;312;p37"/>
          <p:cNvSpPr/>
          <p:nvPr/>
        </p:nvSpPr>
        <p:spPr>
          <a:xfrm>
            <a:off x="7565130" y="1785714"/>
            <a:ext cx="1256100" cy="1188600"/>
          </a:xfrm>
          <a:prstGeom prst="hexagon">
            <a:avLst>
              <a:gd fmla="val 25000" name="adj"/>
              <a:gd fmla="val 115470" name="vf"/>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000">
                <a:latin typeface="Comfortaa"/>
                <a:ea typeface="Comfortaa"/>
                <a:cs typeface="Comfortaa"/>
                <a:sym typeface="Comfortaa"/>
              </a:rPr>
              <a:t>Proceso de Registro y Datos del usuario</a:t>
            </a:r>
            <a:endParaRPr sz="1000">
              <a:latin typeface="Comfortaa"/>
              <a:ea typeface="Comfortaa"/>
              <a:cs typeface="Comfortaa"/>
              <a:sym typeface="Comfortaa"/>
            </a:endParaRPr>
          </a:p>
        </p:txBody>
      </p:sp>
      <p:cxnSp>
        <p:nvCxnSpPr>
          <p:cNvPr id="313" name="Google Shape;313;p37"/>
          <p:cNvCxnSpPr>
            <a:stCxn id="311" idx="3"/>
            <a:endCxn id="312" idx="3"/>
          </p:cNvCxnSpPr>
          <p:nvPr/>
        </p:nvCxnSpPr>
        <p:spPr>
          <a:xfrm>
            <a:off x="6922800" y="2379738"/>
            <a:ext cx="642300" cy="600"/>
          </a:xfrm>
          <a:prstGeom prst="bentConnector3">
            <a:avLst>
              <a:gd fmla="val 50002" name="adj1"/>
            </a:avLst>
          </a:prstGeom>
          <a:noFill/>
          <a:ln cap="flat" cmpd="sng" w="19050">
            <a:solidFill>
              <a:srgbClr val="C2C2C2"/>
            </a:solidFill>
            <a:prstDash val="solid"/>
            <a:round/>
            <a:headEnd len="sm" w="sm" type="none"/>
            <a:tailEnd len="sm" w="sm" type="stealth"/>
          </a:ln>
        </p:spPr>
      </p:cxnSp>
      <p:sp>
        <p:nvSpPr>
          <p:cNvPr id="314" name="Google Shape;314;p37"/>
          <p:cNvSpPr txBox="1"/>
          <p:nvPr/>
        </p:nvSpPr>
        <p:spPr>
          <a:xfrm>
            <a:off x="6847050" y="1990913"/>
            <a:ext cx="793800" cy="38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ca" sz="800">
                <a:solidFill>
                  <a:schemeClr val="dk1"/>
                </a:solidFill>
                <a:latin typeface="Comfortaa"/>
                <a:ea typeface="Comfortaa"/>
                <a:cs typeface="Comfortaa"/>
                <a:sym typeface="Comfortaa"/>
              </a:rPr>
              <a:t>No</a:t>
            </a:r>
            <a:endParaRPr sz="800">
              <a:solidFill>
                <a:schemeClr val="dk1"/>
              </a:solidFill>
              <a:latin typeface="Comfortaa"/>
              <a:ea typeface="Comfortaa"/>
              <a:cs typeface="Comfortaa"/>
              <a:sym typeface="Comfortaa"/>
            </a:endParaRPr>
          </a:p>
        </p:txBody>
      </p:sp>
      <p:sp>
        <p:nvSpPr>
          <p:cNvPr id="315" name="Google Shape;315;p37"/>
          <p:cNvSpPr/>
          <p:nvPr/>
        </p:nvSpPr>
        <p:spPr>
          <a:xfrm>
            <a:off x="5543113" y="3296563"/>
            <a:ext cx="1058100" cy="329100"/>
          </a:xfrm>
          <a:prstGeom prst="roundRect">
            <a:avLst>
              <a:gd fmla="val 16667" name="adj"/>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900">
                <a:latin typeface="Comfortaa"/>
                <a:ea typeface="Comfortaa"/>
                <a:cs typeface="Comfortaa"/>
                <a:sym typeface="Comfortaa"/>
              </a:rPr>
              <a:t>Log In</a:t>
            </a:r>
            <a:endParaRPr sz="900">
              <a:latin typeface="Comfortaa"/>
              <a:ea typeface="Comfortaa"/>
              <a:cs typeface="Comfortaa"/>
              <a:sym typeface="Comfortaa"/>
            </a:endParaRPr>
          </a:p>
        </p:txBody>
      </p:sp>
      <p:cxnSp>
        <p:nvCxnSpPr>
          <p:cNvPr id="316" name="Google Shape;316;p37"/>
          <p:cNvCxnSpPr>
            <a:stCxn id="311" idx="2"/>
            <a:endCxn id="315" idx="0"/>
          </p:cNvCxnSpPr>
          <p:nvPr/>
        </p:nvCxnSpPr>
        <p:spPr>
          <a:xfrm flipH="1" rot="-5400000">
            <a:off x="5858863" y="3082725"/>
            <a:ext cx="427200" cy="600"/>
          </a:xfrm>
          <a:prstGeom prst="bentConnector3">
            <a:avLst>
              <a:gd fmla="val 49993" name="adj1"/>
            </a:avLst>
          </a:prstGeom>
          <a:noFill/>
          <a:ln cap="flat" cmpd="sng" w="19050">
            <a:solidFill>
              <a:srgbClr val="C2C2C2"/>
            </a:solidFill>
            <a:prstDash val="solid"/>
            <a:round/>
            <a:headEnd len="sm" w="sm" type="none"/>
            <a:tailEnd len="sm" w="sm" type="stealth"/>
          </a:ln>
        </p:spPr>
      </p:cxnSp>
      <p:sp>
        <p:nvSpPr>
          <p:cNvPr id="317" name="Google Shape;317;p37"/>
          <p:cNvSpPr/>
          <p:nvPr/>
        </p:nvSpPr>
        <p:spPr>
          <a:xfrm>
            <a:off x="5543113" y="4052813"/>
            <a:ext cx="1058100" cy="329100"/>
          </a:xfrm>
          <a:prstGeom prst="roundRect">
            <a:avLst>
              <a:gd fmla="val 16667" name="adj"/>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900">
                <a:latin typeface="Comfortaa"/>
                <a:ea typeface="Comfortaa"/>
                <a:cs typeface="Comfortaa"/>
                <a:sym typeface="Comfortaa"/>
              </a:rPr>
              <a:t>Página de Datos</a:t>
            </a:r>
            <a:endParaRPr sz="900">
              <a:latin typeface="Comfortaa"/>
              <a:ea typeface="Comfortaa"/>
              <a:cs typeface="Comfortaa"/>
              <a:sym typeface="Comfortaa"/>
            </a:endParaRPr>
          </a:p>
        </p:txBody>
      </p:sp>
      <p:sp>
        <p:nvSpPr>
          <p:cNvPr id="318" name="Google Shape;318;p37"/>
          <p:cNvSpPr/>
          <p:nvPr/>
        </p:nvSpPr>
        <p:spPr>
          <a:xfrm>
            <a:off x="3693038" y="4048838"/>
            <a:ext cx="1058100" cy="329100"/>
          </a:xfrm>
          <a:prstGeom prst="roundRect">
            <a:avLst>
              <a:gd fmla="val 16667" name="adj"/>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900">
                <a:latin typeface="Comfortaa"/>
                <a:ea typeface="Comfortaa"/>
                <a:cs typeface="Comfortaa"/>
                <a:sym typeface="Comfortaa"/>
              </a:rPr>
              <a:t>Página de Pago</a:t>
            </a:r>
            <a:endParaRPr sz="900">
              <a:latin typeface="Comfortaa"/>
              <a:ea typeface="Comfortaa"/>
              <a:cs typeface="Comfortaa"/>
              <a:sym typeface="Comfortaa"/>
            </a:endParaRPr>
          </a:p>
        </p:txBody>
      </p:sp>
      <p:sp>
        <p:nvSpPr>
          <p:cNvPr id="319" name="Google Shape;319;p37"/>
          <p:cNvSpPr/>
          <p:nvPr/>
        </p:nvSpPr>
        <p:spPr>
          <a:xfrm>
            <a:off x="1974025" y="4048838"/>
            <a:ext cx="1058100" cy="329100"/>
          </a:xfrm>
          <a:prstGeom prst="roundRect">
            <a:avLst>
              <a:gd fmla="val 16667" name="adj"/>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900">
                <a:latin typeface="Comfortaa"/>
                <a:ea typeface="Comfortaa"/>
                <a:cs typeface="Comfortaa"/>
                <a:sym typeface="Comfortaa"/>
              </a:rPr>
              <a:t>Incremento OTC1</a:t>
            </a:r>
            <a:endParaRPr sz="900">
              <a:latin typeface="Comfortaa"/>
              <a:ea typeface="Comfortaa"/>
              <a:cs typeface="Comfortaa"/>
              <a:sym typeface="Comfortaa"/>
            </a:endParaRPr>
          </a:p>
        </p:txBody>
      </p:sp>
      <p:cxnSp>
        <p:nvCxnSpPr>
          <p:cNvPr id="320" name="Google Shape;320;p37"/>
          <p:cNvCxnSpPr>
            <a:endCxn id="319" idx="1"/>
          </p:cNvCxnSpPr>
          <p:nvPr/>
        </p:nvCxnSpPr>
        <p:spPr>
          <a:xfrm>
            <a:off x="1526125" y="4212788"/>
            <a:ext cx="447900" cy="600"/>
          </a:xfrm>
          <a:prstGeom prst="bentConnector3">
            <a:avLst>
              <a:gd fmla="val 50000" name="adj1"/>
            </a:avLst>
          </a:prstGeom>
          <a:noFill/>
          <a:ln cap="flat" cmpd="sng" w="19050">
            <a:solidFill>
              <a:srgbClr val="C2C2C2"/>
            </a:solidFill>
            <a:prstDash val="solid"/>
            <a:round/>
            <a:headEnd len="sm" w="sm" type="stealth"/>
            <a:tailEnd len="sm" w="sm" type="none"/>
          </a:ln>
        </p:spPr>
      </p:cxnSp>
      <p:cxnSp>
        <p:nvCxnSpPr>
          <p:cNvPr id="321" name="Google Shape;321;p37"/>
          <p:cNvCxnSpPr>
            <a:stCxn id="319" idx="3"/>
            <a:endCxn id="318" idx="1"/>
          </p:cNvCxnSpPr>
          <p:nvPr/>
        </p:nvCxnSpPr>
        <p:spPr>
          <a:xfrm>
            <a:off x="3032125" y="4213388"/>
            <a:ext cx="660900" cy="600"/>
          </a:xfrm>
          <a:prstGeom prst="bentConnector3">
            <a:avLst>
              <a:gd fmla="val 50001" name="adj1"/>
            </a:avLst>
          </a:prstGeom>
          <a:noFill/>
          <a:ln cap="flat" cmpd="sng" w="19050">
            <a:solidFill>
              <a:srgbClr val="C2C2C2"/>
            </a:solidFill>
            <a:prstDash val="solid"/>
            <a:round/>
            <a:headEnd len="sm" w="sm" type="stealth"/>
            <a:tailEnd len="sm" w="sm" type="none"/>
          </a:ln>
        </p:spPr>
      </p:cxnSp>
      <p:cxnSp>
        <p:nvCxnSpPr>
          <p:cNvPr id="322" name="Google Shape;322;p37"/>
          <p:cNvCxnSpPr>
            <a:stCxn id="318" idx="3"/>
            <a:endCxn id="317" idx="1"/>
          </p:cNvCxnSpPr>
          <p:nvPr/>
        </p:nvCxnSpPr>
        <p:spPr>
          <a:xfrm>
            <a:off x="4751138" y="4213388"/>
            <a:ext cx="792000" cy="3900"/>
          </a:xfrm>
          <a:prstGeom prst="bentConnector3">
            <a:avLst>
              <a:gd fmla="val 103344" name="adj1"/>
            </a:avLst>
          </a:prstGeom>
          <a:noFill/>
          <a:ln cap="flat" cmpd="sng" w="19050">
            <a:solidFill>
              <a:srgbClr val="C2C2C2"/>
            </a:solidFill>
            <a:prstDash val="solid"/>
            <a:round/>
            <a:headEnd len="sm" w="sm" type="stealth"/>
            <a:tailEnd len="sm" w="sm" type="none"/>
          </a:ln>
        </p:spPr>
      </p:cxnSp>
      <p:cxnSp>
        <p:nvCxnSpPr>
          <p:cNvPr id="323" name="Google Shape;323;p37"/>
          <p:cNvCxnSpPr/>
          <p:nvPr/>
        </p:nvCxnSpPr>
        <p:spPr>
          <a:xfrm flipH="1" rot="-5400000">
            <a:off x="5858863" y="3838975"/>
            <a:ext cx="427200" cy="600"/>
          </a:xfrm>
          <a:prstGeom prst="bentConnector3">
            <a:avLst>
              <a:gd fmla="val 49993" name="adj1"/>
            </a:avLst>
          </a:prstGeom>
          <a:noFill/>
          <a:ln cap="flat" cmpd="sng" w="19050">
            <a:solidFill>
              <a:srgbClr val="C2C2C2"/>
            </a:solidFill>
            <a:prstDash val="solid"/>
            <a:round/>
            <a:headEnd len="sm" w="sm" type="none"/>
            <a:tailEnd len="sm" w="sm" type="stealth"/>
          </a:ln>
        </p:spPr>
      </p:cxnSp>
      <p:cxnSp>
        <p:nvCxnSpPr>
          <p:cNvPr id="324" name="Google Shape;324;p37"/>
          <p:cNvCxnSpPr>
            <a:endCxn id="317" idx="3"/>
          </p:cNvCxnSpPr>
          <p:nvPr/>
        </p:nvCxnSpPr>
        <p:spPr>
          <a:xfrm flipH="1">
            <a:off x="6601213" y="2988863"/>
            <a:ext cx="1629900" cy="1228500"/>
          </a:xfrm>
          <a:prstGeom prst="bentConnector3">
            <a:avLst>
              <a:gd fmla="val 1" name="adj1"/>
            </a:avLst>
          </a:prstGeom>
          <a:noFill/>
          <a:ln cap="flat" cmpd="sng" w="19050">
            <a:solidFill>
              <a:srgbClr val="C2C2C2"/>
            </a:solidFill>
            <a:prstDash val="solid"/>
            <a:round/>
            <a:headEnd len="sm" w="sm" type="none"/>
            <a:tailEnd len="sm" w="sm" type="stealth"/>
          </a:ln>
        </p:spPr>
      </p:cxnSp>
      <p:sp>
        <p:nvSpPr>
          <p:cNvPr id="325" name="Google Shape;325;p37"/>
          <p:cNvSpPr txBox="1"/>
          <p:nvPr/>
        </p:nvSpPr>
        <p:spPr>
          <a:xfrm>
            <a:off x="4467275" y="2643763"/>
            <a:ext cx="793800" cy="38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ca" sz="800">
                <a:solidFill>
                  <a:schemeClr val="dk1"/>
                </a:solidFill>
                <a:latin typeface="Comfortaa"/>
                <a:ea typeface="Comfortaa"/>
                <a:cs typeface="Comfortaa"/>
                <a:sym typeface="Comfortaa"/>
              </a:rPr>
              <a:t>Si</a:t>
            </a:r>
            <a:endParaRPr sz="800">
              <a:solidFill>
                <a:schemeClr val="dk1"/>
              </a:solidFill>
              <a:latin typeface="Comfortaa"/>
              <a:ea typeface="Comfortaa"/>
              <a:cs typeface="Comfortaa"/>
              <a:sym typeface="Comfortaa"/>
            </a:endParaRPr>
          </a:p>
        </p:txBody>
      </p:sp>
      <p:sp>
        <p:nvSpPr>
          <p:cNvPr id="326" name="Google Shape;326;p37"/>
          <p:cNvSpPr txBox="1"/>
          <p:nvPr/>
        </p:nvSpPr>
        <p:spPr>
          <a:xfrm>
            <a:off x="5846938" y="2888588"/>
            <a:ext cx="793800" cy="38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ca" sz="800">
                <a:solidFill>
                  <a:schemeClr val="dk1"/>
                </a:solidFill>
                <a:latin typeface="Comfortaa"/>
                <a:ea typeface="Comfortaa"/>
                <a:cs typeface="Comfortaa"/>
                <a:sym typeface="Comfortaa"/>
              </a:rPr>
              <a:t>Si</a:t>
            </a:r>
            <a:endParaRPr sz="800">
              <a:solidFill>
                <a:schemeClr val="dk1"/>
              </a:solidFill>
              <a:latin typeface="Comfortaa"/>
              <a:ea typeface="Comfortaa"/>
              <a:cs typeface="Comfortaa"/>
              <a:sym typeface="Comfortaa"/>
            </a:endParaRPr>
          </a:p>
        </p:txBody>
      </p:sp>
      <p:sp>
        <p:nvSpPr>
          <p:cNvPr id="327" name="Google Shape;327;p37"/>
          <p:cNvSpPr/>
          <p:nvPr/>
        </p:nvSpPr>
        <p:spPr>
          <a:xfrm>
            <a:off x="322200" y="2845763"/>
            <a:ext cx="1189500" cy="875700"/>
          </a:xfrm>
          <a:prstGeom prst="roundRect">
            <a:avLst>
              <a:gd fmla="val 16667" name="adj"/>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100">
                <a:latin typeface="Comfortaa"/>
                <a:ea typeface="Comfortaa"/>
                <a:cs typeface="Comfortaa"/>
                <a:sym typeface="Comfortaa"/>
              </a:rPr>
              <a:t>Métodos de Atracción de Tráfico</a:t>
            </a:r>
            <a:endParaRPr sz="1100">
              <a:latin typeface="Comfortaa"/>
              <a:ea typeface="Comfortaa"/>
              <a:cs typeface="Comfortaa"/>
              <a:sym typeface="Comfortaa"/>
            </a:endParaRPr>
          </a:p>
        </p:txBody>
      </p:sp>
      <p:cxnSp>
        <p:nvCxnSpPr>
          <p:cNvPr id="328" name="Google Shape;328;p37"/>
          <p:cNvCxnSpPr>
            <a:stCxn id="327" idx="0"/>
            <a:endCxn id="298" idx="2"/>
          </p:cNvCxnSpPr>
          <p:nvPr/>
        </p:nvCxnSpPr>
        <p:spPr>
          <a:xfrm rot="-5400000">
            <a:off x="766500" y="2694713"/>
            <a:ext cx="301500" cy="600"/>
          </a:xfrm>
          <a:prstGeom prst="bentConnector3">
            <a:avLst>
              <a:gd fmla="val 50000" name="adj1"/>
            </a:avLst>
          </a:prstGeom>
          <a:noFill/>
          <a:ln cap="flat" cmpd="sng" w="19050">
            <a:solidFill>
              <a:srgbClr val="C2C2C2"/>
            </a:solidFill>
            <a:prstDash val="solid"/>
            <a:round/>
            <a:headEnd len="sm" w="sm" type="none"/>
            <a:tailEnd len="sm" w="sm" type="stealth"/>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latin typeface="Comfortaa"/>
                <a:ea typeface="Comfortaa"/>
                <a:cs typeface="Comfortaa"/>
                <a:sym typeface="Comfortaa"/>
              </a:rPr>
              <a:t>Embudo de Conversión </a:t>
            </a:r>
            <a:r>
              <a:rPr lang="ca">
                <a:latin typeface="Comfortaa"/>
                <a:ea typeface="Comfortaa"/>
                <a:cs typeface="Comfortaa"/>
                <a:sym typeface="Comfortaa"/>
              </a:rPr>
              <a:t>OTC2</a:t>
            </a:r>
            <a:endParaRPr>
              <a:latin typeface="Comfortaa"/>
              <a:ea typeface="Comfortaa"/>
              <a:cs typeface="Comfortaa"/>
              <a:sym typeface="Comfortaa"/>
            </a:endParaRPr>
          </a:p>
        </p:txBody>
      </p:sp>
      <p:sp>
        <p:nvSpPr>
          <p:cNvPr id="334" name="Google Shape;334;p38"/>
          <p:cNvSpPr/>
          <p:nvPr/>
        </p:nvSpPr>
        <p:spPr>
          <a:xfrm>
            <a:off x="1254775" y="2119525"/>
            <a:ext cx="1153500" cy="525300"/>
          </a:xfrm>
          <a:prstGeom prst="roundRect">
            <a:avLst>
              <a:gd fmla="val 16667" name="adj"/>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100">
                <a:latin typeface="Comfortaa"/>
                <a:ea typeface="Comfortaa"/>
                <a:cs typeface="Comfortaa"/>
                <a:sym typeface="Comfortaa"/>
              </a:rPr>
              <a:t>Página Web</a:t>
            </a:r>
            <a:endParaRPr sz="1100">
              <a:latin typeface="Comfortaa"/>
              <a:ea typeface="Comfortaa"/>
              <a:cs typeface="Comfortaa"/>
              <a:sym typeface="Comfortaa"/>
            </a:endParaRPr>
          </a:p>
        </p:txBody>
      </p:sp>
      <p:sp>
        <p:nvSpPr>
          <p:cNvPr id="335" name="Google Shape;335;p38"/>
          <p:cNvSpPr/>
          <p:nvPr/>
        </p:nvSpPr>
        <p:spPr>
          <a:xfrm>
            <a:off x="3561788" y="2119213"/>
            <a:ext cx="2020500" cy="525300"/>
          </a:xfrm>
          <a:prstGeom prst="roundRect">
            <a:avLst>
              <a:gd fmla="val 16667" name="adj"/>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100">
                <a:latin typeface="Comfortaa"/>
                <a:ea typeface="Comfortaa"/>
                <a:cs typeface="Comfortaa"/>
                <a:sym typeface="Comfortaa"/>
              </a:rPr>
              <a:t>Página de Sign In</a:t>
            </a:r>
            <a:endParaRPr sz="1100">
              <a:latin typeface="Comfortaa"/>
              <a:ea typeface="Comfortaa"/>
              <a:cs typeface="Comfortaa"/>
              <a:sym typeface="Comfortaa"/>
            </a:endParaRPr>
          </a:p>
        </p:txBody>
      </p:sp>
      <p:sp>
        <p:nvSpPr>
          <p:cNvPr id="336" name="Google Shape;336;p38"/>
          <p:cNvSpPr/>
          <p:nvPr/>
        </p:nvSpPr>
        <p:spPr>
          <a:xfrm>
            <a:off x="6735675" y="2119213"/>
            <a:ext cx="2020500" cy="525300"/>
          </a:xfrm>
          <a:prstGeom prst="roundRect">
            <a:avLst>
              <a:gd fmla="val 16667" name="adj"/>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100">
                <a:solidFill>
                  <a:srgbClr val="1A1A1A"/>
                </a:solidFill>
                <a:latin typeface="Comfortaa"/>
                <a:ea typeface="Comfortaa"/>
                <a:cs typeface="Comfortaa"/>
                <a:sym typeface="Comfortaa"/>
              </a:rPr>
              <a:t>Página de Agradecimiento</a:t>
            </a:r>
            <a:endParaRPr sz="1100">
              <a:solidFill>
                <a:srgbClr val="1A1A1A"/>
              </a:solidFill>
              <a:latin typeface="Comfortaa"/>
              <a:ea typeface="Comfortaa"/>
              <a:cs typeface="Comfortaa"/>
              <a:sym typeface="Comfortaa"/>
            </a:endParaRPr>
          </a:p>
        </p:txBody>
      </p:sp>
      <p:cxnSp>
        <p:nvCxnSpPr>
          <p:cNvPr id="337" name="Google Shape;337;p38"/>
          <p:cNvCxnSpPr>
            <a:stCxn id="334" idx="3"/>
            <a:endCxn id="335" idx="1"/>
          </p:cNvCxnSpPr>
          <p:nvPr/>
        </p:nvCxnSpPr>
        <p:spPr>
          <a:xfrm>
            <a:off x="2408275" y="2382175"/>
            <a:ext cx="1153500" cy="600"/>
          </a:xfrm>
          <a:prstGeom prst="bentConnector3">
            <a:avLst>
              <a:gd fmla="val 50001" name="adj1"/>
            </a:avLst>
          </a:prstGeom>
          <a:noFill/>
          <a:ln cap="flat" cmpd="sng" w="19050">
            <a:solidFill>
              <a:srgbClr val="C2C2C2"/>
            </a:solidFill>
            <a:prstDash val="solid"/>
            <a:round/>
            <a:headEnd len="sm" w="sm" type="none"/>
            <a:tailEnd len="sm" w="sm" type="stealth"/>
          </a:ln>
        </p:spPr>
      </p:cxnSp>
      <p:cxnSp>
        <p:nvCxnSpPr>
          <p:cNvPr id="338" name="Google Shape;338;p38"/>
          <p:cNvCxnSpPr>
            <a:stCxn id="335" idx="3"/>
            <a:endCxn id="336" idx="1"/>
          </p:cNvCxnSpPr>
          <p:nvPr/>
        </p:nvCxnSpPr>
        <p:spPr>
          <a:xfrm>
            <a:off x="5582288" y="2381863"/>
            <a:ext cx="1153500" cy="600"/>
          </a:xfrm>
          <a:prstGeom prst="bentConnector3">
            <a:avLst>
              <a:gd fmla="val 49995" name="adj1"/>
            </a:avLst>
          </a:prstGeom>
          <a:noFill/>
          <a:ln cap="flat" cmpd="sng" w="19050">
            <a:solidFill>
              <a:srgbClr val="C2C2C2"/>
            </a:solidFill>
            <a:prstDash val="solid"/>
            <a:round/>
            <a:headEnd len="sm" w="sm" type="none"/>
            <a:tailEnd len="sm" w="sm" type="stealth"/>
          </a:ln>
        </p:spPr>
      </p:cxnSp>
      <p:sp>
        <p:nvSpPr>
          <p:cNvPr id="339" name="Google Shape;339;p38"/>
          <p:cNvSpPr txBox="1"/>
          <p:nvPr/>
        </p:nvSpPr>
        <p:spPr>
          <a:xfrm>
            <a:off x="3561800" y="3020325"/>
            <a:ext cx="20205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500">
                <a:solidFill>
                  <a:schemeClr val="dk1"/>
                </a:solidFill>
                <a:latin typeface="Comfortaa"/>
                <a:ea typeface="Comfortaa"/>
                <a:cs typeface="Comfortaa"/>
                <a:sym typeface="Comfortaa"/>
              </a:rPr>
              <a:t>Introducir datos de registro</a:t>
            </a:r>
            <a:endParaRPr sz="1500">
              <a:solidFill>
                <a:schemeClr val="dk1"/>
              </a:solidFill>
              <a:latin typeface="Comfortaa"/>
              <a:ea typeface="Comfortaa"/>
              <a:cs typeface="Comfortaa"/>
              <a:sym typeface="Comfortaa"/>
            </a:endParaRPr>
          </a:p>
        </p:txBody>
      </p:sp>
      <p:cxnSp>
        <p:nvCxnSpPr>
          <p:cNvPr id="340" name="Google Shape;340;p38"/>
          <p:cNvCxnSpPr>
            <a:stCxn id="339" idx="0"/>
            <a:endCxn id="335" idx="2"/>
          </p:cNvCxnSpPr>
          <p:nvPr/>
        </p:nvCxnSpPr>
        <p:spPr>
          <a:xfrm rot="10800000">
            <a:off x="4572050" y="2644425"/>
            <a:ext cx="0" cy="375900"/>
          </a:xfrm>
          <a:prstGeom prst="straightConnector1">
            <a:avLst/>
          </a:prstGeom>
          <a:noFill/>
          <a:ln cap="flat" cmpd="sng" w="19050">
            <a:solidFill>
              <a:srgbClr val="C2C2C2"/>
            </a:solidFill>
            <a:prstDash val="solid"/>
            <a:round/>
            <a:headEnd len="med" w="med" type="none"/>
            <a:tailEnd len="med" w="med" type="stealth"/>
          </a:ln>
        </p:spPr>
      </p:cxnSp>
      <p:cxnSp>
        <p:nvCxnSpPr>
          <p:cNvPr id="341" name="Google Shape;341;p38"/>
          <p:cNvCxnSpPr>
            <a:endCxn id="342" idx="0"/>
          </p:cNvCxnSpPr>
          <p:nvPr/>
        </p:nvCxnSpPr>
        <p:spPr>
          <a:xfrm flipH="1" rot="-5400000">
            <a:off x="4234800" y="3992313"/>
            <a:ext cx="673800" cy="600"/>
          </a:xfrm>
          <a:prstGeom prst="bentConnector3">
            <a:avLst>
              <a:gd fmla="val 50000" name="adj1"/>
            </a:avLst>
          </a:prstGeom>
          <a:noFill/>
          <a:ln cap="flat" cmpd="sng" w="19050">
            <a:solidFill>
              <a:srgbClr val="C2C2C2"/>
            </a:solidFill>
            <a:prstDash val="solid"/>
            <a:round/>
            <a:headEnd len="sm" w="sm" type="none"/>
            <a:tailEnd len="sm" w="sm" type="stealth"/>
          </a:ln>
        </p:spPr>
      </p:cxnSp>
      <p:sp>
        <p:nvSpPr>
          <p:cNvPr id="342" name="Google Shape;342;p38"/>
          <p:cNvSpPr/>
          <p:nvPr/>
        </p:nvSpPr>
        <p:spPr>
          <a:xfrm>
            <a:off x="3561750" y="4329513"/>
            <a:ext cx="2020500" cy="525300"/>
          </a:xfrm>
          <a:prstGeom prst="roundRect">
            <a:avLst>
              <a:gd fmla="val 16667" name="adj"/>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100">
                <a:latin typeface="Comfortaa"/>
                <a:ea typeface="Comfortaa"/>
                <a:cs typeface="Comfortaa"/>
                <a:sym typeface="Comfortaa"/>
              </a:rPr>
              <a:t>Incrementar OTC2</a:t>
            </a:r>
            <a:endParaRPr sz="1100">
              <a:latin typeface="Comfortaa"/>
              <a:ea typeface="Comfortaa"/>
              <a:cs typeface="Comfortaa"/>
              <a:sym typeface="Comfortaa"/>
            </a:endParaRPr>
          </a:p>
        </p:txBody>
      </p:sp>
      <p:sp>
        <p:nvSpPr>
          <p:cNvPr id="343" name="Google Shape;343;p38"/>
          <p:cNvSpPr/>
          <p:nvPr/>
        </p:nvSpPr>
        <p:spPr>
          <a:xfrm>
            <a:off x="1236775" y="3161325"/>
            <a:ext cx="1189500" cy="875700"/>
          </a:xfrm>
          <a:prstGeom prst="roundRect">
            <a:avLst>
              <a:gd fmla="val 16667" name="adj"/>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100">
                <a:latin typeface="Comfortaa"/>
                <a:ea typeface="Comfortaa"/>
                <a:cs typeface="Comfortaa"/>
                <a:sym typeface="Comfortaa"/>
              </a:rPr>
              <a:t>Métodos de Atracción de Tráfico</a:t>
            </a:r>
            <a:endParaRPr sz="1100">
              <a:latin typeface="Comfortaa"/>
              <a:ea typeface="Comfortaa"/>
              <a:cs typeface="Comfortaa"/>
              <a:sym typeface="Comfortaa"/>
            </a:endParaRPr>
          </a:p>
        </p:txBody>
      </p:sp>
      <p:cxnSp>
        <p:nvCxnSpPr>
          <p:cNvPr id="344" name="Google Shape;344;p38"/>
          <p:cNvCxnSpPr>
            <a:stCxn id="343" idx="0"/>
          </p:cNvCxnSpPr>
          <p:nvPr/>
        </p:nvCxnSpPr>
        <p:spPr>
          <a:xfrm rot="10800000">
            <a:off x="1831525" y="2644425"/>
            <a:ext cx="0" cy="516900"/>
          </a:xfrm>
          <a:prstGeom prst="straightConnector1">
            <a:avLst/>
          </a:prstGeom>
          <a:noFill/>
          <a:ln cap="flat" cmpd="sng" w="19050">
            <a:solidFill>
              <a:srgbClr val="C2C2C2"/>
            </a:solidFill>
            <a:prstDash val="solid"/>
            <a:round/>
            <a:headEnd len="med" w="med" type="none"/>
            <a:tailEnd len="med" w="med" type="stealth"/>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latin typeface="Comfortaa"/>
                <a:ea typeface="Comfortaa"/>
                <a:cs typeface="Comfortaa"/>
                <a:sym typeface="Comfortaa"/>
              </a:rPr>
              <a:t>Embudo de Conversión </a:t>
            </a:r>
            <a:r>
              <a:rPr lang="ca">
                <a:latin typeface="Comfortaa"/>
                <a:ea typeface="Comfortaa"/>
                <a:cs typeface="Comfortaa"/>
                <a:sym typeface="Comfortaa"/>
              </a:rPr>
              <a:t>OTC3</a:t>
            </a:r>
            <a:endParaRPr>
              <a:latin typeface="Comfortaa"/>
              <a:ea typeface="Comfortaa"/>
              <a:cs typeface="Comfortaa"/>
              <a:sym typeface="Comfortaa"/>
            </a:endParaRPr>
          </a:p>
        </p:txBody>
      </p:sp>
      <p:sp>
        <p:nvSpPr>
          <p:cNvPr id="350" name="Google Shape;350;p39"/>
          <p:cNvSpPr/>
          <p:nvPr/>
        </p:nvSpPr>
        <p:spPr>
          <a:xfrm>
            <a:off x="1854050" y="2414750"/>
            <a:ext cx="1189500" cy="875700"/>
          </a:xfrm>
          <a:prstGeom prst="roundRect">
            <a:avLst>
              <a:gd fmla="val 16667" name="adj"/>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100">
                <a:latin typeface="Comfortaa"/>
                <a:ea typeface="Comfortaa"/>
                <a:cs typeface="Comfortaa"/>
                <a:sym typeface="Comfortaa"/>
              </a:rPr>
              <a:t>Métodos de Atracción de Tráfico</a:t>
            </a:r>
            <a:endParaRPr sz="1100">
              <a:latin typeface="Comfortaa"/>
              <a:ea typeface="Comfortaa"/>
              <a:cs typeface="Comfortaa"/>
              <a:sym typeface="Comfortaa"/>
            </a:endParaRPr>
          </a:p>
        </p:txBody>
      </p:sp>
      <p:sp>
        <p:nvSpPr>
          <p:cNvPr id="351" name="Google Shape;351;p39"/>
          <p:cNvSpPr/>
          <p:nvPr/>
        </p:nvSpPr>
        <p:spPr>
          <a:xfrm>
            <a:off x="6092675" y="1990438"/>
            <a:ext cx="2020500" cy="525300"/>
          </a:xfrm>
          <a:prstGeom prst="roundRect">
            <a:avLst>
              <a:gd fmla="val 16667" name="adj"/>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100">
                <a:latin typeface="Comfortaa"/>
                <a:ea typeface="Comfortaa"/>
                <a:cs typeface="Comfortaa"/>
                <a:sym typeface="Comfortaa"/>
              </a:rPr>
              <a:t>TikTok</a:t>
            </a:r>
            <a:endParaRPr sz="1100">
              <a:latin typeface="Comfortaa"/>
              <a:ea typeface="Comfortaa"/>
              <a:cs typeface="Comfortaa"/>
              <a:sym typeface="Comfortaa"/>
            </a:endParaRPr>
          </a:p>
        </p:txBody>
      </p:sp>
      <p:sp>
        <p:nvSpPr>
          <p:cNvPr id="352" name="Google Shape;352;p39"/>
          <p:cNvSpPr/>
          <p:nvPr/>
        </p:nvSpPr>
        <p:spPr>
          <a:xfrm>
            <a:off x="6092663" y="3167838"/>
            <a:ext cx="2020500" cy="525300"/>
          </a:xfrm>
          <a:prstGeom prst="roundRect">
            <a:avLst>
              <a:gd fmla="val 16667" name="adj"/>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100">
                <a:solidFill>
                  <a:srgbClr val="1A1A1A"/>
                </a:solidFill>
                <a:latin typeface="Comfortaa"/>
                <a:ea typeface="Comfortaa"/>
                <a:cs typeface="Comfortaa"/>
                <a:sym typeface="Comfortaa"/>
              </a:rPr>
              <a:t>Instagram</a:t>
            </a:r>
            <a:endParaRPr sz="1100">
              <a:solidFill>
                <a:srgbClr val="1A1A1A"/>
              </a:solidFill>
              <a:latin typeface="Comfortaa"/>
              <a:ea typeface="Comfortaa"/>
              <a:cs typeface="Comfortaa"/>
              <a:sym typeface="Comfortaa"/>
            </a:endParaRPr>
          </a:p>
        </p:txBody>
      </p:sp>
      <p:cxnSp>
        <p:nvCxnSpPr>
          <p:cNvPr id="353" name="Google Shape;353;p39"/>
          <p:cNvCxnSpPr>
            <a:stCxn id="350" idx="3"/>
            <a:endCxn id="351" idx="1"/>
          </p:cNvCxnSpPr>
          <p:nvPr/>
        </p:nvCxnSpPr>
        <p:spPr>
          <a:xfrm flipH="1" rot="10800000">
            <a:off x="3043550" y="2253200"/>
            <a:ext cx="3049200" cy="599400"/>
          </a:xfrm>
          <a:prstGeom prst="bentConnector3">
            <a:avLst>
              <a:gd fmla="val 49999" name="adj1"/>
            </a:avLst>
          </a:prstGeom>
          <a:noFill/>
          <a:ln cap="flat" cmpd="sng" w="19050">
            <a:solidFill>
              <a:srgbClr val="C2C2C2"/>
            </a:solidFill>
            <a:prstDash val="solid"/>
            <a:round/>
            <a:headEnd len="sm" w="sm" type="none"/>
            <a:tailEnd len="sm" w="sm" type="stealth"/>
          </a:ln>
        </p:spPr>
      </p:cxnSp>
      <p:cxnSp>
        <p:nvCxnSpPr>
          <p:cNvPr id="354" name="Google Shape;354;p39"/>
          <p:cNvCxnSpPr>
            <a:stCxn id="350" idx="3"/>
            <a:endCxn id="352" idx="1"/>
          </p:cNvCxnSpPr>
          <p:nvPr/>
        </p:nvCxnSpPr>
        <p:spPr>
          <a:xfrm>
            <a:off x="3043550" y="2852600"/>
            <a:ext cx="3049200" cy="577800"/>
          </a:xfrm>
          <a:prstGeom prst="bentConnector3">
            <a:avLst>
              <a:gd fmla="val 49999" name="adj1"/>
            </a:avLst>
          </a:prstGeom>
          <a:noFill/>
          <a:ln cap="flat" cmpd="sng" w="19050">
            <a:solidFill>
              <a:srgbClr val="C2C2C2"/>
            </a:solidFill>
            <a:prstDash val="solid"/>
            <a:round/>
            <a:headEnd len="sm" w="sm" type="none"/>
            <a:tailEnd len="sm" w="sm" type="stealth"/>
          </a:ln>
        </p:spPr>
      </p:cxnSp>
      <p:sp>
        <p:nvSpPr>
          <p:cNvPr id="355" name="Google Shape;355;p39"/>
          <p:cNvSpPr txBox="1"/>
          <p:nvPr/>
        </p:nvSpPr>
        <p:spPr>
          <a:xfrm>
            <a:off x="4151250" y="1526700"/>
            <a:ext cx="841500" cy="3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500">
                <a:solidFill>
                  <a:schemeClr val="dk1"/>
                </a:solidFill>
                <a:latin typeface="Comfortaa"/>
                <a:ea typeface="Comfortaa"/>
                <a:cs typeface="Comfortaa"/>
                <a:sym typeface="Comfortaa"/>
              </a:rPr>
              <a:t>Follow</a:t>
            </a:r>
            <a:endParaRPr sz="1500">
              <a:solidFill>
                <a:schemeClr val="dk1"/>
              </a:solidFill>
              <a:latin typeface="Comfortaa"/>
              <a:ea typeface="Comfortaa"/>
              <a:cs typeface="Comfortaa"/>
              <a:sym typeface="Comfortaa"/>
            </a:endParaRPr>
          </a:p>
        </p:txBody>
      </p:sp>
      <p:cxnSp>
        <p:nvCxnSpPr>
          <p:cNvPr id="356" name="Google Shape;356;p39"/>
          <p:cNvCxnSpPr>
            <a:endCxn id="357" idx="0"/>
          </p:cNvCxnSpPr>
          <p:nvPr/>
        </p:nvCxnSpPr>
        <p:spPr>
          <a:xfrm flipH="1" rot="-5400000">
            <a:off x="4230875" y="3880238"/>
            <a:ext cx="673800" cy="600"/>
          </a:xfrm>
          <a:prstGeom prst="bentConnector3">
            <a:avLst>
              <a:gd fmla="val 50000" name="adj1"/>
            </a:avLst>
          </a:prstGeom>
          <a:noFill/>
          <a:ln cap="flat" cmpd="sng" w="19050">
            <a:solidFill>
              <a:srgbClr val="C2C2C2"/>
            </a:solidFill>
            <a:prstDash val="solid"/>
            <a:round/>
            <a:headEnd len="sm" w="sm" type="none"/>
            <a:tailEnd len="sm" w="sm" type="stealth"/>
          </a:ln>
        </p:spPr>
      </p:cxnSp>
      <p:sp>
        <p:nvSpPr>
          <p:cNvPr id="357" name="Google Shape;357;p39"/>
          <p:cNvSpPr/>
          <p:nvPr/>
        </p:nvSpPr>
        <p:spPr>
          <a:xfrm>
            <a:off x="3557825" y="4217438"/>
            <a:ext cx="2020500" cy="525300"/>
          </a:xfrm>
          <a:prstGeom prst="roundRect">
            <a:avLst>
              <a:gd fmla="val 16667" name="adj"/>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100">
                <a:latin typeface="Comfortaa"/>
                <a:ea typeface="Comfortaa"/>
                <a:cs typeface="Comfortaa"/>
                <a:sym typeface="Comfortaa"/>
              </a:rPr>
              <a:t>Incrementar OTC3</a:t>
            </a:r>
            <a:endParaRPr sz="1100">
              <a:latin typeface="Comfortaa"/>
              <a:ea typeface="Comfortaa"/>
              <a:cs typeface="Comfortaa"/>
              <a:sym typeface="Comforta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latin typeface="Comfortaa"/>
                <a:ea typeface="Comfortaa"/>
                <a:cs typeface="Comfortaa"/>
                <a:sym typeface="Comfortaa"/>
              </a:rPr>
              <a:t>Embudo de Conversión </a:t>
            </a:r>
            <a:r>
              <a:rPr lang="ca">
                <a:latin typeface="Comfortaa"/>
                <a:ea typeface="Comfortaa"/>
                <a:cs typeface="Comfortaa"/>
                <a:sym typeface="Comfortaa"/>
              </a:rPr>
              <a:t>OTC4</a:t>
            </a:r>
            <a:endParaRPr>
              <a:latin typeface="Comfortaa"/>
              <a:ea typeface="Comfortaa"/>
              <a:cs typeface="Comfortaa"/>
              <a:sym typeface="Comfortaa"/>
            </a:endParaRPr>
          </a:p>
        </p:txBody>
      </p:sp>
      <p:sp>
        <p:nvSpPr>
          <p:cNvPr id="363" name="Google Shape;363;p40"/>
          <p:cNvSpPr/>
          <p:nvPr/>
        </p:nvSpPr>
        <p:spPr>
          <a:xfrm>
            <a:off x="874674" y="2942312"/>
            <a:ext cx="1343100" cy="424200"/>
          </a:xfrm>
          <a:prstGeom prst="roundRect">
            <a:avLst>
              <a:gd fmla="val 16667" name="adj"/>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100">
                <a:latin typeface="Comfortaa"/>
                <a:ea typeface="Comfortaa"/>
                <a:cs typeface="Comfortaa"/>
                <a:sym typeface="Comfortaa"/>
              </a:rPr>
              <a:t>Página de Datos</a:t>
            </a:r>
            <a:endParaRPr sz="1100">
              <a:latin typeface="Comfortaa"/>
              <a:ea typeface="Comfortaa"/>
              <a:cs typeface="Comfortaa"/>
              <a:sym typeface="Comfortaa"/>
            </a:endParaRPr>
          </a:p>
        </p:txBody>
      </p:sp>
      <p:sp>
        <p:nvSpPr>
          <p:cNvPr id="364" name="Google Shape;364;p40"/>
          <p:cNvSpPr/>
          <p:nvPr/>
        </p:nvSpPr>
        <p:spPr>
          <a:xfrm>
            <a:off x="4676047" y="3183851"/>
            <a:ext cx="1687800" cy="424200"/>
          </a:xfrm>
          <a:prstGeom prst="roundRect">
            <a:avLst>
              <a:gd fmla="val 16667" name="adj"/>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000">
                <a:latin typeface="Comfortaa"/>
                <a:ea typeface="Comfortaa"/>
                <a:cs typeface="Comfortaa"/>
                <a:sym typeface="Comfortaa"/>
              </a:rPr>
              <a:t>Página</a:t>
            </a:r>
            <a:r>
              <a:rPr lang="ca" sz="1000">
                <a:latin typeface="Comfortaa"/>
                <a:ea typeface="Comfortaa"/>
                <a:cs typeface="Comfortaa"/>
                <a:sym typeface="Comfortaa"/>
              </a:rPr>
              <a:t> de pago y resumen de comanda</a:t>
            </a:r>
            <a:endParaRPr sz="1000">
              <a:latin typeface="Comfortaa"/>
              <a:ea typeface="Comfortaa"/>
              <a:cs typeface="Comfortaa"/>
              <a:sym typeface="Comfortaa"/>
            </a:endParaRPr>
          </a:p>
        </p:txBody>
      </p:sp>
      <p:sp>
        <p:nvSpPr>
          <p:cNvPr id="365" name="Google Shape;365;p40"/>
          <p:cNvSpPr/>
          <p:nvPr/>
        </p:nvSpPr>
        <p:spPr>
          <a:xfrm>
            <a:off x="6765854" y="3184104"/>
            <a:ext cx="1205400" cy="424200"/>
          </a:xfrm>
          <a:prstGeom prst="roundRect">
            <a:avLst>
              <a:gd fmla="val 16667" name="adj"/>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900">
                <a:solidFill>
                  <a:srgbClr val="1A1A1A"/>
                </a:solidFill>
                <a:latin typeface="Comfortaa"/>
                <a:ea typeface="Comfortaa"/>
                <a:cs typeface="Comfortaa"/>
                <a:sym typeface="Comfortaa"/>
              </a:rPr>
              <a:t>Página de Agradecimiento</a:t>
            </a:r>
            <a:endParaRPr sz="900">
              <a:solidFill>
                <a:srgbClr val="1A1A1A"/>
              </a:solidFill>
              <a:latin typeface="Comfortaa"/>
              <a:ea typeface="Comfortaa"/>
              <a:cs typeface="Comfortaa"/>
              <a:sym typeface="Comfortaa"/>
            </a:endParaRPr>
          </a:p>
        </p:txBody>
      </p:sp>
      <p:cxnSp>
        <p:nvCxnSpPr>
          <p:cNvPr id="366" name="Google Shape;366;p40"/>
          <p:cNvCxnSpPr>
            <a:stCxn id="363" idx="3"/>
            <a:endCxn id="367" idx="1"/>
          </p:cNvCxnSpPr>
          <p:nvPr/>
        </p:nvCxnSpPr>
        <p:spPr>
          <a:xfrm>
            <a:off x="2217774" y="3154412"/>
            <a:ext cx="356700" cy="600"/>
          </a:xfrm>
          <a:prstGeom prst="bentConnector3">
            <a:avLst>
              <a:gd fmla="val 49994" name="adj1"/>
            </a:avLst>
          </a:prstGeom>
          <a:noFill/>
          <a:ln cap="flat" cmpd="sng" w="19050">
            <a:solidFill>
              <a:srgbClr val="C2C2C2"/>
            </a:solidFill>
            <a:prstDash val="solid"/>
            <a:round/>
            <a:headEnd len="sm" w="sm" type="none"/>
            <a:tailEnd len="sm" w="sm" type="stealth"/>
          </a:ln>
        </p:spPr>
      </p:cxnSp>
      <p:cxnSp>
        <p:nvCxnSpPr>
          <p:cNvPr id="368" name="Google Shape;368;p40"/>
          <p:cNvCxnSpPr>
            <a:stCxn id="364" idx="3"/>
            <a:endCxn id="365" idx="1"/>
          </p:cNvCxnSpPr>
          <p:nvPr/>
        </p:nvCxnSpPr>
        <p:spPr>
          <a:xfrm>
            <a:off x="6363847" y="3395951"/>
            <a:ext cx="402000" cy="600"/>
          </a:xfrm>
          <a:prstGeom prst="bentConnector3">
            <a:avLst>
              <a:gd fmla="val 50003" name="adj1"/>
            </a:avLst>
          </a:prstGeom>
          <a:noFill/>
          <a:ln cap="flat" cmpd="sng" w="19050">
            <a:solidFill>
              <a:srgbClr val="C2C2C2"/>
            </a:solidFill>
            <a:prstDash val="solid"/>
            <a:round/>
            <a:headEnd len="sm" w="sm" type="none"/>
            <a:tailEnd len="sm" w="sm" type="stealth"/>
          </a:ln>
        </p:spPr>
      </p:cxnSp>
      <p:sp>
        <p:nvSpPr>
          <p:cNvPr id="367" name="Google Shape;367;p40"/>
          <p:cNvSpPr/>
          <p:nvPr/>
        </p:nvSpPr>
        <p:spPr>
          <a:xfrm>
            <a:off x="2574526" y="2571749"/>
            <a:ext cx="1629774" cy="1165444"/>
          </a:xfrm>
          <a:prstGeom prst="flowChartDecision">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000">
                <a:latin typeface="Comfortaa"/>
                <a:ea typeface="Comfortaa"/>
                <a:cs typeface="Comfortaa"/>
                <a:sym typeface="Comfortaa"/>
              </a:rPr>
              <a:t>¿</a:t>
            </a:r>
            <a:endParaRPr sz="1000">
              <a:latin typeface="Comfortaa"/>
              <a:ea typeface="Comfortaa"/>
              <a:cs typeface="Comfortaa"/>
              <a:sym typeface="Comfortaa"/>
            </a:endParaRPr>
          </a:p>
          <a:p>
            <a:pPr indent="0" lvl="0" marL="0" rtl="0" algn="ctr">
              <a:spcBef>
                <a:spcPts val="0"/>
              </a:spcBef>
              <a:spcAft>
                <a:spcPts val="0"/>
              </a:spcAft>
              <a:buNone/>
            </a:pPr>
            <a:r>
              <a:rPr lang="ca" sz="1000">
                <a:latin typeface="Comfortaa"/>
                <a:ea typeface="Comfortaa"/>
                <a:cs typeface="Comfortaa"/>
                <a:sym typeface="Comfortaa"/>
              </a:rPr>
              <a:t>Usuario ha realizado una compra</a:t>
            </a:r>
            <a:endParaRPr sz="1000">
              <a:latin typeface="Comfortaa"/>
              <a:ea typeface="Comfortaa"/>
              <a:cs typeface="Comfortaa"/>
              <a:sym typeface="Comfortaa"/>
            </a:endParaRPr>
          </a:p>
          <a:p>
            <a:pPr indent="0" lvl="0" marL="0" rtl="0" algn="ctr">
              <a:spcBef>
                <a:spcPts val="0"/>
              </a:spcBef>
              <a:spcAft>
                <a:spcPts val="0"/>
              </a:spcAft>
              <a:buNone/>
            </a:pPr>
            <a:r>
              <a:rPr lang="ca" sz="1000">
                <a:latin typeface="Comfortaa"/>
                <a:ea typeface="Comfortaa"/>
                <a:cs typeface="Comfortaa"/>
                <a:sym typeface="Comfortaa"/>
              </a:rPr>
              <a:t>?</a:t>
            </a:r>
            <a:endParaRPr sz="1000">
              <a:latin typeface="Comfortaa"/>
              <a:ea typeface="Comfortaa"/>
              <a:cs typeface="Comfortaa"/>
              <a:sym typeface="Comfortaa"/>
            </a:endParaRPr>
          </a:p>
        </p:txBody>
      </p:sp>
      <p:sp>
        <p:nvSpPr>
          <p:cNvPr id="369" name="Google Shape;369;p40"/>
          <p:cNvSpPr/>
          <p:nvPr/>
        </p:nvSpPr>
        <p:spPr>
          <a:xfrm>
            <a:off x="2828587" y="4596913"/>
            <a:ext cx="1122000" cy="424200"/>
          </a:xfrm>
          <a:prstGeom prst="roundRect">
            <a:avLst>
              <a:gd fmla="val 16667" name="adj"/>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100">
                <a:latin typeface="Comfortaa"/>
                <a:ea typeface="Comfortaa"/>
                <a:cs typeface="Comfortaa"/>
                <a:sym typeface="Comfortaa"/>
              </a:rPr>
              <a:t>Incrementar OTC4</a:t>
            </a:r>
            <a:endParaRPr sz="1100">
              <a:latin typeface="Comfortaa"/>
              <a:ea typeface="Comfortaa"/>
              <a:cs typeface="Comfortaa"/>
              <a:sym typeface="Comfortaa"/>
            </a:endParaRPr>
          </a:p>
        </p:txBody>
      </p:sp>
      <p:cxnSp>
        <p:nvCxnSpPr>
          <p:cNvPr id="370" name="Google Shape;370;p40"/>
          <p:cNvCxnSpPr>
            <a:stCxn id="367" idx="2"/>
            <a:endCxn id="369" idx="0"/>
          </p:cNvCxnSpPr>
          <p:nvPr/>
        </p:nvCxnSpPr>
        <p:spPr>
          <a:xfrm flipH="1" rot="-5400000">
            <a:off x="2959813" y="4166792"/>
            <a:ext cx="859800" cy="600"/>
          </a:xfrm>
          <a:prstGeom prst="bentConnector3">
            <a:avLst>
              <a:gd fmla="val 49999" name="adj1"/>
            </a:avLst>
          </a:prstGeom>
          <a:noFill/>
          <a:ln cap="flat" cmpd="sng" w="19050">
            <a:solidFill>
              <a:srgbClr val="C2C2C2"/>
            </a:solidFill>
            <a:prstDash val="solid"/>
            <a:round/>
            <a:headEnd len="sm" w="sm" type="none"/>
            <a:tailEnd len="sm" w="sm" type="stealth"/>
          </a:ln>
        </p:spPr>
      </p:cxnSp>
      <p:cxnSp>
        <p:nvCxnSpPr>
          <p:cNvPr id="371" name="Google Shape;371;p40"/>
          <p:cNvCxnSpPr>
            <a:stCxn id="367" idx="3"/>
            <a:endCxn id="364" idx="1"/>
          </p:cNvCxnSpPr>
          <p:nvPr/>
        </p:nvCxnSpPr>
        <p:spPr>
          <a:xfrm>
            <a:off x="4204300" y="3154471"/>
            <a:ext cx="471600" cy="241500"/>
          </a:xfrm>
          <a:prstGeom prst="bentConnector3">
            <a:avLst>
              <a:gd fmla="val 49991" name="adj1"/>
            </a:avLst>
          </a:prstGeom>
          <a:noFill/>
          <a:ln cap="flat" cmpd="sng" w="19050">
            <a:solidFill>
              <a:srgbClr val="C2C2C2"/>
            </a:solidFill>
            <a:prstDash val="solid"/>
            <a:round/>
            <a:headEnd len="sm" w="sm" type="none"/>
            <a:tailEnd len="sm" w="sm" type="stealth"/>
          </a:ln>
        </p:spPr>
      </p:cxnSp>
      <p:cxnSp>
        <p:nvCxnSpPr>
          <p:cNvPr id="372" name="Google Shape;372;p40"/>
          <p:cNvCxnSpPr>
            <a:stCxn id="369" idx="3"/>
            <a:endCxn id="364" idx="1"/>
          </p:cNvCxnSpPr>
          <p:nvPr/>
        </p:nvCxnSpPr>
        <p:spPr>
          <a:xfrm flipH="1" rot="10800000">
            <a:off x="3950587" y="3396013"/>
            <a:ext cx="725400" cy="1413000"/>
          </a:xfrm>
          <a:prstGeom prst="bentConnector3">
            <a:avLst>
              <a:gd fmla="val 76304" name="adj1"/>
            </a:avLst>
          </a:prstGeom>
          <a:noFill/>
          <a:ln cap="flat" cmpd="sng" w="19050">
            <a:solidFill>
              <a:srgbClr val="C2C2C2"/>
            </a:solidFill>
            <a:prstDash val="solid"/>
            <a:round/>
            <a:headEnd len="sm" w="sm" type="none"/>
            <a:tailEnd len="sm" w="sm" type="stealth"/>
          </a:ln>
        </p:spPr>
      </p:cxnSp>
      <p:sp>
        <p:nvSpPr>
          <p:cNvPr id="373" name="Google Shape;373;p40"/>
          <p:cNvSpPr txBox="1"/>
          <p:nvPr/>
        </p:nvSpPr>
        <p:spPr>
          <a:xfrm>
            <a:off x="4385465" y="2728730"/>
            <a:ext cx="524700" cy="1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500">
                <a:solidFill>
                  <a:schemeClr val="dk1"/>
                </a:solidFill>
                <a:latin typeface="Comfortaa"/>
                <a:ea typeface="Comfortaa"/>
                <a:cs typeface="Comfortaa"/>
                <a:sym typeface="Comfortaa"/>
              </a:rPr>
              <a:t>No</a:t>
            </a:r>
            <a:endParaRPr sz="1500">
              <a:solidFill>
                <a:schemeClr val="dk1"/>
              </a:solidFill>
              <a:latin typeface="Comfortaa"/>
              <a:ea typeface="Comfortaa"/>
              <a:cs typeface="Comfortaa"/>
              <a:sym typeface="Comfortaa"/>
            </a:endParaRPr>
          </a:p>
        </p:txBody>
      </p:sp>
      <p:sp>
        <p:nvSpPr>
          <p:cNvPr id="374" name="Google Shape;374;p40"/>
          <p:cNvSpPr txBox="1"/>
          <p:nvPr/>
        </p:nvSpPr>
        <p:spPr>
          <a:xfrm>
            <a:off x="3407935" y="3932722"/>
            <a:ext cx="524700" cy="1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500">
                <a:solidFill>
                  <a:schemeClr val="dk1"/>
                </a:solidFill>
                <a:latin typeface="Comfortaa"/>
                <a:ea typeface="Comfortaa"/>
                <a:cs typeface="Comfortaa"/>
                <a:sym typeface="Comfortaa"/>
              </a:rPr>
              <a:t>Si</a:t>
            </a:r>
            <a:endParaRPr sz="1500">
              <a:solidFill>
                <a:schemeClr val="dk1"/>
              </a:solidFill>
              <a:latin typeface="Comfortaa"/>
              <a:ea typeface="Comfortaa"/>
              <a:cs typeface="Comfortaa"/>
              <a:sym typeface="Comfortaa"/>
            </a:endParaRPr>
          </a:p>
        </p:txBody>
      </p:sp>
      <p:sp>
        <p:nvSpPr>
          <p:cNvPr id="375" name="Google Shape;375;p40"/>
          <p:cNvSpPr/>
          <p:nvPr/>
        </p:nvSpPr>
        <p:spPr>
          <a:xfrm>
            <a:off x="951475" y="1337200"/>
            <a:ext cx="1189500" cy="875700"/>
          </a:xfrm>
          <a:prstGeom prst="roundRect">
            <a:avLst>
              <a:gd fmla="val 16667" name="adj"/>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100">
                <a:latin typeface="Comfortaa"/>
                <a:ea typeface="Comfortaa"/>
                <a:cs typeface="Comfortaa"/>
                <a:sym typeface="Comfortaa"/>
              </a:rPr>
              <a:t>Métodos de Atracción de Tráfico</a:t>
            </a:r>
            <a:endParaRPr sz="1100">
              <a:latin typeface="Comfortaa"/>
              <a:ea typeface="Comfortaa"/>
              <a:cs typeface="Comfortaa"/>
              <a:sym typeface="Comfortaa"/>
            </a:endParaRPr>
          </a:p>
        </p:txBody>
      </p:sp>
      <p:cxnSp>
        <p:nvCxnSpPr>
          <p:cNvPr id="376" name="Google Shape;376;p40"/>
          <p:cNvCxnSpPr>
            <a:stCxn id="375" idx="2"/>
            <a:endCxn id="363" idx="0"/>
          </p:cNvCxnSpPr>
          <p:nvPr/>
        </p:nvCxnSpPr>
        <p:spPr>
          <a:xfrm>
            <a:off x="1546225" y="2212900"/>
            <a:ext cx="0" cy="729300"/>
          </a:xfrm>
          <a:prstGeom prst="straightConnector1">
            <a:avLst/>
          </a:prstGeom>
          <a:noFill/>
          <a:ln cap="flat" cmpd="sng" w="9525">
            <a:solidFill>
              <a:srgbClr val="C2C2C2"/>
            </a:solidFill>
            <a:prstDash val="dash"/>
            <a:round/>
            <a:headEnd len="med" w="med" type="none"/>
            <a:tailEnd len="med" w="med" type="triangle"/>
          </a:ln>
        </p:spPr>
      </p:cxnSp>
      <p:sp>
        <p:nvSpPr>
          <p:cNvPr id="377" name="Google Shape;377;p40"/>
          <p:cNvSpPr txBox="1"/>
          <p:nvPr/>
        </p:nvSpPr>
        <p:spPr>
          <a:xfrm>
            <a:off x="1577403" y="2356213"/>
            <a:ext cx="2003700" cy="1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900">
                <a:solidFill>
                  <a:schemeClr val="dk1"/>
                </a:solidFill>
                <a:latin typeface="Comfortaa"/>
                <a:ea typeface="Comfortaa"/>
                <a:cs typeface="Comfortaa"/>
                <a:sym typeface="Comfortaa"/>
              </a:rPr>
              <a:t>Proceso de Compra</a:t>
            </a:r>
            <a:endParaRPr sz="900">
              <a:solidFill>
                <a:schemeClr val="dk1"/>
              </a:solidFill>
              <a:latin typeface="Comfortaa"/>
              <a:ea typeface="Comfortaa"/>
              <a:cs typeface="Comfortaa"/>
              <a:sym typeface="Comforta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1"/>
          <p:cNvSpPr/>
          <p:nvPr/>
        </p:nvSpPr>
        <p:spPr>
          <a:xfrm>
            <a:off x="845800" y="3573125"/>
            <a:ext cx="1073100" cy="1390500"/>
          </a:xfrm>
          <a:prstGeom prst="roundRect">
            <a:avLst>
              <a:gd fmla="val 16667" name="adj"/>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83" name="Google Shape;383;p4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latin typeface="Comfortaa"/>
                <a:ea typeface="Comfortaa"/>
                <a:cs typeface="Comfortaa"/>
                <a:sym typeface="Comfortaa"/>
              </a:rPr>
              <a:t>Navegabilidad: Página de Inicio</a:t>
            </a:r>
            <a:endParaRPr>
              <a:latin typeface="Comfortaa"/>
              <a:ea typeface="Comfortaa"/>
              <a:cs typeface="Comfortaa"/>
              <a:sym typeface="Comfortaa"/>
            </a:endParaRPr>
          </a:p>
        </p:txBody>
      </p:sp>
      <p:sp>
        <p:nvSpPr>
          <p:cNvPr id="384" name="Google Shape;384;p41"/>
          <p:cNvSpPr/>
          <p:nvPr/>
        </p:nvSpPr>
        <p:spPr>
          <a:xfrm>
            <a:off x="3314350" y="2826363"/>
            <a:ext cx="884700" cy="477600"/>
          </a:xfrm>
          <a:prstGeom prst="roundRect">
            <a:avLst>
              <a:gd fmla="val 16667" name="adj"/>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ca" sz="1100">
                <a:solidFill>
                  <a:srgbClr val="1A1A1A"/>
                </a:solidFill>
                <a:latin typeface="Comfortaa"/>
                <a:ea typeface="Comfortaa"/>
                <a:cs typeface="Comfortaa"/>
                <a:sym typeface="Comfortaa"/>
              </a:rPr>
              <a:t>Buscar </a:t>
            </a:r>
            <a:endParaRPr sz="1100">
              <a:solidFill>
                <a:srgbClr val="1A1A1A"/>
              </a:solidFill>
              <a:latin typeface="Comfortaa"/>
              <a:ea typeface="Comfortaa"/>
              <a:cs typeface="Comfortaa"/>
              <a:sym typeface="Comfortaa"/>
            </a:endParaRPr>
          </a:p>
        </p:txBody>
      </p:sp>
      <p:sp>
        <p:nvSpPr>
          <p:cNvPr id="385" name="Google Shape;385;p41"/>
          <p:cNvSpPr/>
          <p:nvPr/>
        </p:nvSpPr>
        <p:spPr>
          <a:xfrm>
            <a:off x="3063875" y="1660254"/>
            <a:ext cx="1251900" cy="477600"/>
          </a:xfrm>
          <a:prstGeom prst="roundRect">
            <a:avLst>
              <a:gd fmla="val 16667" name="adj"/>
            </a:avLst>
          </a:prstGeom>
          <a:solidFill>
            <a:srgbClr val="FDC55F"/>
          </a:solidFill>
          <a:ln cap="flat" cmpd="sng" w="28575">
            <a:solidFill>
              <a:srgbClr val="FFFDF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100">
                <a:latin typeface="Comfortaa"/>
                <a:ea typeface="Comfortaa"/>
                <a:cs typeface="Comfortaa"/>
                <a:sym typeface="Comfortaa"/>
              </a:rPr>
              <a:t>Página de Inicio</a:t>
            </a:r>
            <a:endParaRPr sz="1100">
              <a:latin typeface="Comfortaa"/>
              <a:ea typeface="Comfortaa"/>
              <a:cs typeface="Comfortaa"/>
              <a:sym typeface="Comfortaa"/>
            </a:endParaRPr>
          </a:p>
        </p:txBody>
      </p:sp>
      <p:sp>
        <p:nvSpPr>
          <p:cNvPr id="386" name="Google Shape;386;p41"/>
          <p:cNvSpPr/>
          <p:nvPr/>
        </p:nvSpPr>
        <p:spPr>
          <a:xfrm>
            <a:off x="4436575" y="2826375"/>
            <a:ext cx="957000" cy="477600"/>
          </a:xfrm>
          <a:prstGeom prst="roundRect">
            <a:avLst>
              <a:gd fmla="val 16667" name="adj"/>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ca" sz="1100">
                <a:solidFill>
                  <a:srgbClr val="1A1A1A"/>
                </a:solidFill>
                <a:latin typeface="Comfortaa"/>
                <a:ea typeface="Comfortaa"/>
                <a:cs typeface="Comfortaa"/>
                <a:sym typeface="Comfortaa"/>
              </a:rPr>
              <a:t>Log In /</a:t>
            </a:r>
            <a:endParaRPr sz="1100">
              <a:solidFill>
                <a:srgbClr val="1A1A1A"/>
              </a:solidFill>
              <a:latin typeface="Comfortaa"/>
              <a:ea typeface="Comfortaa"/>
              <a:cs typeface="Comfortaa"/>
              <a:sym typeface="Comfortaa"/>
            </a:endParaRPr>
          </a:p>
          <a:p>
            <a:pPr indent="0" lvl="0" marL="0" rtl="0" algn="l">
              <a:spcBef>
                <a:spcPts val="0"/>
              </a:spcBef>
              <a:spcAft>
                <a:spcPts val="0"/>
              </a:spcAft>
              <a:buNone/>
            </a:pPr>
            <a:r>
              <a:rPr lang="ca" sz="1100">
                <a:solidFill>
                  <a:srgbClr val="1A1A1A"/>
                </a:solidFill>
                <a:latin typeface="Comfortaa"/>
                <a:ea typeface="Comfortaa"/>
                <a:cs typeface="Comfortaa"/>
                <a:sym typeface="Comfortaa"/>
              </a:rPr>
              <a:t>Sign In</a:t>
            </a:r>
            <a:endParaRPr sz="1100">
              <a:solidFill>
                <a:srgbClr val="1A1A1A"/>
              </a:solidFill>
              <a:latin typeface="Comfortaa"/>
              <a:ea typeface="Comfortaa"/>
              <a:cs typeface="Comfortaa"/>
              <a:sym typeface="Comfortaa"/>
            </a:endParaRPr>
          </a:p>
        </p:txBody>
      </p:sp>
      <p:sp>
        <p:nvSpPr>
          <p:cNvPr id="387" name="Google Shape;387;p41"/>
          <p:cNvSpPr/>
          <p:nvPr/>
        </p:nvSpPr>
        <p:spPr>
          <a:xfrm>
            <a:off x="5700292" y="2826375"/>
            <a:ext cx="784500" cy="477600"/>
          </a:xfrm>
          <a:prstGeom prst="roundRect">
            <a:avLst>
              <a:gd fmla="val 16667" name="adj"/>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ca" sz="1100">
                <a:solidFill>
                  <a:srgbClr val="1A1A1A"/>
                </a:solidFill>
                <a:latin typeface="Comfortaa"/>
                <a:ea typeface="Comfortaa"/>
                <a:cs typeface="Comfortaa"/>
                <a:sym typeface="Comfortaa"/>
              </a:rPr>
              <a:t>Carrito </a:t>
            </a:r>
            <a:endParaRPr sz="1100">
              <a:solidFill>
                <a:srgbClr val="1A1A1A"/>
              </a:solidFill>
              <a:latin typeface="Comfortaa"/>
              <a:ea typeface="Comfortaa"/>
              <a:cs typeface="Comfortaa"/>
              <a:sym typeface="Comfortaa"/>
            </a:endParaRPr>
          </a:p>
        </p:txBody>
      </p:sp>
      <p:sp>
        <p:nvSpPr>
          <p:cNvPr id="388" name="Google Shape;388;p41"/>
          <p:cNvSpPr/>
          <p:nvPr/>
        </p:nvSpPr>
        <p:spPr>
          <a:xfrm>
            <a:off x="709900" y="2826342"/>
            <a:ext cx="1344900" cy="477600"/>
          </a:xfrm>
          <a:prstGeom prst="roundRect">
            <a:avLst>
              <a:gd fmla="val 16667" name="adj"/>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ca" sz="1100">
                <a:solidFill>
                  <a:srgbClr val="1A1A1A"/>
                </a:solidFill>
                <a:latin typeface="Comfortaa"/>
                <a:ea typeface="Comfortaa"/>
                <a:cs typeface="Comfortaa"/>
                <a:sym typeface="Comfortaa"/>
              </a:rPr>
              <a:t>Seleccionar Departamento</a:t>
            </a:r>
            <a:endParaRPr sz="1100">
              <a:solidFill>
                <a:srgbClr val="1A1A1A"/>
              </a:solidFill>
              <a:latin typeface="Comfortaa"/>
              <a:ea typeface="Comfortaa"/>
              <a:cs typeface="Comfortaa"/>
              <a:sym typeface="Comfortaa"/>
            </a:endParaRPr>
          </a:p>
        </p:txBody>
      </p:sp>
      <p:sp>
        <p:nvSpPr>
          <p:cNvPr id="389" name="Google Shape;389;p41"/>
          <p:cNvSpPr/>
          <p:nvPr/>
        </p:nvSpPr>
        <p:spPr>
          <a:xfrm>
            <a:off x="2242225" y="2826663"/>
            <a:ext cx="884700" cy="477600"/>
          </a:xfrm>
          <a:prstGeom prst="roundRect">
            <a:avLst>
              <a:gd fmla="val 16667" name="adj"/>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ca" sz="1100">
                <a:solidFill>
                  <a:srgbClr val="1A1A1A"/>
                </a:solidFill>
                <a:latin typeface="Comfortaa"/>
                <a:ea typeface="Comfortaa"/>
                <a:cs typeface="Comfortaa"/>
                <a:sym typeface="Comfortaa"/>
              </a:rPr>
              <a:t>Ofertas</a:t>
            </a:r>
            <a:endParaRPr sz="1100">
              <a:solidFill>
                <a:srgbClr val="1A1A1A"/>
              </a:solidFill>
              <a:latin typeface="Comfortaa"/>
              <a:ea typeface="Comfortaa"/>
              <a:cs typeface="Comfortaa"/>
              <a:sym typeface="Comfortaa"/>
            </a:endParaRPr>
          </a:p>
        </p:txBody>
      </p:sp>
      <p:sp>
        <p:nvSpPr>
          <p:cNvPr id="390" name="Google Shape;390;p41"/>
          <p:cNvSpPr/>
          <p:nvPr/>
        </p:nvSpPr>
        <p:spPr>
          <a:xfrm>
            <a:off x="4823651" y="1709006"/>
            <a:ext cx="1147500" cy="380100"/>
          </a:xfrm>
          <a:prstGeom prst="roundRect">
            <a:avLst>
              <a:gd fmla="val 16667" name="adj"/>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ca" sz="1100">
                <a:solidFill>
                  <a:srgbClr val="1A1A1A"/>
                </a:solidFill>
                <a:latin typeface="Comfortaa"/>
                <a:ea typeface="Comfortaa"/>
                <a:cs typeface="Comfortaa"/>
                <a:sym typeface="Comfortaa"/>
              </a:rPr>
              <a:t>Redes Sociales</a:t>
            </a:r>
            <a:endParaRPr sz="1100">
              <a:solidFill>
                <a:srgbClr val="1A1A1A"/>
              </a:solidFill>
              <a:latin typeface="Comfortaa"/>
              <a:ea typeface="Comfortaa"/>
              <a:cs typeface="Comfortaa"/>
              <a:sym typeface="Comfortaa"/>
            </a:endParaRPr>
          </a:p>
        </p:txBody>
      </p:sp>
      <p:sp>
        <p:nvSpPr>
          <p:cNvPr id="391" name="Google Shape;391;p41"/>
          <p:cNvSpPr/>
          <p:nvPr/>
        </p:nvSpPr>
        <p:spPr>
          <a:xfrm>
            <a:off x="1578275" y="1660250"/>
            <a:ext cx="884700" cy="477600"/>
          </a:xfrm>
          <a:prstGeom prst="roundRect">
            <a:avLst>
              <a:gd fmla="val 16667" name="adj"/>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ca" sz="1100">
                <a:solidFill>
                  <a:srgbClr val="1A1A1A"/>
                </a:solidFill>
                <a:latin typeface="Comfortaa"/>
                <a:ea typeface="Comfortaa"/>
                <a:cs typeface="Comfortaa"/>
                <a:sym typeface="Comfortaa"/>
              </a:rPr>
              <a:t>Chatbot</a:t>
            </a:r>
            <a:endParaRPr sz="1100">
              <a:solidFill>
                <a:srgbClr val="1A1A1A"/>
              </a:solidFill>
              <a:latin typeface="Comfortaa"/>
              <a:ea typeface="Comfortaa"/>
              <a:cs typeface="Comfortaa"/>
              <a:sym typeface="Comfortaa"/>
            </a:endParaRPr>
          </a:p>
        </p:txBody>
      </p:sp>
      <p:sp>
        <p:nvSpPr>
          <p:cNvPr id="392" name="Google Shape;392;p41"/>
          <p:cNvSpPr/>
          <p:nvPr/>
        </p:nvSpPr>
        <p:spPr>
          <a:xfrm>
            <a:off x="6283682" y="1402463"/>
            <a:ext cx="1147500" cy="380100"/>
          </a:xfrm>
          <a:prstGeom prst="roundRect">
            <a:avLst>
              <a:gd fmla="val 16667" name="adj"/>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ca" sz="1100">
                <a:solidFill>
                  <a:srgbClr val="1A1A1A"/>
                </a:solidFill>
                <a:latin typeface="Comfortaa"/>
                <a:ea typeface="Comfortaa"/>
                <a:cs typeface="Comfortaa"/>
                <a:sym typeface="Comfortaa"/>
              </a:rPr>
              <a:t>TikTok</a:t>
            </a:r>
            <a:endParaRPr sz="1100">
              <a:solidFill>
                <a:srgbClr val="1A1A1A"/>
              </a:solidFill>
              <a:latin typeface="Comfortaa"/>
              <a:ea typeface="Comfortaa"/>
              <a:cs typeface="Comfortaa"/>
              <a:sym typeface="Comfortaa"/>
            </a:endParaRPr>
          </a:p>
        </p:txBody>
      </p:sp>
      <p:sp>
        <p:nvSpPr>
          <p:cNvPr id="393" name="Google Shape;393;p41"/>
          <p:cNvSpPr/>
          <p:nvPr/>
        </p:nvSpPr>
        <p:spPr>
          <a:xfrm>
            <a:off x="6283682" y="2089144"/>
            <a:ext cx="1147500" cy="380100"/>
          </a:xfrm>
          <a:prstGeom prst="roundRect">
            <a:avLst>
              <a:gd fmla="val 16667" name="adj"/>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ca" sz="1100">
                <a:solidFill>
                  <a:srgbClr val="1A1A1A"/>
                </a:solidFill>
                <a:latin typeface="Comfortaa"/>
                <a:ea typeface="Comfortaa"/>
                <a:cs typeface="Comfortaa"/>
                <a:sym typeface="Comfortaa"/>
              </a:rPr>
              <a:t>Instagram</a:t>
            </a:r>
            <a:endParaRPr sz="1100">
              <a:solidFill>
                <a:srgbClr val="1A1A1A"/>
              </a:solidFill>
              <a:latin typeface="Comfortaa"/>
              <a:ea typeface="Comfortaa"/>
              <a:cs typeface="Comfortaa"/>
              <a:sym typeface="Comfortaa"/>
            </a:endParaRPr>
          </a:p>
        </p:txBody>
      </p:sp>
      <p:sp>
        <p:nvSpPr>
          <p:cNvPr id="394" name="Google Shape;394;p41"/>
          <p:cNvSpPr/>
          <p:nvPr/>
        </p:nvSpPr>
        <p:spPr>
          <a:xfrm>
            <a:off x="1010199" y="3685275"/>
            <a:ext cx="744300" cy="341700"/>
          </a:xfrm>
          <a:prstGeom prst="roundRect">
            <a:avLst>
              <a:gd fmla="val 16667" name="adj"/>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800">
                <a:solidFill>
                  <a:srgbClr val="1A1A1A"/>
                </a:solidFill>
                <a:latin typeface="Comfortaa"/>
                <a:ea typeface="Comfortaa"/>
                <a:cs typeface="Comfortaa"/>
                <a:sym typeface="Comfortaa"/>
              </a:rPr>
              <a:t>Deportes</a:t>
            </a:r>
            <a:endParaRPr sz="800">
              <a:solidFill>
                <a:srgbClr val="1A1A1A"/>
              </a:solidFill>
              <a:latin typeface="Comfortaa"/>
              <a:ea typeface="Comfortaa"/>
              <a:cs typeface="Comfortaa"/>
              <a:sym typeface="Comfortaa"/>
            </a:endParaRPr>
          </a:p>
        </p:txBody>
      </p:sp>
      <p:sp>
        <p:nvSpPr>
          <p:cNvPr id="395" name="Google Shape;395;p41"/>
          <p:cNvSpPr/>
          <p:nvPr/>
        </p:nvSpPr>
        <p:spPr>
          <a:xfrm>
            <a:off x="1010195" y="4138702"/>
            <a:ext cx="744300" cy="341700"/>
          </a:xfrm>
          <a:prstGeom prst="roundRect">
            <a:avLst>
              <a:gd fmla="val 16667" name="adj"/>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800">
                <a:solidFill>
                  <a:srgbClr val="1A1A1A"/>
                </a:solidFill>
                <a:latin typeface="Comfortaa"/>
                <a:ea typeface="Comfortaa"/>
                <a:cs typeface="Comfortaa"/>
                <a:sym typeface="Comfortaa"/>
              </a:rPr>
              <a:t>Control de Peso</a:t>
            </a:r>
            <a:endParaRPr sz="800">
              <a:solidFill>
                <a:srgbClr val="1A1A1A"/>
              </a:solidFill>
              <a:latin typeface="Comfortaa"/>
              <a:ea typeface="Comfortaa"/>
              <a:cs typeface="Comfortaa"/>
              <a:sym typeface="Comfortaa"/>
            </a:endParaRPr>
          </a:p>
        </p:txBody>
      </p:sp>
      <p:sp>
        <p:nvSpPr>
          <p:cNvPr id="396" name="Google Shape;396;p41"/>
          <p:cNvSpPr/>
          <p:nvPr/>
        </p:nvSpPr>
        <p:spPr>
          <a:xfrm>
            <a:off x="1010195" y="4555146"/>
            <a:ext cx="744300" cy="341700"/>
          </a:xfrm>
          <a:prstGeom prst="roundRect">
            <a:avLst>
              <a:gd fmla="val 16667" name="adj"/>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800">
                <a:solidFill>
                  <a:srgbClr val="1A1A1A"/>
                </a:solidFill>
                <a:latin typeface="Comfortaa"/>
                <a:ea typeface="Comfortaa"/>
                <a:cs typeface="Comfortaa"/>
                <a:sym typeface="Comfortaa"/>
              </a:rPr>
              <a:t>Salud y Bienestar</a:t>
            </a:r>
            <a:endParaRPr sz="800">
              <a:solidFill>
                <a:srgbClr val="1A1A1A"/>
              </a:solidFill>
              <a:latin typeface="Comfortaa"/>
              <a:ea typeface="Comfortaa"/>
              <a:cs typeface="Comfortaa"/>
              <a:sym typeface="Comfortaa"/>
            </a:endParaRPr>
          </a:p>
        </p:txBody>
      </p:sp>
      <p:cxnSp>
        <p:nvCxnSpPr>
          <p:cNvPr id="397" name="Google Shape;397;p41"/>
          <p:cNvCxnSpPr>
            <a:stCxn id="385" idx="3"/>
            <a:endCxn id="390" idx="1"/>
          </p:cNvCxnSpPr>
          <p:nvPr/>
        </p:nvCxnSpPr>
        <p:spPr>
          <a:xfrm>
            <a:off x="4315775" y="1899054"/>
            <a:ext cx="507900" cy="0"/>
          </a:xfrm>
          <a:prstGeom prst="straightConnector1">
            <a:avLst/>
          </a:prstGeom>
          <a:noFill/>
          <a:ln cap="flat" cmpd="sng" w="9525">
            <a:solidFill>
              <a:srgbClr val="C2C2C2"/>
            </a:solidFill>
            <a:prstDash val="solid"/>
            <a:round/>
            <a:headEnd len="med" w="med" type="none"/>
            <a:tailEnd len="med" w="med" type="triangle"/>
          </a:ln>
        </p:spPr>
      </p:cxnSp>
      <p:cxnSp>
        <p:nvCxnSpPr>
          <p:cNvPr id="398" name="Google Shape;398;p41"/>
          <p:cNvCxnSpPr>
            <a:stCxn id="390" idx="3"/>
            <a:endCxn id="392" idx="1"/>
          </p:cNvCxnSpPr>
          <p:nvPr/>
        </p:nvCxnSpPr>
        <p:spPr>
          <a:xfrm flipH="1" rot="10800000">
            <a:off x="5971151" y="1592456"/>
            <a:ext cx="312600" cy="306600"/>
          </a:xfrm>
          <a:prstGeom prst="bentConnector3">
            <a:avLst>
              <a:gd fmla="val 49989" name="adj1"/>
            </a:avLst>
          </a:prstGeom>
          <a:noFill/>
          <a:ln cap="flat" cmpd="sng" w="9525">
            <a:solidFill>
              <a:srgbClr val="C2C2C2"/>
            </a:solidFill>
            <a:prstDash val="solid"/>
            <a:round/>
            <a:headEnd len="med" w="med" type="none"/>
            <a:tailEnd len="med" w="med" type="stealth"/>
          </a:ln>
        </p:spPr>
      </p:cxnSp>
      <p:cxnSp>
        <p:nvCxnSpPr>
          <p:cNvPr id="399" name="Google Shape;399;p41"/>
          <p:cNvCxnSpPr>
            <a:stCxn id="390" idx="3"/>
            <a:endCxn id="393" idx="1"/>
          </p:cNvCxnSpPr>
          <p:nvPr/>
        </p:nvCxnSpPr>
        <p:spPr>
          <a:xfrm>
            <a:off x="5971151" y="1899056"/>
            <a:ext cx="312600" cy="380100"/>
          </a:xfrm>
          <a:prstGeom prst="bentConnector3">
            <a:avLst>
              <a:gd fmla="val 49989" name="adj1"/>
            </a:avLst>
          </a:prstGeom>
          <a:noFill/>
          <a:ln cap="flat" cmpd="sng" w="9525">
            <a:solidFill>
              <a:srgbClr val="C2C2C2"/>
            </a:solidFill>
            <a:prstDash val="solid"/>
            <a:round/>
            <a:headEnd len="med" w="med" type="none"/>
            <a:tailEnd len="med" w="med" type="stealth"/>
          </a:ln>
        </p:spPr>
      </p:cxnSp>
      <p:cxnSp>
        <p:nvCxnSpPr>
          <p:cNvPr id="400" name="Google Shape;400;p41"/>
          <p:cNvCxnSpPr>
            <a:stCxn id="385" idx="1"/>
            <a:endCxn id="391" idx="3"/>
          </p:cNvCxnSpPr>
          <p:nvPr/>
        </p:nvCxnSpPr>
        <p:spPr>
          <a:xfrm flipH="1">
            <a:off x="2462975" y="1899054"/>
            <a:ext cx="600900" cy="600"/>
          </a:xfrm>
          <a:prstGeom prst="bentConnector3">
            <a:avLst>
              <a:gd fmla="val 50000" name="adj1"/>
            </a:avLst>
          </a:prstGeom>
          <a:noFill/>
          <a:ln cap="flat" cmpd="sng" w="9525">
            <a:solidFill>
              <a:srgbClr val="C2C2C2"/>
            </a:solidFill>
            <a:prstDash val="solid"/>
            <a:round/>
            <a:headEnd len="med" w="med" type="none"/>
            <a:tailEnd len="med" w="med" type="stealth"/>
          </a:ln>
        </p:spPr>
      </p:cxnSp>
      <p:cxnSp>
        <p:nvCxnSpPr>
          <p:cNvPr id="401" name="Google Shape;401;p41"/>
          <p:cNvCxnSpPr>
            <a:stCxn id="385" idx="2"/>
            <a:endCxn id="387" idx="0"/>
          </p:cNvCxnSpPr>
          <p:nvPr/>
        </p:nvCxnSpPr>
        <p:spPr>
          <a:xfrm flipH="1" rot="-5400000">
            <a:off x="4546925" y="1280754"/>
            <a:ext cx="688500" cy="2402700"/>
          </a:xfrm>
          <a:prstGeom prst="bentConnector3">
            <a:avLst>
              <a:gd fmla="val 50002" name="adj1"/>
            </a:avLst>
          </a:prstGeom>
          <a:noFill/>
          <a:ln cap="flat" cmpd="sng" w="9525">
            <a:solidFill>
              <a:srgbClr val="C2C2C2"/>
            </a:solidFill>
            <a:prstDash val="solid"/>
            <a:round/>
            <a:headEnd len="med" w="med" type="none"/>
            <a:tailEnd len="med" w="med" type="stealth"/>
          </a:ln>
        </p:spPr>
      </p:cxnSp>
      <p:cxnSp>
        <p:nvCxnSpPr>
          <p:cNvPr id="402" name="Google Shape;402;p41"/>
          <p:cNvCxnSpPr>
            <a:stCxn id="385" idx="2"/>
            <a:endCxn id="386" idx="0"/>
          </p:cNvCxnSpPr>
          <p:nvPr/>
        </p:nvCxnSpPr>
        <p:spPr>
          <a:xfrm flipH="1" rot="-5400000">
            <a:off x="3958175" y="1869504"/>
            <a:ext cx="688500" cy="1225200"/>
          </a:xfrm>
          <a:prstGeom prst="bentConnector3">
            <a:avLst>
              <a:gd fmla="val 50002" name="adj1"/>
            </a:avLst>
          </a:prstGeom>
          <a:noFill/>
          <a:ln cap="flat" cmpd="sng" w="9525">
            <a:solidFill>
              <a:srgbClr val="C2C2C2"/>
            </a:solidFill>
            <a:prstDash val="solid"/>
            <a:round/>
            <a:headEnd len="med" w="med" type="none"/>
            <a:tailEnd len="med" w="med" type="stealth"/>
          </a:ln>
        </p:spPr>
      </p:cxnSp>
      <p:cxnSp>
        <p:nvCxnSpPr>
          <p:cNvPr id="403" name="Google Shape;403;p41"/>
          <p:cNvCxnSpPr>
            <a:stCxn id="385" idx="2"/>
            <a:endCxn id="384" idx="0"/>
          </p:cNvCxnSpPr>
          <p:nvPr/>
        </p:nvCxnSpPr>
        <p:spPr>
          <a:xfrm flipH="1" rot="-5400000">
            <a:off x="3379025" y="2448654"/>
            <a:ext cx="688500" cy="66900"/>
          </a:xfrm>
          <a:prstGeom prst="bentConnector3">
            <a:avLst>
              <a:gd fmla="val 50001" name="adj1"/>
            </a:avLst>
          </a:prstGeom>
          <a:noFill/>
          <a:ln cap="flat" cmpd="sng" w="9525">
            <a:solidFill>
              <a:srgbClr val="C2C2C2"/>
            </a:solidFill>
            <a:prstDash val="solid"/>
            <a:round/>
            <a:headEnd len="med" w="med" type="none"/>
            <a:tailEnd len="med" w="med" type="stealth"/>
          </a:ln>
        </p:spPr>
      </p:cxnSp>
      <p:cxnSp>
        <p:nvCxnSpPr>
          <p:cNvPr id="404" name="Google Shape;404;p41"/>
          <p:cNvCxnSpPr>
            <a:stCxn id="385" idx="2"/>
            <a:endCxn id="388" idx="0"/>
          </p:cNvCxnSpPr>
          <p:nvPr/>
        </p:nvCxnSpPr>
        <p:spPr>
          <a:xfrm rot="5400000">
            <a:off x="2191775" y="1328304"/>
            <a:ext cx="688500" cy="2307600"/>
          </a:xfrm>
          <a:prstGeom prst="bentConnector3">
            <a:avLst>
              <a:gd fmla="val 49999" name="adj1"/>
            </a:avLst>
          </a:prstGeom>
          <a:noFill/>
          <a:ln cap="flat" cmpd="sng" w="9525">
            <a:solidFill>
              <a:srgbClr val="C2C2C2"/>
            </a:solidFill>
            <a:prstDash val="solid"/>
            <a:round/>
            <a:headEnd len="med" w="med" type="none"/>
            <a:tailEnd len="med" w="med" type="stealth"/>
          </a:ln>
        </p:spPr>
      </p:cxnSp>
      <p:cxnSp>
        <p:nvCxnSpPr>
          <p:cNvPr id="405" name="Google Shape;405;p41"/>
          <p:cNvCxnSpPr>
            <a:stCxn id="385" idx="2"/>
            <a:endCxn id="389" idx="0"/>
          </p:cNvCxnSpPr>
          <p:nvPr/>
        </p:nvCxnSpPr>
        <p:spPr>
          <a:xfrm rot="5400000">
            <a:off x="2842775" y="1979604"/>
            <a:ext cx="688800" cy="1005300"/>
          </a:xfrm>
          <a:prstGeom prst="bentConnector3">
            <a:avLst>
              <a:gd fmla="val 50001" name="adj1"/>
            </a:avLst>
          </a:prstGeom>
          <a:noFill/>
          <a:ln cap="flat" cmpd="sng" w="9525">
            <a:solidFill>
              <a:srgbClr val="C2C2C2"/>
            </a:solidFill>
            <a:prstDash val="solid"/>
            <a:round/>
            <a:headEnd len="med" w="med" type="none"/>
            <a:tailEnd len="med" w="med" type="stealth"/>
          </a:ln>
        </p:spPr>
      </p:cxnSp>
      <p:cxnSp>
        <p:nvCxnSpPr>
          <p:cNvPr id="406" name="Google Shape;406;p41"/>
          <p:cNvCxnSpPr>
            <a:stCxn id="388" idx="2"/>
            <a:endCxn id="382" idx="0"/>
          </p:cNvCxnSpPr>
          <p:nvPr/>
        </p:nvCxnSpPr>
        <p:spPr>
          <a:xfrm flipH="1" rot="-5400000">
            <a:off x="1248100" y="3438192"/>
            <a:ext cx="269100" cy="600"/>
          </a:xfrm>
          <a:prstGeom prst="bentConnector3">
            <a:avLst>
              <a:gd fmla="val 50015" name="adj1"/>
            </a:avLst>
          </a:prstGeom>
          <a:noFill/>
          <a:ln cap="flat" cmpd="sng" w="9525">
            <a:solidFill>
              <a:srgbClr val="C2C2C2"/>
            </a:solidFill>
            <a:prstDash val="solid"/>
            <a:round/>
            <a:headEnd len="med" w="med" type="none"/>
            <a:tailEnd len="med" w="med" type="stealth"/>
          </a:ln>
        </p:spPr>
      </p:cxnSp>
      <p:sp>
        <p:nvSpPr>
          <p:cNvPr id="407" name="Google Shape;407;p41"/>
          <p:cNvSpPr/>
          <p:nvPr/>
        </p:nvSpPr>
        <p:spPr>
          <a:xfrm>
            <a:off x="2561225" y="3920879"/>
            <a:ext cx="1251900" cy="477600"/>
          </a:xfrm>
          <a:prstGeom prst="roundRect">
            <a:avLst>
              <a:gd fmla="val 16667" name="adj"/>
            </a:avLst>
          </a:prstGeom>
          <a:solidFill>
            <a:srgbClr val="FDC55F"/>
          </a:solidFill>
          <a:ln cap="flat" cmpd="sng" w="28575">
            <a:solidFill>
              <a:srgbClr val="FFFDF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100">
                <a:latin typeface="Comfortaa"/>
                <a:ea typeface="Comfortaa"/>
                <a:cs typeface="Comfortaa"/>
                <a:sym typeface="Comfortaa"/>
              </a:rPr>
              <a:t>Página de Producto</a:t>
            </a:r>
            <a:endParaRPr sz="1100">
              <a:latin typeface="Comfortaa"/>
              <a:ea typeface="Comfortaa"/>
              <a:cs typeface="Comfortaa"/>
              <a:sym typeface="Comfortaa"/>
            </a:endParaRPr>
          </a:p>
        </p:txBody>
      </p:sp>
      <p:sp>
        <p:nvSpPr>
          <p:cNvPr id="408" name="Google Shape;408;p41"/>
          <p:cNvSpPr/>
          <p:nvPr/>
        </p:nvSpPr>
        <p:spPr>
          <a:xfrm>
            <a:off x="4289125" y="3920879"/>
            <a:ext cx="1251900" cy="477600"/>
          </a:xfrm>
          <a:prstGeom prst="roundRect">
            <a:avLst>
              <a:gd fmla="val 16667" name="adj"/>
            </a:avLst>
          </a:prstGeom>
          <a:solidFill>
            <a:srgbClr val="FDC55F"/>
          </a:solidFill>
          <a:ln cap="flat" cmpd="sng" w="28575">
            <a:solidFill>
              <a:srgbClr val="FFFDF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100">
                <a:latin typeface="Comfortaa"/>
                <a:ea typeface="Comfortaa"/>
                <a:cs typeface="Comfortaa"/>
                <a:sym typeface="Comfortaa"/>
              </a:rPr>
              <a:t>Página de Registro</a:t>
            </a:r>
            <a:endParaRPr sz="1100">
              <a:latin typeface="Comfortaa"/>
              <a:ea typeface="Comfortaa"/>
              <a:cs typeface="Comfortaa"/>
              <a:sym typeface="Comfortaa"/>
            </a:endParaRPr>
          </a:p>
        </p:txBody>
      </p:sp>
      <p:sp>
        <p:nvSpPr>
          <p:cNvPr id="409" name="Google Shape;409;p41"/>
          <p:cNvSpPr/>
          <p:nvPr/>
        </p:nvSpPr>
        <p:spPr>
          <a:xfrm>
            <a:off x="7072175" y="2826379"/>
            <a:ext cx="1251900" cy="477600"/>
          </a:xfrm>
          <a:prstGeom prst="roundRect">
            <a:avLst>
              <a:gd fmla="val 16667" name="adj"/>
            </a:avLst>
          </a:prstGeom>
          <a:solidFill>
            <a:srgbClr val="FDC55F"/>
          </a:solidFill>
          <a:ln cap="flat" cmpd="sng" w="28575">
            <a:solidFill>
              <a:srgbClr val="FFFDF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100">
                <a:latin typeface="Comfortaa"/>
                <a:ea typeface="Comfortaa"/>
                <a:cs typeface="Comfortaa"/>
                <a:sym typeface="Comfortaa"/>
              </a:rPr>
              <a:t>Página de Carrito</a:t>
            </a:r>
            <a:endParaRPr sz="1100">
              <a:latin typeface="Comfortaa"/>
              <a:ea typeface="Comfortaa"/>
              <a:cs typeface="Comfortaa"/>
              <a:sym typeface="Comfortaa"/>
            </a:endParaRPr>
          </a:p>
        </p:txBody>
      </p:sp>
      <p:cxnSp>
        <p:nvCxnSpPr>
          <p:cNvPr id="410" name="Google Shape;410;p41"/>
          <p:cNvCxnSpPr>
            <a:stCxn id="389" idx="2"/>
            <a:endCxn id="407" idx="0"/>
          </p:cNvCxnSpPr>
          <p:nvPr/>
        </p:nvCxnSpPr>
        <p:spPr>
          <a:xfrm flipH="1" rot="-5400000">
            <a:off x="2627575" y="3361263"/>
            <a:ext cx="616500" cy="502500"/>
          </a:xfrm>
          <a:prstGeom prst="bentConnector3">
            <a:avLst>
              <a:gd fmla="val 50009" name="adj1"/>
            </a:avLst>
          </a:prstGeom>
          <a:noFill/>
          <a:ln cap="flat" cmpd="sng" w="9525">
            <a:solidFill>
              <a:srgbClr val="C2C2C2"/>
            </a:solidFill>
            <a:prstDash val="solid"/>
            <a:round/>
            <a:headEnd len="med" w="med" type="none"/>
            <a:tailEnd len="med" w="med" type="stealth"/>
          </a:ln>
        </p:spPr>
      </p:cxnSp>
      <p:cxnSp>
        <p:nvCxnSpPr>
          <p:cNvPr id="411" name="Google Shape;411;p41"/>
          <p:cNvCxnSpPr>
            <a:stCxn id="384" idx="2"/>
            <a:endCxn id="407" idx="0"/>
          </p:cNvCxnSpPr>
          <p:nvPr/>
        </p:nvCxnSpPr>
        <p:spPr>
          <a:xfrm rot="5400000">
            <a:off x="3163600" y="3327663"/>
            <a:ext cx="616800" cy="569400"/>
          </a:xfrm>
          <a:prstGeom prst="bentConnector3">
            <a:avLst>
              <a:gd fmla="val 50009" name="adj1"/>
            </a:avLst>
          </a:prstGeom>
          <a:noFill/>
          <a:ln cap="flat" cmpd="sng" w="9525">
            <a:solidFill>
              <a:srgbClr val="C2C2C2"/>
            </a:solidFill>
            <a:prstDash val="solid"/>
            <a:round/>
            <a:headEnd len="med" w="med" type="none"/>
            <a:tailEnd len="med" w="med" type="stealth"/>
          </a:ln>
        </p:spPr>
      </p:cxnSp>
      <p:cxnSp>
        <p:nvCxnSpPr>
          <p:cNvPr id="412" name="Google Shape;412;p41"/>
          <p:cNvCxnSpPr>
            <a:stCxn id="386" idx="2"/>
            <a:endCxn id="408" idx="0"/>
          </p:cNvCxnSpPr>
          <p:nvPr/>
        </p:nvCxnSpPr>
        <p:spPr>
          <a:xfrm flipH="1" rot="-5400000">
            <a:off x="4606975" y="3612075"/>
            <a:ext cx="616800" cy="600"/>
          </a:xfrm>
          <a:prstGeom prst="bentConnector3">
            <a:avLst>
              <a:gd fmla="val 50008" name="adj1"/>
            </a:avLst>
          </a:prstGeom>
          <a:noFill/>
          <a:ln cap="flat" cmpd="sng" w="9525">
            <a:solidFill>
              <a:srgbClr val="C2C2C2"/>
            </a:solidFill>
            <a:prstDash val="solid"/>
            <a:round/>
            <a:headEnd len="med" w="med" type="none"/>
            <a:tailEnd len="med" w="med" type="stealth"/>
          </a:ln>
        </p:spPr>
      </p:cxnSp>
      <p:cxnSp>
        <p:nvCxnSpPr>
          <p:cNvPr id="413" name="Google Shape;413;p41"/>
          <p:cNvCxnSpPr>
            <a:stCxn id="387" idx="3"/>
            <a:endCxn id="409" idx="1"/>
          </p:cNvCxnSpPr>
          <p:nvPr/>
        </p:nvCxnSpPr>
        <p:spPr>
          <a:xfrm>
            <a:off x="6484792" y="3065175"/>
            <a:ext cx="587400" cy="600"/>
          </a:xfrm>
          <a:prstGeom prst="bentConnector3">
            <a:avLst>
              <a:gd fmla="val 49999" name="adj1"/>
            </a:avLst>
          </a:prstGeom>
          <a:noFill/>
          <a:ln cap="flat" cmpd="sng" w="9525">
            <a:solidFill>
              <a:srgbClr val="C2C2C2"/>
            </a:solidFill>
            <a:prstDash val="solid"/>
            <a:round/>
            <a:headEnd len="med" w="med" type="none"/>
            <a:tailEnd len="med" w="med" type="stealth"/>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latin typeface="Comfortaa"/>
                <a:ea typeface="Comfortaa"/>
                <a:cs typeface="Comfortaa"/>
                <a:sym typeface="Comfortaa"/>
              </a:rPr>
              <a:t>ON2 &amp; OTC2</a:t>
            </a:r>
            <a:endParaRPr>
              <a:latin typeface="Comfortaa"/>
              <a:ea typeface="Comfortaa"/>
              <a:cs typeface="Comfortaa"/>
              <a:sym typeface="Comfortaa"/>
            </a:endParaRPr>
          </a:p>
        </p:txBody>
      </p:sp>
      <p:sp>
        <p:nvSpPr>
          <p:cNvPr id="90" name="Google Shape;90;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04800" lvl="0" marL="457200" rtl="0" algn="just">
              <a:spcBef>
                <a:spcPts val="1400"/>
              </a:spcBef>
              <a:spcAft>
                <a:spcPts val="0"/>
              </a:spcAft>
              <a:buSzPts val="1200"/>
              <a:buFont typeface="Comfortaa"/>
              <a:buChar char="●"/>
            </a:pPr>
            <a:r>
              <a:rPr lang="ca" sz="1200" u="sng">
                <a:latin typeface="Arial"/>
                <a:ea typeface="Arial"/>
                <a:cs typeface="Arial"/>
                <a:sym typeface="Arial"/>
              </a:rPr>
              <a:t>ON2:</a:t>
            </a:r>
            <a:r>
              <a:rPr lang="ca" sz="1200">
                <a:latin typeface="Arial"/>
                <a:ea typeface="Arial"/>
                <a:cs typeface="Arial"/>
                <a:sym typeface="Arial"/>
              </a:rPr>
              <a:t> Conseguir 500 Nuevos Usuarios Registrados en la Página Web. </a:t>
            </a:r>
            <a:r>
              <a:rPr lang="ca" sz="1200">
                <a:latin typeface="Arial"/>
                <a:ea typeface="Arial"/>
                <a:cs typeface="Arial"/>
                <a:sym typeface="Arial"/>
              </a:rPr>
              <a:t>→ </a:t>
            </a:r>
            <a:r>
              <a:rPr lang="ca" sz="1200" u="sng">
                <a:latin typeface="Arial"/>
                <a:ea typeface="Arial"/>
                <a:cs typeface="Arial"/>
                <a:sym typeface="Arial"/>
              </a:rPr>
              <a:t>OTC2:</a:t>
            </a:r>
            <a:r>
              <a:rPr lang="ca" sz="1200">
                <a:latin typeface="Arial"/>
                <a:ea typeface="Arial"/>
                <a:cs typeface="Arial"/>
                <a:sym typeface="Arial"/>
              </a:rPr>
              <a:t> Conseguir que 500 usuarios introduzcan sus datos en la sección de Sign In.</a:t>
            </a:r>
            <a:endParaRPr sz="1200">
              <a:latin typeface="Comfortaa"/>
              <a:ea typeface="Comfortaa"/>
              <a:cs typeface="Comfortaa"/>
              <a:sym typeface="Comfortaa"/>
            </a:endParaRPr>
          </a:p>
        </p:txBody>
      </p:sp>
      <p:graphicFrame>
        <p:nvGraphicFramePr>
          <p:cNvPr id="91" name="Google Shape;91;p15"/>
          <p:cNvGraphicFramePr/>
          <p:nvPr/>
        </p:nvGraphicFramePr>
        <p:xfrm>
          <a:off x="387891" y="2207524"/>
          <a:ext cx="3000000" cy="3000000"/>
        </p:xfrm>
        <a:graphic>
          <a:graphicData uri="http://schemas.openxmlformats.org/drawingml/2006/table">
            <a:tbl>
              <a:tblPr>
                <a:noFill/>
                <a:tableStyleId>{AB1E1491-995B-41D8-BCF4-F5E1E1FF0DA5}</a:tableStyleId>
              </a:tblPr>
              <a:tblGrid>
                <a:gridCol w="1316700"/>
                <a:gridCol w="587625"/>
                <a:gridCol w="587625"/>
                <a:gridCol w="587625"/>
                <a:gridCol w="587625"/>
                <a:gridCol w="587625"/>
                <a:gridCol w="587625"/>
                <a:gridCol w="587625"/>
                <a:gridCol w="587625"/>
                <a:gridCol w="587625"/>
                <a:gridCol w="587625"/>
                <a:gridCol w="587625"/>
                <a:gridCol w="587625"/>
              </a:tblGrid>
              <a:tr h="419750">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MES</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ENE</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FEB</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MAR</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ABR</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MAY</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JUN</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JUL</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AGO</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SEP</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OCT</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NOV</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DIC</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C107"/>
                    </a:solidFill>
                  </a:tcPr>
                </a:tc>
              </a:tr>
              <a:tr h="419750">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OTC2</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DC55F"/>
                    </a:solidFill>
                  </a:tcPr>
                </a:tc>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3</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10</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19</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25</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34</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50</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68</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51</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52</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44</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66</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78</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r>
              <a:tr h="419750">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ACML.</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DC55F"/>
                    </a:solidFill>
                  </a:tcPr>
                </a:tc>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3</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13</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32</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57</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91</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141</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209</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260</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312</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356</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422</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500</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r>
              <a:tr h="419750">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CAMP.</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DC55F"/>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NE</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BIK,</a:t>
                      </a:r>
                      <a:endParaRPr sz="1100">
                        <a:latin typeface="Comfortaa"/>
                        <a:ea typeface="Comfortaa"/>
                        <a:cs typeface="Comfortaa"/>
                        <a:sym typeface="Comfortaa"/>
                      </a:endParaRPr>
                    </a:p>
                    <a:p>
                      <a:pPr indent="0" lvl="0" marL="0" rtl="0" algn="ctr">
                        <a:lnSpc>
                          <a:spcPct val="115000"/>
                        </a:lnSpc>
                        <a:spcBef>
                          <a:spcPts val="0"/>
                        </a:spcBef>
                        <a:spcAft>
                          <a:spcPts val="0"/>
                        </a:spcAft>
                        <a:buNone/>
                      </a:pPr>
                      <a:r>
                        <a:rPr lang="ca" sz="1100">
                          <a:latin typeface="Comfortaa"/>
                          <a:ea typeface="Comfortaa"/>
                          <a:cs typeface="Comfortaa"/>
                          <a:sym typeface="Comfortaa"/>
                        </a:rPr>
                        <a:t>   CPJ</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l">
                        <a:spcBef>
                          <a:spcPts val="0"/>
                        </a:spcBef>
                        <a:spcAft>
                          <a:spcPts val="0"/>
                        </a:spcAft>
                        <a:buNone/>
                      </a:pPr>
                      <a:r>
                        <a:rPr lang="ca" sz="1100">
                          <a:latin typeface="Comfortaa"/>
                          <a:ea typeface="Comfortaa"/>
                          <a:cs typeface="Comfortaa"/>
                          <a:sym typeface="Comfortaa"/>
                        </a:rPr>
                        <a:t>  BIK,</a:t>
                      </a:r>
                      <a:endParaRPr sz="1100">
                        <a:latin typeface="Comfortaa"/>
                        <a:ea typeface="Comfortaa"/>
                        <a:cs typeface="Comfortaa"/>
                        <a:sym typeface="Comfortaa"/>
                      </a:endParaRPr>
                    </a:p>
                    <a:p>
                      <a:pPr indent="0" lvl="0" marL="0" rtl="0" algn="l">
                        <a:spcBef>
                          <a:spcPts val="0"/>
                        </a:spcBef>
                        <a:spcAft>
                          <a:spcPts val="0"/>
                        </a:spcAft>
                        <a:buNone/>
                      </a:pPr>
                      <a:r>
                        <a:rPr lang="ca" sz="1100">
                          <a:latin typeface="Comfortaa"/>
                          <a:ea typeface="Comfortaa"/>
                          <a:cs typeface="Comfortaa"/>
                          <a:sym typeface="Comfortaa"/>
                        </a:rPr>
                        <a:t>  PEE,</a:t>
                      </a:r>
                      <a:endParaRPr sz="1100">
                        <a:latin typeface="Comfortaa"/>
                        <a:ea typeface="Comfortaa"/>
                        <a:cs typeface="Comfortaa"/>
                        <a:sym typeface="Comfortaa"/>
                      </a:endParaRPr>
                    </a:p>
                    <a:p>
                      <a:pPr indent="0" lvl="0" marL="0" rtl="0" algn="ctr">
                        <a:lnSpc>
                          <a:spcPct val="115000"/>
                        </a:lnSpc>
                        <a:spcBef>
                          <a:spcPts val="0"/>
                        </a:spcBef>
                        <a:spcAft>
                          <a:spcPts val="0"/>
                        </a:spcAft>
                        <a:buNone/>
                      </a:pPr>
                      <a:r>
                        <a:rPr lang="ca" sz="1100">
                          <a:latin typeface="Comfortaa"/>
                          <a:ea typeface="Comfortaa"/>
                          <a:cs typeface="Comfortaa"/>
                          <a:sym typeface="Comfortaa"/>
                        </a:rPr>
                        <a:t>  CPJ</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l">
                        <a:spcBef>
                          <a:spcPts val="0"/>
                        </a:spcBef>
                        <a:spcAft>
                          <a:spcPts val="0"/>
                        </a:spcAft>
                        <a:buNone/>
                      </a:pPr>
                      <a:r>
                        <a:rPr lang="ca" sz="1100">
                          <a:latin typeface="Comfortaa"/>
                          <a:ea typeface="Comfortaa"/>
                          <a:cs typeface="Comfortaa"/>
                          <a:sym typeface="Comfortaa"/>
                        </a:rPr>
                        <a:t>  BIK,</a:t>
                      </a:r>
                      <a:endParaRPr sz="1100">
                        <a:latin typeface="Comfortaa"/>
                        <a:ea typeface="Comfortaa"/>
                        <a:cs typeface="Comfortaa"/>
                        <a:sym typeface="Comfortaa"/>
                      </a:endParaRPr>
                    </a:p>
                    <a:p>
                      <a:pPr indent="0" lvl="0" marL="0" rtl="0" algn="ctr">
                        <a:lnSpc>
                          <a:spcPct val="115000"/>
                        </a:lnSpc>
                        <a:spcBef>
                          <a:spcPts val="0"/>
                        </a:spcBef>
                        <a:spcAft>
                          <a:spcPts val="0"/>
                        </a:spcAft>
                        <a:buNone/>
                      </a:pPr>
                      <a:r>
                        <a:rPr lang="ca" sz="1100">
                          <a:latin typeface="Comfortaa"/>
                          <a:ea typeface="Comfortaa"/>
                          <a:cs typeface="Comfortaa"/>
                          <a:sym typeface="Comfortaa"/>
                        </a:rPr>
                        <a:t>  CPJ</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  CPJ</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  CPJ</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RD</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RD,</a:t>
                      </a:r>
                      <a:endParaRPr sz="1100">
                        <a:latin typeface="Comfortaa"/>
                        <a:ea typeface="Comfortaa"/>
                        <a:cs typeface="Comfortaa"/>
                        <a:sym typeface="Comfortaa"/>
                      </a:endParaRPr>
                    </a:p>
                    <a:p>
                      <a:pPr indent="0" lvl="0" marL="0" rtl="0" algn="ctr">
                        <a:lnSpc>
                          <a:spcPct val="115000"/>
                        </a:lnSpc>
                        <a:spcBef>
                          <a:spcPts val="0"/>
                        </a:spcBef>
                        <a:spcAft>
                          <a:spcPts val="0"/>
                        </a:spcAft>
                        <a:buNone/>
                      </a:pPr>
                      <a:r>
                        <a:rPr lang="ca" sz="1100">
                          <a:latin typeface="Comfortaa"/>
                          <a:ea typeface="Comfortaa"/>
                          <a:cs typeface="Comfortaa"/>
                          <a:sym typeface="Comfortaa"/>
                        </a:rPr>
                        <a:t>PEE</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BW</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NAV</a:t>
                      </a:r>
                      <a:endParaRPr sz="1100">
                        <a:solidFill>
                          <a:srgbClr val="001840"/>
                        </a:solidFill>
                        <a:latin typeface="Comfortaa"/>
                        <a:ea typeface="Comfortaa"/>
                        <a:cs typeface="Comfortaa"/>
                        <a:sym typeface="Comfortaa"/>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latin typeface="Comfortaa"/>
                <a:ea typeface="Comfortaa"/>
                <a:cs typeface="Comfortaa"/>
                <a:sym typeface="Comfortaa"/>
              </a:rPr>
              <a:t>Navegabilidad: Página de</a:t>
            </a:r>
            <a:r>
              <a:rPr lang="ca">
                <a:latin typeface="Comfortaa"/>
                <a:ea typeface="Comfortaa"/>
                <a:cs typeface="Comfortaa"/>
                <a:sym typeface="Comfortaa"/>
              </a:rPr>
              <a:t> Producto</a:t>
            </a:r>
            <a:endParaRPr>
              <a:latin typeface="Comfortaa"/>
              <a:ea typeface="Comfortaa"/>
              <a:cs typeface="Comfortaa"/>
              <a:sym typeface="Comfortaa"/>
            </a:endParaRPr>
          </a:p>
        </p:txBody>
      </p:sp>
      <p:sp>
        <p:nvSpPr>
          <p:cNvPr id="419" name="Google Shape;419;p42"/>
          <p:cNvSpPr/>
          <p:nvPr/>
        </p:nvSpPr>
        <p:spPr>
          <a:xfrm>
            <a:off x="3673880" y="2255759"/>
            <a:ext cx="1443000" cy="525300"/>
          </a:xfrm>
          <a:prstGeom prst="roundRect">
            <a:avLst>
              <a:gd fmla="val 16667" name="adj"/>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ca" sz="1100">
                <a:solidFill>
                  <a:srgbClr val="1A1A1A"/>
                </a:solidFill>
                <a:latin typeface="Comfortaa"/>
                <a:ea typeface="Comfortaa"/>
                <a:cs typeface="Comfortaa"/>
                <a:sym typeface="Comfortaa"/>
              </a:rPr>
              <a:t>Tramitar Pedido</a:t>
            </a:r>
            <a:endParaRPr sz="1100">
              <a:solidFill>
                <a:srgbClr val="1A1A1A"/>
              </a:solidFill>
              <a:latin typeface="Comfortaa"/>
              <a:ea typeface="Comfortaa"/>
              <a:cs typeface="Comfortaa"/>
              <a:sym typeface="Comfortaa"/>
            </a:endParaRPr>
          </a:p>
        </p:txBody>
      </p:sp>
      <p:sp>
        <p:nvSpPr>
          <p:cNvPr id="420" name="Google Shape;420;p42"/>
          <p:cNvSpPr/>
          <p:nvPr/>
        </p:nvSpPr>
        <p:spPr>
          <a:xfrm>
            <a:off x="1475600" y="4232675"/>
            <a:ext cx="1154700" cy="525300"/>
          </a:xfrm>
          <a:prstGeom prst="roundRect">
            <a:avLst>
              <a:gd fmla="val 16667" name="adj"/>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ca" sz="1100">
                <a:solidFill>
                  <a:srgbClr val="1A1A1A"/>
                </a:solidFill>
                <a:latin typeface="Comfortaa"/>
                <a:ea typeface="Comfortaa"/>
                <a:cs typeface="Comfortaa"/>
                <a:sym typeface="Comfortaa"/>
              </a:rPr>
              <a:t>Personalizar</a:t>
            </a:r>
            <a:endParaRPr sz="1100">
              <a:solidFill>
                <a:srgbClr val="1A1A1A"/>
              </a:solidFill>
              <a:latin typeface="Comfortaa"/>
              <a:ea typeface="Comfortaa"/>
              <a:cs typeface="Comfortaa"/>
              <a:sym typeface="Comfortaa"/>
            </a:endParaRPr>
          </a:p>
        </p:txBody>
      </p:sp>
      <p:sp>
        <p:nvSpPr>
          <p:cNvPr id="421" name="Google Shape;421;p42"/>
          <p:cNvSpPr/>
          <p:nvPr/>
        </p:nvSpPr>
        <p:spPr>
          <a:xfrm>
            <a:off x="1645575" y="2255763"/>
            <a:ext cx="742200" cy="525300"/>
          </a:xfrm>
          <a:prstGeom prst="roundRect">
            <a:avLst>
              <a:gd fmla="val 16667" name="adj"/>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ca" sz="1100">
                <a:solidFill>
                  <a:srgbClr val="1A1A1A"/>
                </a:solidFill>
                <a:latin typeface="Comfortaa"/>
                <a:ea typeface="Comfortaa"/>
                <a:cs typeface="Comfortaa"/>
                <a:sym typeface="Comfortaa"/>
              </a:rPr>
              <a:t>Filtros</a:t>
            </a:r>
            <a:endParaRPr sz="1100">
              <a:solidFill>
                <a:srgbClr val="1A1A1A"/>
              </a:solidFill>
              <a:latin typeface="Comfortaa"/>
              <a:ea typeface="Comfortaa"/>
              <a:cs typeface="Comfortaa"/>
              <a:sym typeface="Comfortaa"/>
            </a:endParaRPr>
          </a:p>
        </p:txBody>
      </p:sp>
      <p:sp>
        <p:nvSpPr>
          <p:cNvPr id="422" name="Google Shape;422;p42"/>
          <p:cNvSpPr/>
          <p:nvPr/>
        </p:nvSpPr>
        <p:spPr>
          <a:xfrm>
            <a:off x="3256250" y="4232675"/>
            <a:ext cx="1501200" cy="525300"/>
          </a:xfrm>
          <a:prstGeom prst="roundRect">
            <a:avLst>
              <a:gd fmla="val 16667" name="adj"/>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ca" sz="1100">
                <a:solidFill>
                  <a:srgbClr val="1A1A1A"/>
                </a:solidFill>
                <a:latin typeface="Comfortaa"/>
                <a:ea typeface="Comfortaa"/>
                <a:cs typeface="Comfortaa"/>
                <a:sym typeface="Comfortaa"/>
              </a:rPr>
              <a:t>Añadir al Carrito</a:t>
            </a:r>
            <a:endParaRPr sz="1100">
              <a:solidFill>
                <a:srgbClr val="1A1A1A"/>
              </a:solidFill>
              <a:latin typeface="Comfortaa"/>
              <a:ea typeface="Comfortaa"/>
              <a:cs typeface="Comfortaa"/>
              <a:sym typeface="Comfortaa"/>
            </a:endParaRPr>
          </a:p>
        </p:txBody>
      </p:sp>
      <p:sp>
        <p:nvSpPr>
          <p:cNvPr id="423" name="Google Shape;423;p42"/>
          <p:cNvSpPr/>
          <p:nvPr/>
        </p:nvSpPr>
        <p:spPr>
          <a:xfrm>
            <a:off x="2630300" y="1431379"/>
            <a:ext cx="1251900" cy="477600"/>
          </a:xfrm>
          <a:prstGeom prst="roundRect">
            <a:avLst>
              <a:gd fmla="val 16667" name="adj"/>
            </a:avLst>
          </a:prstGeom>
          <a:solidFill>
            <a:srgbClr val="FDC55F"/>
          </a:solidFill>
          <a:ln cap="flat" cmpd="sng" w="28575">
            <a:solidFill>
              <a:srgbClr val="FFFDF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100">
                <a:latin typeface="Comfortaa"/>
                <a:ea typeface="Comfortaa"/>
                <a:cs typeface="Comfortaa"/>
                <a:sym typeface="Comfortaa"/>
              </a:rPr>
              <a:t>Página de Producto</a:t>
            </a:r>
            <a:endParaRPr sz="1100">
              <a:latin typeface="Comfortaa"/>
              <a:ea typeface="Comfortaa"/>
              <a:cs typeface="Comfortaa"/>
              <a:sym typeface="Comfortaa"/>
            </a:endParaRPr>
          </a:p>
        </p:txBody>
      </p:sp>
      <p:sp>
        <p:nvSpPr>
          <p:cNvPr id="424" name="Google Shape;424;p42"/>
          <p:cNvSpPr/>
          <p:nvPr/>
        </p:nvSpPr>
        <p:spPr>
          <a:xfrm>
            <a:off x="5718250" y="2279604"/>
            <a:ext cx="1251900" cy="477600"/>
          </a:xfrm>
          <a:prstGeom prst="roundRect">
            <a:avLst>
              <a:gd fmla="val 16667" name="adj"/>
            </a:avLst>
          </a:prstGeom>
          <a:solidFill>
            <a:srgbClr val="FDC55F"/>
          </a:solidFill>
          <a:ln cap="flat" cmpd="sng" w="28575">
            <a:solidFill>
              <a:srgbClr val="FFFDF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100">
                <a:latin typeface="Comfortaa"/>
                <a:ea typeface="Comfortaa"/>
                <a:cs typeface="Comfortaa"/>
                <a:sym typeface="Comfortaa"/>
              </a:rPr>
              <a:t>Página de Carrito</a:t>
            </a:r>
            <a:endParaRPr sz="1100">
              <a:latin typeface="Comfortaa"/>
              <a:ea typeface="Comfortaa"/>
              <a:cs typeface="Comfortaa"/>
              <a:sym typeface="Comfortaa"/>
            </a:endParaRPr>
          </a:p>
        </p:txBody>
      </p:sp>
      <p:sp>
        <p:nvSpPr>
          <p:cNvPr id="425" name="Google Shape;425;p42"/>
          <p:cNvSpPr/>
          <p:nvPr/>
        </p:nvSpPr>
        <p:spPr>
          <a:xfrm>
            <a:off x="2404875" y="3268079"/>
            <a:ext cx="1251900" cy="477600"/>
          </a:xfrm>
          <a:prstGeom prst="roundRect">
            <a:avLst>
              <a:gd fmla="val 16667" name="adj"/>
            </a:avLst>
          </a:prstGeom>
          <a:solidFill>
            <a:srgbClr val="FDC55F"/>
          </a:solidFill>
          <a:ln cap="flat" cmpd="sng" w="28575">
            <a:solidFill>
              <a:srgbClr val="FFFDF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100">
                <a:latin typeface="Comfortaa"/>
                <a:ea typeface="Comfortaa"/>
                <a:cs typeface="Comfortaa"/>
                <a:sym typeface="Comfortaa"/>
              </a:rPr>
              <a:t>Página del Producto</a:t>
            </a:r>
            <a:endParaRPr sz="1100">
              <a:latin typeface="Comfortaa"/>
              <a:ea typeface="Comfortaa"/>
              <a:cs typeface="Comfortaa"/>
              <a:sym typeface="Comfortaa"/>
            </a:endParaRPr>
          </a:p>
        </p:txBody>
      </p:sp>
      <p:sp>
        <p:nvSpPr>
          <p:cNvPr id="426" name="Google Shape;426;p42"/>
          <p:cNvSpPr/>
          <p:nvPr/>
        </p:nvSpPr>
        <p:spPr>
          <a:xfrm>
            <a:off x="2569125" y="2255775"/>
            <a:ext cx="923400" cy="525300"/>
          </a:xfrm>
          <a:prstGeom prst="roundRect">
            <a:avLst>
              <a:gd fmla="val 16667" name="adj"/>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ca" sz="1100">
                <a:solidFill>
                  <a:srgbClr val="1A1A1A"/>
                </a:solidFill>
                <a:latin typeface="Comfortaa"/>
                <a:ea typeface="Comfortaa"/>
                <a:cs typeface="Comfortaa"/>
                <a:sym typeface="Comfortaa"/>
              </a:rPr>
              <a:t>Producto</a:t>
            </a:r>
            <a:endParaRPr sz="1100">
              <a:solidFill>
                <a:srgbClr val="1A1A1A"/>
              </a:solidFill>
              <a:latin typeface="Comfortaa"/>
              <a:ea typeface="Comfortaa"/>
              <a:cs typeface="Comfortaa"/>
              <a:sym typeface="Comfortaa"/>
            </a:endParaRPr>
          </a:p>
        </p:txBody>
      </p:sp>
      <p:sp>
        <p:nvSpPr>
          <p:cNvPr id="427" name="Google Shape;427;p42"/>
          <p:cNvSpPr/>
          <p:nvPr/>
        </p:nvSpPr>
        <p:spPr>
          <a:xfrm>
            <a:off x="5439388" y="4112950"/>
            <a:ext cx="1809625" cy="764725"/>
          </a:xfrm>
          <a:prstGeom prst="flowChartDecision">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ca" sz="1100">
                <a:solidFill>
                  <a:srgbClr val="1A1A1A"/>
                </a:solidFill>
                <a:latin typeface="Comfortaa"/>
                <a:ea typeface="Comfortaa"/>
                <a:cs typeface="Comfortaa"/>
                <a:sym typeface="Comfortaa"/>
              </a:rPr>
              <a:t>¿Finalizar Compra?</a:t>
            </a:r>
            <a:endParaRPr sz="1100">
              <a:solidFill>
                <a:srgbClr val="1A1A1A"/>
              </a:solidFill>
              <a:latin typeface="Comfortaa"/>
              <a:ea typeface="Comfortaa"/>
              <a:cs typeface="Comfortaa"/>
              <a:sym typeface="Comfortaa"/>
            </a:endParaRPr>
          </a:p>
        </p:txBody>
      </p:sp>
      <p:cxnSp>
        <p:nvCxnSpPr>
          <p:cNvPr id="428" name="Google Shape;428;p42"/>
          <p:cNvCxnSpPr>
            <a:stCxn id="423" idx="2"/>
            <a:endCxn id="421" idx="0"/>
          </p:cNvCxnSpPr>
          <p:nvPr/>
        </p:nvCxnSpPr>
        <p:spPr>
          <a:xfrm rot="5400000">
            <a:off x="2463050" y="1462579"/>
            <a:ext cx="346800" cy="1239600"/>
          </a:xfrm>
          <a:prstGeom prst="bentConnector3">
            <a:avLst>
              <a:gd fmla="val 49998" name="adj1"/>
            </a:avLst>
          </a:prstGeom>
          <a:noFill/>
          <a:ln cap="flat" cmpd="sng" w="9525">
            <a:solidFill>
              <a:srgbClr val="C2C2C2"/>
            </a:solidFill>
            <a:prstDash val="solid"/>
            <a:round/>
            <a:headEnd len="med" w="med" type="none"/>
            <a:tailEnd len="med" w="med" type="stealth"/>
          </a:ln>
        </p:spPr>
      </p:cxnSp>
      <p:cxnSp>
        <p:nvCxnSpPr>
          <p:cNvPr id="429" name="Google Shape;429;p42"/>
          <p:cNvCxnSpPr>
            <a:stCxn id="423" idx="2"/>
            <a:endCxn id="426" idx="0"/>
          </p:cNvCxnSpPr>
          <p:nvPr/>
        </p:nvCxnSpPr>
        <p:spPr>
          <a:xfrm rot="5400000">
            <a:off x="2970200" y="1969729"/>
            <a:ext cx="346800" cy="225300"/>
          </a:xfrm>
          <a:prstGeom prst="bentConnector3">
            <a:avLst>
              <a:gd fmla="val 49999" name="adj1"/>
            </a:avLst>
          </a:prstGeom>
          <a:noFill/>
          <a:ln cap="flat" cmpd="sng" w="9525">
            <a:solidFill>
              <a:srgbClr val="C2C2C2"/>
            </a:solidFill>
            <a:prstDash val="solid"/>
            <a:round/>
            <a:headEnd len="med" w="med" type="none"/>
            <a:tailEnd len="med" w="med" type="stealth"/>
          </a:ln>
        </p:spPr>
      </p:cxnSp>
      <p:cxnSp>
        <p:nvCxnSpPr>
          <p:cNvPr id="430" name="Google Shape;430;p42"/>
          <p:cNvCxnSpPr>
            <a:stCxn id="423" idx="2"/>
            <a:endCxn id="419" idx="0"/>
          </p:cNvCxnSpPr>
          <p:nvPr/>
        </p:nvCxnSpPr>
        <p:spPr>
          <a:xfrm flipH="1" rot="-5400000">
            <a:off x="3652400" y="1512829"/>
            <a:ext cx="346800" cy="1139100"/>
          </a:xfrm>
          <a:prstGeom prst="bentConnector3">
            <a:avLst>
              <a:gd fmla="val 49997" name="adj1"/>
            </a:avLst>
          </a:prstGeom>
          <a:noFill/>
          <a:ln cap="flat" cmpd="sng" w="9525">
            <a:solidFill>
              <a:srgbClr val="C2C2C2"/>
            </a:solidFill>
            <a:prstDash val="solid"/>
            <a:round/>
            <a:headEnd len="med" w="med" type="none"/>
            <a:tailEnd len="med" w="med" type="stealth"/>
          </a:ln>
        </p:spPr>
      </p:cxnSp>
      <p:cxnSp>
        <p:nvCxnSpPr>
          <p:cNvPr id="431" name="Google Shape;431;p42"/>
          <p:cNvCxnSpPr>
            <a:stCxn id="426" idx="2"/>
            <a:endCxn id="425" idx="0"/>
          </p:cNvCxnSpPr>
          <p:nvPr/>
        </p:nvCxnSpPr>
        <p:spPr>
          <a:xfrm flipH="1" rot="-5400000">
            <a:off x="2787675" y="3024225"/>
            <a:ext cx="486900" cy="600"/>
          </a:xfrm>
          <a:prstGeom prst="bentConnector3">
            <a:avLst>
              <a:gd fmla="val 50011" name="adj1"/>
            </a:avLst>
          </a:prstGeom>
          <a:noFill/>
          <a:ln cap="flat" cmpd="sng" w="9525">
            <a:solidFill>
              <a:srgbClr val="C2C2C2"/>
            </a:solidFill>
            <a:prstDash val="solid"/>
            <a:round/>
            <a:headEnd len="med" w="med" type="none"/>
            <a:tailEnd len="med" w="med" type="stealth"/>
          </a:ln>
        </p:spPr>
      </p:cxnSp>
      <p:cxnSp>
        <p:nvCxnSpPr>
          <p:cNvPr id="432" name="Google Shape;432;p42"/>
          <p:cNvCxnSpPr>
            <a:stCxn id="425" idx="2"/>
            <a:endCxn id="420" idx="0"/>
          </p:cNvCxnSpPr>
          <p:nvPr/>
        </p:nvCxnSpPr>
        <p:spPr>
          <a:xfrm rot="5400000">
            <a:off x="2298375" y="3500129"/>
            <a:ext cx="486900" cy="978000"/>
          </a:xfrm>
          <a:prstGeom prst="bentConnector3">
            <a:avLst>
              <a:gd fmla="val 50010" name="adj1"/>
            </a:avLst>
          </a:prstGeom>
          <a:noFill/>
          <a:ln cap="flat" cmpd="sng" w="9525">
            <a:solidFill>
              <a:srgbClr val="C2C2C2"/>
            </a:solidFill>
            <a:prstDash val="solid"/>
            <a:round/>
            <a:headEnd len="med" w="med" type="none"/>
            <a:tailEnd len="med" w="med" type="stealth"/>
          </a:ln>
        </p:spPr>
      </p:cxnSp>
      <p:cxnSp>
        <p:nvCxnSpPr>
          <p:cNvPr id="433" name="Google Shape;433;p42"/>
          <p:cNvCxnSpPr>
            <a:stCxn id="425" idx="2"/>
            <a:endCxn id="422" idx="0"/>
          </p:cNvCxnSpPr>
          <p:nvPr/>
        </p:nvCxnSpPr>
        <p:spPr>
          <a:xfrm flipH="1" rot="-5400000">
            <a:off x="3275325" y="3501179"/>
            <a:ext cx="486900" cy="975900"/>
          </a:xfrm>
          <a:prstGeom prst="bentConnector3">
            <a:avLst>
              <a:gd fmla="val 50010" name="adj1"/>
            </a:avLst>
          </a:prstGeom>
          <a:noFill/>
          <a:ln cap="flat" cmpd="sng" w="9525">
            <a:solidFill>
              <a:srgbClr val="C2C2C2"/>
            </a:solidFill>
            <a:prstDash val="solid"/>
            <a:round/>
            <a:headEnd len="med" w="med" type="none"/>
            <a:tailEnd len="med" w="med" type="stealth"/>
          </a:ln>
        </p:spPr>
      </p:cxnSp>
      <p:cxnSp>
        <p:nvCxnSpPr>
          <p:cNvPr id="434" name="Google Shape;434;p42"/>
          <p:cNvCxnSpPr>
            <a:stCxn id="422" idx="3"/>
            <a:endCxn id="427" idx="1"/>
          </p:cNvCxnSpPr>
          <p:nvPr/>
        </p:nvCxnSpPr>
        <p:spPr>
          <a:xfrm>
            <a:off x="4757450" y="4495325"/>
            <a:ext cx="681900" cy="600"/>
          </a:xfrm>
          <a:prstGeom prst="bentConnector3">
            <a:avLst>
              <a:gd fmla="val 50003" name="adj1"/>
            </a:avLst>
          </a:prstGeom>
          <a:noFill/>
          <a:ln cap="flat" cmpd="sng" w="9525">
            <a:solidFill>
              <a:srgbClr val="C2C2C2"/>
            </a:solidFill>
            <a:prstDash val="solid"/>
            <a:round/>
            <a:headEnd len="med" w="med" type="none"/>
            <a:tailEnd len="med" w="med" type="stealth"/>
          </a:ln>
        </p:spPr>
      </p:cxnSp>
      <p:cxnSp>
        <p:nvCxnSpPr>
          <p:cNvPr id="435" name="Google Shape;435;p42"/>
          <p:cNvCxnSpPr>
            <a:stCxn id="419" idx="3"/>
            <a:endCxn id="424" idx="1"/>
          </p:cNvCxnSpPr>
          <p:nvPr/>
        </p:nvCxnSpPr>
        <p:spPr>
          <a:xfrm>
            <a:off x="5116880" y="2518409"/>
            <a:ext cx="601500" cy="600"/>
          </a:xfrm>
          <a:prstGeom prst="bentConnector3">
            <a:avLst>
              <a:gd fmla="val 49989" name="adj1"/>
            </a:avLst>
          </a:prstGeom>
          <a:noFill/>
          <a:ln cap="flat" cmpd="sng" w="9525">
            <a:solidFill>
              <a:srgbClr val="C2C2C2"/>
            </a:solidFill>
            <a:prstDash val="solid"/>
            <a:round/>
            <a:headEnd len="med" w="med" type="none"/>
            <a:tailEnd len="med" w="med" type="stealth"/>
          </a:ln>
        </p:spPr>
      </p:cxnSp>
      <p:cxnSp>
        <p:nvCxnSpPr>
          <p:cNvPr id="436" name="Google Shape;436;p42"/>
          <p:cNvCxnSpPr>
            <a:stCxn id="427" idx="0"/>
            <a:endCxn id="424" idx="2"/>
          </p:cNvCxnSpPr>
          <p:nvPr/>
        </p:nvCxnSpPr>
        <p:spPr>
          <a:xfrm rot="-5400000">
            <a:off x="5666650" y="3434800"/>
            <a:ext cx="1355700" cy="600"/>
          </a:xfrm>
          <a:prstGeom prst="bentConnector3">
            <a:avLst>
              <a:gd fmla="val 50002" name="adj1"/>
            </a:avLst>
          </a:prstGeom>
          <a:noFill/>
          <a:ln cap="flat" cmpd="sng" w="9525">
            <a:solidFill>
              <a:srgbClr val="C2C2C2"/>
            </a:solidFill>
            <a:prstDash val="solid"/>
            <a:round/>
            <a:headEnd len="med" w="med" type="none"/>
            <a:tailEnd len="med" w="med" type="stealth"/>
          </a:ln>
        </p:spPr>
      </p:cxnSp>
      <p:cxnSp>
        <p:nvCxnSpPr>
          <p:cNvPr id="437" name="Google Shape;437;p42"/>
          <p:cNvCxnSpPr>
            <a:stCxn id="427" idx="3"/>
            <a:endCxn id="423" idx="3"/>
          </p:cNvCxnSpPr>
          <p:nvPr/>
        </p:nvCxnSpPr>
        <p:spPr>
          <a:xfrm rot="10800000">
            <a:off x="3882113" y="1670213"/>
            <a:ext cx="3366900" cy="2825100"/>
          </a:xfrm>
          <a:prstGeom prst="bentConnector3">
            <a:avLst>
              <a:gd fmla="val -7073" name="adj1"/>
            </a:avLst>
          </a:prstGeom>
          <a:noFill/>
          <a:ln cap="flat" cmpd="sng" w="9525">
            <a:solidFill>
              <a:srgbClr val="C2C2C2"/>
            </a:solidFill>
            <a:prstDash val="solid"/>
            <a:round/>
            <a:headEnd len="med" w="med" type="none"/>
            <a:tailEnd len="med" w="med" type="stealth"/>
          </a:ln>
        </p:spPr>
      </p:cxnSp>
      <p:sp>
        <p:nvSpPr>
          <p:cNvPr id="438" name="Google Shape;438;p42"/>
          <p:cNvSpPr txBox="1"/>
          <p:nvPr/>
        </p:nvSpPr>
        <p:spPr>
          <a:xfrm>
            <a:off x="5932600" y="3207200"/>
            <a:ext cx="541500" cy="3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600">
                <a:solidFill>
                  <a:schemeClr val="dk1"/>
                </a:solidFill>
                <a:latin typeface="Comfortaa"/>
                <a:ea typeface="Comfortaa"/>
                <a:cs typeface="Comfortaa"/>
                <a:sym typeface="Comfortaa"/>
              </a:rPr>
              <a:t>Si</a:t>
            </a:r>
            <a:endParaRPr sz="1500">
              <a:solidFill>
                <a:schemeClr val="dk1"/>
              </a:solidFill>
              <a:latin typeface="Comfortaa"/>
              <a:ea typeface="Comfortaa"/>
              <a:cs typeface="Comfortaa"/>
              <a:sym typeface="Comfortaa"/>
            </a:endParaRPr>
          </a:p>
        </p:txBody>
      </p:sp>
      <p:sp>
        <p:nvSpPr>
          <p:cNvPr id="439" name="Google Shape;439;p42"/>
          <p:cNvSpPr txBox="1"/>
          <p:nvPr/>
        </p:nvSpPr>
        <p:spPr>
          <a:xfrm>
            <a:off x="7487150" y="2940950"/>
            <a:ext cx="541500" cy="3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600">
                <a:solidFill>
                  <a:schemeClr val="dk1"/>
                </a:solidFill>
                <a:latin typeface="Comfortaa"/>
                <a:ea typeface="Comfortaa"/>
                <a:cs typeface="Comfortaa"/>
                <a:sym typeface="Comfortaa"/>
              </a:rPr>
              <a:t>No</a:t>
            </a:r>
            <a:endParaRPr sz="1500">
              <a:solidFill>
                <a:schemeClr val="dk1"/>
              </a:solidFill>
              <a:latin typeface="Comfortaa"/>
              <a:ea typeface="Comfortaa"/>
              <a:cs typeface="Comfortaa"/>
              <a:sym typeface="Comforta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latin typeface="Comfortaa"/>
                <a:ea typeface="Comfortaa"/>
                <a:cs typeface="Comfortaa"/>
                <a:sym typeface="Comfortaa"/>
              </a:rPr>
              <a:t>Navegabilidad: Página de Carrito</a:t>
            </a:r>
            <a:endParaRPr>
              <a:latin typeface="Comfortaa"/>
              <a:ea typeface="Comfortaa"/>
              <a:cs typeface="Comfortaa"/>
              <a:sym typeface="Comfortaa"/>
            </a:endParaRPr>
          </a:p>
        </p:txBody>
      </p:sp>
      <p:sp>
        <p:nvSpPr>
          <p:cNvPr id="445" name="Google Shape;445;p43"/>
          <p:cNvSpPr/>
          <p:nvPr/>
        </p:nvSpPr>
        <p:spPr>
          <a:xfrm>
            <a:off x="387900" y="2332954"/>
            <a:ext cx="1251900" cy="477600"/>
          </a:xfrm>
          <a:prstGeom prst="roundRect">
            <a:avLst>
              <a:gd fmla="val 16667" name="adj"/>
            </a:avLst>
          </a:prstGeom>
          <a:solidFill>
            <a:srgbClr val="FDC55F"/>
          </a:solidFill>
          <a:ln cap="flat" cmpd="sng" w="28575">
            <a:solidFill>
              <a:srgbClr val="FFFDF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100">
                <a:latin typeface="Comfortaa"/>
                <a:ea typeface="Comfortaa"/>
                <a:cs typeface="Comfortaa"/>
                <a:sym typeface="Comfortaa"/>
              </a:rPr>
              <a:t>Página de Carrito</a:t>
            </a:r>
            <a:endParaRPr sz="1100">
              <a:latin typeface="Comfortaa"/>
              <a:ea typeface="Comfortaa"/>
              <a:cs typeface="Comfortaa"/>
              <a:sym typeface="Comfortaa"/>
            </a:endParaRPr>
          </a:p>
        </p:txBody>
      </p:sp>
      <p:sp>
        <p:nvSpPr>
          <p:cNvPr id="446" name="Google Shape;446;p43"/>
          <p:cNvSpPr/>
          <p:nvPr/>
        </p:nvSpPr>
        <p:spPr>
          <a:xfrm>
            <a:off x="1997250" y="1545550"/>
            <a:ext cx="1251900" cy="525300"/>
          </a:xfrm>
          <a:prstGeom prst="roundRect">
            <a:avLst>
              <a:gd fmla="val 16667" name="adj"/>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ca" sz="1100">
                <a:solidFill>
                  <a:srgbClr val="1A1A1A"/>
                </a:solidFill>
                <a:latin typeface="Comfortaa"/>
                <a:ea typeface="Comfortaa"/>
                <a:cs typeface="Comfortaa"/>
                <a:sym typeface="Comfortaa"/>
              </a:rPr>
              <a:t>Editar Pedido</a:t>
            </a:r>
            <a:endParaRPr sz="1100">
              <a:solidFill>
                <a:srgbClr val="1A1A1A"/>
              </a:solidFill>
              <a:latin typeface="Comfortaa"/>
              <a:ea typeface="Comfortaa"/>
              <a:cs typeface="Comfortaa"/>
              <a:sym typeface="Comfortaa"/>
            </a:endParaRPr>
          </a:p>
        </p:txBody>
      </p:sp>
      <p:sp>
        <p:nvSpPr>
          <p:cNvPr id="447" name="Google Shape;447;p43"/>
          <p:cNvSpPr/>
          <p:nvPr/>
        </p:nvSpPr>
        <p:spPr>
          <a:xfrm>
            <a:off x="4220375" y="2189388"/>
            <a:ext cx="2156650" cy="764725"/>
          </a:xfrm>
          <a:prstGeom prst="flowChartDecision">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100">
                <a:solidFill>
                  <a:srgbClr val="1A1A1A"/>
                </a:solidFill>
                <a:latin typeface="Comfortaa"/>
                <a:ea typeface="Comfortaa"/>
                <a:cs typeface="Comfortaa"/>
                <a:sym typeface="Comfortaa"/>
              </a:rPr>
              <a:t>¿Usuario Registrado?</a:t>
            </a:r>
            <a:endParaRPr sz="1100">
              <a:solidFill>
                <a:srgbClr val="1A1A1A"/>
              </a:solidFill>
              <a:latin typeface="Comfortaa"/>
              <a:ea typeface="Comfortaa"/>
              <a:cs typeface="Comfortaa"/>
              <a:sym typeface="Comfortaa"/>
            </a:endParaRPr>
          </a:p>
        </p:txBody>
      </p:sp>
      <p:cxnSp>
        <p:nvCxnSpPr>
          <p:cNvPr id="448" name="Google Shape;448;p43"/>
          <p:cNvCxnSpPr>
            <a:stCxn id="445" idx="3"/>
            <a:endCxn id="446" idx="1"/>
          </p:cNvCxnSpPr>
          <p:nvPr/>
        </p:nvCxnSpPr>
        <p:spPr>
          <a:xfrm flipH="1" rot="10800000">
            <a:off x="1639800" y="1808254"/>
            <a:ext cx="357300" cy="763500"/>
          </a:xfrm>
          <a:prstGeom prst="bentConnector3">
            <a:avLst>
              <a:gd fmla="val 50021" name="adj1"/>
            </a:avLst>
          </a:prstGeom>
          <a:noFill/>
          <a:ln cap="flat" cmpd="sng" w="9525">
            <a:solidFill>
              <a:srgbClr val="C2C2C2"/>
            </a:solidFill>
            <a:prstDash val="solid"/>
            <a:round/>
            <a:headEnd len="med" w="med" type="none"/>
            <a:tailEnd len="med" w="med" type="stealth"/>
          </a:ln>
        </p:spPr>
      </p:cxnSp>
      <p:sp>
        <p:nvSpPr>
          <p:cNvPr id="449" name="Google Shape;449;p43"/>
          <p:cNvSpPr/>
          <p:nvPr/>
        </p:nvSpPr>
        <p:spPr>
          <a:xfrm>
            <a:off x="1997250" y="2309100"/>
            <a:ext cx="1251900" cy="525300"/>
          </a:xfrm>
          <a:prstGeom prst="roundRect">
            <a:avLst>
              <a:gd fmla="val 16667" name="adj"/>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ca" sz="1100">
                <a:solidFill>
                  <a:srgbClr val="1A1A1A"/>
                </a:solidFill>
                <a:latin typeface="Comfortaa"/>
                <a:ea typeface="Comfortaa"/>
                <a:cs typeface="Comfortaa"/>
                <a:sym typeface="Comfortaa"/>
              </a:rPr>
              <a:t>Tramitar</a:t>
            </a:r>
            <a:endParaRPr sz="1100">
              <a:solidFill>
                <a:srgbClr val="1A1A1A"/>
              </a:solidFill>
              <a:latin typeface="Comfortaa"/>
              <a:ea typeface="Comfortaa"/>
              <a:cs typeface="Comfortaa"/>
              <a:sym typeface="Comfortaa"/>
            </a:endParaRPr>
          </a:p>
        </p:txBody>
      </p:sp>
      <p:sp>
        <p:nvSpPr>
          <p:cNvPr id="450" name="Google Shape;450;p43"/>
          <p:cNvSpPr/>
          <p:nvPr/>
        </p:nvSpPr>
        <p:spPr>
          <a:xfrm>
            <a:off x="1997250" y="3072650"/>
            <a:ext cx="1516500" cy="525300"/>
          </a:xfrm>
          <a:prstGeom prst="roundRect">
            <a:avLst>
              <a:gd fmla="val 16667" name="adj"/>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ca" sz="1100">
                <a:solidFill>
                  <a:srgbClr val="1A1A1A"/>
                </a:solidFill>
                <a:latin typeface="Comfortaa"/>
                <a:ea typeface="Comfortaa"/>
                <a:cs typeface="Comfortaa"/>
                <a:sym typeface="Comfortaa"/>
              </a:rPr>
              <a:t>Añadir Productos</a:t>
            </a:r>
            <a:endParaRPr sz="1100">
              <a:solidFill>
                <a:srgbClr val="1A1A1A"/>
              </a:solidFill>
              <a:latin typeface="Comfortaa"/>
              <a:ea typeface="Comfortaa"/>
              <a:cs typeface="Comfortaa"/>
              <a:sym typeface="Comfortaa"/>
            </a:endParaRPr>
          </a:p>
        </p:txBody>
      </p:sp>
      <p:cxnSp>
        <p:nvCxnSpPr>
          <p:cNvPr id="451" name="Google Shape;451;p43"/>
          <p:cNvCxnSpPr>
            <a:stCxn id="445" idx="3"/>
            <a:endCxn id="449" idx="1"/>
          </p:cNvCxnSpPr>
          <p:nvPr/>
        </p:nvCxnSpPr>
        <p:spPr>
          <a:xfrm>
            <a:off x="1639800" y="2571754"/>
            <a:ext cx="357300" cy="600"/>
          </a:xfrm>
          <a:prstGeom prst="bentConnector3">
            <a:avLst>
              <a:gd fmla="val 50021" name="adj1"/>
            </a:avLst>
          </a:prstGeom>
          <a:noFill/>
          <a:ln cap="flat" cmpd="sng" w="9525">
            <a:solidFill>
              <a:srgbClr val="C2C2C2"/>
            </a:solidFill>
            <a:prstDash val="solid"/>
            <a:round/>
            <a:headEnd len="med" w="med" type="none"/>
            <a:tailEnd len="med" w="med" type="stealth"/>
          </a:ln>
        </p:spPr>
      </p:cxnSp>
      <p:cxnSp>
        <p:nvCxnSpPr>
          <p:cNvPr id="452" name="Google Shape;452;p43"/>
          <p:cNvCxnSpPr>
            <a:stCxn id="445" idx="3"/>
            <a:endCxn id="450" idx="1"/>
          </p:cNvCxnSpPr>
          <p:nvPr/>
        </p:nvCxnSpPr>
        <p:spPr>
          <a:xfrm>
            <a:off x="1639800" y="2571754"/>
            <a:ext cx="357600" cy="763500"/>
          </a:xfrm>
          <a:prstGeom prst="bentConnector3">
            <a:avLst>
              <a:gd fmla="val 49979" name="adj1"/>
            </a:avLst>
          </a:prstGeom>
          <a:noFill/>
          <a:ln cap="flat" cmpd="sng" w="9525">
            <a:solidFill>
              <a:srgbClr val="C2C2C2"/>
            </a:solidFill>
            <a:prstDash val="solid"/>
            <a:round/>
            <a:headEnd len="med" w="med" type="none"/>
            <a:tailEnd len="med" w="med" type="stealth"/>
          </a:ln>
        </p:spPr>
      </p:cxnSp>
      <p:cxnSp>
        <p:nvCxnSpPr>
          <p:cNvPr id="453" name="Google Shape;453;p43"/>
          <p:cNvCxnSpPr>
            <a:stCxn id="449" idx="3"/>
            <a:endCxn id="447" idx="1"/>
          </p:cNvCxnSpPr>
          <p:nvPr/>
        </p:nvCxnSpPr>
        <p:spPr>
          <a:xfrm>
            <a:off x="3249150" y="2571750"/>
            <a:ext cx="971100" cy="600"/>
          </a:xfrm>
          <a:prstGeom prst="bentConnector3">
            <a:avLst>
              <a:gd fmla="val 50006" name="adj1"/>
            </a:avLst>
          </a:prstGeom>
          <a:noFill/>
          <a:ln cap="flat" cmpd="sng" w="9525">
            <a:solidFill>
              <a:srgbClr val="C2C2C2"/>
            </a:solidFill>
            <a:prstDash val="solid"/>
            <a:round/>
            <a:headEnd len="med" w="med" type="none"/>
            <a:tailEnd len="med" w="med" type="stealth"/>
          </a:ln>
        </p:spPr>
      </p:cxnSp>
      <p:sp>
        <p:nvSpPr>
          <p:cNvPr id="454" name="Google Shape;454;p43"/>
          <p:cNvSpPr/>
          <p:nvPr/>
        </p:nvSpPr>
        <p:spPr>
          <a:xfrm>
            <a:off x="4673050" y="3335254"/>
            <a:ext cx="1251900" cy="477600"/>
          </a:xfrm>
          <a:prstGeom prst="roundRect">
            <a:avLst>
              <a:gd fmla="val 16667" name="adj"/>
            </a:avLst>
          </a:prstGeom>
          <a:solidFill>
            <a:srgbClr val="FDC55F"/>
          </a:solidFill>
          <a:ln cap="flat" cmpd="sng" w="28575">
            <a:solidFill>
              <a:srgbClr val="FFFDF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100">
                <a:latin typeface="Comfortaa"/>
                <a:ea typeface="Comfortaa"/>
                <a:cs typeface="Comfortaa"/>
                <a:sym typeface="Comfortaa"/>
              </a:rPr>
              <a:t>Página de Proceso de Compra</a:t>
            </a:r>
            <a:endParaRPr sz="1100">
              <a:latin typeface="Comfortaa"/>
              <a:ea typeface="Comfortaa"/>
              <a:cs typeface="Comfortaa"/>
              <a:sym typeface="Comfortaa"/>
            </a:endParaRPr>
          </a:p>
        </p:txBody>
      </p:sp>
      <p:cxnSp>
        <p:nvCxnSpPr>
          <p:cNvPr id="455" name="Google Shape;455;p43"/>
          <p:cNvCxnSpPr>
            <a:stCxn id="447" idx="2"/>
            <a:endCxn id="454" idx="0"/>
          </p:cNvCxnSpPr>
          <p:nvPr/>
        </p:nvCxnSpPr>
        <p:spPr>
          <a:xfrm flipH="1" rot="-5400000">
            <a:off x="5108500" y="3144313"/>
            <a:ext cx="381000" cy="600"/>
          </a:xfrm>
          <a:prstGeom prst="bentConnector3">
            <a:avLst>
              <a:gd fmla="val 50019" name="adj1"/>
            </a:avLst>
          </a:prstGeom>
          <a:noFill/>
          <a:ln cap="flat" cmpd="sng" w="9525">
            <a:solidFill>
              <a:srgbClr val="C2C2C2"/>
            </a:solidFill>
            <a:prstDash val="solid"/>
            <a:round/>
            <a:headEnd len="med" w="med" type="none"/>
            <a:tailEnd len="med" w="med" type="stealth"/>
          </a:ln>
        </p:spPr>
      </p:cxnSp>
      <p:sp>
        <p:nvSpPr>
          <p:cNvPr id="456" name="Google Shape;456;p43"/>
          <p:cNvSpPr/>
          <p:nvPr/>
        </p:nvSpPr>
        <p:spPr>
          <a:xfrm>
            <a:off x="6956125" y="2332954"/>
            <a:ext cx="1251900" cy="477600"/>
          </a:xfrm>
          <a:prstGeom prst="roundRect">
            <a:avLst>
              <a:gd fmla="val 16667" name="adj"/>
            </a:avLst>
          </a:prstGeom>
          <a:solidFill>
            <a:srgbClr val="FDC55F"/>
          </a:solidFill>
          <a:ln cap="flat" cmpd="sng" w="28575">
            <a:solidFill>
              <a:srgbClr val="FFFDF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100">
                <a:latin typeface="Comfortaa"/>
                <a:ea typeface="Comfortaa"/>
                <a:cs typeface="Comfortaa"/>
                <a:sym typeface="Comfortaa"/>
              </a:rPr>
              <a:t>Página de Registro</a:t>
            </a:r>
            <a:endParaRPr sz="1100">
              <a:latin typeface="Comfortaa"/>
              <a:ea typeface="Comfortaa"/>
              <a:cs typeface="Comfortaa"/>
              <a:sym typeface="Comfortaa"/>
            </a:endParaRPr>
          </a:p>
        </p:txBody>
      </p:sp>
      <p:cxnSp>
        <p:nvCxnSpPr>
          <p:cNvPr id="457" name="Google Shape;457;p43"/>
          <p:cNvCxnSpPr>
            <a:stCxn id="447" idx="3"/>
            <a:endCxn id="456" idx="1"/>
          </p:cNvCxnSpPr>
          <p:nvPr/>
        </p:nvCxnSpPr>
        <p:spPr>
          <a:xfrm>
            <a:off x="6377025" y="2571750"/>
            <a:ext cx="579000" cy="600"/>
          </a:xfrm>
          <a:prstGeom prst="bentConnector3">
            <a:avLst>
              <a:gd fmla="val 50009" name="adj1"/>
            </a:avLst>
          </a:prstGeom>
          <a:noFill/>
          <a:ln cap="flat" cmpd="sng" w="9525">
            <a:solidFill>
              <a:srgbClr val="C2C2C2"/>
            </a:solidFill>
            <a:prstDash val="solid"/>
            <a:round/>
            <a:headEnd len="med" w="med" type="none"/>
            <a:tailEnd len="med" w="med" type="stealth"/>
          </a:ln>
        </p:spPr>
      </p:cxnSp>
      <p:sp>
        <p:nvSpPr>
          <p:cNvPr id="458" name="Google Shape;458;p43"/>
          <p:cNvSpPr/>
          <p:nvPr/>
        </p:nvSpPr>
        <p:spPr>
          <a:xfrm>
            <a:off x="4572000" y="4193975"/>
            <a:ext cx="1438800" cy="477600"/>
          </a:xfrm>
          <a:prstGeom prst="roundRect">
            <a:avLst>
              <a:gd fmla="val 16667" name="adj"/>
            </a:avLst>
          </a:prstGeom>
          <a:solidFill>
            <a:srgbClr val="FDC55F"/>
          </a:solidFill>
          <a:ln cap="flat" cmpd="sng" w="28575">
            <a:solidFill>
              <a:srgbClr val="FFFDF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100">
                <a:latin typeface="Comfortaa"/>
                <a:ea typeface="Comfortaa"/>
                <a:cs typeface="Comfortaa"/>
                <a:sym typeface="Comfortaa"/>
              </a:rPr>
              <a:t>Página de Agradecimiento</a:t>
            </a:r>
            <a:endParaRPr sz="1100">
              <a:latin typeface="Comfortaa"/>
              <a:ea typeface="Comfortaa"/>
              <a:cs typeface="Comfortaa"/>
              <a:sym typeface="Comfortaa"/>
            </a:endParaRPr>
          </a:p>
        </p:txBody>
      </p:sp>
      <p:cxnSp>
        <p:nvCxnSpPr>
          <p:cNvPr id="459" name="Google Shape;459;p43"/>
          <p:cNvCxnSpPr>
            <a:endCxn id="458" idx="0"/>
          </p:cNvCxnSpPr>
          <p:nvPr/>
        </p:nvCxnSpPr>
        <p:spPr>
          <a:xfrm flipH="1" rot="-5400000">
            <a:off x="5100600" y="4003175"/>
            <a:ext cx="381000" cy="600"/>
          </a:xfrm>
          <a:prstGeom prst="bentConnector3">
            <a:avLst>
              <a:gd fmla="val 50000" name="adj1"/>
            </a:avLst>
          </a:prstGeom>
          <a:noFill/>
          <a:ln cap="flat" cmpd="sng" w="9525">
            <a:solidFill>
              <a:srgbClr val="C2C2C2"/>
            </a:solidFill>
            <a:prstDash val="solid"/>
            <a:round/>
            <a:headEnd len="med" w="med" type="none"/>
            <a:tailEnd len="med" w="med" type="stealth"/>
          </a:ln>
        </p:spPr>
      </p:cxnSp>
      <p:sp>
        <p:nvSpPr>
          <p:cNvPr id="460" name="Google Shape;460;p43"/>
          <p:cNvSpPr txBox="1"/>
          <p:nvPr/>
        </p:nvSpPr>
        <p:spPr>
          <a:xfrm>
            <a:off x="4757800" y="2916575"/>
            <a:ext cx="541500" cy="3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600">
                <a:solidFill>
                  <a:schemeClr val="dk1"/>
                </a:solidFill>
                <a:latin typeface="Comfortaa"/>
                <a:ea typeface="Comfortaa"/>
                <a:cs typeface="Comfortaa"/>
                <a:sym typeface="Comfortaa"/>
              </a:rPr>
              <a:t>Si</a:t>
            </a:r>
            <a:endParaRPr sz="1500">
              <a:solidFill>
                <a:schemeClr val="dk1"/>
              </a:solidFill>
              <a:latin typeface="Comfortaa"/>
              <a:ea typeface="Comfortaa"/>
              <a:cs typeface="Comfortaa"/>
              <a:sym typeface="Comfortaa"/>
            </a:endParaRPr>
          </a:p>
        </p:txBody>
      </p:sp>
      <p:sp>
        <p:nvSpPr>
          <p:cNvPr id="461" name="Google Shape;461;p43"/>
          <p:cNvSpPr txBox="1"/>
          <p:nvPr/>
        </p:nvSpPr>
        <p:spPr>
          <a:xfrm>
            <a:off x="6395775" y="2189400"/>
            <a:ext cx="541500" cy="3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600">
                <a:solidFill>
                  <a:schemeClr val="dk1"/>
                </a:solidFill>
                <a:latin typeface="Comfortaa"/>
                <a:ea typeface="Comfortaa"/>
                <a:cs typeface="Comfortaa"/>
                <a:sym typeface="Comfortaa"/>
              </a:rPr>
              <a:t>No</a:t>
            </a:r>
            <a:endParaRPr sz="1500">
              <a:solidFill>
                <a:schemeClr val="dk1"/>
              </a:solidFill>
              <a:latin typeface="Comfortaa"/>
              <a:ea typeface="Comfortaa"/>
              <a:cs typeface="Comfortaa"/>
              <a:sym typeface="Comforta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latin typeface="Comfortaa"/>
                <a:ea typeface="Comfortaa"/>
                <a:cs typeface="Comfortaa"/>
                <a:sym typeface="Comfortaa"/>
              </a:rPr>
              <a:t>Navegabilidad: Página de Registro</a:t>
            </a:r>
            <a:endParaRPr>
              <a:latin typeface="Comfortaa"/>
              <a:ea typeface="Comfortaa"/>
              <a:cs typeface="Comfortaa"/>
              <a:sym typeface="Comfortaa"/>
            </a:endParaRPr>
          </a:p>
        </p:txBody>
      </p:sp>
      <p:sp>
        <p:nvSpPr>
          <p:cNvPr id="467" name="Google Shape;467;p44"/>
          <p:cNvSpPr/>
          <p:nvPr/>
        </p:nvSpPr>
        <p:spPr>
          <a:xfrm>
            <a:off x="1312538" y="2661904"/>
            <a:ext cx="1251900" cy="477600"/>
          </a:xfrm>
          <a:prstGeom prst="roundRect">
            <a:avLst>
              <a:gd fmla="val 16667" name="adj"/>
            </a:avLst>
          </a:prstGeom>
          <a:solidFill>
            <a:srgbClr val="FDC55F"/>
          </a:solidFill>
          <a:ln cap="flat" cmpd="sng" w="28575">
            <a:solidFill>
              <a:srgbClr val="FFFDF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100">
                <a:latin typeface="Comfortaa"/>
                <a:ea typeface="Comfortaa"/>
                <a:cs typeface="Comfortaa"/>
                <a:sym typeface="Comfortaa"/>
              </a:rPr>
              <a:t>Página de Registro</a:t>
            </a:r>
            <a:endParaRPr sz="1100">
              <a:latin typeface="Comfortaa"/>
              <a:ea typeface="Comfortaa"/>
              <a:cs typeface="Comfortaa"/>
              <a:sym typeface="Comfortaa"/>
            </a:endParaRPr>
          </a:p>
        </p:txBody>
      </p:sp>
      <p:sp>
        <p:nvSpPr>
          <p:cNvPr id="468" name="Google Shape;468;p44"/>
          <p:cNvSpPr/>
          <p:nvPr/>
        </p:nvSpPr>
        <p:spPr>
          <a:xfrm>
            <a:off x="2921887" y="1874500"/>
            <a:ext cx="709200" cy="525300"/>
          </a:xfrm>
          <a:prstGeom prst="roundRect">
            <a:avLst>
              <a:gd fmla="val 16667" name="adj"/>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ca" sz="1100">
                <a:solidFill>
                  <a:srgbClr val="1A1A1A"/>
                </a:solidFill>
                <a:latin typeface="Comfortaa"/>
                <a:ea typeface="Comfortaa"/>
                <a:cs typeface="Comfortaa"/>
                <a:sym typeface="Comfortaa"/>
              </a:rPr>
              <a:t>Log In</a:t>
            </a:r>
            <a:endParaRPr sz="1100">
              <a:solidFill>
                <a:srgbClr val="1A1A1A"/>
              </a:solidFill>
              <a:latin typeface="Comfortaa"/>
              <a:ea typeface="Comfortaa"/>
              <a:cs typeface="Comfortaa"/>
              <a:sym typeface="Comfortaa"/>
            </a:endParaRPr>
          </a:p>
        </p:txBody>
      </p:sp>
      <p:cxnSp>
        <p:nvCxnSpPr>
          <p:cNvPr id="469" name="Google Shape;469;p44"/>
          <p:cNvCxnSpPr>
            <a:stCxn id="467" idx="3"/>
            <a:endCxn id="468" idx="1"/>
          </p:cNvCxnSpPr>
          <p:nvPr/>
        </p:nvCxnSpPr>
        <p:spPr>
          <a:xfrm flipH="1" rot="10800000">
            <a:off x="2564438" y="2137204"/>
            <a:ext cx="357300" cy="763500"/>
          </a:xfrm>
          <a:prstGeom prst="bentConnector3">
            <a:avLst>
              <a:gd fmla="val 50021" name="adj1"/>
            </a:avLst>
          </a:prstGeom>
          <a:noFill/>
          <a:ln cap="flat" cmpd="sng" w="9525">
            <a:solidFill>
              <a:srgbClr val="C2C2C2"/>
            </a:solidFill>
            <a:prstDash val="solid"/>
            <a:round/>
            <a:headEnd len="med" w="med" type="none"/>
            <a:tailEnd len="med" w="med" type="stealth"/>
          </a:ln>
        </p:spPr>
      </p:cxnSp>
      <p:sp>
        <p:nvSpPr>
          <p:cNvPr id="470" name="Google Shape;470;p44"/>
          <p:cNvSpPr/>
          <p:nvPr/>
        </p:nvSpPr>
        <p:spPr>
          <a:xfrm>
            <a:off x="2921888" y="3401600"/>
            <a:ext cx="709200" cy="525300"/>
          </a:xfrm>
          <a:prstGeom prst="roundRect">
            <a:avLst>
              <a:gd fmla="val 16667" name="adj"/>
            </a:avLst>
          </a:prstGeom>
          <a:solidFill>
            <a:srgbClr val="FFFDF0"/>
          </a:solidFill>
          <a:ln cap="flat" cmpd="sng" w="28575">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100">
                <a:solidFill>
                  <a:srgbClr val="1A1A1A"/>
                </a:solidFill>
                <a:latin typeface="Comfortaa"/>
                <a:ea typeface="Comfortaa"/>
                <a:cs typeface="Comfortaa"/>
                <a:sym typeface="Comfortaa"/>
              </a:rPr>
              <a:t>Sign In</a:t>
            </a:r>
            <a:endParaRPr sz="1100">
              <a:solidFill>
                <a:srgbClr val="1A1A1A"/>
              </a:solidFill>
              <a:latin typeface="Comfortaa"/>
              <a:ea typeface="Comfortaa"/>
              <a:cs typeface="Comfortaa"/>
              <a:sym typeface="Comfortaa"/>
            </a:endParaRPr>
          </a:p>
        </p:txBody>
      </p:sp>
      <p:cxnSp>
        <p:nvCxnSpPr>
          <p:cNvPr id="471" name="Google Shape;471;p44"/>
          <p:cNvCxnSpPr>
            <a:stCxn id="467" idx="3"/>
            <a:endCxn id="470" idx="1"/>
          </p:cNvCxnSpPr>
          <p:nvPr/>
        </p:nvCxnSpPr>
        <p:spPr>
          <a:xfrm>
            <a:off x="2564438" y="2900704"/>
            <a:ext cx="357600" cy="763500"/>
          </a:xfrm>
          <a:prstGeom prst="bentConnector3">
            <a:avLst>
              <a:gd fmla="val 49979" name="adj1"/>
            </a:avLst>
          </a:prstGeom>
          <a:noFill/>
          <a:ln cap="flat" cmpd="sng" w="9525">
            <a:solidFill>
              <a:srgbClr val="C2C2C2"/>
            </a:solidFill>
            <a:prstDash val="solid"/>
            <a:round/>
            <a:headEnd len="med" w="med" type="none"/>
            <a:tailEnd len="med" w="med" type="stealth"/>
          </a:ln>
        </p:spPr>
      </p:cxnSp>
      <p:sp>
        <p:nvSpPr>
          <p:cNvPr id="472" name="Google Shape;472;p44"/>
          <p:cNvSpPr/>
          <p:nvPr/>
        </p:nvSpPr>
        <p:spPr>
          <a:xfrm>
            <a:off x="4244738" y="3425454"/>
            <a:ext cx="1251900" cy="477600"/>
          </a:xfrm>
          <a:prstGeom prst="roundRect">
            <a:avLst>
              <a:gd fmla="val 16667" name="adj"/>
            </a:avLst>
          </a:prstGeom>
          <a:solidFill>
            <a:srgbClr val="FDC55F"/>
          </a:solidFill>
          <a:ln cap="flat" cmpd="sng" w="28575">
            <a:solidFill>
              <a:srgbClr val="FFFDF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100">
                <a:latin typeface="Comfortaa"/>
                <a:ea typeface="Comfortaa"/>
                <a:cs typeface="Comfortaa"/>
                <a:sym typeface="Comfortaa"/>
              </a:rPr>
              <a:t>Página de Datos</a:t>
            </a:r>
            <a:endParaRPr sz="1100">
              <a:latin typeface="Comfortaa"/>
              <a:ea typeface="Comfortaa"/>
              <a:cs typeface="Comfortaa"/>
              <a:sym typeface="Comfortaa"/>
            </a:endParaRPr>
          </a:p>
        </p:txBody>
      </p:sp>
      <p:sp>
        <p:nvSpPr>
          <p:cNvPr id="473" name="Google Shape;473;p44"/>
          <p:cNvSpPr/>
          <p:nvPr/>
        </p:nvSpPr>
        <p:spPr>
          <a:xfrm>
            <a:off x="4576363" y="1898354"/>
            <a:ext cx="1251900" cy="477600"/>
          </a:xfrm>
          <a:prstGeom prst="roundRect">
            <a:avLst>
              <a:gd fmla="val 16667" name="adj"/>
            </a:avLst>
          </a:prstGeom>
          <a:solidFill>
            <a:srgbClr val="F4CCCC"/>
          </a:solid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100">
                <a:latin typeface="Comfortaa"/>
                <a:ea typeface="Comfortaa"/>
                <a:cs typeface="Comfortaa"/>
                <a:sym typeface="Comfortaa"/>
              </a:rPr>
              <a:t>Back To Previous Page</a:t>
            </a:r>
            <a:endParaRPr sz="1100">
              <a:latin typeface="Comfortaa"/>
              <a:ea typeface="Comfortaa"/>
              <a:cs typeface="Comfortaa"/>
              <a:sym typeface="Comfortaa"/>
            </a:endParaRPr>
          </a:p>
        </p:txBody>
      </p:sp>
      <p:sp>
        <p:nvSpPr>
          <p:cNvPr id="474" name="Google Shape;474;p44"/>
          <p:cNvSpPr/>
          <p:nvPr/>
        </p:nvSpPr>
        <p:spPr>
          <a:xfrm>
            <a:off x="6154538" y="3425450"/>
            <a:ext cx="1438800" cy="477600"/>
          </a:xfrm>
          <a:prstGeom prst="roundRect">
            <a:avLst>
              <a:gd fmla="val 16667" name="adj"/>
            </a:avLst>
          </a:prstGeom>
          <a:solidFill>
            <a:srgbClr val="FDC55F"/>
          </a:solidFill>
          <a:ln cap="flat" cmpd="sng" w="28575">
            <a:solidFill>
              <a:srgbClr val="FFFDF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100">
                <a:latin typeface="Comfortaa"/>
                <a:ea typeface="Comfortaa"/>
                <a:cs typeface="Comfortaa"/>
                <a:sym typeface="Comfortaa"/>
              </a:rPr>
              <a:t>Página de Agradecimiento</a:t>
            </a:r>
            <a:endParaRPr sz="1100">
              <a:latin typeface="Comfortaa"/>
              <a:ea typeface="Comfortaa"/>
              <a:cs typeface="Comfortaa"/>
              <a:sym typeface="Comfortaa"/>
            </a:endParaRPr>
          </a:p>
        </p:txBody>
      </p:sp>
      <p:cxnSp>
        <p:nvCxnSpPr>
          <p:cNvPr id="475" name="Google Shape;475;p44"/>
          <p:cNvCxnSpPr>
            <a:stCxn id="470" idx="3"/>
            <a:endCxn id="472" idx="1"/>
          </p:cNvCxnSpPr>
          <p:nvPr/>
        </p:nvCxnSpPr>
        <p:spPr>
          <a:xfrm>
            <a:off x="3631088" y="3664250"/>
            <a:ext cx="613800" cy="600"/>
          </a:xfrm>
          <a:prstGeom prst="bentConnector3">
            <a:avLst>
              <a:gd fmla="val 49988" name="adj1"/>
            </a:avLst>
          </a:prstGeom>
          <a:noFill/>
          <a:ln cap="flat" cmpd="sng" w="9525">
            <a:solidFill>
              <a:srgbClr val="C2C2C2"/>
            </a:solidFill>
            <a:prstDash val="solid"/>
            <a:round/>
            <a:headEnd len="med" w="med" type="none"/>
            <a:tailEnd len="med" w="med" type="stealth"/>
          </a:ln>
        </p:spPr>
      </p:cxnSp>
      <p:cxnSp>
        <p:nvCxnSpPr>
          <p:cNvPr id="476" name="Google Shape;476;p44"/>
          <p:cNvCxnSpPr>
            <a:stCxn id="472" idx="3"/>
            <a:endCxn id="474" idx="1"/>
          </p:cNvCxnSpPr>
          <p:nvPr/>
        </p:nvCxnSpPr>
        <p:spPr>
          <a:xfrm>
            <a:off x="5496638" y="3664254"/>
            <a:ext cx="657900" cy="600"/>
          </a:xfrm>
          <a:prstGeom prst="bentConnector3">
            <a:avLst>
              <a:gd fmla="val 50000" name="adj1"/>
            </a:avLst>
          </a:prstGeom>
          <a:noFill/>
          <a:ln cap="flat" cmpd="sng" w="9525">
            <a:solidFill>
              <a:srgbClr val="C2C2C2"/>
            </a:solidFill>
            <a:prstDash val="solid"/>
            <a:round/>
            <a:headEnd len="med" w="med" type="none"/>
            <a:tailEnd len="med" w="med" type="stealth"/>
          </a:ln>
        </p:spPr>
      </p:cxnSp>
      <p:cxnSp>
        <p:nvCxnSpPr>
          <p:cNvPr id="477" name="Google Shape;477;p44"/>
          <p:cNvCxnSpPr>
            <a:stCxn id="468" idx="3"/>
            <a:endCxn id="473" idx="1"/>
          </p:cNvCxnSpPr>
          <p:nvPr/>
        </p:nvCxnSpPr>
        <p:spPr>
          <a:xfrm>
            <a:off x="3631087" y="2137150"/>
            <a:ext cx="945300" cy="600"/>
          </a:xfrm>
          <a:prstGeom prst="bentConnector3">
            <a:avLst>
              <a:gd fmla="val 49999" name="adj1"/>
            </a:avLst>
          </a:prstGeom>
          <a:noFill/>
          <a:ln cap="flat" cmpd="sng" w="9525">
            <a:solidFill>
              <a:srgbClr val="C2C2C2"/>
            </a:solidFill>
            <a:prstDash val="solid"/>
            <a:round/>
            <a:headEnd len="med" w="med" type="none"/>
            <a:tailEnd len="med" w="med" type="stealth"/>
          </a:ln>
        </p:spPr>
      </p:cxnSp>
      <p:cxnSp>
        <p:nvCxnSpPr>
          <p:cNvPr id="478" name="Google Shape;478;p44"/>
          <p:cNvCxnSpPr>
            <a:stCxn id="474" idx="3"/>
            <a:endCxn id="473" idx="3"/>
          </p:cNvCxnSpPr>
          <p:nvPr/>
        </p:nvCxnSpPr>
        <p:spPr>
          <a:xfrm rot="10800000">
            <a:off x="5828138" y="2137250"/>
            <a:ext cx="1765200" cy="1527000"/>
          </a:xfrm>
          <a:prstGeom prst="bentConnector3">
            <a:avLst>
              <a:gd fmla="val -13490" name="adj1"/>
            </a:avLst>
          </a:prstGeom>
          <a:noFill/>
          <a:ln cap="flat" cmpd="sng" w="9525">
            <a:solidFill>
              <a:srgbClr val="C2C2C2"/>
            </a:solidFill>
            <a:prstDash val="solid"/>
            <a:round/>
            <a:headEnd len="med" w="med" type="none"/>
            <a:tailEnd len="med" w="med" type="stealth"/>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pic>
        <p:nvPicPr>
          <p:cNvPr id="483" name="Google Shape;483;p45"/>
          <p:cNvPicPr preferRelativeResize="0"/>
          <p:nvPr/>
        </p:nvPicPr>
        <p:blipFill>
          <a:blip r:embed="rId3">
            <a:alphaModFix/>
          </a:blip>
          <a:stretch>
            <a:fillRect/>
          </a:stretch>
        </p:blipFill>
        <p:spPr>
          <a:xfrm>
            <a:off x="0" y="1132644"/>
            <a:ext cx="9144000" cy="3934662"/>
          </a:xfrm>
          <a:prstGeom prst="rect">
            <a:avLst/>
          </a:prstGeom>
          <a:noFill/>
          <a:ln>
            <a:noFill/>
          </a:ln>
        </p:spPr>
      </p:pic>
      <p:sp>
        <p:nvSpPr>
          <p:cNvPr id="484" name="Google Shape;484;p4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latin typeface="Comfortaa"/>
                <a:ea typeface="Comfortaa"/>
                <a:cs typeface="Comfortaa"/>
                <a:sym typeface="Comfortaa"/>
              </a:rPr>
              <a:t>Diseño Preliminar</a:t>
            </a:r>
            <a:endParaRPr>
              <a:latin typeface="Comfortaa"/>
              <a:ea typeface="Comfortaa"/>
              <a:cs typeface="Comfortaa"/>
              <a:sym typeface="Comforta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46"/>
          <p:cNvSpPr txBox="1"/>
          <p:nvPr>
            <p:ph type="title"/>
          </p:nvPr>
        </p:nvSpPr>
        <p:spPr>
          <a:xfrm>
            <a:off x="387900" y="4036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latin typeface="Comfortaa"/>
                <a:ea typeface="Comfortaa"/>
                <a:cs typeface="Comfortaa"/>
                <a:sym typeface="Comfortaa"/>
              </a:rPr>
              <a:t>KPIs</a:t>
            </a:r>
            <a:endParaRPr>
              <a:latin typeface="Comfortaa"/>
              <a:ea typeface="Comfortaa"/>
              <a:cs typeface="Comfortaa"/>
              <a:sym typeface="Comfortaa"/>
            </a:endParaRPr>
          </a:p>
        </p:txBody>
      </p:sp>
      <p:graphicFrame>
        <p:nvGraphicFramePr>
          <p:cNvPr id="490" name="Google Shape;490;p46"/>
          <p:cNvGraphicFramePr/>
          <p:nvPr/>
        </p:nvGraphicFramePr>
        <p:xfrm>
          <a:off x="507688" y="1488275"/>
          <a:ext cx="3000000" cy="3000000"/>
        </p:xfrm>
        <a:graphic>
          <a:graphicData uri="http://schemas.openxmlformats.org/drawingml/2006/table">
            <a:tbl>
              <a:tblPr>
                <a:noFill/>
                <a:tableStyleId>{B70DE55B-797A-4D61-9419-45BE8E1084A6}</a:tableStyleId>
              </a:tblPr>
              <a:tblGrid>
                <a:gridCol w="1625725"/>
                <a:gridCol w="922975"/>
                <a:gridCol w="1515600"/>
                <a:gridCol w="1922750"/>
                <a:gridCol w="2141575"/>
              </a:tblGrid>
              <a:tr h="575450">
                <a:tc>
                  <a:txBody>
                    <a:bodyPr/>
                    <a:lstStyle/>
                    <a:p>
                      <a:pPr indent="0" lvl="0" marL="0" rtl="0" algn="l">
                        <a:spcBef>
                          <a:spcPts val="0"/>
                        </a:spcBef>
                        <a:spcAft>
                          <a:spcPts val="0"/>
                        </a:spcAft>
                        <a:buNone/>
                      </a:pPr>
                      <a:r>
                        <a:rPr lang="ca" sz="1200">
                          <a:latin typeface="Comfortaa"/>
                          <a:ea typeface="Comfortaa"/>
                          <a:cs typeface="Comfortaa"/>
                          <a:sym typeface="Comfortaa"/>
                        </a:rPr>
                        <a:t>OTC</a:t>
                      </a:r>
                      <a:endParaRPr sz="1200">
                        <a:latin typeface="Comfortaa"/>
                        <a:ea typeface="Comfortaa"/>
                        <a:cs typeface="Comfortaa"/>
                        <a:sym typeface="Comfortaa"/>
                      </a:endParaRPr>
                    </a:p>
                  </a:txBody>
                  <a:tcPr marT="91425" marB="91425" marR="91425" marL="91425">
                    <a:solidFill>
                      <a:srgbClr val="FFC107"/>
                    </a:solidFill>
                  </a:tcPr>
                </a:tc>
                <a:tc>
                  <a:txBody>
                    <a:bodyPr/>
                    <a:lstStyle/>
                    <a:p>
                      <a:pPr indent="0" lvl="0" marL="0" rtl="0" algn="l">
                        <a:spcBef>
                          <a:spcPts val="0"/>
                        </a:spcBef>
                        <a:spcAft>
                          <a:spcPts val="0"/>
                        </a:spcAft>
                        <a:buNone/>
                      </a:pPr>
                      <a:r>
                        <a:rPr lang="ca" sz="1200">
                          <a:latin typeface="Comfortaa"/>
                          <a:ea typeface="Comfortaa"/>
                          <a:cs typeface="Comfortaa"/>
                          <a:sym typeface="Comfortaa"/>
                        </a:rPr>
                        <a:t>Valor</a:t>
                      </a:r>
                      <a:endParaRPr sz="1200">
                        <a:latin typeface="Comfortaa"/>
                        <a:ea typeface="Comfortaa"/>
                        <a:cs typeface="Comfortaa"/>
                        <a:sym typeface="Comfortaa"/>
                      </a:endParaRPr>
                    </a:p>
                  </a:txBody>
                  <a:tcPr marT="91425" marB="91425" marR="91425" marL="91425">
                    <a:solidFill>
                      <a:srgbClr val="FFC107"/>
                    </a:solidFill>
                  </a:tcPr>
                </a:tc>
                <a:tc>
                  <a:txBody>
                    <a:bodyPr/>
                    <a:lstStyle/>
                    <a:p>
                      <a:pPr indent="0" lvl="0" marL="0" rtl="0" algn="l">
                        <a:spcBef>
                          <a:spcPts val="0"/>
                        </a:spcBef>
                        <a:spcAft>
                          <a:spcPts val="0"/>
                        </a:spcAft>
                        <a:buNone/>
                      </a:pPr>
                      <a:r>
                        <a:rPr lang="ca" sz="1200">
                          <a:latin typeface="Comfortaa"/>
                          <a:ea typeface="Comfortaa"/>
                          <a:cs typeface="Comfortaa"/>
                          <a:sym typeface="Comfortaa"/>
                        </a:rPr>
                        <a:t>KPI</a:t>
                      </a:r>
                      <a:endParaRPr sz="1200">
                        <a:latin typeface="Comfortaa"/>
                        <a:ea typeface="Comfortaa"/>
                        <a:cs typeface="Comfortaa"/>
                        <a:sym typeface="Comfortaa"/>
                      </a:endParaRPr>
                    </a:p>
                  </a:txBody>
                  <a:tcPr marT="91425" marB="91425" marR="91425" marL="91425">
                    <a:solidFill>
                      <a:srgbClr val="FFC107"/>
                    </a:solidFill>
                  </a:tcPr>
                </a:tc>
                <a:tc>
                  <a:txBody>
                    <a:bodyPr/>
                    <a:lstStyle/>
                    <a:p>
                      <a:pPr indent="0" lvl="0" marL="0" rtl="0" algn="l">
                        <a:spcBef>
                          <a:spcPts val="0"/>
                        </a:spcBef>
                        <a:spcAft>
                          <a:spcPts val="0"/>
                        </a:spcAft>
                        <a:buNone/>
                      </a:pPr>
                      <a:r>
                        <a:rPr lang="ca" sz="1200">
                          <a:latin typeface="Comfortaa"/>
                          <a:ea typeface="Comfortaa"/>
                          <a:cs typeface="Comfortaa"/>
                          <a:sym typeface="Comfortaa"/>
                        </a:rPr>
                        <a:t>Obtención</a:t>
                      </a:r>
                      <a:endParaRPr sz="1200">
                        <a:latin typeface="Comfortaa"/>
                        <a:ea typeface="Comfortaa"/>
                        <a:cs typeface="Comfortaa"/>
                        <a:sym typeface="Comfortaa"/>
                      </a:endParaRPr>
                    </a:p>
                  </a:txBody>
                  <a:tcPr marT="91425" marB="91425" marR="91425" marL="91425">
                    <a:solidFill>
                      <a:srgbClr val="FFC107"/>
                    </a:solidFill>
                  </a:tcPr>
                </a:tc>
                <a:tc>
                  <a:txBody>
                    <a:bodyPr/>
                    <a:lstStyle/>
                    <a:p>
                      <a:pPr indent="0" lvl="0" marL="0" rtl="0" algn="l">
                        <a:spcBef>
                          <a:spcPts val="0"/>
                        </a:spcBef>
                        <a:spcAft>
                          <a:spcPts val="0"/>
                        </a:spcAft>
                        <a:buNone/>
                      </a:pPr>
                      <a:r>
                        <a:rPr lang="ca" sz="1200">
                          <a:latin typeface="Comfortaa"/>
                          <a:ea typeface="Comfortaa"/>
                          <a:cs typeface="Comfortaa"/>
                          <a:sym typeface="Comfortaa"/>
                        </a:rPr>
                        <a:t>Observaciones</a:t>
                      </a:r>
                      <a:endParaRPr sz="1200">
                        <a:latin typeface="Comfortaa"/>
                        <a:ea typeface="Comfortaa"/>
                        <a:cs typeface="Comfortaa"/>
                        <a:sym typeface="Comfortaa"/>
                      </a:endParaRPr>
                    </a:p>
                  </a:txBody>
                  <a:tcPr marT="91425" marB="91425" marR="91425" marL="91425">
                    <a:solidFill>
                      <a:srgbClr val="FFC107"/>
                    </a:solidFill>
                  </a:tcPr>
                </a:tc>
              </a:tr>
              <a:tr h="691250">
                <a:tc>
                  <a:txBody>
                    <a:bodyPr/>
                    <a:lstStyle/>
                    <a:p>
                      <a:pPr indent="0" lvl="0" marL="0" rtl="0" algn="l">
                        <a:spcBef>
                          <a:spcPts val="0"/>
                        </a:spcBef>
                        <a:spcAft>
                          <a:spcPts val="0"/>
                        </a:spcAft>
                        <a:buNone/>
                      </a:pPr>
                      <a:r>
                        <a:rPr lang="ca" sz="900">
                          <a:latin typeface="Comfortaa"/>
                          <a:ea typeface="Comfortaa"/>
                          <a:cs typeface="Comfortaa"/>
                          <a:sym typeface="Comfortaa"/>
                        </a:rPr>
                        <a:t>OTC1 (Ventas online)</a:t>
                      </a:r>
                      <a:endParaRPr sz="900">
                        <a:latin typeface="Comfortaa"/>
                        <a:ea typeface="Comfortaa"/>
                        <a:cs typeface="Comfortaa"/>
                        <a:sym typeface="Comfortaa"/>
                      </a:endParaRPr>
                    </a:p>
                  </a:txBody>
                  <a:tcPr marT="91425" marB="91425" marR="91425" marL="91425">
                    <a:solidFill>
                      <a:srgbClr val="FDC55F"/>
                    </a:solidFill>
                  </a:tcPr>
                </a:tc>
                <a:tc>
                  <a:txBody>
                    <a:bodyPr/>
                    <a:lstStyle/>
                    <a:p>
                      <a:pPr indent="0" lvl="0" marL="0" rtl="0" algn="l">
                        <a:spcBef>
                          <a:spcPts val="0"/>
                        </a:spcBef>
                        <a:spcAft>
                          <a:spcPts val="0"/>
                        </a:spcAft>
                        <a:buNone/>
                      </a:pPr>
                      <a:r>
                        <a:rPr lang="ca" sz="900">
                          <a:latin typeface="Comfortaa"/>
                          <a:ea typeface="Comfortaa"/>
                          <a:cs typeface="Comfortaa"/>
                          <a:sym typeface="Comfortaa"/>
                        </a:rPr>
                        <a:t>7000 ventas</a:t>
                      </a:r>
                      <a:endParaRPr sz="900">
                        <a:latin typeface="Comfortaa"/>
                        <a:ea typeface="Comfortaa"/>
                        <a:cs typeface="Comfortaa"/>
                        <a:sym typeface="Comfortaa"/>
                      </a:endParaRPr>
                    </a:p>
                  </a:txBody>
                  <a:tcPr marT="91425" marB="91425" marR="91425" marL="91425">
                    <a:solidFill>
                      <a:srgbClr val="FFFDF0"/>
                    </a:solidFill>
                  </a:tcPr>
                </a:tc>
                <a:tc>
                  <a:txBody>
                    <a:bodyPr/>
                    <a:lstStyle/>
                    <a:p>
                      <a:pPr indent="0" lvl="0" marL="0" rtl="0" algn="l">
                        <a:spcBef>
                          <a:spcPts val="0"/>
                        </a:spcBef>
                        <a:spcAft>
                          <a:spcPts val="0"/>
                        </a:spcAft>
                        <a:buNone/>
                      </a:pPr>
                      <a:r>
                        <a:rPr lang="ca" sz="900">
                          <a:latin typeface="Comfortaa"/>
                          <a:ea typeface="Comfortaa"/>
                          <a:cs typeface="Comfortaa"/>
                          <a:sym typeface="Comfortaa"/>
                        </a:rPr>
                        <a:t>Número de compras completadas</a:t>
                      </a:r>
                      <a:endParaRPr sz="900">
                        <a:latin typeface="Comfortaa"/>
                        <a:ea typeface="Comfortaa"/>
                        <a:cs typeface="Comfortaa"/>
                        <a:sym typeface="Comfortaa"/>
                      </a:endParaRPr>
                    </a:p>
                  </a:txBody>
                  <a:tcPr marT="91425" marB="91425" marR="91425" marL="91425">
                    <a:solidFill>
                      <a:srgbClr val="FFFDF0"/>
                    </a:solidFill>
                  </a:tcPr>
                </a:tc>
                <a:tc>
                  <a:txBody>
                    <a:bodyPr/>
                    <a:lstStyle/>
                    <a:p>
                      <a:pPr indent="0" lvl="0" marL="0" rtl="0" algn="l">
                        <a:spcBef>
                          <a:spcPts val="0"/>
                        </a:spcBef>
                        <a:spcAft>
                          <a:spcPts val="0"/>
                        </a:spcAft>
                        <a:buNone/>
                      </a:pPr>
                      <a:r>
                        <a:rPr lang="ca" sz="900">
                          <a:latin typeface="Comfortaa"/>
                          <a:ea typeface="Comfortaa"/>
                          <a:cs typeface="Comfortaa"/>
                          <a:sym typeface="Comfortaa"/>
                        </a:rPr>
                        <a:t>GA4 - Informe de Monetización (evento "purchase")</a:t>
                      </a:r>
                      <a:endParaRPr sz="900">
                        <a:latin typeface="Comfortaa"/>
                        <a:ea typeface="Comfortaa"/>
                        <a:cs typeface="Comfortaa"/>
                        <a:sym typeface="Comfortaa"/>
                      </a:endParaRPr>
                    </a:p>
                  </a:txBody>
                  <a:tcPr marT="91425" marB="91425" marR="91425" marL="91425">
                    <a:solidFill>
                      <a:srgbClr val="FFFDF0"/>
                    </a:solidFill>
                  </a:tcPr>
                </a:tc>
                <a:tc>
                  <a:txBody>
                    <a:bodyPr/>
                    <a:lstStyle/>
                    <a:p>
                      <a:pPr indent="0" lvl="0" marL="0" rtl="0" algn="l">
                        <a:spcBef>
                          <a:spcPts val="0"/>
                        </a:spcBef>
                        <a:spcAft>
                          <a:spcPts val="0"/>
                        </a:spcAft>
                        <a:buNone/>
                      </a:pPr>
                      <a:r>
                        <a:rPr lang="ca" sz="900">
                          <a:latin typeface="Comfortaa"/>
                          <a:ea typeface="Comfortaa"/>
                          <a:cs typeface="Comfortaa"/>
                          <a:sym typeface="Comfortaa"/>
                        </a:rPr>
                        <a:t>Se pueden analizar ingresos, número de transacciones y productos vendidos</a:t>
                      </a:r>
                      <a:endParaRPr sz="900">
                        <a:latin typeface="Comfortaa"/>
                        <a:ea typeface="Comfortaa"/>
                        <a:cs typeface="Comfortaa"/>
                        <a:sym typeface="Comfortaa"/>
                      </a:endParaRPr>
                    </a:p>
                  </a:txBody>
                  <a:tcPr marT="91425" marB="91425" marR="91425" marL="91425">
                    <a:solidFill>
                      <a:srgbClr val="FFFDF0"/>
                    </a:solidFill>
                  </a:tcPr>
                </a:tc>
              </a:tr>
              <a:tr h="691250">
                <a:tc>
                  <a:txBody>
                    <a:bodyPr/>
                    <a:lstStyle/>
                    <a:p>
                      <a:pPr indent="0" lvl="0" marL="0" rtl="0" algn="l">
                        <a:spcBef>
                          <a:spcPts val="0"/>
                        </a:spcBef>
                        <a:spcAft>
                          <a:spcPts val="0"/>
                        </a:spcAft>
                        <a:buNone/>
                      </a:pPr>
                      <a:r>
                        <a:rPr lang="ca" sz="900">
                          <a:latin typeface="Comfortaa"/>
                          <a:ea typeface="Comfortaa"/>
                          <a:cs typeface="Comfortaa"/>
                          <a:sym typeface="Comfortaa"/>
                        </a:rPr>
                        <a:t>OTC2 (Suscripciones </a:t>
                      </a:r>
                      <a:r>
                        <a:rPr lang="ca" sz="900">
                          <a:latin typeface="Comfortaa"/>
                          <a:ea typeface="Comfortaa"/>
                          <a:cs typeface="Comfortaa"/>
                          <a:sym typeface="Comfortaa"/>
                        </a:rPr>
                        <a:t>al</a:t>
                      </a:r>
                      <a:r>
                        <a:rPr lang="ca" sz="900">
                          <a:latin typeface="Comfortaa"/>
                          <a:ea typeface="Comfortaa"/>
                          <a:cs typeface="Comfortaa"/>
                          <a:sym typeface="Comfortaa"/>
                        </a:rPr>
                        <a:t> Newsletter)</a:t>
                      </a:r>
                      <a:endParaRPr sz="900">
                        <a:latin typeface="Comfortaa"/>
                        <a:ea typeface="Comfortaa"/>
                        <a:cs typeface="Comfortaa"/>
                        <a:sym typeface="Comfortaa"/>
                      </a:endParaRPr>
                    </a:p>
                  </a:txBody>
                  <a:tcPr marT="91425" marB="91425" marR="91425" marL="91425">
                    <a:solidFill>
                      <a:srgbClr val="FDC55F"/>
                    </a:solidFill>
                  </a:tcPr>
                </a:tc>
                <a:tc>
                  <a:txBody>
                    <a:bodyPr/>
                    <a:lstStyle/>
                    <a:p>
                      <a:pPr indent="0" lvl="0" marL="0" rtl="0" algn="l">
                        <a:spcBef>
                          <a:spcPts val="0"/>
                        </a:spcBef>
                        <a:spcAft>
                          <a:spcPts val="0"/>
                        </a:spcAft>
                        <a:buNone/>
                      </a:pPr>
                      <a:r>
                        <a:rPr lang="ca" sz="900">
                          <a:latin typeface="Comfortaa"/>
                          <a:ea typeface="Comfortaa"/>
                          <a:cs typeface="Comfortaa"/>
                          <a:sym typeface="Comfortaa"/>
                        </a:rPr>
                        <a:t>500 </a:t>
                      </a:r>
                      <a:r>
                        <a:rPr lang="ca" sz="900">
                          <a:latin typeface="Comfortaa"/>
                          <a:ea typeface="Comfortaa"/>
                          <a:cs typeface="Comfortaa"/>
                          <a:sym typeface="Comfortaa"/>
                        </a:rPr>
                        <a:t>suscripciones</a:t>
                      </a:r>
                      <a:endParaRPr sz="900">
                        <a:latin typeface="Comfortaa"/>
                        <a:ea typeface="Comfortaa"/>
                        <a:cs typeface="Comfortaa"/>
                        <a:sym typeface="Comfortaa"/>
                      </a:endParaRPr>
                    </a:p>
                  </a:txBody>
                  <a:tcPr marT="91425" marB="91425" marR="91425" marL="91425">
                    <a:solidFill>
                      <a:srgbClr val="FFFDF0"/>
                    </a:solidFill>
                  </a:tcPr>
                </a:tc>
                <a:tc>
                  <a:txBody>
                    <a:bodyPr/>
                    <a:lstStyle/>
                    <a:p>
                      <a:pPr indent="0" lvl="0" marL="0" rtl="0" algn="l">
                        <a:spcBef>
                          <a:spcPts val="0"/>
                        </a:spcBef>
                        <a:spcAft>
                          <a:spcPts val="0"/>
                        </a:spcAft>
                        <a:buNone/>
                      </a:pPr>
                      <a:r>
                        <a:rPr lang="ca" sz="900">
                          <a:latin typeface="Comfortaa"/>
                          <a:ea typeface="Comfortaa"/>
                          <a:cs typeface="Comfortaa"/>
                          <a:sym typeface="Comfortaa"/>
                        </a:rPr>
                        <a:t>Número total de suscriptores</a:t>
                      </a:r>
                      <a:endParaRPr sz="900">
                        <a:latin typeface="Comfortaa"/>
                        <a:ea typeface="Comfortaa"/>
                        <a:cs typeface="Comfortaa"/>
                        <a:sym typeface="Comfortaa"/>
                      </a:endParaRPr>
                    </a:p>
                  </a:txBody>
                  <a:tcPr marT="91425" marB="91425" marR="91425" marL="91425">
                    <a:solidFill>
                      <a:srgbClr val="FFFDF0"/>
                    </a:solidFill>
                  </a:tcPr>
                </a:tc>
                <a:tc>
                  <a:txBody>
                    <a:bodyPr/>
                    <a:lstStyle/>
                    <a:p>
                      <a:pPr indent="0" lvl="0" marL="0" rtl="0" algn="l">
                        <a:spcBef>
                          <a:spcPts val="0"/>
                        </a:spcBef>
                        <a:spcAft>
                          <a:spcPts val="0"/>
                        </a:spcAft>
                        <a:buNone/>
                      </a:pPr>
                      <a:r>
                        <a:rPr lang="ca" sz="900">
                          <a:latin typeface="Comfortaa"/>
                          <a:ea typeface="Comfortaa"/>
                          <a:cs typeface="Comfortaa"/>
                          <a:sym typeface="Comfortaa"/>
                        </a:rPr>
                        <a:t>GA4 - Informe de Conversión (evento "subscription")</a:t>
                      </a:r>
                      <a:endParaRPr sz="900">
                        <a:latin typeface="Comfortaa"/>
                        <a:ea typeface="Comfortaa"/>
                        <a:cs typeface="Comfortaa"/>
                        <a:sym typeface="Comfortaa"/>
                      </a:endParaRPr>
                    </a:p>
                  </a:txBody>
                  <a:tcPr marT="91425" marB="91425" marR="91425" marL="91425">
                    <a:solidFill>
                      <a:srgbClr val="FFFDF0"/>
                    </a:solidFill>
                  </a:tcPr>
                </a:tc>
                <a:tc>
                  <a:txBody>
                    <a:bodyPr/>
                    <a:lstStyle/>
                    <a:p>
                      <a:pPr indent="0" lvl="0" marL="0" rtl="0" algn="l">
                        <a:spcBef>
                          <a:spcPts val="0"/>
                        </a:spcBef>
                        <a:spcAft>
                          <a:spcPts val="0"/>
                        </a:spcAft>
                        <a:buNone/>
                      </a:pPr>
                      <a:r>
                        <a:rPr lang="ca" sz="900">
                          <a:latin typeface="Comfortaa"/>
                          <a:ea typeface="Comfortaa"/>
                          <a:cs typeface="Comfortaa"/>
                          <a:sym typeface="Comfortaa"/>
                        </a:rPr>
                        <a:t>Permite segmentar por fuentes de tráfico para analizar impacto de campañas</a:t>
                      </a:r>
                      <a:endParaRPr sz="900">
                        <a:latin typeface="Comfortaa"/>
                        <a:ea typeface="Comfortaa"/>
                        <a:cs typeface="Comfortaa"/>
                        <a:sym typeface="Comfortaa"/>
                      </a:endParaRPr>
                    </a:p>
                  </a:txBody>
                  <a:tcPr marT="91425" marB="91425" marR="91425" marL="91425">
                    <a:solidFill>
                      <a:srgbClr val="FFFDF0"/>
                    </a:solidFill>
                  </a:tcPr>
                </a:tc>
              </a:tr>
              <a:tr h="691250">
                <a:tc>
                  <a:txBody>
                    <a:bodyPr/>
                    <a:lstStyle/>
                    <a:p>
                      <a:pPr indent="0" lvl="0" marL="0" rtl="0" algn="l">
                        <a:spcBef>
                          <a:spcPts val="0"/>
                        </a:spcBef>
                        <a:spcAft>
                          <a:spcPts val="0"/>
                        </a:spcAft>
                        <a:buNone/>
                      </a:pPr>
                      <a:r>
                        <a:rPr lang="ca" sz="900">
                          <a:latin typeface="Comfortaa"/>
                          <a:ea typeface="Comfortaa"/>
                          <a:cs typeface="Comfortaa"/>
                          <a:sym typeface="Comfortaa"/>
                        </a:rPr>
                        <a:t>OTC3 (Followers en redes sociales)</a:t>
                      </a:r>
                      <a:endParaRPr sz="900">
                        <a:latin typeface="Comfortaa"/>
                        <a:ea typeface="Comfortaa"/>
                        <a:cs typeface="Comfortaa"/>
                        <a:sym typeface="Comfortaa"/>
                      </a:endParaRPr>
                    </a:p>
                  </a:txBody>
                  <a:tcPr marT="91425" marB="91425" marR="91425" marL="91425">
                    <a:solidFill>
                      <a:srgbClr val="FDC55F"/>
                    </a:solidFill>
                  </a:tcPr>
                </a:tc>
                <a:tc>
                  <a:txBody>
                    <a:bodyPr/>
                    <a:lstStyle/>
                    <a:p>
                      <a:pPr indent="0" lvl="0" marL="0" rtl="0" algn="l">
                        <a:spcBef>
                          <a:spcPts val="0"/>
                        </a:spcBef>
                        <a:spcAft>
                          <a:spcPts val="0"/>
                        </a:spcAft>
                        <a:buNone/>
                      </a:pPr>
                      <a:r>
                        <a:rPr lang="ca" sz="900">
                          <a:latin typeface="Comfortaa"/>
                          <a:ea typeface="Comfortaa"/>
                          <a:cs typeface="Comfortaa"/>
                          <a:sym typeface="Comfortaa"/>
                        </a:rPr>
                        <a:t>23 000 seguidores</a:t>
                      </a:r>
                      <a:endParaRPr sz="900">
                        <a:latin typeface="Comfortaa"/>
                        <a:ea typeface="Comfortaa"/>
                        <a:cs typeface="Comfortaa"/>
                        <a:sym typeface="Comfortaa"/>
                      </a:endParaRPr>
                    </a:p>
                  </a:txBody>
                  <a:tcPr marT="91425" marB="91425" marR="91425" marL="91425">
                    <a:solidFill>
                      <a:srgbClr val="FFFDF0"/>
                    </a:solidFill>
                  </a:tcPr>
                </a:tc>
                <a:tc>
                  <a:txBody>
                    <a:bodyPr/>
                    <a:lstStyle/>
                    <a:p>
                      <a:pPr indent="0" lvl="0" marL="0" rtl="0" algn="l">
                        <a:spcBef>
                          <a:spcPts val="0"/>
                        </a:spcBef>
                        <a:spcAft>
                          <a:spcPts val="0"/>
                        </a:spcAft>
                        <a:buNone/>
                      </a:pPr>
                      <a:r>
                        <a:rPr lang="ca" sz="900">
                          <a:latin typeface="Comfortaa"/>
                          <a:ea typeface="Comfortaa"/>
                          <a:cs typeface="Comfortaa"/>
                          <a:sym typeface="Comfortaa"/>
                        </a:rPr>
                        <a:t>Crecimiento de seguidores en RRSS (Instagram + TikTok)</a:t>
                      </a:r>
                      <a:endParaRPr sz="900">
                        <a:latin typeface="Comfortaa"/>
                        <a:ea typeface="Comfortaa"/>
                        <a:cs typeface="Comfortaa"/>
                        <a:sym typeface="Comfortaa"/>
                      </a:endParaRPr>
                    </a:p>
                  </a:txBody>
                  <a:tcPr marT="91425" marB="91425" marR="91425" marL="91425">
                    <a:solidFill>
                      <a:srgbClr val="FFFDF0"/>
                    </a:solidFill>
                  </a:tcPr>
                </a:tc>
                <a:tc>
                  <a:txBody>
                    <a:bodyPr/>
                    <a:lstStyle/>
                    <a:p>
                      <a:pPr indent="0" lvl="0" marL="0" rtl="0" algn="l">
                        <a:spcBef>
                          <a:spcPts val="0"/>
                        </a:spcBef>
                        <a:spcAft>
                          <a:spcPts val="0"/>
                        </a:spcAft>
                        <a:buNone/>
                      </a:pPr>
                      <a:r>
                        <a:rPr lang="ca" sz="900">
                          <a:latin typeface="Comfortaa"/>
                          <a:ea typeface="Comfortaa"/>
                          <a:cs typeface="Comfortaa"/>
                          <a:sym typeface="Comfortaa"/>
                        </a:rPr>
                        <a:t>GA4 - Eventos personalizados + Datos de Instagram Insights y TikTok Analytics</a:t>
                      </a:r>
                      <a:endParaRPr sz="900">
                        <a:latin typeface="Comfortaa"/>
                        <a:ea typeface="Comfortaa"/>
                        <a:cs typeface="Comfortaa"/>
                        <a:sym typeface="Comfortaa"/>
                      </a:endParaRPr>
                    </a:p>
                  </a:txBody>
                  <a:tcPr marT="91425" marB="91425" marR="91425" marL="91425">
                    <a:solidFill>
                      <a:srgbClr val="FFFDF0"/>
                    </a:solidFill>
                  </a:tcPr>
                </a:tc>
                <a:tc>
                  <a:txBody>
                    <a:bodyPr/>
                    <a:lstStyle/>
                    <a:p>
                      <a:pPr indent="0" lvl="0" marL="0" rtl="0" algn="l">
                        <a:spcBef>
                          <a:spcPts val="0"/>
                        </a:spcBef>
                        <a:spcAft>
                          <a:spcPts val="0"/>
                        </a:spcAft>
                        <a:buNone/>
                      </a:pPr>
                      <a:r>
                        <a:rPr lang="ca" sz="900">
                          <a:latin typeface="Comfortaa"/>
                          <a:ea typeface="Comfortaa"/>
                          <a:cs typeface="Comfortaa"/>
                          <a:sym typeface="Comfortaa"/>
                        </a:rPr>
                        <a:t>Se puede analizar en embudos de conversión por canal</a:t>
                      </a:r>
                      <a:endParaRPr sz="900">
                        <a:latin typeface="Comfortaa"/>
                        <a:ea typeface="Comfortaa"/>
                        <a:cs typeface="Comfortaa"/>
                        <a:sym typeface="Comfortaa"/>
                      </a:endParaRPr>
                    </a:p>
                  </a:txBody>
                  <a:tcPr marT="91425" marB="91425" marR="91425" marL="91425">
                    <a:solidFill>
                      <a:srgbClr val="FFFDF0"/>
                    </a:solidFill>
                  </a:tcPr>
                </a:tc>
              </a:tr>
              <a:tr h="561625">
                <a:tc>
                  <a:txBody>
                    <a:bodyPr/>
                    <a:lstStyle/>
                    <a:p>
                      <a:pPr indent="0" lvl="0" marL="0" rtl="0" algn="l">
                        <a:spcBef>
                          <a:spcPts val="0"/>
                        </a:spcBef>
                        <a:spcAft>
                          <a:spcPts val="0"/>
                        </a:spcAft>
                        <a:buNone/>
                      </a:pPr>
                      <a:r>
                        <a:rPr lang="ca" sz="900">
                          <a:latin typeface="Comfortaa"/>
                          <a:ea typeface="Comfortaa"/>
                          <a:cs typeface="Comfortaa"/>
                          <a:sym typeface="Comfortaa"/>
                        </a:rPr>
                        <a:t>OTC4 (Fidelización en compras online)</a:t>
                      </a:r>
                      <a:endParaRPr sz="900">
                        <a:latin typeface="Comfortaa"/>
                        <a:ea typeface="Comfortaa"/>
                        <a:cs typeface="Comfortaa"/>
                        <a:sym typeface="Comfortaa"/>
                      </a:endParaRPr>
                    </a:p>
                  </a:txBody>
                  <a:tcPr marT="91425" marB="91425" marR="91425" marL="91425">
                    <a:solidFill>
                      <a:srgbClr val="FDC55F"/>
                    </a:solidFill>
                  </a:tcPr>
                </a:tc>
                <a:tc>
                  <a:txBody>
                    <a:bodyPr/>
                    <a:lstStyle/>
                    <a:p>
                      <a:pPr indent="0" lvl="0" marL="0" rtl="0" algn="l">
                        <a:spcBef>
                          <a:spcPts val="0"/>
                        </a:spcBef>
                        <a:spcAft>
                          <a:spcPts val="0"/>
                        </a:spcAft>
                        <a:buNone/>
                      </a:pPr>
                      <a:r>
                        <a:rPr lang="ca" sz="900">
                          <a:latin typeface="Comfortaa"/>
                          <a:ea typeface="Comfortaa"/>
                          <a:cs typeface="Comfortaa"/>
                          <a:sym typeface="Comfortaa"/>
                        </a:rPr>
                        <a:t>2,100 recompras en web</a:t>
                      </a:r>
                      <a:endParaRPr sz="900">
                        <a:latin typeface="Comfortaa"/>
                        <a:ea typeface="Comfortaa"/>
                        <a:cs typeface="Comfortaa"/>
                        <a:sym typeface="Comfortaa"/>
                      </a:endParaRPr>
                    </a:p>
                  </a:txBody>
                  <a:tcPr marT="91425" marB="91425" marR="91425" marL="91425">
                    <a:solidFill>
                      <a:srgbClr val="FFFDF0"/>
                    </a:solidFill>
                  </a:tcPr>
                </a:tc>
                <a:tc>
                  <a:txBody>
                    <a:bodyPr/>
                    <a:lstStyle/>
                    <a:p>
                      <a:pPr indent="0" lvl="0" marL="0" rtl="0" algn="l">
                        <a:spcBef>
                          <a:spcPts val="0"/>
                        </a:spcBef>
                        <a:spcAft>
                          <a:spcPts val="0"/>
                        </a:spcAft>
                        <a:buNone/>
                      </a:pPr>
                      <a:r>
                        <a:rPr lang="ca" sz="900">
                          <a:latin typeface="Comfortaa"/>
                          <a:ea typeface="Comfortaa"/>
                          <a:cs typeface="Comfortaa"/>
                          <a:sym typeface="Comfortaa"/>
                        </a:rPr>
                        <a:t>Número de clientes recurrentes</a:t>
                      </a:r>
                      <a:endParaRPr sz="900">
                        <a:latin typeface="Comfortaa"/>
                        <a:ea typeface="Comfortaa"/>
                        <a:cs typeface="Comfortaa"/>
                        <a:sym typeface="Comfortaa"/>
                      </a:endParaRPr>
                    </a:p>
                  </a:txBody>
                  <a:tcPr marT="91425" marB="91425" marR="91425" marL="91425">
                    <a:solidFill>
                      <a:srgbClr val="FFFDF0"/>
                    </a:solidFill>
                  </a:tcPr>
                </a:tc>
                <a:tc>
                  <a:txBody>
                    <a:bodyPr/>
                    <a:lstStyle/>
                    <a:p>
                      <a:pPr indent="0" lvl="0" marL="0" rtl="0" algn="l">
                        <a:spcBef>
                          <a:spcPts val="0"/>
                        </a:spcBef>
                        <a:spcAft>
                          <a:spcPts val="0"/>
                        </a:spcAft>
                        <a:buNone/>
                      </a:pPr>
                      <a:r>
                        <a:rPr lang="ca" sz="900">
                          <a:latin typeface="Comfortaa"/>
                          <a:ea typeface="Comfortaa"/>
                          <a:cs typeface="Comfortaa"/>
                          <a:sym typeface="Comfortaa"/>
                        </a:rPr>
                        <a:t>GA4 - Análisis de cohortes y retención</a:t>
                      </a:r>
                      <a:endParaRPr sz="900">
                        <a:latin typeface="Comfortaa"/>
                        <a:ea typeface="Comfortaa"/>
                        <a:cs typeface="Comfortaa"/>
                        <a:sym typeface="Comfortaa"/>
                      </a:endParaRPr>
                    </a:p>
                  </a:txBody>
                  <a:tcPr marT="91425" marB="91425" marR="91425" marL="91425">
                    <a:solidFill>
                      <a:srgbClr val="FFFDF0"/>
                    </a:solidFill>
                  </a:tcPr>
                </a:tc>
                <a:tc>
                  <a:txBody>
                    <a:bodyPr/>
                    <a:lstStyle/>
                    <a:p>
                      <a:pPr indent="0" lvl="0" marL="0" rtl="0" algn="l">
                        <a:spcBef>
                          <a:spcPts val="0"/>
                        </a:spcBef>
                        <a:spcAft>
                          <a:spcPts val="0"/>
                        </a:spcAft>
                        <a:buNone/>
                      </a:pPr>
                      <a:r>
                        <a:rPr lang="ca" sz="900">
                          <a:latin typeface="Comfortaa"/>
                          <a:ea typeface="Comfortaa"/>
                          <a:cs typeface="Comfortaa"/>
                          <a:sym typeface="Comfortaa"/>
                        </a:rPr>
                        <a:t>Se puede filtrar por primera compra vs. repetición de compra</a:t>
                      </a:r>
                      <a:endParaRPr sz="900">
                        <a:latin typeface="Comfortaa"/>
                        <a:ea typeface="Comfortaa"/>
                        <a:cs typeface="Comfortaa"/>
                        <a:sym typeface="Comfortaa"/>
                      </a:endParaRPr>
                    </a:p>
                  </a:txBody>
                  <a:tcPr marT="91425" marB="91425" marR="91425" marL="91425">
                    <a:solidFill>
                      <a:srgbClr val="FFFDF0"/>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7"/>
          <p:cNvSpPr txBox="1"/>
          <p:nvPr>
            <p:ph type="ctrTitle"/>
          </p:nvPr>
        </p:nvSpPr>
        <p:spPr>
          <a:xfrm>
            <a:off x="1584925" y="912500"/>
            <a:ext cx="6287400" cy="687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sz="3000">
                <a:latin typeface="Comfortaa"/>
                <a:ea typeface="Comfortaa"/>
                <a:cs typeface="Comfortaa"/>
                <a:sym typeface="Comfortaa"/>
              </a:rPr>
              <a:t> Gracias por vuestra atención</a:t>
            </a:r>
            <a:endParaRPr sz="3000">
              <a:latin typeface="Comfortaa"/>
              <a:ea typeface="Comfortaa"/>
              <a:cs typeface="Comfortaa"/>
              <a:sym typeface="Comfortaa"/>
            </a:endParaRPr>
          </a:p>
        </p:txBody>
      </p:sp>
      <p:pic>
        <p:nvPicPr>
          <p:cNvPr id="496" name="Google Shape;496;p47"/>
          <p:cNvPicPr preferRelativeResize="0"/>
          <p:nvPr/>
        </p:nvPicPr>
        <p:blipFill>
          <a:blip r:embed="rId3">
            <a:alphaModFix/>
          </a:blip>
          <a:stretch>
            <a:fillRect/>
          </a:stretch>
        </p:blipFill>
        <p:spPr>
          <a:xfrm>
            <a:off x="1622750" y="3261700"/>
            <a:ext cx="5898499" cy="10322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48"/>
          <p:cNvSpPr txBox="1"/>
          <p:nvPr>
            <p:ph type="ctrTitle"/>
          </p:nvPr>
        </p:nvSpPr>
        <p:spPr>
          <a:xfrm>
            <a:off x="1584925" y="912500"/>
            <a:ext cx="5936400" cy="687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ca" sz="3000">
                <a:latin typeface="Comfortaa"/>
                <a:ea typeface="Comfortaa"/>
                <a:cs typeface="Comfortaa"/>
                <a:sym typeface="Comfortaa"/>
              </a:rPr>
              <a:t>ANEXOS</a:t>
            </a:r>
            <a:endParaRPr sz="3000">
              <a:latin typeface="Comfortaa"/>
              <a:ea typeface="Comfortaa"/>
              <a:cs typeface="Comfortaa"/>
              <a:sym typeface="Comfortaa"/>
            </a:endParaRPr>
          </a:p>
        </p:txBody>
      </p:sp>
      <p:pic>
        <p:nvPicPr>
          <p:cNvPr id="502" name="Google Shape;502;p48"/>
          <p:cNvPicPr preferRelativeResize="0"/>
          <p:nvPr/>
        </p:nvPicPr>
        <p:blipFill>
          <a:blip r:embed="rId3">
            <a:alphaModFix/>
          </a:blip>
          <a:stretch>
            <a:fillRect/>
          </a:stretch>
        </p:blipFill>
        <p:spPr>
          <a:xfrm>
            <a:off x="1622750" y="3261700"/>
            <a:ext cx="5898499" cy="10322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4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latin typeface="Comfortaa"/>
                <a:ea typeface="Comfortaa"/>
                <a:cs typeface="Comfortaa"/>
                <a:sym typeface="Comfortaa"/>
              </a:rPr>
              <a:t>Anexos: Buyer Persona</a:t>
            </a:r>
            <a:endParaRPr>
              <a:latin typeface="Comfortaa"/>
              <a:ea typeface="Comfortaa"/>
              <a:cs typeface="Comfortaa"/>
              <a:sym typeface="Comfortaa"/>
            </a:endParaRPr>
          </a:p>
        </p:txBody>
      </p:sp>
      <p:graphicFrame>
        <p:nvGraphicFramePr>
          <p:cNvPr id="508" name="Google Shape;508;p49"/>
          <p:cNvGraphicFramePr/>
          <p:nvPr/>
        </p:nvGraphicFramePr>
        <p:xfrm>
          <a:off x="900100" y="1549225"/>
          <a:ext cx="3000000" cy="3000000"/>
        </p:xfrm>
        <a:graphic>
          <a:graphicData uri="http://schemas.openxmlformats.org/drawingml/2006/table">
            <a:tbl>
              <a:tblPr>
                <a:noFill/>
                <a:tableStyleId>{B70DE55B-797A-4D61-9419-45BE8E1084A6}</a:tableStyleId>
              </a:tblPr>
              <a:tblGrid>
                <a:gridCol w="1469600"/>
                <a:gridCol w="1678925"/>
                <a:gridCol w="2015375"/>
                <a:gridCol w="2030300"/>
              </a:tblGrid>
              <a:tr h="136175">
                <a:tc>
                  <a:txBody>
                    <a:bodyPr/>
                    <a:lstStyle/>
                    <a:p>
                      <a:pPr indent="0" lvl="0" marL="0" rtl="0" algn="l">
                        <a:spcBef>
                          <a:spcPts val="0"/>
                        </a:spcBef>
                        <a:spcAft>
                          <a:spcPts val="0"/>
                        </a:spcAft>
                        <a:buNone/>
                      </a:pPr>
                      <a:r>
                        <a:rPr lang="ca" sz="1200">
                          <a:latin typeface="Comfortaa"/>
                          <a:ea typeface="Comfortaa"/>
                          <a:cs typeface="Comfortaa"/>
                          <a:sym typeface="Comfortaa"/>
                        </a:rPr>
                        <a:t>Características</a:t>
                      </a:r>
                      <a:endParaRPr sz="1200">
                        <a:latin typeface="Comfortaa"/>
                        <a:ea typeface="Comfortaa"/>
                        <a:cs typeface="Comfortaa"/>
                        <a:sym typeface="Comfortaa"/>
                      </a:endParaRPr>
                    </a:p>
                  </a:txBody>
                  <a:tcPr marT="91425" marB="91425" marR="91425" marL="91425">
                    <a:solidFill>
                      <a:srgbClr val="FFC107"/>
                    </a:solidFill>
                  </a:tcPr>
                </a:tc>
                <a:tc>
                  <a:txBody>
                    <a:bodyPr/>
                    <a:lstStyle/>
                    <a:p>
                      <a:pPr indent="0" lvl="0" marL="0" rtl="0" algn="ctr">
                        <a:spcBef>
                          <a:spcPts val="0"/>
                        </a:spcBef>
                        <a:spcAft>
                          <a:spcPts val="0"/>
                        </a:spcAft>
                        <a:buNone/>
                      </a:pPr>
                      <a:r>
                        <a:rPr lang="ca" sz="1200">
                          <a:latin typeface="Comfortaa"/>
                          <a:ea typeface="Comfortaa"/>
                          <a:cs typeface="Comfortaa"/>
                          <a:sym typeface="Comfortaa"/>
                        </a:rPr>
                        <a:t>Estudiante</a:t>
                      </a:r>
                      <a:endParaRPr sz="1200">
                        <a:latin typeface="Comfortaa"/>
                        <a:ea typeface="Comfortaa"/>
                        <a:cs typeface="Comfortaa"/>
                        <a:sym typeface="Comfortaa"/>
                      </a:endParaRPr>
                    </a:p>
                  </a:txBody>
                  <a:tcPr marT="91425" marB="91425" marR="91425" marL="91425">
                    <a:solidFill>
                      <a:srgbClr val="FFC107"/>
                    </a:solidFill>
                  </a:tcPr>
                </a:tc>
                <a:tc>
                  <a:txBody>
                    <a:bodyPr/>
                    <a:lstStyle/>
                    <a:p>
                      <a:pPr indent="0" lvl="0" marL="0" rtl="0" algn="ctr">
                        <a:spcBef>
                          <a:spcPts val="0"/>
                        </a:spcBef>
                        <a:spcAft>
                          <a:spcPts val="0"/>
                        </a:spcAft>
                        <a:buNone/>
                      </a:pPr>
                      <a:r>
                        <a:rPr lang="ca" sz="1200">
                          <a:latin typeface="Comfortaa"/>
                          <a:ea typeface="Comfortaa"/>
                          <a:cs typeface="Comfortaa"/>
                          <a:sym typeface="Comfortaa"/>
                        </a:rPr>
                        <a:t>Salaryman</a:t>
                      </a:r>
                      <a:endParaRPr sz="1200">
                        <a:latin typeface="Comfortaa"/>
                        <a:ea typeface="Comfortaa"/>
                        <a:cs typeface="Comfortaa"/>
                        <a:sym typeface="Comfortaa"/>
                      </a:endParaRPr>
                    </a:p>
                  </a:txBody>
                  <a:tcPr marT="91425" marB="91425" marR="91425" marL="91425">
                    <a:solidFill>
                      <a:srgbClr val="FFC107"/>
                    </a:solidFill>
                  </a:tcPr>
                </a:tc>
                <a:tc>
                  <a:txBody>
                    <a:bodyPr/>
                    <a:lstStyle/>
                    <a:p>
                      <a:pPr indent="0" lvl="0" marL="0" rtl="0" algn="ctr">
                        <a:spcBef>
                          <a:spcPts val="0"/>
                        </a:spcBef>
                        <a:spcAft>
                          <a:spcPts val="0"/>
                        </a:spcAft>
                        <a:buNone/>
                      </a:pPr>
                      <a:r>
                        <a:rPr lang="ca" sz="1200">
                          <a:latin typeface="Comfortaa"/>
                          <a:ea typeface="Comfortaa"/>
                          <a:cs typeface="Comfortaa"/>
                          <a:sym typeface="Comfortaa"/>
                        </a:rPr>
                        <a:t>Ultimado</a:t>
                      </a:r>
                      <a:endParaRPr sz="1200">
                        <a:latin typeface="Comfortaa"/>
                        <a:ea typeface="Comfortaa"/>
                        <a:cs typeface="Comfortaa"/>
                        <a:sym typeface="Comfortaa"/>
                      </a:endParaRPr>
                    </a:p>
                  </a:txBody>
                  <a:tcPr marT="91425" marB="91425" marR="91425" marL="91425">
                    <a:solidFill>
                      <a:srgbClr val="FFC107"/>
                    </a:solidFill>
                  </a:tcPr>
                </a:tc>
              </a:tr>
              <a:tr h="223675">
                <a:tc>
                  <a:txBody>
                    <a:bodyPr/>
                    <a:lstStyle/>
                    <a:p>
                      <a:pPr indent="0" lvl="0" marL="0" rtl="0" algn="l">
                        <a:spcBef>
                          <a:spcPts val="0"/>
                        </a:spcBef>
                        <a:spcAft>
                          <a:spcPts val="0"/>
                        </a:spcAft>
                        <a:buNone/>
                      </a:pPr>
                      <a:r>
                        <a:rPr lang="ca" sz="1200">
                          <a:latin typeface="Comfortaa"/>
                          <a:ea typeface="Comfortaa"/>
                          <a:cs typeface="Comfortaa"/>
                          <a:sym typeface="Comfortaa"/>
                        </a:rPr>
                        <a:t>Edad</a:t>
                      </a:r>
                      <a:endParaRPr sz="1200">
                        <a:latin typeface="Comfortaa"/>
                        <a:ea typeface="Comfortaa"/>
                        <a:cs typeface="Comfortaa"/>
                        <a:sym typeface="Comfortaa"/>
                      </a:endParaRPr>
                    </a:p>
                  </a:txBody>
                  <a:tcPr marT="91425" marB="91425" marR="91425" marL="91425">
                    <a:solidFill>
                      <a:srgbClr val="FDC55F"/>
                    </a:solidFill>
                  </a:tcPr>
                </a:tc>
                <a:tc>
                  <a:txBody>
                    <a:bodyPr/>
                    <a:lstStyle/>
                    <a:p>
                      <a:pPr indent="0" lvl="0" marL="0" rtl="0" algn="ctr">
                        <a:spcBef>
                          <a:spcPts val="0"/>
                        </a:spcBef>
                        <a:spcAft>
                          <a:spcPts val="0"/>
                        </a:spcAft>
                        <a:buNone/>
                      </a:pPr>
                      <a:r>
                        <a:rPr lang="ca" sz="1000">
                          <a:latin typeface="Comfortaa"/>
                          <a:ea typeface="Comfortaa"/>
                          <a:cs typeface="Comfortaa"/>
                          <a:sym typeface="Comfortaa"/>
                        </a:rPr>
                        <a:t>18-24</a:t>
                      </a:r>
                      <a:endParaRPr sz="1000">
                        <a:latin typeface="Comfortaa"/>
                        <a:ea typeface="Comfortaa"/>
                        <a:cs typeface="Comfortaa"/>
                        <a:sym typeface="Comfortaa"/>
                      </a:endParaRPr>
                    </a:p>
                  </a:txBody>
                  <a:tcPr marT="91425" marB="91425" marR="91425" marL="91425">
                    <a:solidFill>
                      <a:srgbClr val="FFFDF0"/>
                    </a:solidFill>
                  </a:tcPr>
                </a:tc>
                <a:tc>
                  <a:txBody>
                    <a:bodyPr/>
                    <a:lstStyle/>
                    <a:p>
                      <a:pPr indent="0" lvl="0" marL="0" rtl="0" algn="ctr">
                        <a:spcBef>
                          <a:spcPts val="0"/>
                        </a:spcBef>
                        <a:spcAft>
                          <a:spcPts val="0"/>
                        </a:spcAft>
                        <a:buNone/>
                      </a:pPr>
                      <a:r>
                        <a:rPr lang="ca" sz="1000">
                          <a:latin typeface="Comfortaa"/>
                          <a:ea typeface="Comfortaa"/>
                          <a:cs typeface="Comfortaa"/>
                          <a:sym typeface="Comfortaa"/>
                        </a:rPr>
                        <a:t>30-45</a:t>
                      </a:r>
                      <a:endParaRPr sz="1000">
                        <a:latin typeface="Comfortaa"/>
                        <a:ea typeface="Comfortaa"/>
                        <a:cs typeface="Comfortaa"/>
                        <a:sym typeface="Comfortaa"/>
                      </a:endParaRPr>
                    </a:p>
                  </a:txBody>
                  <a:tcPr marT="91425" marB="91425" marR="91425" marL="91425">
                    <a:solidFill>
                      <a:srgbClr val="FFFDF0"/>
                    </a:solidFill>
                  </a:tcPr>
                </a:tc>
                <a:tc>
                  <a:txBody>
                    <a:bodyPr/>
                    <a:lstStyle/>
                    <a:p>
                      <a:pPr indent="0" lvl="0" marL="0" rtl="0" algn="ctr">
                        <a:spcBef>
                          <a:spcPts val="0"/>
                        </a:spcBef>
                        <a:spcAft>
                          <a:spcPts val="0"/>
                        </a:spcAft>
                        <a:buNone/>
                      </a:pPr>
                      <a:r>
                        <a:rPr lang="ca" sz="1000">
                          <a:latin typeface="Comfortaa"/>
                          <a:ea typeface="Comfortaa"/>
                          <a:cs typeface="Comfortaa"/>
                          <a:sym typeface="Comfortaa"/>
                        </a:rPr>
                        <a:t>50-65</a:t>
                      </a:r>
                      <a:endParaRPr sz="1000">
                        <a:latin typeface="Comfortaa"/>
                        <a:ea typeface="Comfortaa"/>
                        <a:cs typeface="Comfortaa"/>
                        <a:sym typeface="Comfortaa"/>
                      </a:endParaRPr>
                    </a:p>
                  </a:txBody>
                  <a:tcPr marT="91425" marB="91425" marR="91425" marL="91425">
                    <a:solidFill>
                      <a:srgbClr val="FFFDF0"/>
                    </a:solidFill>
                  </a:tcPr>
                </a:tc>
              </a:tr>
              <a:tr h="216225">
                <a:tc>
                  <a:txBody>
                    <a:bodyPr/>
                    <a:lstStyle/>
                    <a:p>
                      <a:pPr indent="0" lvl="0" marL="0" rtl="0" algn="l">
                        <a:spcBef>
                          <a:spcPts val="0"/>
                        </a:spcBef>
                        <a:spcAft>
                          <a:spcPts val="0"/>
                        </a:spcAft>
                        <a:buNone/>
                      </a:pPr>
                      <a:r>
                        <a:rPr lang="ca" sz="1200">
                          <a:latin typeface="Comfortaa"/>
                          <a:ea typeface="Comfortaa"/>
                          <a:cs typeface="Comfortaa"/>
                          <a:sym typeface="Comfortaa"/>
                        </a:rPr>
                        <a:t>P.A.</a:t>
                      </a:r>
                      <a:endParaRPr sz="1200">
                        <a:latin typeface="Comfortaa"/>
                        <a:ea typeface="Comfortaa"/>
                        <a:cs typeface="Comfortaa"/>
                        <a:sym typeface="Comfortaa"/>
                      </a:endParaRPr>
                    </a:p>
                  </a:txBody>
                  <a:tcPr marT="91425" marB="91425" marR="91425" marL="91425">
                    <a:solidFill>
                      <a:srgbClr val="FDC55F"/>
                    </a:solidFill>
                  </a:tcPr>
                </a:tc>
                <a:tc>
                  <a:txBody>
                    <a:bodyPr/>
                    <a:lstStyle/>
                    <a:p>
                      <a:pPr indent="0" lvl="0" marL="0" rtl="0" algn="ctr">
                        <a:spcBef>
                          <a:spcPts val="0"/>
                        </a:spcBef>
                        <a:spcAft>
                          <a:spcPts val="0"/>
                        </a:spcAft>
                        <a:buNone/>
                      </a:pPr>
                      <a:r>
                        <a:rPr lang="ca" sz="1000">
                          <a:latin typeface="Comfortaa"/>
                          <a:ea typeface="Comfortaa"/>
                          <a:cs typeface="Comfortaa"/>
                          <a:sym typeface="Comfortaa"/>
                        </a:rPr>
                        <a:t>Medio</a:t>
                      </a:r>
                      <a:endParaRPr sz="1000">
                        <a:latin typeface="Comfortaa"/>
                        <a:ea typeface="Comfortaa"/>
                        <a:cs typeface="Comfortaa"/>
                        <a:sym typeface="Comfortaa"/>
                      </a:endParaRPr>
                    </a:p>
                  </a:txBody>
                  <a:tcPr marT="91425" marB="91425" marR="91425" marL="91425">
                    <a:solidFill>
                      <a:srgbClr val="FFFDF0"/>
                    </a:solidFill>
                  </a:tcPr>
                </a:tc>
                <a:tc>
                  <a:txBody>
                    <a:bodyPr/>
                    <a:lstStyle/>
                    <a:p>
                      <a:pPr indent="0" lvl="0" marL="0" rtl="0" algn="ctr">
                        <a:spcBef>
                          <a:spcPts val="0"/>
                        </a:spcBef>
                        <a:spcAft>
                          <a:spcPts val="0"/>
                        </a:spcAft>
                        <a:buNone/>
                      </a:pPr>
                      <a:r>
                        <a:rPr lang="ca" sz="1000">
                          <a:latin typeface="Comfortaa"/>
                          <a:ea typeface="Comfortaa"/>
                          <a:cs typeface="Comfortaa"/>
                          <a:sym typeface="Comfortaa"/>
                        </a:rPr>
                        <a:t>Alto</a:t>
                      </a:r>
                      <a:endParaRPr sz="1000">
                        <a:latin typeface="Comfortaa"/>
                        <a:ea typeface="Comfortaa"/>
                        <a:cs typeface="Comfortaa"/>
                        <a:sym typeface="Comfortaa"/>
                      </a:endParaRPr>
                    </a:p>
                  </a:txBody>
                  <a:tcPr marT="91425" marB="91425" marR="91425" marL="91425">
                    <a:solidFill>
                      <a:srgbClr val="FFFDF0"/>
                    </a:solidFill>
                  </a:tcPr>
                </a:tc>
                <a:tc>
                  <a:txBody>
                    <a:bodyPr/>
                    <a:lstStyle/>
                    <a:p>
                      <a:pPr indent="0" lvl="0" marL="0" rtl="0" algn="ctr">
                        <a:spcBef>
                          <a:spcPts val="0"/>
                        </a:spcBef>
                        <a:spcAft>
                          <a:spcPts val="0"/>
                        </a:spcAft>
                        <a:buNone/>
                      </a:pPr>
                      <a:r>
                        <a:rPr lang="ca" sz="1000">
                          <a:latin typeface="Comfortaa"/>
                          <a:ea typeface="Comfortaa"/>
                          <a:cs typeface="Comfortaa"/>
                          <a:sym typeface="Comfortaa"/>
                        </a:rPr>
                        <a:t>Medio-Alto</a:t>
                      </a:r>
                      <a:endParaRPr sz="1000">
                        <a:latin typeface="Comfortaa"/>
                        <a:ea typeface="Comfortaa"/>
                        <a:cs typeface="Comfortaa"/>
                        <a:sym typeface="Comfortaa"/>
                      </a:endParaRPr>
                    </a:p>
                  </a:txBody>
                  <a:tcPr marT="91425" marB="91425" marR="91425" marL="91425">
                    <a:solidFill>
                      <a:srgbClr val="FFFDF0"/>
                    </a:solidFill>
                  </a:tcPr>
                </a:tc>
              </a:tr>
              <a:tr h="521000">
                <a:tc>
                  <a:txBody>
                    <a:bodyPr/>
                    <a:lstStyle/>
                    <a:p>
                      <a:pPr indent="0" lvl="0" marL="0" rtl="0" algn="l">
                        <a:spcBef>
                          <a:spcPts val="0"/>
                        </a:spcBef>
                        <a:spcAft>
                          <a:spcPts val="0"/>
                        </a:spcAft>
                        <a:buNone/>
                      </a:pPr>
                      <a:r>
                        <a:rPr lang="ca" sz="1200">
                          <a:latin typeface="Comfortaa"/>
                          <a:ea typeface="Comfortaa"/>
                          <a:cs typeface="Comfortaa"/>
                          <a:sym typeface="Comfortaa"/>
                        </a:rPr>
                        <a:t>Descripcion</a:t>
                      </a:r>
                      <a:endParaRPr sz="1200">
                        <a:latin typeface="Comfortaa"/>
                        <a:ea typeface="Comfortaa"/>
                        <a:cs typeface="Comfortaa"/>
                        <a:sym typeface="Comfortaa"/>
                      </a:endParaRPr>
                    </a:p>
                  </a:txBody>
                  <a:tcPr marT="91425" marB="91425" marR="91425" marL="91425">
                    <a:solidFill>
                      <a:srgbClr val="FDC55F"/>
                    </a:solidFill>
                  </a:tcPr>
                </a:tc>
                <a:tc>
                  <a:txBody>
                    <a:bodyPr/>
                    <a:lstStyle/>
                    <a:p>
                      <a:pPr indent="0" lvl="0" marL="0" rtl="0" algn="l">
                        <a:spcBef>
                          <a:spcPts val="0"/>
                        </a:spcBef>
                        <a:spcAft>
                          <a:spcPts val="0"/>
                        </a:spcAft>
                        <a:buNone/>
                      </a:pPr>
                      <a:r>
                        <a:rPr lang="ca" sz="1000">
                          <a:latin typeface="Comfortaa"/>
                          <a:ea typeface="Comfortaa"/>
                          <a:cs typeface="Comfortaa"/>
                          <a:sym typeface="Comfortaa"/>
                        </a:rPr>
                        <a:t>Personas jóvenes que entrenan regularmente, desde aficionados hasta atletas.</a:t>
                      </a:r>
                      <a:endParaRPr sz="1000">
                        <a:latin typeface="Comfortaa"/>
                        <a:ea typeface="Comfortaa"/>
                        <a:cs typeface="Comfortaa"/>
                        <a:sym typeface="Comfortaa"/>
                      </a:endParaRPr>
                    </a:p>
                  </a:txBody>
                  <a:tcPr marT="91425" marB="91425" marR="91425" marL="91425">
                    <a:solidFill>
                      <a:srgbClr val="FFFDF0"/>
                    </a:solidFill>
                  </a:tcPr>
                </a:tc>
                <a:tc>
                  <a:txBody>
                    <a:bodyPr/>
                    <a:lstStyle/>
                    <a:p>
                      <a:pPr indent="0" lvl="0" marL="0" rtl="0" algn="l">
                        <a:spcBef>
                          <a:spcPts val="0"/>
                        </a:spcBef>
                        <a:spcAft>
                          <a:spcPts val="0"/>
                        </a:spcAft>
                        <a:buNone/>
                      </a:pPr>
                      <a:r>
                        <a:rPr lang="ca" sz="1000">
                          <a:latin typeface="Comfortaa"/>
                          <a:ea typeface="Comfortaa"/>
                          <a:cs typeface="Comfortaa"/>
                          <a:sym typeface="Comfortaa"/>
                        </a:rPr>
                        <a:t>Trabajadores que buscan productos para complementar su atareado día a día.</a:t>
                      </a:r>
                      <a:endParaRPr sz="1000">
                        <a:latin typeface="Comfortaa"/>
                        <a:ea typeface="Comfortaa"/>
                        <a:cs typeface="Comfortaa"/>
                        <a:sym typeface="Comfortaa"/>
                      </a:endParaRPr>
                    </a:p>
                  </a:txBody>
                  <a:tcPr marT="91425" marB="91425" marR="91425" marL="91425">
                    <a:solidFill>
                      <a:srgbClr val="FFFDF0"/>
                    </a:solidFill>
                  </a:tcPr>
                </a:tc>
                <a:tc>
                  <a:txBody>
                    <a:bodyPr/>
                    <a:lstStyle/>
                    <a:p>
                      <a:pPr indent="0" lvl="0" marL="0" rtl="0" algn="l">
                        <a:spcBef>
                          <a:spcPts val="0"/>
                        </a:spcBef>
                        <a:spcAft>
                          <a:spcPts val="0"/>
                        </a:spcAft>
                        <a:buNone/>
                      </a:pPr>
                      <a:r>
                        <a:rPr lang="ca" sz="1000">
                          <a:latin typeface="Comfortaa"/>
                          <a:ea typeface="Comfortaa"/>
                          <a:cs typeface="Comfortaa"/>
                          <a:sym typeface="Comfortaa"/>
                        </a:rPr>
                        <a:t>Adultos que buscan mejorar su salud debido a deficiencias nutricionales.</a:t>
                      </a:r>
                      <a:endParaRPr sz="1000">
                        <a:latin typeface="Comfortaa"/>
                        <a:ea typeface="Comfortaa"/>
                        <a:cs typeface="Comfortaa"/>
                        <a:sym typeface="Comfortaa"/>
                      </a:endParaRPr>
                    </a:p>
                  </a:txBody>
                  <a:tcPr marT="91425" marB="91425" marR="91425" marL="91425">
                    <a:solidFill>
                      <a:srgbClr val="FFFDF0"/>
                    </a:solidFill>
                  </a:tcPr>
                </a:tc>
              </a:tr>
              <a:tr h="405325">
                <a:tc>
                  <a:txBody>
                    <a:bodyPr/>
                    <a:lstStyle/>
                    <a:p>
                      <a:pPr indent="0" lvl="0" marL="0" rtl="0" algn="l">
                        <a:spcBef>
                          <a:spcPts val="0"/>
                        </a:spcBef>
                        <a:spcAft>
                          <a:spcPts val="0"/>
                        </a:spcAft>
                        <a:buNone/>
                      </a:pPr>
                      <a:r>
                        <a:rPr lang="ca" sz="1200">
                          <a:latin typeface="Comfortaa"/>
                          <a:ea typeface="Comfortaa"/>
                          <a:cs typeface="Comfortaa"/>
                          <a:sym typeface="Comfortaa"/>
                        </a:rPr>
                        <a:t>Objetivos</a:t>
                      </a:r>
                      <a:endParaRPr sz="1200">
                        <a:latin typeface="Comfortaa"/>
                        <a:ea typeface="Comfortaa"/>
                        <a:cs typeface="Comfortaa"/>
                        <a:sym typeface="Comfortaa"/>
                      </a:endParaRPr>
                    </a:p>
                  </a:txBody>
                  <a:tcPr marT="91425" marB="91425" marR="91425" marL="91425">
                    <a:solidFill>
                      <a:srgbClr val="FDC55F"/>
                    </a:solidFill>
                  </a:tcPr>
                </a:tc>
                <a:tc>
                  <a:txBody>
                    <a:bodyPr/>
                    <a:lstStyle/>
                    <a:p>
                      <a:pPr indent="0" lvl="0" marL="0" rtl="0" algn="l">
                        <a:spcBef>
                          <a:spcPts val="0"/>
                        </a:spcBef>
                        <a:spcAft>
                          <a:spcPts val="0"/>
                        </a:spcAft>
                        <a:buNone/>
                      </a:pPr>
                      <a:r>
                        <a:rPr lang="ca" sz="1000">
                          <a:latin typeface="Comfortaa"/>
                          <a:ea typeface="Comfortaa"/>
                          <a:cs typeface="Comfortaa"/>
                          <a:sym typeface="Comfortaa"/>
                        </a:rPr>
                        <a:t>Mejorar rendimiento, ganar músculo, optimizar recuperación. &amp; Obtener un mejor cuerpo.</a:t>
                      </a:r>
                      <a:endParaRPr sz="1000">
                        <a:latin typeface="Comfortaa"/>
                        <a:ea typeface="Comfortaa"/>
                        <a:cs typeface="Comfortaa"/>
                        <a:sym typeface="Comfortaa"/>
                      </a:endParaRPr>
                    </a:p>
                  </a:txBody>
                  <a:tcPr marT="91425" marB="91425" marR="91425" marL="91425">
                    <a:solidFill>
                      <a:srgbClr val="FFFDF0"/>
                    </a:solidFill>
                  </a:tcPr>
                </a:tc>
                <a:tc>
                  <a:txBody>
                    <a:bodyPr/>
                    <a:lstStyle/>
                    <a:p>
                      <a:pPr indent="0" lvl="0" marL="0" rtl="0" algn="l">
                        <a:spcBef>
                          <a:spcPts val="0"/>
                        </a:spcBef>
                        <a:spcAft>
                          <a:spcPts val="0"/>
                        </a:spcAft>
                        <a:buNone/>
                      </a:pPr>
                      <a:r>
                        <a:rPr lang="ca" sz="1000">
                          <a:latin typeface="Comfortaa"/>
                          <a:ea typeface="Comfortaa"/>
                          <a:cs typeface="Comfortaa"/>
                          <a:sym typeface="Comfortaa"/>
                        </a:rPr>
                        <a:t>Obtener un mejor cuerpo que soporte las intensas jornadas laborales. </a:t>
                      </a:r>
                      <a:endParaRPr sz="1000">
                        <a:latin typeface="Comfortaa"/>
                        <a:ea typeface="Comfortaa"/>
                        <a:cs typeface="Comfortaa"/>
                        <a:sym typeface="Comfortaa"/>
                      </a:endParaRPr>
                    </a:p>
                  </a:txBody>
                  <a:tcPr marT="91425" marB="91425" marR="91425" marL="91425">
                    <a:solidFill>
                      <a:srgbClr val="FFFDF0"/>
                    </a:solidFill>
                  </a:tcPr>
                </a:tc>
                <a:tc>
                  <a:txBody>
                    <a:bodyPr/>
                    <a:lstStyle/>
                    <a:p>
                      <a:pPr indent="0" lvl="0" marL="0" rtl="0" algn="l">
                        <a:spcBef>
                          <a:spcPts val="0"/>
                        </a:spcBef>
                        <a:spcAft>
                          <a:spcPts val="0"/>
                        </a:spcAft>
                        <a:buNone/>
                      </a:pPr>
                      <a:r>
                        <a:rPr lang="ca" sz="1000">
                          <a:latin typeface="Comfortaa"/>
                          <a:ea typeface="Comfortaa"/>
                          <a:cs typeface="Comfortaa"/>
                          <a:sym typeface="Comfortaa"/>
                        </a:rPr>
                        <a:t>Mantener una nutrición equilibrada, mejorar vitalidad.</a:t>
                      </a:r>
                      <a:endParaRPr sz="1000">
                        <a:latin typeface="Comfortaa"/>
                        <a:ea typeface="Comfortaa"/>
                        <a:cs typeface="Comfortaa"/>
                        <a:sym typeface="Comfortaa"/>
                      </a:endParaRPr>
                    </a:p>
                  </a:txBody>
                  <a:tcPr marT="91425" marB="91425" marR="91425" marL="91425">
                    <a:solidFill>
                      <a:srgbClr val="FFFDF0"/>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0"/>
          <p:cNvSpPr txBox="1"/>
          <p:nvPr>
            <p:ph type="title"/>
          </p:nvPr>
        </p:nvSpPr>
        <p:spPr>
          <a:xfrm>
            <a:off x="387900" y="46890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latin typeface="Comfortaa"/>
                <a:ea typeface="Comfortaa"/>
                <a:cs typeface="Comfortaa"/>
                <a:sym typeface="Comfortaa"/>
              </a:rPr>
              <a:t>Anexos: Buyer Persona</a:t>
            </a:r>
            <a:endParaRPr>
              <a:latin typeface="Comfortaa"/>
              <a:ea typeface="Comfortaa"/>
              <a:cs typeface="Comfortaa"/>
              <a:sym typeface="Comfortaa"/>
            </a:endParaRPr>
          </a:p>
        </p:txBody>
      </p:sp>
      <p:graphicFrame>
        <p:nvGraphicFramePr>
          <p:cNvPr id="514" name="Google Shape;514;p50"/>
          <p:cNvGraphicFramePr/>
          <p:nvPr/>
        </p:nvGraphicFramePr>
        <p:xfrm>
          <a:off x="802925" y="1526800"/>
          <a:ext cx="3000000" cy="3000000"/>
        </p:xfrm>
        <a:graphic>
          <a:graphicData uri="http://schemas.openxmlformats.org/drawingml/2006/table">
            <a:tbl>
              <a:tblPr>
                <a:noFill/>
                <a:tableStyleId>{B70DE55B-797A-4D61-9419-45BE8E1084A6}</a:tableStyleId>
              </a:tblPr>
              <a:tblGrid>
                <a:gridCol w="1469600"/>
                <a:gridCol w="1678925"/>
                <a:gridCol w="2015375"/>
                <a:gridCol w="2030300"/>
              </a:tblGrid>
              <a:tr h="136175">
                <a:tc>
                  <a:txBody>
                    <a:bodyPr/>
                    <a:lstStyle/>
                    <a:p>
                      <a:pPr indent="0" lvl="0" marL="0" rtl="0" algn="l">
                        <a:spcBef>
                          <a:spcPts val="0"/>
                        </a:spcBef>
                        <a:spcAft>
                          <a:spcPts val="0"/>
                        </a:spcAft>
                        <a:buNone/>
                      </a:pPr>
                      <a:r>
                        <a:rPr lang="ca" sz="1200">
                          <a:latin typeface="Comfortaa"/>
                          <a:ea typeface="Comfortaa"/>
                          <a:cs typeface="Comfortaa"/>
                          <a:sym typeface="Comfortaa"/>
                        </a:rPr>
                        <a:t>Características</a:t>
                      </a:r>
                      <a:endParaRPr sz="1200">
                        <a:latin typeface="Comfortaa"/>
                        <a:ea typeface="Comfortaa"/>
                        <a:cs typeface="Comfortaa"/>
                        <a:sym typeface="Comfortaa"/>
                      </a:endParaRPr>
                    </a:p>
                  </a:txBody>
                  <a:tcPr marT="91425" marB="91425" marR="91425" marL="91425">
                    <a:solidFill>
                      <a:srgbClr val="FFC107"/>
                    </a:solidFill>
                  </a:tcPr>
                </a:tc>
                <a:tc>
                  <a:txBody>
                    <a:bodyPr/>
                    <a:lstStyle/>
                    <a:p>
                      <a:pPr indent="0" lvl="0" marL="0" rtl="0" algn="ctr">
                        <a:spcBef>
                          <a:spcPts val="0"/>
                        </a:spcBef>
                        <a:spcAft>
                          <a:spcPts val="0"/>
                        </a:spcAft>
                        <a:buNone/>
                      </a:pPr>
                      <a:r>
                        <a:rPr lang="ca" sz="1200">
                          <a:latin typeface="Comfortaa"/>
                          <a:ea typeface="Comfortaa"/>
                          <a:cs typeface="Comfortaa"/>
                          <a:sym typeface="Comfortaa"/>
                        </a:rPr>
                        <a:t>Estudiante</a:t>
                      </a:r>
                      <a:endParaRPr sz="1200">
                        <a:latin typeface="Comfortaa"/>
                        <a:ea typeface="Comfortaa"/>
                        <a:cs typeface="Comfortaa"/>
                        <a:sym typeface="Comfortaa"/>
                      </a:endParaRPr>
                    </a:p>
                  </a:txBody>
                  <a:tcPr marT="91425" marB="91425" marR="91425" marL="91425">
                    <a:solidFill>
                      <a:srgbClr val="FFC107"/>
                    </a:solidFill>
                  </a:tcPr>
                </a:tc>
                <a:tc>
                  <a:txBody>
                    <a:bodyPr/>
                    <a:lstStyle/>
                    <a:p>
                      <a:pPr indent="0" lvl="0" marL="0" rtl="0" algn="ctr">
                        <a:spcBef>
                          <a:spcPts val="0"/>
                        </a:spcBef>
                        <a:spcAft>
                          <a:spcPts val="0"/>
                        </a:spcAft>
                        <a:buNone/>
                      </a:pPr>
                      <a:r>
                        <a:rPr lang="ca" sz="1200">
                          <a:latin typeface="Comfortaa"/>
                          <a:ea typeface="Comfortaa"/>
                          <a:cs typeface="Comfortaa"/>
                          <a:sym typeface="Comfortaa"/>
                        </a:rPr>
                        <a:t>Salaryman</a:t>
                      </a:r>
                      <a:endParaRPr sz="1200">
                        <a:latin typeface="Comfortaa"/>
                        <a:ea typeface="Comfortaa"/>
                        <a:cs typeface="Comfortaa"/>
                        <a:sym typeface="Comfortaa"/>
                      </a:endParaRPr>
                    </a:p>
                  </a:txBody>
                  <a:tcPr marT="91425" marB="91425" marR="91425" marL="91425">
                    <a:solidFill>
                      <a:srgbClr val="FFC107"/>
                    </a:solidFill>
                  </a:tcPr>
                </a:tc>
                <a:tc>
                  <a:txBody>
                    <a:bodyPr/>
                    <a:lstStyle/>
                    <a:p>
                      <a:pPr indent="0" lvl="0" marL="0" rtl="0" algn="ctr">
                        <a:spcBef>
                          <a:spcPts val="0"/>
                        </a:spcBef>
                        <a:spcAft>
                          <a:spcPts val="0"/>
                        </a:spcAft>
                        <a:buNone/>
                      </a:pPr>
                      <a:r>
                        <a:rPr lang="ca" sz="1200">
                          <a:latin typeface="Comfortaa"/>
                          <a:ea typeface="Comfortaa"/>
                          <a:cs typeface="Comfortaa"/>
                          <a:sym typeface="Comfortaa"/>
                        </a:rPr>
                        <a:t>Ultimado</a:t>
                      </a:r>
                      <a:endParaRPr sz="1200">
                        <a:latin typeface="Comfortaa"/>
                        <a:ea typeface="Comfortaa"/>
                        <a:cs typeface="Comfortaa"/>
                        <a:sym typeface="Comfortaa"/>
                      </a:endParaRPr>
                    </a:p>
                  </a:txBody>
                  <a:tcPr marT="91425" marB="91425" marR="91425" marL="91425">
                    <a:solidFill>
                      <a:srgbClr val="FFC107"/>
                    </a:solidFill>
                  </a:tcPr>
                </a:tc>
              </a:tr>
              <a:tr h="405325">
                <a:tc>
                  <a:txBody>
                    <a:bodyPr/>
                    <a:lstStyle/>
                    <a:p>
                      <a:pPr indent="0" lvl="0" marL="0" rtl="0" algn="l">
                        <a:spcBef>
                          <a:spcPts val="0"/>
                        </a:spcBef>
                        <a:spcAft>
                          <a:spcPts val="0"/>
                        </a:spcAft>
                        <a:buNone/>
                      </a:pPr>
                      <a:r>
                        <a:rPr lang="ca" sz="1200">
                          <a:latin typeface="Comfortaa"/>
                          <a:ea typeface="Comfortaa"/>
                          <a:cs typeface="Comfortaa"/>
                          <a:sym typeface="Comfortaa"/>
                        </a:rPr>
                        <a:t>Necesidades</a:t>
                      </a:r>
                      <a:endParaRPr sz="1200">
                        <a:latin typeface="Comfortaa"/>
                        <a:ea typeface="Comfortaa"/>
                        <a:cs typeface="Comfortaa"/>
                        <a:sym typeface="Comfortaa"/>
                      </a:endParaRPr>
                    </a:p>
                  </a:txBody>
                  <a:tcPr marT="91425" marB="91425" marR="91425" marL="91425">
                    <a:solidFill>
                      <a:srgbClr val="FDC55F"/>
                    </a:solidFill>
                  </a:tcPr>
                </a:tc>
                <a:tc>
                  <a:txBody>
                    <a:bodyPr/>
                    <a:lstStyle/>
                    <a:p>
                      <a:pPr indent="0" lvl="0" marL="0" rtl="0" algn="l">
                        <a:spcBef>
                          <a:spcPts val="0"/>
                        </a:spcBef>
                        <a:spcAft>
                          <a:spcPts val="0"/>
                        </a:spcAft>
                        <a:buNone/>
                      </a:pPr>
                      <a:r>
                        <a:rPr lang="ca" sz="800">
                          <a:latin typeface="Comfortaa"/>
                          <a:ea typeface="Comfortaa"/>
                          <a:cs typeface="Comfortaa"/>
                          <a:sym typeface="Comfortaa"/>
                        </a:rPr>
                        <a:t>Hacer ejercicio que complemente con la vida de estudiante. &amp; Mantener la energía necesaria para su rutina.</a:t>
                      </a:r>
                      <a:endParaRPr sz="800">
                        <a:latin typeface="Comfortaa"/>
                        <a:ea typeface="Comfortaa"/>
                        <a:cs typeface="Comfortaa"/>
                        <a:sym typeface="Comfortaa"/>
                      </a:endParaRPr>
                    </a:p>
                  </a:txBody>
                  <a:tcPr marT="91425" marB="91425" marR="91425" marL="91425">
                    <a:solidFill>
                      <a:srgbClr val="FFFDF0"/>
                    </a:solidFill>
                  </a:tcPr>
                </a:tc>
                <a:tc>
                  <a:txBody>
                    <a:bodyPr/>
                    <a:lstStyle/>
                    <a:p>
                      <a:pPr indent="0" lvl="0" marL="0" rtl="0" algn="l">
                        <a:spcBef>
                          <a:spcPts val="0"/>
                        </a:spcBef>
                        <a:spcAft>
                          <a:spcPts val="0"/>
                        </a:spcAft>
                        <a:buNone/>
                      </a:pPr>
                      <a:r>
                        <a:rPr lang="ca" sz="800">
                          <a:latin typeface="Comfortaa"/>
                          <a:ea typeface="Comfortaa"/>
                          <a:cs typeface="Comfortaa"/>
                          <a:sym typeface="Comfortaa"/>
                        </a:rPr>
                        <a:t>Mantener la energía necesaria para su rutina.</a:t>
                      </a:r>
                      <a:endParaRPr sz="800">
                        <a:latin typeface="Comfortaa"/>
                        <a:ea typeface="Comfortaa"/>
                        <a:cs typeface="Comfortaa"/>
                        <a:sym typeface="Comfortaa"/>
                      </a:endParaRPr>
                    </a:p>
                  </a:txBody>
                  <a:tcPr marT="91425" marB="91425" marR="91425" marL="91425">
                    <a:solidFill>
                      <a:srgbClr val="FFFDF0"/>
                    </a:solidFill>
                  </a:tcPr>
                </a:tc>
                <a:tc>
                  <a:txBody>
                    <a:bodyPr/>
                    <a:lstStyle/>
                    <a:p>
                      <a:pPr indent="0" lvl="0" marL="0" rtl="0" algn="l">
                        <a:spcBef>
                          <a:spcPts val="0"/>
                        </a:spcBef>
                        <a:spcAft>
                          <a:spcPts val="0"/>
                        </a:spcAft>
                        <a:buNone/>
                      </a:pPr>
                      <a:r>
                        <a:rPr lang="ca" sz="800">
                          <a:latin typeface="Comfortaa"/>
                          <a:ea typeface="Comfortaa"/>
                          <a:cs typeface="Comfortaa"/>
                          <a:sym typeface="Comfortaa"/>
                        </a:rPr>
                        <a:t>Complementar sus carencias nutricionales para obtener una mejor salud.</a:t>
                      </a:r>
                      <a:endParaRPr sz="800">
                        <a:latin typeface="Comfortaa"/>
                        <a:ea typeface="Comfortaa"/>
                        <a:cs typeface="Comfortaa"/>
                        <a:sym typeface="Comfortaa"/>
                      </a:endParaRPr>
                    </a:p>
                  </a:txBody>
                  <a:tcPr marT="91425" marB="91425" marR="91425" marL="91425">
                    <a:solidFill>
                      <a:srgbClr val="FFFDF0"/>
                    </a:solidFill>
                  </a:tcPr>
                </a:tc>
              </a:tr>
              <a:tr h="405325">
                <a:tc>
                  <a:txBody>
                    <a:bodyPr/>
                    <a:lstStyle/>
                    <a:p>
                      <a:pPr indent="0" lvl="0" marL="0" rtl="0" algn="l">
                        <a:spcBef>
                          <a:spcPts val="0"/>
                        </a:spcBef>
                        <a:spcAft>
                          <a:spcPts val="0"/>
                        </a:spcAft>
                        <a:buNone/>
                      </a:pPr>
                      <a:r>
                        <a:rPr lang="ca" sz="1200">
                          <a:latin typeface="Comfortaa"/>
                          <a:ea typeface="Comfortaa"/>
                          <a:cs typeface="Comfortaa"/>
                          <a:sym typeface="Comfortaa"/>
                        </a:rPr>
                        <a:t>Limitaciones</a:t>
                      </a:r>
                      <a:endParaRPr sz="1200">
                        <a:latin typeface="Comfortaa"/>
                        <a:ea typeface="Comfortaa"/>
                        <a:cs typeface="Comfortaa"/>
                        <a:sym typeface="Comfortaa"/>
                      </a:endParaRPr>
                    </a:p>
                  </a:txBody>
                  <a:tcPr marT="91425" marB="91425" marR="91425" marL="91425">
                    <a:solidFill>
                      <a:srgbClr val="FDC55F"/>
                    </a:solidFill>
                  </a:tcPr>
                </a:tc>
                <a:tc>
                  <a:txBody>
                    <a:bodyPr/>
                    <a:lstStyle/>
                    <a:p>
                      <a:pPr indent="0" lvl="0" marL="0" rtl="0" algn="l">
                        <a:spcBef>
                          <a:spcPts val="0"/>
                        </a:spcBef>
                        <a:spcAft>
                          <a:spcPts val="0"/>
                        </a:spcAft>
                        <a:buNone/>
                      </a:pPr>
                      <a:r>
                        <a:rPr lang="ca" sz="800">
                          <a:latin typeface="Comfortaa"/>
                          <a:ea typeface="Comfortaa"/>
                          <a:cs typeface="Comfortaa"/>
                          <a:sym typeface="Comfortaa"/>
                        </a:rPr>
                        <a:t>Precio, calidad, restricciones dietéticas, desinformación.</a:t>
                      </a:r>
                      <a:endParaRPr sz="800">
                        <a:latin typeface="Comfortaa"/>
                        <a:ea typeface="Comfortaa"/>
                        <a:cs typeface="Comfortaa"/>
                        <a:sym typeface="Comfortaa"/>
                      </a:endParaRPr>
                    </a:p>
                  </a:txBody>
                  <a:tcPr marT="91425" marB="91425" marR="91425" marL="91425">
                    <a:solidFill>
                      <a:srgbClr val="FFFDF0"/>
                    </a:solidFill>
                  </a:tcPr>
                </a:tc>
                <a:tc>
                  <a:txBody>
                    <a:bodyPr/>
                    <a:lstStyle/>
                    <a:p>
                      <a:pPr indent="0" lvl="0" marL="0" rtl="0" algn="l">
                        <a:spcBef>
                          <a:spcPts val="0"/>
                        </a:spcBef>
                        <a:spcAft>
                          <a:spcPts val="0"/>
                        </a:spcAft>
                        <a:buNone/>
                      </a:pPr>
                      <a:r>
                        <a:rPr lang="ca" sz="800">
                          <a:latin typeface="Comfortaa"/>
                          <a:ea typeface="Comfortaa"/>
                          <a:cs typeface="Comfortaa"/>
                          <a:sym typeface="Comfortaa"/>
                        </a:rPr>
                        <a:t>Desconfianza en suplementos, falta de tiempo.</a:t>
                      </a:r>
                      <a:endParaRPr sz="800">
                        <a:latin typeface="Comfortaa"/>
                        <a:ea typeface="Comfortaa"/>
                        <a:cs typeface="Comfortaa"/>
                        <a:sym typeface="Comfortaa"/>
                      </a:endParaRPr>
                    </a:p>
                  </a:txBody>
                  <a:tcPr marT="91425" marB="91425" marR="91425" marL="91425">
                    <a:solidFill>
                      <a:srgbClr val="FFFDF0"/>
                    </a:solidFill>
                  </a:tcPr>
                </a:tc>
                <a:tc>
                  <a:txBody>
                    <a:bodyPr/>
                    <a:lstStyle/>
                    <a:p>
                      <a:pPr indent="0" lvl="0" marL="0" rtl="0" algn="l">
                        <a:spcBef>
                          <a:spcPts val="0"/>
                        </a:spcBef>
                        <a:spcAft>
                          <a:spcPts val="0"/>
                        </a:spcAft>
                        <a:buNone/>
                      </a:pPr>
                      <a:r>
                        <a:rPr lang="ca" sz="800">
                          <a:latin typeface="Comfortaa"/>
                          <a:ea typeface="Comfortaa"/>
                          <a:cs typeface="Comfortaa"/>
                          <a:sym typeface="Comfortaa"/>
                        </a:rPr>
                        <a:t>Falta de conocimiento, miedo a interacciones con medicamentos.</a:t>
                      </a:r>
                      <a:endParaRPr sz="800">
                        <a:latin typeface="Comfortaa"/>
                        <a:ea typeface="Comfortaa"/>
                        <a:cs typeface="Comfortaa"/>
                        <a:sym typeface="Comfortaa"/>
                      </a:endParaRPr>
                    </a:p>
                  </a:txBody>
                  <a:tcPr marT="91425" marB="91425" marR="91425" marL="91425">
                    <a:solidFill>
                      <a:srgbClr val="FFFDF0"/>
                    </a:solidFill>
                  </a:tcPr>
                </a:tc>
              </a:tr>
              <a:tr h="405325">
                <a:tc>
                  <a:txBody>
                    <a:bodyPr/>
                    <a:lstStyle/>
                    <a:p>
                      <a:pPr indent="0" lvl="0" marL="0" rtl="0" algn="l">
                        <a:spcBef>
                          <a:spcPts val="0"/>
                        </a:spcBef>
                        <a:spcAft>
                          <a:spcPts val="0"/>
                        </a:spcAft>
                        <a:buNone/>
                      </a:pPr>
                      <a:r>
                        <a:rPr lang="ca" sz="1200">
                          <a:latin typeface="Comfortaa"/>
                          <a:ea typeface="Comfortaa"/>
                          <a:cs typeface="Comfortaa"/>
                          <a:sym typeface="Comfortaa"/>
                        </a:rPr>
                        <a:t>Tareas</a:t>
                      </a:r>
                      <a:endParaRPr sz="1200">
                        <a:latin typeface="Comfortaa"/>
                        <a:ea typeface="Comfortaa"/>
                        <a:cs typeface="Comfortaa"/>
                        <a:sym typeface="Comfortaa"/>
                      </a:endParaRPr>
                    </a:p>
                  </a:txBody>
                  <a:tcPr marT="91425" marB="91425" marR="91425" marL="91425">
                    <a:solidFill>
                      <a:srgbClr val="FDC55F"/>
                    </a:solidFill>
                  </a:tcPr>
                </a:tc>
                <a:tc>
                  <a:txBody>
                    <a:bodyPr/>
                    <a:lstStyle/>
                    <a:p>
                      <a:pPr indent="0" lvl="0" marL="0" rtl="0" algn="l">
                        <a:spcBef>
                          <a:spcPts val="0"/>
                        </a:spcBef>
                        <a:spcAft>
                          <a:spcPts val="0"/>
                        </a:spcAft>
                        <a:buNone/>
                      </a:pPr>
                      <a:r>
                        <a:rPr lang="ca" sz="800">
                          <a:latin typeface="Comfortaa"/>
                          <a:ea typeface="Comfortaa"/>
                          <a:cs typeface="Comfortaa"/>
                          <a:sym typeface="Comfortaa"/>
                        </a:rPr>
                        <a:t>Buscar suplementos de calidad, comparar marcas, seguir dietas específicas.</a:t>
                      </a:r>
                      <a:endParaRPr sz="800">
                        <a:latin typeface="Comfortaa"/>
                        <a:ea typeface="Comfortaa"/>
                        <a:cs typeface="Comfortaa"/>
                        <a:sym typeface="Comfortaa"/>
                      </a:endParaRPr>
                    </a:p>
                  </a:txBody>
                  <a:tcPr marT="91425" marB="91425" marR="91425" marL="91425">
                    <a:solidFill>
                      <a:srgbClr val="FFFDF0"/>
                    </a:solidFill>
                  </a:tcPr>
                </a:tc>
                <a:tc>
                  <a:txBody>
                    <a:bodyPr/>
                    <a:lstStyle/>
                    <a:p>
                      <a:pPr indent="0" lvl="0" marL="0" rtl="0" algn="l">
                        <a:spcBef>
                          <a:spcPts val="0"/>
                        </a:spcBef>
                        <a:spcAft>
                          <a:spcPts val="0"/>
                        </a:spcAft>
                        <a:buNone/>
                      </a:pPr>
                      <a:r>
                        <a:rPr lang="ca" sz="800">
                          <a:latin typeface="Comfortaa"/>
                          <a:ea typeface="Comfortaa"/>
                          <a:cs typeface="Comfortaa"/>
                          <a:sym typeface="Comfortaa"/>
                        </a:rPr>
                        <a:t>Investigar productos naturales y efectivos, leer reseñas, buscar asesoramiento.</a:t>
                      </a:r>
                      <a:endParaRPr sz="800">
                        <a:latin typeface="Comfortaa"/>
                        <a:ea typeface="Comfortaa"/>
                        <a:cs typeface="Comfortaa"/>
                        <a:sym typeface="Comfortaa"/>
                      </a:endParaRPr>
                    </a:p>
                  </a:txBody>
                  <a:tcPr marT="91425" marB="91425" marR="91425" marL="91425">
                    <a:solidFill>
                      <a:srgbClr val="FFFDF0"/>
                    </a:solidFill>
                  </a:tcPr>
                </a:tc>
                <a:tc>
                  <a:txBody>
                    <a:bodyPr/>
                    <a:lstStyle/>
                    <a:p>
                      <a:pPr indent="0" lvl="0" marL="0" rtl="0" algn="l">
                        <a:spcBef>
                          <a:spcPts val="0"/>
                        </a:spcBef>
                        <a:spcAft>
                          <a:spcPts val="0"/>
                        </a:spcAft>
                        <a:buNone/>
                      </a:pPr>
                      <a:r>
                        <a:rPr lang="ca" sz="800">
                          <a:latin typeface="Comfortaa"/>
                          <a:ea typeface="Comfortaa"/>
                          <a:cs typeface="Comfortaa"/>
                          <a:sym typeface="Comfortaa"/>
                        </a:rPr>
                        <a:t>Consultar médicos, buscar formatos fáciles de consumir, comparar precios.</a:t>
                      </a:r>
                      <a:endParaRPr sz="800">
                        <a:latin typeface="Comfortaa"/>
                        <a:ea typeface="Comfortaa"/>
                        <a:cs typeface="Comfortaa"/>
                        <a:sym typeface="Comfortaa"/>
                      </a:endParaRPr>
                    </a:p>
                  </a:txBody>
                  <a:tcPr marT="91425" marB="91425" marR="91425" marL="91425">
                    <a:solidFill>
                      <a:srgbClr val="FFFDF0"/>
                    </a:solidFill>
                  </a:tcPr>
                </a:tc>
              </a:tr>
              <a:tr h="405325">
                <a:tc>
                  <a:txBody>
                    <a:bodyPr/>
                    <a:lstStyle/>
                    <a:p>
                      <a:pPr indent="0" lvl="0" marL="0" rtl="0" algn="l">
                        <a:spcBef>
                          <a:spcPts val="0"/>
                        </a:spcBef>
                        <a:spcAft>
                          <a:spcPts val="0"/>
                        </a:spcAft>
                        <a:buNone/>
                      </a:pPr>
                      <a:r>
                        <a:rPr lang="ca" sz="1200">
                          <a:latin typeface="Comfortaa"/>
                          <a:ea typeface="Comfortaa"/>
                          <a:cs typeface="Comfortaa"/>
                          <a:sym typeface="Comfortaa"/>
                        </a:rPr>
                        <a:t>Escenarios</a:t>
                      </a:r>
                      <a:endParaRPr sz="1200">
                        <a:latin typeface="Comfortaa"/>
                        <a:ea typeface="Comfortaa"/>
                        <a:cs typeface="Comfortaa"/>
                        <a:sym typeface="Comfortaa"/>
                      </a:endParaRPr>
                    </a:p>
                  </a:txBody>
                  <a:tcPr marT="91425" marB="91425" marR="91425" marL="91425">
                    <a:solidFill>
                      <a:srgbClr val="FDC55F"/>
                    </a:solidFill>
                  </a:tcPr>
                </a:tc>
                <a:tc>
                  <a:txBody>
                    <a:bodyPr/>
                    <a:lstStyle/>
                    <a:p>
                      <a:pPr indent="0" lvl="0" marL="0" rtl="0" algn="l">
                        <a:spcBef>
                          <a:spcPts val="0"/>
                        </a:spcBef>
                        <a:spcAft>
                          <a:spcPts val="0"/>
                        </a:spcAft>
                        <a:buNone/>
                      </a:pPr>
                      <a:r>
                        <a:rPr lang="ca" sz="800">
                          <a:latin typeface="Comfortaa"/>
                          <a:ea typeface="Comfortaa"/>
                          <a:cs typeface="Comfortaa"/>
                          <a:sym typeface="Comfortaa"/>
                        </a:rPr>
                        <a:t>Compras después de un entreno</a:t>
                      </a:r>
                      <a:endParaRPr sz="800">
                        <a:latin typeface="Comfortaa"/>
                        <a:ea typeface="Comfortaa"/>
                        <a:cs typeface="Comfortaa"/>
                        <a:sym typeface="Comfortaa"/>
                      </a:endParaRPr>
                    </a:p>
                  </a:txBody>
                  <a:tcPr marT="91425" marB="91425" marR="91425" marL="91425">
                    <a:solidFill>
                      <a:srgbClr val="FFFDF0"/>
                    </a:solidFill>
                  </a:tcPr>
                </a:tc>
                <a:tc>
                  <a:txBody>
                    <a:bodyPr/>
                    <a:lstStyle/>
                    <a:p>
                      <a:pPr indent="0" lvl="0" marL="0" rtl="0" algn="l">
                        <a:spcBef>
                          <a:spcPts val="0"/>
                        </a:spcBef>
                        <a:spcAft>
                          <a:spcPts val="0"/>
                        </a:spcAft>
                        <a:buNone/>
                      </a:pPr>
                      <a:r>
                        <a:rPr lang="ca" sz="800">
                          <a:latin typeface="Comfortaa"/>
                          <a:ea typeface="Comfortaa"/>
                          <a:cs typeface="Comfortaa"/>
                          <a:sym typeface="Comfortaa"/>
                        </a:rPr>
                        <a:t>Compra motivada por estética antes del verano</a:t>
                      </a:r>
                      <a:endParaRPr sz="800">
                        <a:latin typeface="Comfortaa"/>
                        <a:ea typeface="Comfortaa"/>
                        <a:cs typeface="Comfortaa"/>
                        <a:sym typeface="Comfortaa"/>
                      </a:endParaRPr>
                    </a:p>
                  </a:txBody>
                  <a:tcPr marT="91425" marB="91425" marR="91425" marL="91425">
                    <a:solidFill>
                      <a:srgbClr val="FFFDF0"/>
                    </a:solidFill>
                  </a:tcPr>
                </a:tc>
                <a:tc>
                  <a:txBody>
                    <a:bodyPr/>
                    <a:lstStyle/>
                    <a:p>
                      <a:pPr indent="0" lvl="0" marL="0" rtl="0" algn="l">
                        <a:spcBef>
                          <a:spcPts val="0"/>
                        </a:spcBef>
                        <a:spcAft>
                          <a:spcPts val="0"/>
                        </a:spcAft>
                        <a:buNone/>
                      </a:pPr>
                      <a:r>
                        <a:rPr lang="ca" sz="800">
                          <a:latin typeface="Comfortaa"/>
                          <a:ea typeface="Comfortaa"/>
                          <a:cs typeface="Comfortaa"/>
                          <a:sym typeface="Comfortaa"/>
                        </a:rPr>
                        <a:t>Compra recomendada tras análisis de sangre.</a:t>
                      </a:r>
                      <a:endParaRPr sz="800">
                        <a:latin typeface="Comfortaa"/>
                        <a:ea typeface="Comfortaa"/>
                        <a:cs typeface="Comfortaa"/>
                        <a:sym typeface="Comfortaa"/>
                      </a:endParaRPr>
                    </a:p>
                  </a:txBody>
                  <a:tcPr marT="91425" marB="91425" marR="91425" marL="91425">
                    <a:solidFill>
                      <a:srgbClr val="FFFDF0"/>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5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latin typeface="Comfortaa"/>
                <a:ea typeface="Comfortaa"/>
                <a:cs typeface="Comfortaa"/>
                <a:sym typeface="Comfortaa"/>
              </a:rPr>
              <a:t>Anexos: OTC1 Compra</a:t>
            </a:r>
            <a:endParaRPr>
              <a:latin typeface="Comfortaa"/>
              <a:ea typeface="Comfortaa"/>
              <a:cs typeface="Comfortaa"/>
              <a:sym typeface="Comfortaa"/>
            </a:endParaRPr>
          </a:p>
        </p:txBody>
      </p:sp>
      <p:pic>
        <p:nvPicPr>
          <p:cNvPr id="520" name="Google Shape;520;p51"/>
          <p:cNvPicPr preferRelativeResize="0"/>
          <p:nvPr/>
        </p:nvPicPr>
        <p:blipFill>
          <a:blip r:embed="rId3">
            <a:alphaModFix/>
          </a:blip>
          <a:stretch>
            <a:fillRect/>
          </a:stretch>
        </p:blipFill>
        <p:spPr>
          <a:xfrm>
            <a:off x="0" y="2029925"/>
            <a:ext cx="9144000" cy="108365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latin typeface="Comfortaa"/>
                <a:ea typeface="Comfortaa"/>
                <a:cs typeface="Comfortaa"/>
                <a:sym typeface="Comfortaa"/>
              </a:rPr>
              <a:t>ON3 &amp; OTC3</a:t>
            </a:r>
            <a:endParaRPr>
              <a:latin typeface="Comfortaa"/>
              <a:ea typeface="Comfortaa"/>
              <a:cs typeface="Comfortaa"/>
              <a:sym typeface="Comfortaa"/>
            </a:endParaRPr>
          </a:p>
        </p:txBody>
      </p:sp>
      <p:sp>
        <p:nvSpPr>
          <p:cNvPr id="97" name="Google Shape;97;p16"/>
          <p:cNvSpPr txBox="1"/>
          <p:nvPr>
            <p:ph idx="1" type="body"/>
          </p:nvPr>
        </p:nvSpPr>
        <p:spPr>
          <a:xfrm>
            <a:off x="387900" y="1144125"/>
            <a:ext cx="8368200" cy="3252600"/>
          </a:xfrm>
          <a:prstGeom prst="rect">
            <a:avLst/>
          </a:prstGeom>
        </p:spPr>
        <p:txBody>
          <a:bodyPr anchorCtr="0" anchor="t" bIns="91425" lIns="91425" spcFirstLastPara="1" rIns="91425" wrap="square" tIns="91425">
            <a:normAutofit/>
          </a:bodyPr>
          <a:lstStyle/>
          <a:p>
            <a:pPr indent="-336550" lvl="0" marL="457200" rtl="0" algn="just">
              <a:spcBef>
                <a:spcPts val="1400"/>
              </a:spcBef>
              <a:spcAft>
                <a:spcPts val="0"/>
              </a:spcAft>
              <a:buSzPts val="1700"/>
              <a:buFont typeface="Comfortaa"/>
              <a:buChar char="●"/>
            </a:pPr>
            <a:r>
              <a:rPr lang="ca" sz="1200" u="sng">
                <a:latin typeface="Arial"/>
                <a:ea typeface="Arial"/>
                <a:cs typeface="Arial"/>
                <a:sym typeface="Arial"/>
              </a:rPr>
              <a:t>ON3:</a:t>
            </a:r>
            <a:r>
              <a:rPr lang="ca" sz="1200">
                <a:latin typeface="Arial"/>
                <a:ea typeface="Arial"/>
                <a:cs typeface="Arial"/>
                <a:sym typeface="Arial"/>
              </a:rPr>
              <a:t> Ganar 23,000 Seguidores Nuevos en Instagram y TikTok. → </a:t>
            </a:r>
            <a:r>
              <a:rPr lang="ca" sz="1200" u="sng">
                <a:latin typeface="Arial"/>
                <a:ea typeface="Arial"/>
                <a:cs typeface="Arial"/>
                <a:sym typeface="Arial"/>
              </a:rPr>
              <a:t>OTC3:</a:t>
            </a:r>
            <a:r>
              <a:rPr lang="ca" sz="1200">
                <a:latin typeface="Arial"/>
                <a:ea typeface="Arial"/>
                <a:cs typeface="Arial"/>
                <a:sym typeface="Arial"/>
              </a:rPr>
              <a:t> Conseguir que 23,000 usuarios den “Click” en seguir en Instagram y TikTok</a:t>
            </a:r>
            <a:endParaRPr sz="1700">
              <a:latin typeface="Comfortaa"/>
              <a:ea typeface="Comfortaa"/>
              <a:cs typeface="Comfortaa"/>
              <a:sym typeface="Comfortaa"/>
            </a:endParaRPr>
          </a:p>
        </p:txBody>
      </p:sp>
      <p:graphicFrame>
        <p:nvGraphicFramePr>
          <p:cNvPr id="98" name="Google Shape;98;p16"/>
          <p:cNvGraphicFramePr/>
          <p:nvPr/>
        </p:nvGraphicFramePr>
        <p:xfrm>
          <a:off x="387900" y="1864160"/>
          <a:ext cx="3000000" cy="3000000"/>
        </p:xfrm>
        <a:graphic>
          <a:graphicData uri="http://schemas.openxmlformats.org/drawingml/2006/table">
            <a:tbl>
              <a:tblPr>
                <a:noFill/>
                <a:tableStyleId>{AB1E1491-995B-41D8-BCF4-F5E1E1FF0DA5}</a:tableStyleId>
              </a:tblPr>
              <a:tblGrid>
                <a:gridCol w="1316675"/>
                <a:gridCol w="587625"/>
                <a:gridCol w="587625"/>
                <a:gridCol w="587625"/>
                <a:gridCol w="587625"/>
                <a:gridCol w="587625"/>
                <a:gridCol w="587625"/>
                <a:gridCol w="587625"/>
                <a:gridCol w="587625"/>
                <a:gridCol w="587625"/>
                <a:gridCol w="587625"/>
                <a:gridCol w="587625"/>
                <a:gridCol w="587625"/>
              </a:tblGrid>
              <a:tr h="307400">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MES</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ENE</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FEB</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MAR</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ABR</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MAY</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JUN</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JUL</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AGO</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SEP</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OCT</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NOV</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DIC</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C107"/>
                    </a:solidFill>
                  </a:tcPr>
                </a:tc>
              </a:tr>
              <a:tr h="307400">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OTC3</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DC55F"/>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751</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1015</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1119</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1441</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1650</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2739</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2920</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2911</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1540</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2146</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2453</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2486</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r>
              <a:tr h="307400">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Instagram</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DC55F"/>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330</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447</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421</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585</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626</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919</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955</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757</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555</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688</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855</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962</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r>
              <a:tr h="307400">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ACML Instagram</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DC55F"/>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230</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677</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1098</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1683</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2309</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3228</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4183</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4940</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5495</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6183</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7038</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8000</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r>
              <a:tr h="307400">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TikTok</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DC55F"/>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421</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568</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698</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856</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1024</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1820</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1965</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2154</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985</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1458</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1598</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1524</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r>
              <a:tr h="307400">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ACML TikTok</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DC55F"/>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350</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918</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1616</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2472</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3496</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5316</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7281</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9435</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10420</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11878</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13476</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15000</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r>
              <a:tr h="307400">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ACML TOTAL</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DC55F"/>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580</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1595</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2714</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4155</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5805</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8544</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11464</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14375</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15915</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18061</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20514</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a:ea typeface="Comfortaa"/>
                          <a:cs typeface="Comfortaa"/>
                          <a:sym typeface="Comfortaa"/>
                        </a:rPr>
                        <a:t>23000</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r>
              <a:tr h="307400">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CAMP.</a:t>
                      </a:r>
                      <a:endParaRPr sz="1100">
                        <a:latin typeface="Comfortaa"/>
                        <a:ea typeface="Comfortaa"/>
                        <a:cs typeface="Comfortaa"/>
                        <a:sym typeface="Comfortaa"/>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DC55F"/>
                    </a:solidFill>
                  </a:tcPr>
                </a:tc>
                <a:tc>
                  <a:txBody>
                    <a:bodyPr/>
                    <a:lstStyle/>
                    <a:p>
                      <a:pPr indent="0" lvl="0" marL="0" rtl="0" algn="ctr">
                        <a:lnSpc>
                          <a:spcPct val="115000"/>
                        </a:lnSpc>
                        <a:spcBef>
                          <a:spcPts val="0"/>
                        </a:spcBef>
                        <a:spcAft>
                          <a:spcPts val="0"/>
                        </a:spcAft>
                        <a:buNone/>
                      </a:pPr>
                      <a:r>
                        <a:rPr lang="ca" sz="1100">
                          <a:latin typeface="Comfortaa Medium"/>
                          <a:ea typeface="Comfortaa Medium"/>
                          <a:cs typeface="Comfortaa Medium"/>
                          <a:sym typeface="Comfortaa Medium"/>
                        </a:rPr>
                        <a:t>NE</a:t>
                      </a:r>
                      <a:endParaRPr sz="1100">
                        <a:solidFill>
                          <a:srgbClr val="001840"/>
                        </a:solidFill>
                        <a:latin typeface="Comfortaa Medium"/>
                        <a:ea typeface="Comfortaa Medium"/>
                        <a:cs typeface="Comfortaa Medium"/>
                        <a:sym typeface="Comfortaa Medium"/>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t/>
                      </a:r>
                      <a:endParaRPr sz="1100">
                        <a:solidFill>
                          <a:srgbClr val="001840"/>
                        </a:solidFill>
                        <a:latin typeface="Comfortaa Medium"/>
                        <a:ea typeface="Comfortaa Medium"/>
                        <a:cs typeface="Comfortaa Medium"/>
                        <a:sym typeface="Comfortaa Medium"/>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t/>
                      </a:r>
                      <a:endParaRPr sz="1100">
                        <a:solidFill>
                          <a:srgbClr val="001840"/>
                        </a:solidFill>
                        <a:latin typeface="Comfortaa Medium"/>
                        <a:ea typeface="Comfortaa Medium"/>
                        <a:cs typeface="Comfortaa Medium"/>
                        <a:sym typeface="Comfortaa Medium"/>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Medium"/>
                          <a:ea typeface="Comfortaa Medium"/>
                          <a:cs typeface="Comfortaa Medium"/>
                          <a:sym typeface="Comfortaa Medium"/>
                        </a:rPr>
                        <a:t>BIK,</a:t>
                      </a:r>
                      <a:endParaRPr sz="1100">
                        <a:latin typeface="Comfortaa Medium"/>
                        <a:ea typeface="Comfortaa Medium"/>
                        <a:cs typeface="Comfortaa Medium"/>
                        <a:sym typeface="Comfortaa Medium"/>
                      </a:endParaRPr>
                    </a:p>
                    <a:p>
                      <a:pPr indent="0" lvl="0" marL="0" rtl="0" algn="ctr">
                        <a:lnSpc>
                          <a:spcPct val="115000"/>
                        </a:lnSpc>
                        <a:spcBef>
                          <a:spcPts val="0"/>
                        </a:spcBef>
                        <a:spcAft>
                          <a:spcPts val="0"/>
                        </a:spcAft>
                        <a:buNone/>
                      </a:pPr>
                      <a:r>
                        <a:rPr lang="ca" sz="1100">
                          <a:latin typeface="Comfortaa Medium"/>
                          <a:ea typeface="Comfortaa Medium"/>
                          <a:cs typeface="Comfortaa Medium"/>
                          <a:sym typeface="Comfortaa Medium"/>
                        </a:rPr>
                        <a:t>   CPJ</a:t>
                      </a:r>
                      <a:endParaRPr sz="1100">
                        <a:solidFill>
                          <a:srgbClr val="001840"/>
                        </a:solidFill>
                        <a:latin typeface="Comfortaa Medium"/>
                        <a:ea typeface="Comfortaa Medium"/>
                        <a:cs typeface="Comfortaa Medium"/>
                        <a:sym typeface="Comfortaa Medium"/>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l">
                        <a:spcBef>
                          <a:spcPts val="0"/>
                        </a:spcBef>
                        <a:spcAft>
                          <a:spcPts val="0"/>
                        </a:spcAft>
                        <a:buNone/>
                      </a:pPr>
                      <a:r>
                        <a:rPr lang="ca" sz="1100">
                          <a:latin typeface="Comfortaa Medium"/>
                          <a:ea typeface="Comfortaa Medium"/>
                          <a:cs typeface="Comfortaa Medium"/>
                          <a:sym typeface="Comfortaa Medium"/>
                        </a:rPr>
                        <a:t>  BIK,</a:t>
                      </a:r>
                      <a:endParaRPr sz="1100">
                        <a:latin typeface="Comfortaa Medium"/>
                        <a:ea typeface="Comfortaa Medium"/>
                        <a:cs typeface="Comfortaa Medium"/>
                        <a:sym typeface="Comfortaa Medium"/>
                      </a:endParaRPr>
                    </a:p>
                    <a:p>
                      <a:pPr indent="0" lvl="0" marL="0" rtl="0" algn="l">
                        <a:spcBef>
                          <a:spcPts val="0"/>
                        </a:spcBef>
                        <a:spcAft>
                          <a:spcPts val="0"/>
                        </a:spcAft>
                        <a:buNone/>
                      </a:pPr>
                      <a:r>
                        <a:rPr lang="ca" sz="1100">
                          <a:latin typeface="Comfortaa Medium"/>
                          <a:ea typeface="Comfortaa Medium"/>
                          <a:cs typeface="Comfortaa Medium"/>
                          <a:sym typeface="Comfortaa Medium"/>
                        </a:rPr>
                        <a:t>  PEE,</a:t>
                      </a:r>
                      <a:endParaRPr sz="1100">
                        <a:latin typeface="Comfortaa Medium"/>
                        <a:ea typeface="Comfortaa Medium"/>
                        <a:cs typeface="Comfortaa Medium"/>
                        <a:sym typeface="Comfortaa Medium"/>
                      </a:endParaRPr>
                    </a:p>
                    <a:p>
                      <a:pPr indent="0" lvl="0" marL="0" rtl="0" algn="ctr">
                        <a:lnSpc>
                          <a:spcPct val="115000"/>
                        </a:lnSpc>
                        <a:spcBef>
                          <a:spcPts val="0"/>
                        </a:spcBef>
                        <a:spcAft>
                          <a:spcPts val="0"/>
                        </a:spcAft>
                        <a:buNone/>
                      </a:pPr>
                      <a:r>
                        <a:rPr lang="ca" sz="1100">
                          <a:latin typeface="Comfortaa Medium"/>
                          <a:ea typeface="Comfortaa Medium"/>
                          <a:cs typeface="Comfortaa Medium"/>
                          <a:sym typeface="Comfortaa Medium"/>
                        </a:rPr>
                        <a:t>  CPJ</a:t>
                      </a:r>
                      <a:endParaRPr sz="1100">
                        <a:solidFill>
                          <a:srgbClr val="001840"/>
                        </a:solidFill>
                        <a:latin typeface="Comfortaa Medium"/>
                        <a:ea typeface="Comfortaa Medium"/>
                        <a:cs typeface="Comfortaa Medium"/>
                        <a:sym typeface="Comfortaa Medium"/>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l">
                        <a:spcBef>
                          <a:spcPts val="0"/>
                        </a:spcBef>
                        <a:spcAft>
                          <a:spcPts val="0"/>
                        </a:spcAft>
                        <a:buNone/>
                      </a:pPr>
                      <a:r>
                        <a:rPr lang="ca" sz="1100">
                          <a:latin typeface="Comfortaa Medium"/>
                          <a:ea typeface="Comfortaa Medium"/>
                          <a:cs typeface="Comfortaa Medium"/>
                          <a:sym typeface="Comfortaa Medium"/>
                        </a:rPr>
                        <a:t>  BIK,</a:t>
                      </a:r>
                      <a:endParaRPr sz="1100">
                        <a:latin typeface="Comfortaa Medium"/>
                        <a:ea typeface="Comfortaa Medium"/>
                        <a:cs typeface="Comfortaa Medium"/>
                        <a:sym typeface="Comfortaa Medium"/>
                      </a:endParaRPr>
                    </a:p>
                    <a:p>
                      <a:pPr indent="0" lvl="0" marL="0" rtl="0" algn="ctr">
                        <a:lnSpc>
                          <a:spcPct val="115000"/>
                        </a:lnSpc>
                        <a:spcBef>
                          <a:spcPts val="0"/>
                        </a:spcBef>
                        <a:spcAft>
                          <a:spcPts val="0"/>
                        </a:spcAft>
                        <a:buNone/>
                      </a:pPr>
                      <a:r>
                        <a:rPr lang="ca" sz="1100">
                          <a:latin typeface="Comfortaa Medium"/>
                          <a:ea typeface="Comfortaa Medium"/>
                          <a:cs typeface="Comfortaa Medium"/>
                          <a:sym typeface="Comfortaa Medium"/>
                        </a:rPr>
                        <a:t>  CPJ</a:t>
                      </a:r>
                      <a:endParaRPr sz="1100">
                        <a:solidFill>
                          <a:srgbClr val="001840"/>
                        </a:solidFill>
                        <a:latin typeface="Comfortaa Medium"/>
                        <a:ea typeface="Comfortaa Medium"/>
                        <a:cs typeface="Comfortaa Medium"/>
                        <a:sym typeface="Comfortaa Medium"/>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Medium"/>
                          <a:ea typeface="Comfortaa Medium"/>
                          <a:cs typeface="Comfortaa Medium"/>
                          <a:sym typeface="Comfortaa Medium"/>
                        </a:rPr>
                        <a:t>  CPJ</a:t>
                      </a:r>
                      <a:endParaRPr sz="1100">
                        <a:solidFill>
                          <a:srgbClr val="001840"/>
                        </a:solidFill>
                        <a:latin typeface="Comfortaa Medium"/>
                        <a:ea typeface="Comfortaa Medium"/>
                        <a:cs typeface="Comfortaa Medium"/>
                        <a:sym typeface="Comfortaa Medium"/>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Medium"/>
                          <a:ea typeface="Comfortaa Medium"/>
                          <a:cs typeface="Comfortaa Medium"/>
                          <a:sym typeface="Comfortaa Medium"/>
                        </a:rPr>
                        <a:t>  CPJ</a:t>
                      </a:r>
                      <a:endParaRPr sz="1100">
                        <a:solidFill>
                          <a:srgbClr val="001840"/>
                        </a:solidFill>
                        <a:latin typeface="Comfortaa Medium"/>
                        <a:ea typeface="Comfortaa Medium"/>
                        <a:cs typeface="Comfortaa Medium"/>
                        <a:sym typeface="Comfortaa Medium"/>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Medium"/>
                          <a:ea typeface="Comfortaa Medium"/>
                          <a:cs typeface="Comfortaa Medium"/>
                          <a:sym typeface="Comfortaa Medium"/>
                        </a:rPr>
                        <a:t>RD</a:t>
                      </a:r>
                      <a:endParaRPr sz="1100">
                        <a:solidFill>
                          <a:srgbClr val="001840"/>
                        </a:solidFill>
                        <a:latin typeface="Comfortaa Medium"/>
                        <a:ea typeface="Comfortaa Medium"/>
                        <a:cs typeface="Comfortaa Medium"/>
                        <a:sym typeface="Comfortaa Medium"/>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Medium"/>
                          <a:ea typeface="Comfortaa Medium"/>
                          <a:cs typeface="Comfortaa Medium"/>
                          <a:sym typeface="Comfortaa Medium"/>
                        </a:rPr>
                        <a:t>RD,</a:t>
                      </a:r>
                      <a:endParaRPr sz="1100">
                        <a:latin typeface="Comfortaa Medium"/>
                        <a:ea typeface="Comfortaa Medium"/>
                        <a:cs typeface="Comfortaa Medium"/>
                        <a:sym typeface="Comfortaa Medium"/>
                      </a:endParaRPr>
                    </a:p>
                    <a:p>
                      <a:pPr indent="0" lvl="0" marL="0" rtl="0" algn="ctr">
                        <a:lnSpc>
                          <a:spcPct val="115000"/>
                        </a:lnSpc>
                        <a:spcBef>
                          <a:spcPts val="0"/>
                        </a:spcBef>
                        <a:spcAft>
                          <a:spcPts val="0"/>
                        </a:spcAft>
                        <a:buNone/>
                      </a:pPr>
                      <a:r>
                        <a:rPr lang="ca" sz="1100">
                          <a:latin typeface="Comfortaa Medium"/>
                          <a:ea typeface="Comfortaa Medium"/>
                          <a:cs typeface="Comfortaa Medium"/>
                          <a:sym typeface="Comfortaa Medium"/>
                        </a:rPr>
                        <a:t>PEE</a:t>
                      </a:r>
                      <a:endParaRPr sz="1100">
                        <a:solidFill>
                          <a:srgbClr val="001840"/>
                        </a:solidFill>
                        <a:latin typeface="Comfortaa Medium"/>
                        <a:ea typeface="Comfortaa Medium"/>
                        <a:cs typeface="Comfortaa Medium"/>
                        <a:sym typeface="Comfortaa Medium"/>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Medium"/>
                          <a:ea typeface="Comfortaa Medium"/>
                          <a:cs typeface="Comfortaa Medium"/>
                          <a:sym typeface="Comfortaa Medium"/>
                        </a:rPr>
                        <a:t>BW</a:t>
                      </a:r>
                      <a:endParaRPr sz="1100">
                        <a:solidFill>
                          <a:srgbClr val="001840"/>
                        </a:solidFill>
                        <a:latin typeface="Comfortaa Medium"/>
                        <a:ea typeface="Comfortaa Medium"/>
                        <a:cs typeface="Comfortaa Medium"/>
                        <a:sym typeface="Comfortaa Medium"/>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Medium"/>
                          <a:ea typeface="Comfortaa Medium"/>
                          <a:cs typeface="Comfortaa Medium"/>
                          <a:sym typeface="Comfortaa Medium"/>
                        </a:rPr>
                        <a:t>NAV</a:t>
                      </a:r>
                      <a:endParaRPr sz="1100">
                        <a:solidFill>
                          <a:srgbClr val="001840"/>
                        </a:solidFill>
                        <a:latin typeface="Comfortaa Medium"/>
                        <a:ea typeface="Comfortaa Medium"/>
                        <a:cs typeface="Comfortaa Medium"/>
                        <a:sym typeface="Comfortaa Medium"/>
                      </a:endParaRPr>
                    </a:p>
                  </a:txBody>
                  <a:tcPr marT="63500" marB="63500" marR="63500" marL="63500" anchor="ctr">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FFFDF0"/>
                    </a:solidFill>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latin typeface="Comfortaa"/>
                <a:ea typeface="Comfortaa"/>
                <a:cs typeface="Comfortaa"/>
                <a:sym typeface="Comfortaa"/>
              </a:rPr>
              <a:t>Anexos: OTC2 Registro</a:t>
            </a:r>
            <a:endParaRPr>
              <a:latin typeface="Comfortaa"/>
              <a:ea typeface="Comfortaa"/>
              <a:cs typeface="Comfortaa"/>
              <a:sym typeface="Comfortaa"/>
            </a:endParaRPr>
          </a:p>
        </p:txBody>
      </p:sp>
      <p:pic>
        <p:nvPicPr>
          <p:cNvPr id="526" name="Google Shape;526;p52"/>
          <p:cNvPicPr preferRelativeResize="0"/>
          <p:nvPr/>
        </p:nvPicPr>
        <p:blipFill>
          <a:blip r:embed="rId3">
            <a:alphaModFix/>
          </a:blip>
          <a:stretch>
            <a:fillRect/>
          </a:stretch>
        </p:blipFill>
        <p:spPr>
          <a:xfrm>
            <a:off x="259800" y="2175000"/>
            <a:ext cx="8496300" cy="140918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5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latin typeface="Comfortaa"/>
                <a:ea typeface="Comfortaa"/>
                <a:cs typeface="Comfortaa"/>
                <a:sym typeface="Comfortaa"/>
              </a:rPr>
              <a:t>OTC3: Redes Sociales</a:t>
            </a:r>
            <a:endParaRPr>
              <a:latin typeface="Comfortaa"/>
              <a:ea typeface="Comfortaa"/>
              <a:cs typeface="Comfortaa"/>
              <a:sym typeface="Comfortaa"/>
            </a:endParaRPr>
          </a:p>
        </p:txBody>
      </p:sp>
      <p:pic>
        <p:nvPicPr>
          <p:cNvPr id="532" name="Google Shape;532;p53"/>
          <p:cNvPicPr preferRelativeResize="0"/>
          <p:nvPr/>
        </p:nvPicPr>
        <p:blipFill>
          <a:blip r:embed="rId3">
            <a:alphaModFix/>
          </a:blip>
          <a:stretch>
            <a:fillRect/>
          </a:stretch>
        </p:blipFill>
        <p:spPr>
          <a:xfrm>
            <a:off x="1567850" y="1478796"/>
            <a:ext cx="6008300" cy="29798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5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latin typeface="Comfortaa"/>
                <a:ea typeface="Comfortaa"/>
                <a:cs typeface="Comfortaa"/>
                <a:sym typeface="Comfortaa"/>
              </a:rPr>
              <a:t>Anexos: OTC4 Recompra</a:t>
            </a:r>
            <a:endParaRPr>
              <a:latin typeface="Comfortaa"/>
              <a:ea typeface="Comfortaa"/>
              <a:cs typeface="Comfortaa"/>
              <a:sym typeface="Comfortaa"/>
            </a:endParaRPr>
          </a:p>
        </p:txBody>
      </p:sp>
      <p:pic>
        <p:nvPicPr>
          <p:cNvPr id="538" name="Google Shape;538;p54"/>
          <p:cNvPicPr preferRelativeResize="0"/>
          <p:nvPr/>
        </p:nvPicPr>
        <p:blipFill>
          <a:blip r:embed="rId3">
            <a:alphaModFix/>
          </a:blip>
          <a:stretch>
            <a:fillRect/>
          </a:stretch>
        </p:blipFill>
        <p:spPr>
          <a:xfrm>
            <a:off x="0" y="1936614"/>
            <a:ext cx="9144000" cy="2185321"/>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5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latin typeface="Comfortaa"/>
                <a:ea typeface="Comfortaa"/>
                <a:cs typeface="Comfortaa"/>
                <a:sym typeface="Comfortaa"/>
              </a:rPr>
              <a:t>Anexos: kpi</a:t>
            </a:r>
            <a:endParaRPr>
              <a:latin typeface="Comfortaa"/>
              <a:ea typeface="Comfortaa"/>
              <a:cs typeface="Comfortaa"/>
              <a:sym typeface="Comfortaa"/>
            </a:endParaRPr>
          </a:p>
        </p:txBody>
      </p:sp>
      <p:graphicFrame>
        <p:nvGraphicFramePr>
          <p:cNvPr id="544" name="Google Shape;544;p55"/>
          <p:cNvGraphicFramePr/>
          <p:nvPr/>
        </p:nvGraphicFramePr>
        <p:xfrm>
          <a:off x="350488" y="1936450"/>
          <a:ext cx="3000000" cy="3000000"/>
        </p:xfrm>
        <a:graphic>
          <a:graphicData uri="http://schemas.openxmlformats.org/drawingml/2006/table">
            <a:tbl>
              <a:tblPr>
                <a:noFill/>
                <a:tableStyleId>{B70DE55B-797A-4D61-9419-45BE8E1084A6}</a:tableStyleId>
              </a:tblPr>
              <a:tblGrid>
                <a:gridCol w="1117275"/>
                <a:gridCol w="845875"/>
                <a:gridCol w="2186275"/>
                <a:gridCol w="2036250"/>
                <a:gridCol w="2182500"/>
              </a:tblGrid>
              <a:tr h="422375">
                <a:tc>
                  <a:txBody>
                    <a:bodyPr/>
                    <a:lstStyle/>
                    <a:p>
                      <a:pPr indent="0" lvl="0" marL="0" rtl="0" algn="l">
                        <a:spcBef>
                          <a:spcPts val="0"/>
                        </a:spcBef>
                        <a:spcAft>
                          <a:spcPts val="0"/>
                        </a:spcAft>
                        <a:buNone/>
                      </a:pPr>
                      <a:r>
                        <a:rPr lang="ca" sz="1000">
                          <a:latin typeface="Comfortaa"/>
                          <a:ea typeface="Comfortaa"/>
                          <a:cs typeface="Comfortaa"/>
                          <a:sym typeface="Comfortaa"/>
                        </a:rPr>
                        <a:t>OTC</a:t>
                      </a:r>
                      <a:endParaRPr sz="1000">
                        <a:latin typeface="Comfortaa"/>
                        <a:ea typeface="Comfortaa"/>
                        <a:cs typeface="Comfortaa"/>
                        <a:sym typeface="Comfortaa"/>
                      </a:endParaRPr>
                    </a:p>
                  </a:txBody>
                  <a:tcPr marT="91425" marB="91425" marR="91425" marL="91425">
                    <a:solidFill>
                      <a:srgbClr val="FFC107"/>
                    </a:solidFill>
                  </a:tcPr>
                </a:tc>
                <a:tc>
                  <a:txBody>
                    <a:bodyPr/>
                    <a:lstStyle/>
                    <a:p>
                      <a:pPr indent="0" lvl="0" marL="0" rtl="0" algn="l">
                        <a:spcBef>
                          <a:spcPts val="0"/>
                        </a:spcBef>
                        <a:spcAft>
                          <a:spcPts val="0"/>
                        </a:spcAft>
                        <a:buNone/>
                      </a:pPr>
                      <a:r>
                        <a:rPr lang="ca" sz="1000">
                          <a:latin typeface="Comfortaa"/>
                          <a:ea typeface="Comfortaa"/>
                          <a:cs typeface="Comfortaa"/>
                          <a:sym typeface="Comfortaa"/>
                        </a:rPr>
                        <a:t>Valor</a:t>
                      </a:r>
                      <a:endParaRPr sz="1000">
                        <a:latin typeface="Comfortaa"/>
                        <a:ea typeface="Comfortaa"/>
                        <a:cs typeface="Comfortaa"/>
                        <a:sym typeface="Comfortaa"/>
                      </a:endParaRPr>
                    </a:p>
                  </a:txBody>
                  <a:tcPr marT="91425" marB="91425" marR="91425" marL="91425">
                    <a:solidFill>
                      <a:srgbClr val="FFC107"/>
                    </a:solidFill>
                  </a:tcPr>
                </a:tc>
                <a:tc>
                  <a:txBody>
                    <a:bodyPr/>
                    <a:lstStyle/>
                    <a:p>
                      <a:pPr indent="0" lvl="0" marL="0" rtl="0" algn="l">
                        <a:spcBef>
                          <a:spcPts val="0"/>
                        </a:spcBef>
                        <a:spcAft>
                          <a:spcPts val="0"/>
                        </a:spcAft>
                        <a:buNone/>
                      </a:pPr>
                      <a:r>
                        <a:rPr lang="ca" sz="1000">
                          <a:latin typeface="Comfortaa"/>
                          <a:ea typeface="Comfortaa"/>
                          <a:cs typeface="Comfortaa"/>
                          <a:sym typeface="Comfortaa"/>
                        </a:rPr>
                        <a:t>KPI</a:t>
                      </a:r>
                      <a:endParaRPr sz="1000">
                        <a:latin typeface="Comfortaa"/>
                        <a:ea typeface="Comfortaa"/>
                        <a:cs typeface="Comfortaa"/>
                        <a:sym typeface="Comfortaa"/>
                      </a:endParaRPr>
                    </a:p>
                  </a:txBody>
                  <a:tcPr marT="91425" marB="91425" marR="91425" marL="91425">
                    <a:solidFill>
                      <a:srgbClr val="FFC107"/>
                    </a:solidFill>
                  </a:tcPr>
                </a:tc>
                <a:tc>
                  <a:txBody>
                    <a:bodyPr/>
                    <a:lstStyle/>
                    <a:p>
                      <a:pPr indent="0" lvl="0" marL="0" rtl="0" algn="l">
                        <a:spcBef>
                          <a:spcPts val="0"/>
                        </a:spcBef>
                        <a:spcAft>
                          <a:spcPts val="0"/>
                        </a:spcAft>
                        <a:buNone/>
                      </a:pPr>
                      <a:r>
                        <a:rPr lang="ca" sz="1000">
                          <a:latin typeface="Comfortaa"/>
                          <a:ea typeface="Comfortaa"/>
                          <a:cs typeface="Comfortaa"/>
                          <a:sym typeface="Comfortaa"/>
                        </a:rPr>
                        <a:t>Obtención</a:t>
                      </a:r>
                      <a:endParaRPr sz="1000">
                        <a:latin typeface="Comfortaa"/>
                        <a:ea typeface="Comfortaa"/>
                        <a:cs typeface="Comfortaa"/>
                        <a:sym typeface="Comfortaa"/>
                      </a:endParaRPr>
                    </a:p>
                  </a:txBody>
                  <a:tcPr marT="91425" marB="91425" marR="91425" marL="91425">
                    <a:solidFill>
                      <a:srgbClr val="FFC107"/>
                    </a:solidFill>
                  </a:tcPr>
                </a:tc>
                <a:tc>
                  <a:txBody>
                    <a:bodyPr/>
                    <a:lstStyle/>
                    <a:p>
                      <a:pPr indent="0" lvl="0" marL="0" rtl="0" algn="l">
                        <a:spcBef>
                          <a:spcPts val="0"/>
                        </a:spcBef>
                        <a:spcAft>
                          <a:spcPts val="0"/>
                        </a:spcAft>
                        <a:buNone/>
                      </a:pPr>
                      <a:r>
                        <a:rPr lang="ca" sz="1000">
                          <a:latin typeface="Comfortaa"/>
                          <a:ea typeface="Comfortaa"/>
                          <a:cs typeface="Comfortaa"/>
                          <a:sym typeface="Comfortaa"/>
                        </a:rPr>
                        <a:t>Observaciones</a:t>
                      </a:r>
                      <a:endParaRPr sz="1000">
                        <a:latin typeface="Comfortaa"/>
                        <a:ea typeface="Comfortaa"/>
                        <a:cs typeface="Comfortaa"/>
                        <a:sym typeface="Comfortaa"/>
                      </a:endParaRPr>
                    </a:p>
                  </a:txBody>
                  <a:tcPr marT="91425" marB="91425" marR="91425" marL="91425">
                    <a:solidFill>
                      <a:srgbClr val="FFC107"/>
                    </a:solidFill>
                  </a:tcPr>
                </a:tc>
              </a:tr>
              <a:tr h="860200">
                <a:tc>
                  <a:txBody>
                    <a:bodyPr/>
                    <a:lstStyle/>
                    <a:p>
                      <a:pPr indent="0" lvl="0" marL="0" rtl="0" algn="l">
                        <a:spcBef>
                          <a:spcPts val="0"/>
                        </a:spcBef>
                        <a:spcAft>
                          <a:spcPts val="0"/>
                        </a:spcAft>
                        <a:buNone/>
                      </a:pPr>
                      <a:r>
                        <a:rPr lang="ca" sz="1000">
                          <a:latin typeface="Comfortaa"/>
                          <a:ea typeface="Comfortaa"/>
                          <a:cs typeface="Comfortaa"/>
                          <a:sym typeface="Comfortaa"/>
                        </a:rPr>
                        <a:t>OTC1 (Ventas online)</a:t>
                      </a:r>
                      <a:endParaRPr sz="1000">
                        <a:latin typeface="Comfortaa"/>
                        <a:ea typeface="Comfortaa"/>
                        <a:cs typeface="Comfortaa"/>
                        <a:sym typeface="Comfortaa"/>
                      </a:endParaRPr>
                    </a:p>
                  </a:txBody>
                  <a:tcPr marT="91425" marB="91425" marR="91425" marL="91425">
                    <a:solidFill>
                      <a:srgbClr val="FDC55F"/>
                    </a:solidFill>
                  </a:tcPr>
                </a:tc>
                <a:tc>
                  <a:txBody>
                    <a:bodyPr/>
                    <a:lstStyle/>
                    <a:p>
                      <a:pPr indent="0" lvl="0" marL="0" rtl="0" algn="l">
                        <a:spcBef>
                          <a:spcPts val="0"/>
                        </a:spcBef>
                        <a:spcAft>
                          <a:spcPts val="0"/>
                        </a:spcAft>
                        <a:buNone/>
                      </a:pPr>
                      <a:r>
                        <a:rPr lang="ca" sz="1000">
                          <a:latin typeface="Comfortaa"/>
                          <a:ea typeface="Comfortaa"/>
                          <a:cs typeface="Comfortaa"/>
                          <a:sym typeface="Comfortaa"/>
                        </a:rPr>
                        <a:t>7.000 </a:t>
                      </a:r>
                      <a:r>
                        <a:rPr lang="ca" sz="1100">
                          <a:latin typeface="Comfortaa"/>
                          <a:ea typeface="Comfortaa"/>
                          <a:cs typeface="Comfortaa"/>
                          <a:sym typeface="Comfortaa"/>
                        </a:rPr>
                        <a:t>ventas </a:t>
                      </a:r>
                      <a:endParaRPr sz="1000">
                        <a:latin typeface="Comfortaa"/>
                        <a:ea typeface="Comfortaa"/>
                        <a:cs typeface="Comfortaa"/>
                        <a:sym typeface="Comfortaa"/>
                      </a:endParaRPr>
                    </a:p>
                  </a:txBody>
                  <a:tcPr marT="91425" marB="91425" marR="91425" marL="91425">
                    <a:solidFill>
                      <a:srgbClr val="FFFDF0"/>
                    </a:solidFill>
                  </a:tcPr>
                </a:tc>
                <a:tc>
                  <a:txBody>
                    <a:bodyPr/>
                    <a:lstStyle/>
                    <a:p>
                      <a:pPr indent="0" lvl="0" marL="0" rtl="0" algn="l">
                        <a:spcBef>
                          <a:spcPts val="0"/>
                        </a:spcBef>
                        <a:spcAft>
                          <a:spcPts val="0"/>
                        </a:spcAft>
                        <a:buNone/>
                      </a:pPr>
                      <a:r>
                        <a:rPr lang="ca" sz="900">
                          <a:latin typeface="Comfortaa"/>
                          <a:ea typeface="Comfortaa"/>
                          <a:cs typeface="Comfortaa"/>
                          <a:sym typeface="Comfortaa"/>
                        </a:rPr>
                        <a:t>Número de compras completadas. Valor absoluto desde 01/01/2025. Visualización mediante gráfico de líneas por días.</a:t>
                      </a:r>
                      <a:endParaRPr sz="800">
                        <a:latin typeface="Comfortaa"/>
                        <a:ea typeface="Comfortaa"/>
                        <a:cs typeface="Comfortaa"/>
                        <a:sym typeface="Comfortaa"/>
                      </a:endParaRPr>
                    </a:p>
                  </a:txBody>
                  <a:tcPr marT="91425" marB="91425" marR="91425" marL="91425">
                    <a:solidFill>
                      <a:srgbClr val="FFFDF0"/>
                    </a:solidFill>
                  </a:tcPr>
                </a:tc>
                <a:tc>
                  <a:txBody>
                    <a:bodyPr/>
                    <a:lstStyle/>
                    <a:p>
                      <a:pPr indent="0" lvl="0" marL="0" rtl="0" algn="l">
                        <a:spcBef>
                          <a:spcPts val="0"/>
                        </a:spcBef>
                        <a:spcAft>
                          <a:spcPts val="0"/>
                        </a:spcAft>
                        <a:buNone/>
                      </a:pPr>
                      <a:r>
                        <a:rPr lang="ca" sz="900">
                          <a:latin typeface="Comfortaa"/>
                          <a:ea typeface="Comfortaa"/>
                          <a:cs typeface="Comfortaa"/>
                          <a:sym typeface="Comfortaa"/>
                        </a:rPr>
                        <a:t>Google Analytics 4: Configurar el evento "purchase" como conversión. Visualizar en el informe de eCommerce bajo la sección de monetización.</a:t>
                      </a:r>
                      <a:endParaRPr sz="800">
                        <a:latin typeface="Comfortaa"/>
                        <a:ea typeface="Comfortaa"/>
                        <a:cs typeface="Comfortaa"/>
                        <a:sym typeface="Comfortaa"/>
                      </a:endParaRPr>
                    </a:p>
                  </a:txBody>
                  <a:tcPr marT="91425" marB="91425" marR="91425" marL="91425">
                    <a:solidFill>
                      <a:srgbClr val="FFFDF0"/>
                    </a:solidFill>
                  </a:tcPr>
                </a:tc>
                <a:tc>
                  <a:txBody>
                    <a:bodyPr/>
                    <a:lstStyle/>
                    <a:p>
                      <a:pPr indent="0" lvl="0" marL="0" rtl="0" algn="l">
                        <a:spcBef>
                          <a:spcPts val="0"/>
                        </a:spcBef>
                        <a:spcAft>
                          <a:spcPts val="0"/>
                        </a:spcAft>
                        <a:buNone/>
                      </a:pPr>
                      <a:r>
                        <a:rPr lang="ca" sz="900">
                          <a:latin typeface="Comfortaa"/>
                          <a:ea typeface="Comfortaa"/>
                          <a:cs typeface="Comfortaa"/>
                          <a:sym typeface="Comfortaa"/>
                        </a:rPr>
                        <a:t>Permite ver detalles cuando el usuario dispara el evento "purchase", incluyendo información como ingresos, número de transacciones y productos vendidos.</a:t>
                      </a:r>
                      <a:endParaRPr sz="800">
                        <a:latin typeface="Comfortaa"/>
                        <a:ea typeface="Comfortaa"/>
                        <a:cs typeface="Comfortaa"/>
                        <a:sym typeface="Comfortaa"/>
                      </a:endParaRPr>
                    </a:p>
                  </a:txBody>
                  <a:tcPr marT="91425" marB="91425" marR="91425" marL="91425">
                    <a:solidFill>
                      <a:srgbClr val="FFFDF0"/>
                    </a:solidFill>
                  </a:tcPr>
                </a:tc>
              </a:tr>
              <a:tr h="897575">
                <a:tc>
                  <a:txBody>
                    <a:bodyPr/>
                    <a:lstStyle/>
                    <a:p>
                      <a:pPr indent="0" lvl="0" marL="0" rtl="0" algn="l">
                        <a:spcBef>
                          <a:spcPts val="0"/>
                        </a:spcBef>
                        <a:spcAft>
                          <a:spcPts val="0"/>
                        </a:spcAft>
                        <a:buNone/>
                      </a:pPr>
                      <a:r>
                        <a:rPr lang="ca" sz="1000">
                          <a:latin typeface="Comfortaa"/>
                          <a:ea typeface="Comfortaa"/>
                          <a:cs typeface="Comfortaa"/>
                          <a:sym typeface="Comfortaa"/>
                        </a:rPr>
                        <a:t>OTC2 (Suscripciones en Newsletter)</a:t>
                      </a:r>
                      <a:endParaRPr sz="1000">
                        <a:latin typeface="Comfortaa"/>
                        <a:ea typeface="Comfortaa"/>
                        <a:cs typeface="Comfortaa"/>
                        <a:sym typeface="Comfortaa"/>
                      </a:endParaRPr>
                    </a:p>
                  </a:txBody>
                  <a:tcPr marT="91425" marB="91425" marR="91425" marL="91425">
                    <a:solidFill>
                      <a:srgbClr val="FDC55F"/>
                    </a:solidFill>
                  </a:tcPr>
                </a:tc>
                <a:tc>
                  <a:txBody>
                    <a:bodyPr/>
                    <a:lstStyle/>
                    <a:p>
                      <a:pPr indent="0" lvl="0" marL="0" rtl="0" algn="l">
                        <a:spcBef>
                          <a:spcPts val="0"/>
                        </a:spcBef>
                        <a:spcAft>
                          <a:spcPts val="0"/>
                        </a:spcAft>
                        <a:buNone/>
                      </a:pPr>
                      <a:r>
                        <a:rPr lang="ca" sz="1000">
                          <a:latin typeface="Comfortaa"/>
                          <a:ea typeface="Comfortaa"/>
                          <a:cs typeface="Comfortaa"/>
                          <a:sym typeface="Comfortaa"/>
                        </a:rPr>
                        <a:t>500 </a:t>
                      </a:r>
                      <a:r>
                        <a:rPr lang="ca" sz="1100">
                          <a:latin typeface="Comfortaa"/>
                          <a:ea typeface="Comfortaa"/>
                          <a:cs typeface="Comfortaa"/>
                          <a:sym typeface="Comfortaa"/>
                        </a:rPr>
                        <a:t>registros </a:t>
                      </a:r>
                      <a:endParaRPr sz="1000">
                        <a:latin typeface="Comfortaa"/>
                        <a:ea typeface="Comfortaa"/>
                        <a:cs typeface="Comfortaa"/>
                        <a:sym typeface="Comfortaa"/>
                      </a:endParaRPr>
                    </a:p>
                  </a:txBody>
                  <a:tcPr marT="91425" marB="91425" marR="91425" marL="91425">
                    <a:solidFill>
                      <a:srgbClr val="FFFDF0"/>
                    </a:solidFill>
                  </a:tcPr>
                </a:tc>
                <a:tc>
                  <a:txBody>
                    <a:bodyPr/>
                    <a:lstStyle/>
                    <a:p>
                      <a:pPr indent="0" lvl="0" marL="0" rtl="0" algn="l">
                        <a:spcBef>
                          <a:spcPts val="0"/>
                        </a:spcBef>
                        <a:spcAft>
                          <a:spcPts val="0"/>
                        </a:spcAft>
                        <a:buNone/>
                      </a:pPr>
                      <a:r>
                        <a:rPr lang="ca" sz="900">
                          <a:latin typeface="Comfortaa"/>
                          <a:ea typeface="Comfortaa"/>
                          <a:cs typeface="Comfortaa"/>
                          <a:sym typeface="Comfortaa"/>
                        </a:rPr>
                        <a:t>Número de nuevos registros de usuarios. Valor acumulado desde 01/01/2025. Representación gráfica mensual. </a:t>
                      </a:r>
                      <a:endParaRPr sz="800">
                        <a:latin typeface="Comfortaa"/>
                        <a:ea typeface="Comfortaa"/>
                        <a:cs typeface="Comfortaa"/>
                        <a:sym typeface="Comfortaa"/>
                      </a:endParaRPr>
                    </a:p>
                  </a:txBody>
                  <a:tcPr marT="91425" marB="91425" marR="91425" marL="91425">
                    <a:solidFill>
                      <a:srgbClr val="FFFDF0"/>
                    </a:solidFill>
                  </a:tcPr>
                </a:tc>
                <a:tc>
                  <a:txBody>
                    <a:bodyPr/>
                    <a:lstStyle/>
                    <a:p>
                      <a:pPr indent="0" lvl="0" marL="0" rtl="0" algn="l">
                        <a:spcBef>
                          <a:spcPts val="0"/>
                        </a:spcBef>
                        <a:spcAft>
                          <a:spcPts val="0"/>
                        </a:spcAft>
                        <a:buNone/>
                      </a:pPr>
                      <a:r>
                        <a:rPr lang="ca" sz="900">
                          <a:latin typeface="Comfortaa"/>
                          <a:ea typeface="Comfortaa"/>
                          <a:cs typeface="Comfortaa"/>
                          <a:sym typeface="Comfortaa"/>
                        </a:rPr>
                        <a:t>Google Analytics 4: Configurar evento personalizado "new_user_registration" y marcarlo como conversión. Visualizable en el informe de conversiones.</a:t>
                      </a:r>
                      <a:endParaRPr sz="800">
                        <a:latin typeface="Comfortaa"/>
                        <a:ea typeface="Comfortaa"/>
                        <a:cs typeface="Comfortaa"/>
                        <a:sym typeface="Comfortaa"/>
                      </a:endParaRPr>
                    </a:p>
                  </a:txBody>
                  <a:tcPr marT="91425" marB="91425" marR="91425" marL="91425">
                    <a:solidFill>
                      <a:srgbClr val="FFFDF0"/>
                    </a:solidFill>
                  </a:tcPr>
                </a:tc>
                <a:tc>
                  <a:txBody>
                    <a:bodyPr/>
                    <a:lstStyle/>
                    <a:p>
                      <a:pPr indent="0" lvl="0" marL="0" rtl="0" algn="l">
                        <a:spcBef>
                          <a:spcPts val="0"/>
                        </a:spcBef>
                        <a:spcAft>
                          <a:spcPts val="0"/>
                        </a:spcAft>
                        <a:buNone/>
                      </a:pPr>
                      <a:r>
                        <a:rPr lang="ca" sz="900">
                          <a:latin typeface="Comfortaa"/>
                          <a:ea typeface="Comfortaa"/>
                          <a:cs typeface="Comfortaa"/>
                          <a:sym typeface="Comfortaa"/>
                        </a:rPr>
                        <a:t>Es necesario implementar la configuración adecuada para rastrear correctamente registros únicos vs. inicios de sesión recurrentes</a:t>
                      </a:r>
                      <a:endParaRPr sz="800">
                        <a:latin typeface="Comfortaa"/>
                        <a:ea typeface="Comfortaa"/>
                        <a:cs typeface="Comfortaa"/>
                        <a:sym typeface="Comfortaa"/>
                      </a:endParaRPr>
                    </a:p>
                  </a:txBody>
                  <a:tcPr marT="91425" marB="91425" marR="91425" marL="91425">
                    <a:solidFill>
                      <a:srgbClr val="FFFDF0"/>
                    </a:solidFill>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5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latin typeface="Comfortaa"/>
                <a:ea typeface="Comfortaa"/>
                <a:cs typeface="Comfortaa"/>
                <a:sym typeface="Comfortaa"/>
              </a:rPr>
              <a:t>Anexos: kpi</a:t>
            </a:r>
            <a:endParaRPr>
              <a:latin typeface="Comfortaa"/>
              <a:ea typeface="Comfortaa"/>
              <a:cs typeface="Comfortaa"/>
              <a:sym typeface="Comfortaa"/>
            </a:endParaRPr>
          </a:p>
        </p:txBody>
      </p:sp>
      <p:graphicFrame>
        <p:nvGraphicFramePr>
          <p:cNvPr id="550" name="Google Shape;550;p56"/>
          <p:cNvGraphicFramePr/>
          <p:nvPr/>
        </p:nvGraphicFramePr>
        <p:xfrm>
          <a:off x="246525" y="1673250"/>
          <a:ext cx="3000000" cy="3000000"/>
        </p:xfrm>
        <a:graphic>
          <a:graphicData uri="http://schemas.openxmlformats.org/drawingml/2006/table">
            <a:tbl>
              <a:tblPr>
                <a:noFill/>
                <a:tableStyleId>{B70DE55B-797A-4D61-9419-45BE8E1084A6}</a:tableStyleId>
              </a:tblPr>
              <a:tblGrid>
                <a:gridCol w="1103650"/>
                <a:gridCol w="960300"/>
                <a:gridCol w="1679025"/>
                <a:gridCol w="1997350"/>
                <a:gridCol w="2724000"/>
              </a:tblGrid>
              <a:tr h="409050">
                <a:tc>
                  <a:txBody>
                    <a:bodyPr/>
                    <a:lstStyle/>
                    <a:p>
                      <a:pPr indent="0" lvl="0" marL="0" rtl="0" algn="l">
                        <a:spcBef>
                          <a:spcPts val="0"/>
                        </a:spcBef>
                        <a:spcAft>
                          <a:spcPts val="0"/>
                        </a:spcAft>
                        <a:buNone/>
                      </a:pPr>
                      <a:r>
                        <a:rPr lang="ca">
                          <a:latin typeface="Comfortaa"/>
                          <a:ea typeface="Comfortaa"/>
                          <a:cs typeface="Comfortaa"/>
                          <a:sym typeface="Comfortaa"/>
                        </a:rPr>
                        <a:t>OTC</a:t>
                      </a:r>
                      <a:endParaRPr>
                        <a:latin typeface="Comfortaa"/>
                        <a:ea typeface="Comfortaa"/>
                        <a:cs typeface="Comfortaa"/>
                        <a:sym typeface="Comfortaa"/>
                      </a:endParaRPr>
                    </a:p>
                  </a:txBody>
                  <a:tcPr marT="91425" marB="91425" marR="91425" marL="91425">
                    <a:solidFill>
                      <a:srgbClr val="FFC107"/>
                    </a:solidFill>
                  </a:tcPr>
                </a:tc>
                <a:tc>
                  <a:txBody>
                    <a:bodyPr/>
                    <a:lstStyle/>
                    <a:p>
                      <a:pPr indent="0" lvl="0" marL="0" rtl="0" algn="l">
                        <a:spcBef>
                          <a:spcPts val="0"/>
                        </a:spcBef>
                        <a:spcAft>
                          <a:spcPts val="0"/>
                        </a:spcAft>
                        <a:buNone/>
                      </a:pPr>
                      <a:r>
                        <a:rPr lang="ca">
                          <a:latin typeface="Comfortaa"/>
                          <a:ea typeface="Comfortaa"/>
                          <a:cs typeface="Comfortaa"/>
                          <a:sym typeface="Comfortaa"/>
                        </a:rPr>
                        <a:t>Valor</a:t>
                      </a:r>
                      <a:endParaRPr>
                        <a:latin typeface="Comfortaa"/>
                        <a:ea typeface="Comfortaa"/>
                        <a:cs typeface="Comfortaa"/>
                        <a:sym typeface="Comfortaa"/>
                      </a:endParaRPr>
                    </a:p>
                  </a:txBody>
                  <a:tcPr marT="91425" marB="91425" marR="91425" marL="91425">
                    <a:solidFill>
                      <a:srgbClr val="FFC107"/>
                    </a:solidFill>
                  </a:tcPr>
                </a:tc>
                <a:tc>
                  <a:txBody>
                    <a:bodyPr/>
                    <a:lstStyle/>
                    <a:p>
                      <a:pPr indent="0" lvl="0" marL="0" rtl="0" algn="l">
                        <a:spcBef>
                          <a:spcPts val="0"/>
                        </a:spcBef>
                        <a:spcAft>
                          <a:spcPts val="0"/>
                        </a:spcAft>
                        <a:buNone/>
                      </a:pPr>
                      <a:r>
                        <a:rPr lang="ca">
                          <a:latin typeface="Comfortaa"/>
                          <a:ea typeface="Comfortaa"/>
                          <a:cs typeface="Comfortaa"/>
                          <a:sym typeface="Comfortaa"/>
                        </a:rPr>
                        <a:t>KPI</a:t>
                      </a:r>
                      <a:endParaRPr>
                        <a:latin typeface="Comfortaa"/>
                        <a:ea typeface="Comfortaa"/>
                        <a:cs typeface="Comfortaa"/>
                        <a:sym typeface="Comfortaa"/>
                      </a:endParaRPr>
                    </a:p>
                  </a:txBody>
                  <a:tcPr marT="91425" marB="91425" marR="91425" marL="91425">
                    <a:solidFill>
                      <a:srgbClr val="FFC107"/>
                    </a:solidFill>
                  </a:tcPr>
                </a:tc>
                <a:tc>
                  <a:txBody>
                    <a:bodyPr/>
                    <a:lstStyle/>
                    <a:p>
                      <a:pPr indent="0" lvl="0" marL="0" rtl="0" algn="l">
                        <a:spcBef>
                          <a:spcPts val="0"/>
                        </a:spcBef>
                        <a:spcAft>
                          <a:spcPts val="0"/>
                        </a:spcAft>
                        <a:buNone/>
                      </a:pPr>
                      <a:r>
                        <a:rPr lang="ca">
                          <a:latin typeface="Comfortaa"/>
                          <a:ea typeface="Comfortaa"/>
                          <a:cs typeface="Comfortaa"/>
                          <a:sym typeface="Comfortaa"/>
                        </a:rPr>
                        <a:t>Obtención</a:t>
                      </a:r>
                      <a:endParaRPr>
                        <a:latin typeface="Comfortaa"/>
                        <a:ea typeface="Comfortaa"/>
                        <a:cs typeface="Comfortaa"/>
                        <a:sym typeface="Comfortaa"/>
                      </a:endParaRPr>
                    </a:p>
                  </a:txBody>
                  <a:tcPr marT="91425" marB="91425" marR="91425" marL="91425">
                    <a:solidFill>
                      <a:srgbClr val="FFC107"/>
                    </a:solidFill>
                  </a:tcPr>
                </a:tc>
                <a:tc>
                  <a:txBody>
                    <a:bodyPr/>
                    <a:lstStyle/>
                    <a:p>
                      <a:pPr indent="0" lvl="0" marL="0" rtl="0" algn="l">
                        <a:spcBef>
                          <a:spcPts val="0"/>
                        </a:spcBef>
                        <a:spcAft>
                          <a:spcPts val="0"/>
                        </a:spcAft>
                        <a:buNone/>
                      </a:pPr>
                      <a:r>
                        <a:rPr lang="ca">
                          <a:latin typeface="Comfortaa"/>
                          <a:ea typeface="Comfortaa"/>
                          <a:cs typeface="Comfortaa"/>
                          <a:sym typeface="Comfortaa"/>
                        </a:rPr>
                        <a:t>Observaciones</a:t>
                      </a:r>
                      <a:endParaRPr>
                        <a:latin typeface="Comfortaa"/>
                        <a:ea typeface="Comfortaa"/>
                        <a:cs typeface="Comfortaa"/>
                        <a:sym typeface="Comfortaa"/>
                      </a:endParaRPr>
                    </a:p>
                  </a:txBody>
                  <a:tcPr marT="91425" marB="91425" marR="91425" marL="91425">
                    <a:solidFill>
                      <a:srgbClr val="FFC107"/>
                    </a:solidFill>
                  </a:tcPr>
                </a:tc>
              </a:tr>
              <a:tr h="1038425">
                <a:tc>
                  <a:txBody>
                    <a:bodyPr/>
                    <a:lstStyle/>
                    <a:p>
                      <a:pPr indent="0" lvl="0" marL="0" rtl="0" algn="l">
                        <a:spcBef>
                          <a:spcPts val="0"/>
                        </a:spcBef>
                        <a:spcAft>
                          <a:spcPts val="0"/>
                        </a:spcAft>
                        <a:buNone/>
                      </a:pPr>
                      <a:r>
                        <a:rPr lang="ca" sz="1100">
                          <a:latin typeface="Comfortaa"/>
                          <a:ea typeface="Comfortaa"/>
                          <a:cs typeface="Comfortaa"/>
                          <a:sym typeface="Comfortaa"/>
                        </a:rPr>
                        <a:t>OTC3 (Followers en redes sociales)</a:t>
                      </a:r>
                      <a:endParaRPr sz="1100">
                        <a:latin typeface="Comfortaa"/>
                        <a:ea typeface="Comfortaa"/>
                        <a:cs typeface="Comfortaa"/>
                        <a:sym typeface="Comfortaa"/>
                      </a:endParaRPr>
                    </a:p>
                  </a:txBody>
                  <a:tcPr marT="91425" marB="91425" marR="91425" marL="91425">
                    <a:solidFill>
                      <a:srgbClr val="FDC55F"/>
                    </a:solidFill>
                  </a:tcPr>
                </a:tc>
                <a:tc>
                  <a:txBody>
                    <a:bodyPr/>
                    <a:lstStyle/>
                    <a:p>
                      <a:pPr indent="0" lvl="0" marL="0" rtl="0" algn="l">
                        <a:spcBef>
                          <a:spcPts val="0"/>
                        </a:spcBef>
                        <a:spcAft>
                          <a:spcPts val="0"/>
                        </a:spcAft>
                        <a:buNone/>
                      </a:pPr>
                      <a:r>
                        <a:rPr lang="ca" sz="900">
                          <a:latin typeface="Comfortaa"/>
                          <a:ea typeface="Comfortaa"/>
                          <a:cs typeface="Comfortaa"/>
                          <a:sym typeface="Comfortaa"/>
                        </a:rPr>
                        <a:t>23.000 </a:t>
                      </a:r>
                      <a:r>
                        <a:rPr lang="ca" sz="1000">
                          <a:latin typeface="Comfortaa"/>
                          <a:ea typeface="Comfortaa"/>
                          <a:cs typeface="Comfortaa"/>
                          <a:sym typeface="Comfortaa"/>
                        </a:rPr>
                        <a:t>seguidores </a:t>
                      </a:r>
                      <a:endParaRPr sz="900">
                        <a:latin typeface="Comfortaa"/>
                        <a:ea typeface="Comfortaa"/>
                        <a:cs typeface="Comfortaa"/>
                        <a:sym typeface="Comfortaa"/>
                      </a:endParaRPr>
                    </a:p>
                  </a:txBody>
                  <a:tcPr marT="91425" marB="91425" marR="91425" marL="91425">
                    <a:solidFill>
                      <a:srgbClr val="FFFDF0"/>
                    </a:solidFill>
                  </a:tcPr>
                </a:tc>
                <a:tc>
                  <a:txBody>
                    <a:bodyPr/>
                    <a:lstStyle/>
                    <a:p>
                      <a:pPr indent="0" lvl="0" marL="0" rtl="0" algn="l">
                        <a:spcBef>
                          <a:spcPts val="0"/>
                        </a:spcBef>
                        <a:spcAft>
                          <a:spcPts val="0"/>
                        </a:spcAft>
                        <a:buNone/>
                      </a:pPr>
                      <a:r>
                        <a:rPr lang="ca" sz="900">
                          <a:latin typeface="Comfortaa"/>
                          <a:ea typeface="Comfortaa"/>
                          <a:cs typeface="Comfortaa"/>
                          <a:sym typeface="Comfortaa"/>
                        </a:rPr>
                        <a:t>Número de nuevos seguidores por plataforma (Instagram/TikTok) y total combinado. Acumulativo desde 01/01/2025</a:t>
                      </a:r>
                      <a:endParaRPr sz="800">
                        <a:latin typeface="Comfortaa"/>
                        <a:ea typeface="Comfortaa"/>
                        <a:cs typeface="Comfortaa"/>
                        <a:sym typeface="Comfortaa"/>
                      </a:endParaRPr>
                    </a:p>
                  </a:txBody>
                  <a:tcPr marT="91425" marB="91425" marR="91425" marL="91425">
                    <a:solidFill>
                      <a:srgbClr val="FFFDF0"/>
                    </a:solidFill>
                  </a:tcPr>
                </a:tc>
                <a:tc>
                  <a:txBody>
                    <a:bodyPr/>
                    <a:lstStyle/>
                    <a:p>
                      <a:pPr indent="0" lvl="0" marL="0" rtl="0" algn="l">
                        <a:spcBef>
                          <a:spcPts val="0"/>
                        </a:spcBef>
                        <a:spcAft>
                          <a:spcPts val="0"/>
                        </a:spcAft>
                        <a:buNone/>
                      </a:pPr>
                      <a:r>
                        <a:rPr lang="ca" sz="900">
                          <a:latin typeface="Comfortaa"/>
                          <a:ea typeface="Comfortaa"/>
                          <a:cs typeface="Comfortaa"/>
                          <a:sym typeface="Comfortaa"/>
                        </a:rPr>
                        <a:t>Combinación de herramientas: API de Instagram/Meta, API de TikTok, e integración con GA4 mediante UTM para seguimiento de tráfico.</a:t>
                      </a:r>
                      <a:endParaRPr sz="800">
                        <a:latin typeface="Comfortaa"/>
                        <a:ea typeface="Comfortaa"/>
                        <a:cs typeface="Comfortaa"/>
                        <a:sym typeface="Comfortaa"/>
                      </a:endParaRPr>
                    </a:p>
                  </a:txBody>
                  <a:tcPr marT="91425" marB="91425" marR="91425" marL="91425">
                    <a:solidFill>
                      <a:srgbClr val="FFFDF0"/>
                    </a:solidFill>
                  </a:tcPr>
                </a:tc>
                <a:tc>
                  <a:txBody>
                    <a:bodyPr/>
                    <a:lstStyle/>
                    <a:p>
                      <a:pPr indent="0" lvl="0" marL="0" rtl="0" algn="l">
                        <a:spcBef>
                          <a:spcPts val="0"/>
                        </a:spcBef>
                        <a:spcAft>
                          <a:spcPts val="0"/>
                        </a:spcAft>
                        <a:buNone/>
                      </a:pPr>
                      <a:r>
                        <a:rPr lang="ca" sz="900">
                          <a:latin typeface="Comfortaa"/>
                          <a:ea typeface="Comfortaa"/>
                          <a:cs typeface="Comfortaa"/>
                          <a:sym typeface="Comfortaa"/>
                        </a:rPr>
                        <a:t>Requiere realizar un seguimiento dual: 1) interno en las plataformas sociales y 2) tráfico derivado hacia el sitio web. Los datos directos de seguidores deben extraerse de las plataformas sociales.</a:t>
                      </a:r>
                      <a:endParaRPr sz="800">
                        <a:latin typeface="Comfortaa"/>
                        <a:ea typeface="Comfortaa"/>
                        <a:cs typeface="Comfortaa"/>
                        <a:sym typeface="Comfortaa"/>
                      </a:endParaRPr>
                    </a:p>
                  </a:txBody>
                  <a:tcPr marT="91425" marB="91425" marR="91425" marL="91425">
                    <a:solidFill>
                      <a:srgbClr val="FFFDF0"/>
                    </a:solidFill>
                  </a:tcPr>
                </a:tc>
              </a:tr>
              <a:tr h="1321650">
                <a:tc>
                  <a:txBody>
                    <a:bodyPr/>
                    <a:lstStyle/>
                    <a:p>
                      <a:pPr indent="0" lvl="0" marL="0" rtl="0" algn="l">
                        <a:spcBef>
                          <a:spcPts val="0"/>
                        </a:spcBef>
                        <a:spcAft>
                          <a:spcPts val="0"/>
                        </a:spcAft>
                        <a:buNone/>
                      </a:pPr>
                      <a:r>
                        <a:rPr lang="ca" sz="1100">
                          <a:latin typeface="Comfortaa"/>
                          <a:ea typeface="Comfortaa"/>
                          <a:cs typeface="Comfortaa"/>
                          <a:sym typeface="Comfortaa"/>
                        </a:rPr>
                        <a:t>OTC4 (Fidelización en compras online)</a:t>
                      </a:r>
                      <a:endParaRPr sz="1100">
                        <a:latin typeface="Comfortaa"/>
                        <a:ea typeface="Comfortaa"/>
                        <a:cs typeface="Comfortaa"/>
                        <a:sym typeface="Comfortaa"/>
                      </a:endParaRPr>
                    </a:p>
                  </a:txBody>
                  <a:tcPr marT="91425" marB="91425" marR="91425" marL="91425">
                    <a:solidFill>
                      <a:srgbClr val="FDC55F"/>
                    </a:solidFill>
                  </a:tcPr>
                </a:tc>
                <a:tc>
                  <a:txBody>
                    <a:bodyPr/>
                    <a:lstStyle/>
                    <a:p>
                      <a:pPr indent="0" lvl="0" marL="0" rtl="0" algn="l">
                        <a:spcBef>
                          <a:spcPts val="0"/>
                        </a:spcBef>
                        <a:spcAft>
                          <a:spcPts val="0"/>
                        </a:spcAft>
                        <a:buNone/>
                      </a:pPr>
                      <a:r>
                        <a:rPr lang="ca" sz="1000">
                          <a:latin typeface="Comfortaa"/>
                          <a:ea typeface="Comfortaa"/>
                          <a:cs typeface="Comfortaa"/>
                          <a:sym typeface="Comfortaa"/>
                        </a:rPr>
                        <a:t>2.100 clientes</a:t>
                      </a:r>
                      <a:endParaRPr sz="900">
                        <a:latin typeface="Comfortaa"/>
                        <a:ea typeface="Comfortaa"/>
                        <a:cs typeface="Comfortaa"/>
                        <a:sym typeface="Comfortaa"/>
                      </a:endParaRPr>
                    </a:p>
                  </a:txBody>
                  <a:tcPr marT="91425" marB="91425" marR="91425" marL="91425">
                    <a:solidFill>
                      <a:srgbClr val="FFFDF0"/>
                    </a:solidFill>
                  </a:tcPr>
                </a:tc>
                <a:tc>
                  <a:txBody>
                    <a:bodyPr/>
                    <a:lstStyle/>
                    <a:p>
                      <a:pPr indent="0" lvl="0" marL="0" rtl="0" algn="l">
                        <a:spcBef>
                          <a:spcPts val="0"/>
                        </a:spcBef>
                        <a:spcAft>
                          <a:spcPts val="0"/>
                        </a:spcAft>
                        <a:buNone/>
                      </a:pPr>
                      <a:r>
                        <a:rPr lang="ca" sz="900">
                          <a:latin typeface="Comfortaa"/>
                          <a:ea typeface="Comfortaa"/>
                          <a:cs typeface="Comfortaa"/>
                          <a:sym typeface="Comfortaa"/>
                        </a:rPr>
                        <a:t>Número de clientes que han realizado al menos 2 compras en un período de 12 meses. Valor acumulado.</a:t>
                      </a:r>
                      <a:endParaRPr sz="800">
                        <a:latin typeface="Comfortaa"/>
                        <a:ea typeface="Comfortaa"/>
                        <a:cs typeface="Comfortaa"/>
                        <a:sym typeface="Comfortaa"/>
                      </a:endParaRPr>
                    </a:p>
                  </a:txBody>
                  <a:tcPr marT="91425" marB="91425" marR="91425" marL="91425">
                    <a:solidFill>
                      <a:srgbClr val="FFFDF0"/>
                    </a:solidFill>
                  </a:tcPr>
                </a:tc>
                <a:tc>
                  <a:txBody>
                    <a:bodyPr/>
                    <a:lstStyle/>
                    <a:p>
                      <a:pPr indent="0" lvl="0" marL="0" rtl="0" algn="l">
                        <a:spcBef>
                          <a:spcPts val="0"/>
                        </a:spcBef>
                        <a:spcAft>
                          <a:spcPts val="0"/>
                        </a:spcAft>
                        <a:buNone/>
                      </a:pPr>
                      <a:r>
                        <a:rPr lang="ca" sz="900">
                          <a:latin typeface="Comfortaa"/>
                          <a:ea typeface="Comfortaa"/>
                          <a:cs typeface="Comfortaa"/>
                          <a:sym typeface="Comfortaa"/>
                        </a:rPr>
                        <a:t>Google Analytics 4: Configurar un segmento de usuario para clientes recurrentes. Utilizar el informe de exploración personalizada y el evento "purchase" con datos de usuario. </a:t>
                      </a:r>
                      <a:endParaRPr sz="800">
                        <a:latin typeface="Comfortaa"/>
                        <a:ea typeface="Comfortaa"/>
                        <a:cs typeface="Comfortaa"/>
                        <a:sym typeface="Comfortaa"/>
                      </a:endParaRPr>
                    </a:p>
                  </a:txBody>
                  <a:tcPr marT="91425" marB="91425" marR="91425" marL="91425">
                    <a:solidFill>
                      <a:srgbClr val="FFFDF0"/>
                    </a:solidFill>
                  </a:tcPr>
                </a:tc>
                <a:tc>
                  <a:txBody>
                    <a:bodyPr/>
                    <a:lstStyle/>
                    <a:p>
                      <a:pPr indent="0" lvl="0" marL="0" rtl="0" algn="l">
                        <a:spcBef>
                          <a:spcPts val="0"/>
                        </a:spcBef>
                        <a:spcAft>
                          <a:spcPts val="0"/>
                        </a:spcAft>
                        <a:buNone/>
                      </a:pPr>
                      <a:r>
                        <a:rPr lang="ca" sz="900">
                          <a:latin typeface="Comfortaa"/>
                          <a:ea typeface="Comfortaa"/>
                          <a:cs typeface="Comfortaa"/>
                          <a:sym typeface="Comfortaa"/>
                        </a:rPr>
                        <a:t>Es necesario activar el ID de usuario en GA4 y asegurar una correcta identificación de usuarios entre sesiones. Para análisis más profundo, considerar la construcción de un embudo con los pasos add_to_cart → begin_checkout → purchase, filtrando por usuarios con más de una compra.</a:t>
                      </a:r>
                      <a:endParaRPr sz="800">
                        <a:latin typeface="Comfortaa"/>
                        <a:ea typeface="Comfortaa"/>
                        <a:cs typeface="Comfortaa"/>
                        <a:sym typeface="Comfortaa"/>
                      </a:endParaRPr>
                    </a:p>
                  </a:txBody>
                  <a:tcPr marT="91425" marB="91425" marR="91425" marL="91425">
                    <a:solidFill>
                      <a:srgbClr val="FFFDF0"/>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latin typeface="Comfortaa"/>
                <a:ea typeface="Comfortaa"/>
                <a:cs typeface="Comfortaa"/>
                <a:sym typeface="Comfortaa"/>
              </a:rPr>
              <a:t>ON4 &amp; OTC4</a:t>
            </a:r>
            <a:endParaRPr>
              <a:latin typeface="Comfortaa"/>
              <a:ea typeface="Comfortaa"/>
              <a:cs typeface="Comfortaa"/>
              <a:sym typeface="Comfortaa"/>
            </a:endParaRPr>
          </a:p>
        </p:txBody>
      </p:sp>
      <p:sp>
        <p:nvSpPr>
          <p:cNvPr id="104" name="Google Shape;104;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04800" lvl="0" marL="457200" rtl="0" algn="just">
              <a:lnSpc>
                <a:spcPct val="150000"/>
              </a:lnSpc>
              <a:spcBef>
                <a:spcPts val="1400"/>
              </a:spcBef>
              <a:spcAft>
                <a:spcPts val="0"/>
              </a:spcAft>
              <a:buSzPts val="1200"/>
              <a:buFont typeface="Arial"/>
              <a:buChar char="●"/>
            </a:pPr>
            <a:r>
              <a:rPr lang="ca" sz="1200" u="sng">
                <a:latin typeface="Arial"/>
                <a:ea typeface="Arial"/>
                <a:cs typeface="Arial"/>
                <a:sym typeface="Arial"/>
              </a:rPr>
              <a:t>ON4:</a:t>
            </a:r>
            <a:r>
              <a:rPr lang="ca" sz="1200">
                <a:latin typeface="Arial"/>
                <a:ea typeface="Arial"/>
                <a:cs typeface="Arial"/>
                <a:sym typeface="Arial"/>
              </a:rPr>
              <a:t> Conseguir que 2,100 clientes realicen al menos una recompra dentro del plazo de un año. → </a:t>
            </a:r>
            <a:r>
              <a:rPr lang="ca" sz="1200" u="sng">
                <a:latin typeface="Arial"/>
                <a:ea typeface="Arial"/>
                <a:cs typeface="Arial"/>
                <a:sym typeface="Arial"/>
              </a:rPr>
              <a:t>OTC4:</a:t>
            </a:r>
            <a:r>
              <a:rPr lang="ca" sz="1200">
                <a:latin typeface="Arial"/>
                <a:ea typeface="Arial"/>
                <a:cs typeface="Arial"/>
                <a:sym typeface="Arial"/>
              </a:rPr>
              <a:t> Conseguir que se complete el proceso de compra  2,100 veces por usuarios con al menos una compra.</a:t>
            </a:r>
            <a:endParaRPr sz="1200">
              <a:latin typeface="Arial"/>
              <a:ea typeface="Arial"/>
              <a:cs typeface="Arial"/>
              <a:sym typeface="Arial"/>
            </a:endParaRPr>
          </a:p>
        </p:txBody>
      </p:sp>
      <p:graphicFrame>
        <p:nvGraphicFramePr>
          <p:cNvPr id="105" name="Google Shape;105;p17"/>
          <p:cNvGraphicFramePr/>
          <p:nvPr/>
        </p:nvGraphicFramePr>
        <p:xfrm>
          <a:off x="387950" y="2076438"/>
          <a:ext cx="3000000" cy="3000000"/>
        </p:xfrm>
        <a:graphic>
          <a:graphicData uri="http://schemas.openxmlformats.org/drawingml/2006/table">
            <a:tbl>
              <a:tblPr>
                <a:noFill/>
                <a:tableStyleId>{B70DE55B-797A-4D61-9419-45BE8E1084A6}</a:tableStyleId>
              </a:tblPr>
              <a:tblGrid>
                <a:gridCol w="643700"/>
                <a:gridCol w="643700"/>
                <a:gridCol w="643700"/>
                <a:gridCol w="643700"/>
                <a:gridCol w="643700"/>
                <a:gridCol w="643700"/>
                <a:gridCol w="643700"/>
                <a:gridCol w="643700"/>
                <a:gridCol w="643700"/>
                <a:gridCol w="643700"/>
                <a:gridCol w="643700"/>
                <a:gridCol w="643700"/>
                <a:gridCol w="643700"/>
              </a:tblGrid>
              <a:tr h="635225">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MES</a:t>
                      </a:r>
                      <a:endParaRPr sz="1100">
                        <a:solidFill>
                          <a:srgbClr val="001840"/>
                        </a:solidFill>
                        <a:latin typeface="Comfortaa"/>
                        <a:ea typeface="Comfortaa"/>
                        <a:cs typeface="Comfortaa"/>
                        <a:sym typeface="Comfortaa"/>
                      </a:endParaRPr>
                    </a:p>
                  </a:txBody>
                  <a:tcPr marT="91425" marB="91425" marR="28575" marL="28575" anchor="ctr">
                    <a:lnL cap="flat" cmpd="sng" w="7625">
                      <a:solidFill>
                        <a:srgbClr val="9E9E9E"/>
                      </a:solidFill>
                      <a:prstDash val="solid"/>
                      <a:round/>
                      <a:headEnd len="sm" w="sm" type="none"/>
                      <a:tailEnd len="sm" w="sm" type="none"/>
                    </a:lnL>
                    <a:lnR cap="flat" cmpd="sng" w="7625">
                      <a:solidFill>
                        <a:srgbClr val="9E9E9E"/>
                      </a:solidFill>
                      <a:prstDash val="solid"/>
                      <a:round/>
                      <a:headEnd len="sm" w="sm" type="none"/>
                      <a:tailEnd len="sm" w="sm" type="none"/>
                    </a:lnR>
                    <a:lnT cap="flat" cmpd="sng" w="7625">
                      <a:solidFill>
                        <a:srgbClr val="9E9E9E"/>
                      </a:solidFill>
                      <a:prstDash val="solid"/>
                      <a:round/>
                      <a:headEnd len="sm" w="sm" type="none"/>
                      <a:tailEnd len="sm" w="sm" type="none"/>
                    </a:lnT>
                    <a:lnB cap="flat" cmpd="sng" w="7625">
                      <a:solidFill>
                        <a:srgbClr val="9E9E9E"/>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a:solidFill>
                            <a:srgbClr val="001840"/>
                          </a:solidFill>
                          <a:latin typeface="Comfortaa"/>
                          <a:ea typeface="Comfortaa"/>
                          <a:cs typeface="Comfortaa"/>
                          <a:sym typeface="Comfortaa"/>
                        </a:rPr>
                        <a:t>ENE</a:t>
                      </a:r>
                      <a:endParaRPr>
                        <a:solidFill>
                          <a:srgbClr val="001840"/>
                        </a:solidFill>
                        <a:latin typeface="Comfortaa"/>
                        <a:ea typeface="Comfortaa"/>
                        <a:cs typeface="Comfortaa"/>
                        <a:sym typeface="Comfortaa"/>
                      </a:endParaRPr>
                    </a:p>
                  </a:txBody>
                  <a:tcPr marT="91425" marB="91425" marR="28575" marL="28575" anchor="ctr">
                    <a:lnL cap="flat" cmpd="sng" w="7625">
                      <a:solidFill>
                        <a:srgbClr val="9E9E9E"/>
                      </a:solidFill>
                      <a:prstDash val="solid"/>
                      <a:round/>
                      <a:headEnd len="sm" w="sm" type="none"/>
                      <a:tailEnd len="sm" w="sm" type="none"/>
                    </a:lnL>
                    <a:lnR cap="flat" cmpd="sng" w="7625">
                      <a:solidFill>
                        <a:srgbClr val="9E9E9E"/>
                      </a:solidFill>
                      <a:prstDash val="solid"/>
                      <a:round/>
                      <a:headEnd len="sm" w="sm" type="none"/>
                      <a:tailEnd len="sm" w="sm" type="none"/>
                    </a:lnR>
                    <a:lnT cap="flat" cmpd="sng" w="7625">
                      <a:solidFill>
                        <a:srgbClr val="9E9E9E"/>
                      </a:solidFill>
                      <a:prstDash val="solid"/>
                      <a:round/>
                      <a:headEnd len="sm" w="sm" type="none"/>
                      <a:tailEnd len="sm" w="sm" type="none"/>
                    </a:lnT>
                    <a:lnB cap="flat" cmpd="sng" w="7625">
                      <a:solidFill>
                        <a:srgbClr val="9E9E9E"/>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a:solidFill>
                            <a:srgbClr val="001840"/>
                          </a:solidFill>
                          <a:latin typeface="Comfortaa"/>
                          <a:ea typeface="Comfortaa"/>
                          <a:cs typeface="Comfortaa"/>
                          <a:sym typeface="Comfortaa"/>
                        </a:rPr>
                        <a:t>FEB</a:t>
                      </a:r>
                      <a:endParaRPr>
                        <a:solidFill>
                          <a:srgbClr val="001840"/>
                        </a:solidFill>
                        <a:latin typeface="Comfortaa"/>
                        <a:ea typeface="Comfortaa"/>
                        <a:cs typeface="Comfortaa"/>
                        <a:sym typeface="Comfortaa"/>
                      </a:endParaRPr>
                    </a:p>
                  </a:txBody>
                  <a:tcPr marT="91425" marB="91425" marR="28575" marL="28575" anchor="ctr">
                    <a:lnL cap="flat" cmpd="sng" w="7625">
                      <a:solidFill>
                        <a:srgbClr val="9E9E9E"/>
                      </a:solidFill>
                      <a:prstDash val="solid"/>
                      <a:round/>
                      <a:headEnd len="sm" w="sm" type="none"/>
                      <a:tailEnd len="sm" w="sm" type="none"/>
                    </a:lnL>
                    <a:lnR cap="flat" cmpd="sng" w="7625">
                      <a:solidFill>
                        <a:srgbClr val="9E9E9E"/>
                      </a:solidFill>
                      <a:prstDash val="solid"/>
                      <a:round/>
                      <a:headEnd len="sm" w="sm" type="none"/>
                      <a:tailEnd len="sm" w="sm" type="none"/>
                    </a:lnR>
                    <a:lnT cap="flat" cmpd="sng" w="7625">
                      <a:solidFill>
                        <a:srgbClr val="9E9E9E"/>
                      </a:solidFill>
                      <a:prstDash val="solid"/>
                      <a:round/>
                      <a:headEnd len="sm" w="sm" type="none"/>
                      <a:tailEnd len="sm" w="sm" type="none"/>
                    </a:lnT>
                    <a:lnB cap="flat" cmpd="sng" w="7625">
                      <a:solidFill>
                        <a:srgbClr val="9E9E9E"/>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a:solidFill>
                            <a:srgbClr val="001840"/>
                          </a:solidFill>
                          <a:latin typeface="Comfortaa"/>
                          <a:ea typeface="Comfortaa"/>
                          <a:cs typeface="Comfortaa"/>
                          <a:sym typeface="Comfortaa"/>
                        </a:rPr>
                        <a:t>MAR</a:t>
                      </a:r>
                      <a:endParaRPr>
                        <a:solidFill>
                          <a:srgbClr val="001840"/>
                        </a:solidFill>
                        <a:latin typeface="Comfortaa"/>
                        <a:ea typeface="Comfortaa"/>
                        <a:cs typeface="Comfortaa"/>
                        <a:sym typeface="Comfortaa"/>
                      </a:endParaRPr>
                    </a:p>
                  </a:txBody>
                  <a:tcPr marT="91425" marB="91425" marR="28575" marL="28575" anchor="ctr">
                    <a:lnL cap="flat" cmpd="sng" w="7625">
                      <a:solidFill>
                        <a:srgbClr val="9E9E9E"/>
                      </a:solidFill>
                      <a:prstDash val="solid"/>
                      <a:round/>
                      <a:headEnd len="sm" w="sm" type="none"/>
                      <a:tailEnd len="sm" w="sm" type="none"/>
                    </a:lnL>
                    <a:lnR cap="flat" cmpd="sng" w="7625">
                      <a:solidFill>
                        <a:srgbClr val="9E9E9E"/>
                      </a:solidFill>
                      <a:prstDash val="solid"/>
                      <a:round/>
                      <a:headEnd len="sm" w="sm" type="none"/>
                      <a:tailEnd len="sm" w="sm" type="none"/>
                    </a:lnR>
                    <a:lnT cap="flat" cmpd="sng" w="7625">
                      <a:solidFill>
                        <a:srgbClr val="9E9E9E"/>
                      </a:solidFill>
                      <a:prstDash val="solid"/>
                      <a:round/>
                      <a:headEnd len="sm" w="sm" type="none"/>
                      <a:tailEnd len="sm" w="sm" type="none"/>
                    </a:lnT>
                    <a:lnB cap="flat" cmpd="sng" w="7625">
                      <a:solidFill>
                        <a:srgbClr val="9E9E9E"/>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a:solidFill>
                            <a:srgbClr val="001840"/>
                          </a:solidFill>
                          <a:latin typeface="Comfortaa"/>
                          <a:ea typeface="Comfortaa"/>
                          <a:cs typeface="Comfortaa"/>
                          <a:sym typeface="Comfortaa"/>
                        </a:rPr>
                        <a:t>ABR</a:t>
                      </a:r>
                      <a:endParaRPr>
                        <a:solidFill>
                          <a:srgbClr val="001840"/>
                        </a:solidFill>
                        <a:latin typeface="Comfortaa"/>
                        <a:ea typeface="Comfortaa"/>
                        <a:cs typeface="Comfortaa"/>
                        <a:sym typeface="Comfortaa"/>
                      </a:endParaRPr>
                    </a:p>
                  </a:txBody>
                  <a:tcPr marT="91425" marB="91425" marR="28575" marL="28575" anchor="ctr">
                    <a:lnL cap="flat" cmpd="sng" w="7625">
                      <a:solidFill>
                        <a:srgbClr val="9E9E9E"/>
                      </a:solidFill>
                      <a:prstDash val="solid"/>
                      <a:round/>
                      <a:headEnd len="sm" w="sm" type="none"/>
                      <a:tailEnd len="sm" w="sm" type="none"/>
                    </a:lnL>
                    <a:lnR cap="flat" cmpd="sng" w="7625">
                      <a:solidFill>
                        <a:srgbClr val="9E9E9E"/>
                      </a:solidFill>
                      <a:prstDash val="solid"/>
                      <a:round/>
                      <a:headEnd len="sm" w="sm" type="none"/>
                      <a:tailEnd len="sm" w="sm" type="none"/>
                    </a:lnR>
                    <a:lnT cap="flat" cmpd="sng" w="7625">
                      <a:solidFill>
                        <a:srgbClr val="9E9E9E"/>
                      </a:solidFill>
                      <a:prstDash val="solid"/>
                      <a:round/>
                      <a:headEnd len="sm" w="sm" type="none"/>
                      <a:tailEnd len="sm" w="sm" type="none"/>
                    </a:lnT>
                    <a:lnB cap="flat" cmpd="sng" w="7625">
                      <a:solidFill>
                        <a:srgbClr val="9E9E9E"/>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a:solidFill>
                            <a:srgbClr val="001840"/>
                          </a:solidFill>
                          <a:latin typeface="Comfortaa"/>
                          <a:ea typeface="Comfortaa"/>
                          <a:cs typeface="Comfortaa"/>
                          <a:sym typeface="Comfortaa"/>
                        </a:rPr>
                        <a:t>MAY</a:t>
                      </a:r>
                      <a:endParaRPr>
                        <a:solidFill>
                          <a:srgbClr val="001840"/>
                        </a:solidFill>
                        <a:latin typeface="Comfortaa"/>
                        <a:ea typeface="Comfortaa"/>
                        <a:cs typeface="Comfortaa"/>
                        <a:sym typeface="Comfortaa"/>
                      </a:endParaRPr>
                    </a:p>
                  </a:txBody>
                  <a:tcPr marT="91425" marB="91425" marR="28575" marL="28575" anchor="ctr">
                    <a:lnL cap="flat" cmpd="sng" w="7625">
                      <a:solidFill>
                        <a:srgbClr val="9E9E9E"/>
                      </a:solidFill>
                      <a:prstDash val="solid"/>
                      <a:round/>
                      <a:headEnd len="sm" w="sm" type="none"/>
                      <a:tailEnd len="sm" w="sm" type="none"/>
                    </a:lnL>
                    <a:lnR cap="flat" cmpd="sng" w="7625">
                      <a:solidFill>
                        <a:srgbClr val="9E9E9E"/>
                      </a:solidFill>
                      <a:prstDash val="solid"/>
                      <a:round/>
                      <a:headEnd len="sm" w="sm" type="none"/>
                      <a:tailEnd len="sm" w="sm" type="none"/>
                    </a:lnR>
                    <a:lnT cap="flat" cmpd="sng" w="7625">
                      <a:solidFill>
                        <a:srgbClr val="9E9E9E"/>
                      </a:solidFill>
                      <a:prstDash val="solid"/>
                      <a:round/>
                      <a:headEnd len="sm" w="sm" type="none"/>
                      <a:tailEnd len="sm" w="sm" type="none"/>
                    </a:lnT>
                    <a:lnB cap="flat" cmpd="sng" w="7625">
                      <a:solidFill>
                        <a:srgbClr val="9E9E9E"/>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a:solidFill>
                            <a:srgbClr val="001840"/>
                          </a:solidFill>
                          <a:latin typeface="Comfortaa"/>
                          <a:ea typeface="Comfortaa"/>
                          <a:cs typeface="Comfortaa"/>
                          <a:sym typeface="Comfortaa"/>
                        </a:rPr>
                        <a:t>JUN</a:t>
                      </a:r>
                      <a:endParaRPr>
                        <a:solidFill>
                          <a:srgbClr val="001840"/>
                        </a:solidFill>
                        <a:latin typeface="Comfortaa"/>
                        <a:ea typeface="Comfortaa"/>
                        <a:cs typeface="Comfortaa"/>
                        <a:sym typeface="Comfortaa"/>
                      </a:endParaRPr>
                    </a:p>
                  </a:txBody>
                  <a:tcPr marT="91425" marB="91425" marR="28575" marL="28575" anchor="ctr">
                    <a:lnL cap="flat" cmpd="sng" w="7625">
                      <a:solidFill>
                        <a:srgbClr val="9E9E9E"/>
                      </a:solidFill>
                      <a:prstDash val="solid"/>
                      <a:round/>
                      <a:headEnd len="sm" w="sm" type="none"/>
                      <a:tailEnd len="sm" w="sm" type="none"/>
                    </a:lnL>
                    <a:lnR cap="flat" cmpd="sng" w="7625">
                      <a:solidFill>
                        <a:srgbClr val="9E9E9E"/>
                      </a:solidFill>
                      <a:prstDash val="solid"/>
                      <a:round/>
                      <a:headEnd len="sm" w="sm" type="none"/>
                      <a:tailEnd len="sm" w="sm" type="none"/>
                    </a:lnR>
                    <a:lnT cap="flat" cmpd="sng" w="7625">
                      <a:solidFill>
                        <a:srgbClr val="9E9E9E"/>
                      </a:solidFill>
                      <a:prstDash val="solid"/>
                      <a:round/>
                      <a:headEnd len="sm" w="sm" type="none"/>
                      <a:tailEnd len="sm" w="sm" type="none"/>
                    </a:lnT>
                    <a:lnB cap="flat" cmpd="sng" w="7625">
                      <a:solidFill>
                        <a:srgbClr val="9E9E9E"/>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a:solidFill>
                            <a:srgbClr val="001840"/>
                          </a:solidFill>
                          <a:latin typeface="Comfortaa"/>
                          <a:ea typeface="Comfortaa"/>
                          <a:cs typeface="Comfortaa"/>
                          <a:sym typeface="Comfortaa"/>
                        </a:rPr>
                        <a:t>JUL</a:t>
                      </a:r>
                      <a:endParaRPr>
                        <a:solidFill>
                          <a:srgbClr val="001840"/>
                        </a:solidFill>
                        <a:latin typeface="Comfortaa"/>
                        <a:ea typeface="Comfortaa"/>
                        <a:cs typeface="Comfortaa"/>
                        <a:sym typeface="Comfortaa"/>
                      </a:endParaRPr>
                    </a:p>
                  </a:txBody>
                  <a:tcPr marT="91425" marB="91425" marR="28575" marL="28575" anchor="ctr">
                    <a:lnL cap="flat" cmpd="sng" w="7625">
                      <a:solidFill>
                        <a:srgbClr val="9E9E9E"/>
                      </a:solidFill>
                      <a:prstDash val="solid"/>
                      <a:round/>
                      <a:headEnd len="sm" w="sm" type="none"/>
                      <a:tailEnd len="sm" w="sm" type="none"/>
                    </a:lnL>
                    <a:lnR cap="flat" cmpd="sng" w="7625">
                      <a:solidFill>
                        <a:srgbClr val="9E9E9E"/>
                      </a:solidFill>
                      <a:prstDash val="solid"/>
                      <a:round/>
                      <a:headEnd len="sm" w="sm" type="none"/>
                      <a:tailEnd len="sm" w="sm" type="none"/>
                    </a:lnR>
                    <a:lnT cap="flat" cmpd="sng" w="7625">
                      <a:solidFill>
                        <a:srgbClr val="9E9E9E"/>
                      </a:solidFill>
                      <a:prstDash val="solid"/>
                      <a:round/>
                      <a:headEnd len="sm" w="sm" type="none"/>
                      <a:tailEnd len="sm" w="sm" type="none"/>
                    </a:lnT>
                    <a:lnB cap="flat" cmpd="sng" w="7625">
                      <a:solidFill>
                        <a:srgbClr val="9E9E9E"/>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a:solidFill>
                            <a:srgbClr val="001840"/>
                          </a:solidFill>
                          <a:latin typeface="Comfortaa"/>
                          <a:ea typeface="Comfortaa"/>
                          <a:cs typeface="Comfortaa"/>
                          <a:sym typeface="Comfortaa"/>
                        </a:rPr>
                        <a:t>AGO</a:t>
                      </a:r>
                      <a:endParaRPr>
                        <a:solidFill>
                          <a:srgbClr val="001840"/>
                        </a:solidFill>
                        <a:latin typeface="Comfortaa"/>
                        <a:ea typeface="Comfortaa"/>
                        <a:cs typeface="Comfortaa"/>
                        <a:sym typeface="Comfortaa"/>
                      </a:endParaRPr>
                    </a:p>
                  </a:txBody>
                  <a:tcPr marT="91425" marB="91425" marR="28575" marL="28575" anchor="ctr">
                    <a:lnL cap="flat" cmpd="sng" w="7625">
                      <a:solidFill>
                        <a:srgbClr val="9E9E9E"/>
                      </a:solidFill>
                      <a:prstDash val="solid"/>
                      <a:round/>
                      <a:headEnd len="sm" w="sm" type="none"/>
                      <a:tailEnd len="sm" w="sm" type="none"/>
                    </a:lnL>
                    <a:lnR cap="flat" cmpd="sng" w="7625">
                      <a:solidFill>
                        <a:srgbClr val="9E9E9E"/>
                      </a:solidFill>
                      <a:prstDash val="solid"/>
                      <a:round/>
                      <a:headEnd len="sm" w="sm" type="none"/>
                      <a:tailEnd len="sm" w="sm" type="none"/>
                    </a:lnR>
                    <a:lnT cap="flat" cmpd="sng" w="7625">
                      <a:solidFill>
                        <a:srgbClr val="9E9E9E"/>
                      </a:solidFill>
                      <a:prstDash val="solid"/>
                      <a:round/>
                      <a:headEnd len="sm" w="sm" type="none"/>
                      <a:tailEnd len="sm" w="sm" type="none"/>
                    </a:lnT>
                    <a:lnB cap="flat" cmpd="sng" w="7625">
                      <a:solidFill>
                        <a:srgbClr val="9E9E9E"/>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a:solidFill>
                            <a:srgbClr val="001840"/>
                          </a:solidFill>
                          <a:latin typeface="Comfortaa"/>
                          <a:ea typeface="Comfortaa"/>
                          <a:cs typeface="Comfortaa"/>
                          <a:sym typeface="Comfortaa"/>
                        </a:rPr>
                        <a:t>SEP</a:t>
                      </a:r>
                      <a:endParaRPr>
                        <a:solidFill>
                          <a:srgbClr val="001840"/>
                        </a:solidFill>
                        <a:latin typeface="Comfortaa"/>
                        <a:ea typeface="Comfortaa"/>
                        <a:cs typeface="Comfortaa"/>
                        <a:sym typeface="Comfortaa"/>
                      </a:endParaRPr>
                    </a:p>
                  </a:txBody>
                  <a:tcPr marT="91425" marB="91425" marR="28575" marL="28575" anchor="ctr">
                    <a:lnL cap="flat" cmpd="sng" w="7625">
                      <a:solidFill>
                        <a:srgbClr val="9E9E9E"/>
                      </a:solidFill>
                      <a:prstDash val="solid"/>
                      <a:round/>
                      <a:headEnd len="sm" w="sm" type="none"/>
                      <a:tailEnd len="sm" w="sm" type="none"/>
                    </a:lnL>
                    <a:lnR cap="flat" cmpd="sng" w="7625">
                      <a:solidFill>
                        <a:srgbClr val="9E9E9E"/>
                      </a:solidFill>
                      <a:prstDash val="solid"/>
                      <a:round/>
                      <a:headEnd len="sm" w="sm" type="none"/>
                      <a:tailEnd len="sm" w="sm" type="none"/>
                    </a:lnR>
                    <a:lnT cap="flat" cmpd="sng" w="7625">
                      <a:solidFill>
                        <a:srgbClr val="9E9E9E"/>
                      </a:solidFill>
                      <a:prstDash val="solid"/>
                      <a:round/>
                      <a:headEnd len="sm" w="sm" type="none"/>
                      <a:tailEnd len="sm" w="sm" type="none"/>
                    </a:lnT>
                    <a:lnB cap="flat" cmpd="sng" w="7625">
                      <a:solidFill>
                        <a:srgbClr val="9E9E9E"/>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a:solidFill>
                            <a:srgbClr val="001840"/>
                          </a:solidFill>
                          <a:latin typeface="Comfortaa"/>
                          <a:ea typeface="Comfortaa"/>
                          <a:cs typeface="Comfortaa"/>
                          <a:sym typeface="Comfortaa"/>
                        </a:rPr>
                        <a:t>OCT</a:t>
                      </a:r>
                      <a:endParaRPr>
                        <a:solidFill>
                          <a:srgbClr val="001840"/>
                        </a:solidFill>
                        <a:latin typeface="Comfortaa"/>
                        <a:ea typeface="Comfortaa"/>
                        <a:cs typeface="Comfortaa"/>
                        <a:sym typeface="Comfortaa"/>
                      </a:endParaRPr>
                    </a:p>
                  </a:txBody>
                  <a:tcPr marT="91425" marB="91425" marR="28575" marL="28575" anchor="ctr">
                    <a:lnL cap="flat" cmpd="sng" w="7625">
                      <a:solidFill>
                        <a:srgbClr val="9E9E9E"/>
                      </a:solidFill>
                      <a:prstDash val="solid"/>
                      <a:round/>
                      <a:headEnd len="sm" w="sm" type="none"/>
                      <a:tailEnd len="sm" w="sm" type="none"/>
                    </a:lnL>
                    <a:lnR cap="flat" cmpd="sng" w="7625">
                      <a:solidFill>
                        <a:srgbClr val="9E9E9E"/>
                      </a:solidFill>
                      <a:prstDash val="solid"/>
                      <a:round/>
                      <a:headEnd len="sm" w="sm" type="none"/>
                      <a:tailEnd len="sm" w="sm" type="none"/>
                    </a:lnR>
                    <a:lnT cap="flat" cmpd="sng" w="7625">
                      <a:solidFill>
                        <a:srgbClr val="9E9E9E"/>
                      </a:solidFill>
                      <a:prstDash val="solid"/>
                      <a:round/>
                      <a:headEnd len="sm" w="sm" type="none"/>
                      <a:tailEnd len="sm" w="sm" type="none"/>
                    </a:lnT>
                    <a:lnB cap="flat" cmpd="sng" w="7625">
                      <a:solidFill>
                        <a:srgbClr val="9E9E9E"/>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a:solidFill>
                            <a:srgbClr val="001840"/>
                          </a:solidFill>
                          <a:latin typeface="Comfortaa"/>
                          <a:ea typeface="Comfortaa"/>
                          <a:cs typeface="Comfortaa"/>
                          <a:sym typeface="Comfortaa"/>
                        </a:rPr>
                        <a:t>NOV</a:t>
                      </a:r>
                      <a:endParaRPr>
                        <a:solidFill>
                          <a:srgbClr val="001840"/>
                        </a:solidFill>
                        <a:latin typeface="Comfortaa"/>
                        <a:ea typeface="Comfortaa"/>
                        <a:cs typeface="Comfortaa"/>
                        <a:sym typeface="Comfortaa"/>
                      </a:endParaRPr>
                    </a:p>
                  </a:txBody>
                  <a:tcPr marT="91425" marB="91425" marR="28575" marL="28575" anchor="ctr">
                    <a:lnL cap="flat" cmpd="sng" w="7625">
                      <a:solidFill>
                        <a:srgbClr val="9E9E9E"/>
                      </a:solidFill>
                      <a:prstDash val="solid"/>
                      <a:round/>
                      <a:headEnd len="sm" w="sm" type="none"/>
                      <a:tailEnd len="sm" w="sm" type="none"/>
                    </a:lnL>
                    <a:lnR cap="flat" cmpd="sng" w="7625">
                      <a:solidFill>
                        <a:srgbClr val="9E9E9E"/>
                      </a:solidFill>
                      <a:prstDash val="solid"/>
                      <a:round/>
                      <a:headEnd len="sm" w="sm" type="none"/>
                      <a:tailEnd len="sm" w="sm" type="none"/>
                    </a:lnR>
                    <a:lnT cap="flat" cmpd="sng" w="7625">
                      <a:solidFill>
                        <a:srgbClr val="9E9E9E"/>
                      </a:solidFill>
                      <a:prstDash val="solid"/>
                      <a:round/>
                      <a:headEnd len="sm" w="sm" type="none"/>
                      <a:tailEnd len="sm" w="sm" type="none"/>
                    </a:lnT>
                    <a:lnB cap="flat" cmpd="sng" w="7625">
                      <a:solidFill>
                        <a:srgbClr val="9E9E9E"/>
                      </a:solidFill>
                      <a:prstDash val="solid"/>
                      <a:round/>
                      <a:headEnd len="sm" w="sm" type="none"/>
                      <a:tailEnd len="sm" w="sm" type="none"/>
                    </a:lnB>
                    <a:solidFill>
                      <a:srgbClr val="FFC107"/>
                    </a:solidFill>
                  </a:tcPr>
                </a:tc>
                <a:tc>
                  <a:txBody>
                    <a:bodyPr/>
                    <a:lstStyle/>
                    <a:p>
                      <a:pPr indent="0" lvl="0" marL="0" rtl="0" algn="ctr">
                        <a:lnSpc>
                          <a:spcPct val="115000"/>
                        </a:lnSpc>
                        <a:spcBef>
                          <a:spcPts val="0"/>
                        </a:spcBef>
                        <a:spcAft>
                          <a:spcPts val="0"/>
                        </a:spcAft>
                        <a:buNone/>
                      </a:pPr>
                      <a:r>
                        <a:rPr lang="ca">
                          <a:solidFill>
                            <a:srgbClr val="001840"/>
                          </a:solidFill>
                          <a:latin typeface="Comfortaa"/>
                          <a:ea typeface="Comfortaa"/>
                          <a:cs typeface="Comfortaa"/>
                          <a:sym typeface="Comfortaa"/>
                        </a:rPr>
                        <a:t>DIC</a:t>
                      </a:r>
                      <a:endParaRPr>
                        <a:solidFill>
                          <a:srgbClr val="001840"/>
                        </a:solidFill>
                        <a:latin typeface="Comfortaa"/>
                        <a:ea typeface="Comfortaa"/>
                        <a:cs typeface="Comfortaa"/>
                        <a:sym typeface="Comfortaa"/>
                      </a:endParaRPr>
                    </a:p>
                  </a:txBody>
                  <a:tcPr marT="91425" marB="91425" marR="28575" marL="28575" anchor="ctr">
                    <a:lnL cap="flat" cmpd="sng" w="7625">
                      <a:solidFill>
                        <a:srgbClr val="9E9E9E"/>
                      </a:solidFill>
                      <a:prstDash val="solid"/>
                      <a:round/>
                      <a:headEnd len="sm" w="sm" type="none"/>
                      <a:tailEnd len="sm" w="sm" type="none"/>
                    </a:lnL>
                    <a:lnR cap="flat" cmpd="sng" w="7625">
                      <a:solidFill>
                        <a:srgbClr val="9E9E9E"/>
                      </a:solidFill>
                      <a:prstDash val="solid"/>
                      <a:round/>
                      <a:headEnd len="sm" w="sm" type="none"/>
                      <a:tailEnd len="sm" w="sm" type="none"/>
                    </a:lnR>
                    <a:lnT cap="flat" cmpd="sng" w="7625">
                      <a:solidFill>
                        <a:srgbClr val="9E9E9E"/>
                      </a:solidFill>
                      <a:prstDash val="solid"/>
                      <a:round/>
                      <a:headEnd len="sm" w="sm" type="none"/>
                      <a:tailEnd len="sm" w="sm" type="none"/>
                    </a:lnT>
                    <a:lnB cap="flat" cmpd="sng" w="7625">
                      <a:solidFill>
                        <a:srgbClr val="9E9E9E"/>
                      </a:solidFill>
                      <a:prstDash val="solid"/>
                      <a:round/>
                      <a:headEnd len="sm" w="sm" type="none"/>
                      <a:tailEnd len="sm" w="sm" type="none"/>
                    </a:lnB>
                    <a:solidFill>
                      <a:srgbClr val="FFC107"/>
                    </a:solidFill>
                  </a:tcPr>
                </a:tc>
              </a:tr>
              <a:tr h="635225">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OTC4</a:t>
                      </a:r>
                      <a:endParaRPr sz="1100">
                        <a:solidFill>
                          <a:srgbClr val="001840"/>
                        </a:solidFill>
                        <a:latin typeface="Comfortaa"/>
                        <a:ea typeface="Comfortaa"/>
                        <a:cs typeface="Comfortaa"/>
                        <a:sym typeface="Comfortaa"/>
                      </a:endParaRPr>
                    </a:p>
                  </a:txBody>
                  <a:tcPr marT="91425" marB="91425" marR="28575" marL="28575" anchor="ctr">
                    <a:lnL cap="flat" cmpd="sng" w="7625">
                      <a:solidFill>
                        <a:srgbClr val="9E9E9E"/>
                      </a:solidFill>
                      <a:prstDash val="solid"/>
                      <a:round/>
                      <a:headEnd len="sm" w="sm" type="none"/>
                      <a:tailEnd len="sm" w="sm" type="none"/>
                    </a:lnL>
                    <a:lnR cap="flat" cmpd="sng" w="7625">
                      <a:solidFill>
                        <a:srgbClr val="9E9E9E"/>
                      </a:solidFill>
                      <a:prstDash val="solid"/>
                      <a:round/>
                      <a:headEnd len="sm" w="sm" type="none"/>
                      <a:tailEnd len="sm" w="sm" type="none"/>
                    </a:lnR>
                    <a:lnT cap="flat" cmpd="sng" w="7625">
                      <a:solidFill>
                        <a:srgbClr val="9E9E9E"/>
                      </a:solidFill>
                      <a:prstDash val="solid"/>
                      <a:round/>
                      <a:headEnd len="sm" w="sm" type="none"/>
                      <a:tailEnd len="sm" w="sm" type="none"/>
                    </a:lnT>
                    <a:lnB cap="flat" cmpd="sng" w="7625">
                      <a:solidFill>
                        <a:srgbClr val="9E9E9E"/>
                      </a:solidFill>
                      <a:prstDash val="solid"/>
                      <a:round/>
                      <a:headEnd len="sm" w="sm" type="none"/>
                      <a:tailEnd len="sm" w="sm" type="none"/>
                    </a:lnB>
                    <a:solidFill>
                      <a:srgbClr val="FDC55F"/>
                    </a:solidFill>
                  </a:tcPr>
                </a:tc>
                <a:tc>
                  <a:txBody>
                    <a:bodyPr/>
                    <a:lstStyle/>
                    <a:p>
                      <a:pPr indent="0" lvl="0" marL="0" rtl="0" algn="ctr">
                        <a:lnSpc>
                          <a:spcPct val="115000"/>
                        </a:lnSpc>
                        <a:spcBef>
                          <a:spcPts val="0"/>
                        </a:spcBef>
                        <a:spcAft>
                          <a:spcPts val="0"/>
                        </a:spcAft>
                        <a:buNone/>
                      </a:pPr>
                      <a:r>
                        <a:rPr lang="ca">
                          <a:solidFill>
                            <a:srgbClr val="001840"/>
                          </a:solidFill>
                          <a:latin typeface="Comfortaa"/>
                          <a:ea typeface="Comfortaa"/>
                          <a:cs typeface="Comfortaa"/>
                          <a:sym typeface="Comfortaa"/>
                        </a:rPr>
                        <a:t>7</a:t>
                      </a:r>
                      <a:endParaRPr>
                        <a:solidFill>
                          <a:srgbClr val="001840"/>
                        </a:solidFill>
                        <a:latin typeface="Comfortaa"/>
                        <a:ea typeface="Comfortaa"/>
                        <a:cs typeface="Comfortaa"/>
                        <a:sym typeface="Comfortaa"/>
                      </a:endParaRPr>
                    </a:p>
                  </a:txBody>
                  <a:tcPr marT="91425" marB="91425" marR="28575" marL="28575" anchor="ctr">
                    <a:lnL cap="flat" cmpd="sng" w="7625">
                      <a:solidFill>
                        <a:srgbClr val="9E9E9E"/>
                      </a:solidFill>
                      <a:prstDash val="solid"/>
                      <a:round/>
                      <a:headEnd len="sm" w="sm" type="none"/>
                      <a:tailEnd len="sm" w="sm" type="none"/>
                    </a:lnL>
                    <a:lnR cap="flat" cmpd="sng" w="7625">
                      <a:solidFill>
                        <a:srgbClr val="9E9E9E"/>
                      </a:solidFill>
                      <a:prstDash val="solid"/>
                      <a:round/>
                      <a:headEnd len="sm" w="sm" type="none"/>
                      <a:tailEnd len="sm" w="sm" type="none"/>
                    </a:lnR>
                    <a:lnT cap="flat" cmpd="sng" w="7625">
                      <a:solidFill>
                        <a:srgbClr val="9E9E9E"/>
                      </a:solidFill>
                      <a:prstDash val="solid"/>
                      <a:round/>
                      <a:headEnd len="sm" w="sm" type="none"/>
                      <a:tailEnd len="sm" w="sm" type="none"/>
                    </a:lnT>
                    <a:lnB cap="flat" cmpd="sng" w="7625">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a:solidFill>
                            <a:srgbClr val="001840"/>
                          </a:solidFill>
                          <a:latin typeface="Comfortaa"/>
                          <a:ea typeface="Comfortaa"/>
                          <a:cs typeface="Comfortaa"/>
                          <a:sym typeface="Comfortaa"/>
                        </a:rPr>
                        <a:t>21</a:t>
                      </a:r>
                      <a:endParaRPr>
                        <a:solidFill>
                          <a:srgbClr val="001840"/>
                        </a:solidFill>
                        <a:latin typeface="Comfortaa"/>
                        <a:ea typeface="Comfortaa"/>
                        <a:cs typeface="Comfortaa"/>
                        <a:sym typeface="Comfortaa"/>
                      </a:endParaRPr>
                    </a:p>
                  </a:txBody>
                  <a:tcPr marT="91425" marB="91425" marR="28575" marL="28575" anchor="ctr">
                    <a:lnL cap="flat" cmpd="sng" w="7625">
                      <a:solidFill>
                        <a:srgbClr val="9E9E9E"/>
                      </a:solidFill>
                      <a:prstDash val="solid"/>
                      <a:round/>
                      <a:headEnd len="sm" w="sm" type="none"/>
                      <a:tailEnd len="sm" w="sm" type="none"/>
                    </a:lnL>
                    <a:lnR cap="flat" cmpd="sng" w="7625">
                      <a:solidFill>
                        <a:srgbClr val="9E9E9E"/>
                      </a:solidFill>
                      <a:prstDash val="solid"/>
                      <a:round/>
                      <a:headEnd len="sm" w="sm" type="none"/>
                      <a:tailEnd len="sm" w="sm" type="none"/>
                    </a:lnR>
                    <a:lnT cap="flat" cmpd="sng" w="7625">
                      <a:solidFill>
                        <a:srgbClr val="9E9E9E"/>
                      </a:solidFill>
                      <a:prstDash val="solid"/>
                      <a:round/>
                      <a:headEnd len="sm" w="sm" type="none"/>
                      <a:tailEnd len="sm" w="sm" type="none"/>
                    </a:lnT>
                    <a:lnB cap="flat" cmpd="sng" w="7625">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a:solidFill>
                            <a:srgbClr val="001840"/>
                          </a:solidFill>
                          <a:latin typeface="Comfortaa"/>
                          <a:ea typeface="Comfortaa"/>
                          <a:cs typeface="Comfortaa"/>
                          <a:sym typeface="Comfortaa"/>
                        </a:rPr>
                        <a:t>49</a:t>
                      </a:r>
                      <a:endParaRPr>
                        <a:solidFill>
                          <a:srgbClr val="001840"/>
                        </a:solidFill>
                        <a:latin typeface="Comfortaa"/>
                        <a:ea typeface="Comfortaa"/>
                        <a:cs typeface="Comfortaa"/>
                        <a:sym typeface="Comfortaa"/>
                      </a:endParaRPr>
                    </a:p>
                  </a:txBody>
                  <a:tcPr marT="91425" marB="91425" marR="28575" marL="28575" anchor="ctr">
                    <a:lnL cap="flat" cmpd="sng" w="7625">
                      <a:solidFill>
                        <a:srgbClr val="9E9E9E"/>
                      </a:solidFill>
                      <a:prstDash val="solid"/>
                      <a:round/>
                      <a:headEnd len="sm" w="sm" type="none"/>
                      <a:tailEnd len="sm" w="sm" type="none"/>
                    </a:lnL>
                    <a:lnR cap="flat" cmpd="sng" w="7625">
                      <a:solidFill>
                        <a:srgbClr val="9E9E9E"/>
                      </a:solidFill>
                      <a:prstDash val="solid"/>
                      <a:round/>
                      <a:headEnd len="sm" w="sm" type="none"/>
                      <a:tailEnd len="sm" w="sm" type="none"/>
                    </a:lnR>
                    <a:lnT cap="flat" cmpd="sng" w="7625">
                      <a:solidFill>
                        <a:srgbClr val="9E9E9E"/>
                      </a:solidFill>
                      <a:prstDash val="solid"/>
                      <a:round/>
                      <a:headEnd len="sm" w="sm" type="none"/>
                      <a:tailEnd len="sm" w="sm" type="none"/>
                    </a:lnT>
                    <a:lnB cap="flat" cmpd="sng" w="7625">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a:solidFill>
                            <a:srgbClr val="001840"/>
                          </a:solidFill>
                          <a:latin typeface="Comfortaa"/>
                          <a:ea typeface="Comfortaa"/>
                          <a:cs typeface="Comfortaa"/>
                          <a:sym typeface="Comfortaa"/>
                        </a:rPr>
                        <a:t>126</a:t>
                      </a:r>
                      <a:endParaRPr>
                        <a:solidFill>
                          <a:srgbClr val="001840"/>
                        </a:solidFill>
                        <a:latin typeface="Comfortaa"/>
                        <a:ea typeface="Comfortaa"/>
                        <a:cs typeface="Comfortaa"/>
                        <a:sym typeface="Comfortaa"/>
                      </a:endParaRPr>
                    </a:p>
                  </a:txBody>
                  <a:tcPr marT="91425" marB="91425" marR="28575" marL="28575" anchor="ctr">
                    <a:lnL cap="flat" cmpd="sng" w="7625">
                      <a:solidFill>
                        <a:srgbClr val="9E9E9E"/>
                      </a:solidFill>
                      <a:prstDash val="solid"/>
                      <a:round/>
                      <a:headEnd len="sm" w="sm" type="none"/>
                      <a:tailEnd len="sm" w="sm" type="none"/>
                    </a:lnL>
                    <a:lnR cap="flat" cmpd="sng" w="7625">
                      <a:solidFill>
                        <a:srgbClr val="9E9E9E"/>
                      </a:solidFill>
                      <a:prstDash val="solid"/>
                      <a:round/>
                      <a:headEnd len="sm" w="sm" type="none"/>
                      <a:tailEnd len="sm" w="sm" type="none"/>
                    </a:lnR>
                    <a:lnT cap="flat" cmpd="sng" w="7625">
                      <a:solidFill>
                        <a:srgbClr val="9E9E9E"/>
                      </a:solidFill>
                      <a:prstDash val="solid"/>
                      <a:round/>
                      <a:headEnd len="sm" w="sm" type="none"/>
                      <a:tailEnd len="sm" w="sm" type="none"/>
                    </a:lnT>
                    <a:lnB cap="flat" cmpd="sng" w="7625">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a:solidFill>
                            <a:srgbClr val="001840"/>
                          </a:solidFill>
                          <a:latin typeface="Comfortaa"/>
                          <a:ea typeface="Comfortaa"/>
                          <a:cs typeface="Comfortaa"/>
                          <a:sym typeface="Comfortaa"/>
                        </a:rPr>
                        <a:t>178</a:t>
                      </a:r>
                      <a:endParaRPr>
                        <a:solidFill>
                          <a:srgbClr val="001840"/>
                        </a:solidFill>
                        <a:latin typeface="Comfortaa"/>
                        <a:ea typeface="Comfortaa"/>
                        <a:cs typeface="Comfortaa"/>
                        <a:sym typeface="Comfortaa"/>
                      </a:endParaRPr>
                    </a:p>
                  </a:txBody>
                  <a:tcPr marT="91425" marB="91425" marR="28575" marL="28575" anchor="ctr">
                    <a:lnL cap="flat" cmpd="sng" w="7625">
                      <a:solidFill>
                        <a:srgbClr val="9E9E9E"/>
                      </a:solidFill>
                      <a:prstDash val="solid"/>
                      <a:round/>
                      <a:headEnd len="sm" w="sm" type="none"/>
                      <a:tailEnd len="sm" w="sm" type="none"/>
                    </a:lnL>
                    <a:lnR cap="flat" cmpd="sng" w="7625">
                      <a:solidFill>
                        <a:srgbClr val="9E9E9E"/>
                      </a:solidFill>
                      <a:prstDash val="solid"/>
                      <a:round/>
                      <a:headEnd len="sm" w="sm" type="none"/>
                      <a:tailEnd len="sm" w="sm" type="none"/>
                    </a:lnR>
                    <a:lnT cap="flat" cmpd="sng" w="7625">
                      <a:solidFill>
                        <a:srgbClr val="9E9E9E"/>
                      </a:solidFill>
                      <a:prstDash val="solid"/>
                      <a:round/>
                      <a:headEnd len="sm" w="sm" type="none"/>
                      <a:tailEnd len="sm" w="sm" type="none"/>
                    </a:lnT>
                    <a:lnB cap="flat" cmpd="sng" w="7625">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a:solidFill>
                            <a:srgbClr val="001840"/>
                          </a:solidFill>
                          <a:latin typeface="Comfortaa"/>
                          <a:ea typeface="Comfortaa"/>
                          <a:cs typeface="Comfortaa"/>
                          <a:sym typeface="Comfortaa"/>
                        </a:rPr>
                        <a:t>224</a:t>
                      </a:r>
                      <a:endParaRPr>
                        <a:solidFill>
                          <a:srgbClr val="001840"/>
                        </a:solidFill>
                        <a:latin typeface="Comfortaa"/>
                        <a:ea typeface="Comfortaa"/>
                        <a:cs typeface="Comfortaa"/>
                        <a:sym typeface="Comfortaa"/>
                      </a:endParaRPr>
                    </a:p>
                  </a:txBody>
                  <a:tcPr marT="91425" marB="91425" marR="28575" marL="28575" anchor="ctr">
                    <a:lnL cap="flat" cmpd="sng" w="7625">
                      <a:solidFill>
                        <a:srgbClr val="9E9E9E"/>
                      </a:solidFill>
                      <a:prstDash val="solid"/>
                      <a:round/>
                      <a:headEnd len="sm" w="sm" type="none"/>
                      <a:tailEnd len="sm" w="sm" type="none"/>
                    </a:lnL>
                    <a:lnR cap="flat" cmpd="sng" w="7625">
                      <a:solidFill>
                        <a:srgbClr val="9E9E9E"/>
                      </a:solidFill>
                      <a:prstDash val="solid"/>
                      <a:round/>
                      <a:headEnd len="sm" w="sm" type="none"/>
                      <a:tailEnd len="sm" w="sm" type="none"/>
                    </a:lnR>
                    <a:lnT cap="flat" cmpd="sng" w="7625">
                      <a:solidFill>
                        <a:srgbClr val="9E9E9E"/>
                      </a:solidFill>
                      <a:prstDash val="solid"/>
                      <a:round/>
                      <a:headEnd len="sm" w="sm" type="none"/>
                      <a:tailEnd len="sm" w="sm" type="none"/>
                    </a:lnT>
                    <a:lnB cap="flat" cmpd="sng" w="7625">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a:solidFill>
                            <a:srgbClr val="001840"/>
                          </a:solidFill>
                          <a:latin typeface="Comfortaa"/>
                          <a:ea typeface="Comfortaa"/>
                          <a:cs typeface="Comfortaa"/>
                          <a:sym typeface="Comfortaa"/>
                        </a:rPr>
                        <a:t>220</a:t>
                      </a:r>
                      <a:endParaRPr>
                        <a:solidFill>
                          <a:srgbClr val="001840"/>
                        </a:solidFill>
                        <a:latin typeface="Comfortaa"/>
                        <a:ea typeface="Comfortaa"/>
                        <a:cs typeface="Comfortaa"/>
                        <a:sym typeface="Comfortaa"/>
                      </a:endParaRPr>
                    </a:p>
                  </a:txBody>
                  <a:tcPr marT="91425" marB="91425" marR="28575" marL="28575" anchor="ctr">
                    <a:lnL cap="flat" cmpd="sng" w="7625">
                      <a:solidFill>
                        <a:srgbClr val="9E9E9E"/>
                      </a:solidFill>
                      <a:prstDash val="solid"/>
                      <a:round/>
                      <a:headEnd len="sm" w="sm" type="none"/>
                      <a:tailEnd len="sm" w="sm" type="none"/>
                    </a:lnL>
                    <a:lnR cap="flat" cmpd="sng" w="7625">
                      <a:solidFill>
                        <a:srgbClr val="9E9E9E"/>
                      </a:solidFill>
                      <a:prstDash val="solid"/>
                      <a:round/>
                      <a:headEnd len="sm" w="sm" type="none"/>
                      <a:tailEnd len="sm" w="sm" type="none"/>
                    </a:lnR>
                    <a:lnT cap="flat" cmpd="sng" w="7625">
                      <a:solidFill>
                        <a:srgbClr val="9E9E9E"/>
                      </a:solidFill>
                      <a:prstDash val="solid"/>
                      <a:round/>
                      <a:headEnd len="sm" w="sm" type="none"/>
                      <a:tailEnd len="sm" w="sm" type="none"/>
                    </a:lnT>
                    <a:lnB cap="flat" cmpd="sng" w="7625">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a:solidFill>
                            <a:srgbClr val="001840"/>
                          </a:solidFill>
                          <a:latin typeface="Comfortaa"/>
                          <a:ea typeface="Comfortaa"/>
                          <a:cs typeface="Comfortaa"/>
                          <a:sym typeface="Comfortaa"/>
                        </a:rPr>
                        <a:t>188</a:t>
                      </a:r>
                      <a:endParaRPr>
                        <a:solidFill>
                          <a:srgbClr val="001840"/>
                        </a:solidFill>
                        <a:latin typeface="Comfortaa"/>
                        <a:ea typeface="Comfortaa"/>
                        <a:cs typeface="Comfortaa"/>
                        <a:sym typeface="Comfortaa"/>
                      </a:endParaRPr>
                    </a:p>
                  </a:txBody>
                  <a:tcPr marT="91425" marB="91425" marR="28575" marL="28575" anchor="ctr">
                    <a:lnL cap="flat" cmpd="sng" w="7625">
                      <a:solidFill>
                        <a:srgbClr val="9E9E9E"/>
                      </a:solidFill>
                      <a:prstDash val="solid"/>
                      <a:round/>
                      <a:headEnd len="sm" w="sm" type="none"/>
                      <a:tailEnd len="sm" w="sm" type="none"/>
                    </a:lnL>
                    <a:lnR cap="flat" cmpd="sng" w="7625">
                      <a:solidFill>
                        <a:srgbClr val="9E9E9E"/>
                      </a:solidFill>
                      <a:prstDash val="solid"/>
                      <a:round/>
                      <a:headEnd len="sm" w="sm" type="none"/>
                      <a:tailEnd len="sm" w="sm" type="none"/>
                    </a:lnR>
                    <a:lnT cap="flat" cmpd="sng" w="7625">
                      <a:solidFill>
                        <a:srgbClr val="9E9E9E"/>
                      </a:solidFill>
                      <a:prstDash val="solid"/>
                      <a:round/>
                      <a:headEnd len="sm" w="sm" type="none"/>
                      <a:tailEnd len="sm" w="sm" type="none"/>
                    </a:lnT>
                    <a:lnB cap="flat" cmpd="sng" w="7625">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a:solidFill>
                            <a:srgbClr val="001840"/>
                          </a:solidFill>
                          <a:latin typeface="Comfortaa"/>
                          <a:ea typeface="Comfortaa"/>
                          <a:cs typeface="Comfortaa"/>
                          <a:sym typeface="Comfortaa"/>
                        </a:rPr>
                        <a:t>170</a:t>
                      </a:r>
                      <a:endParaRPr>
                        <a:solidFill>
                          <a:srgbClr val="001840"/>
                        </a:solidFill>
                        <a:latin typeface="Comfortaa"/>
                        <a:ea typeface="Comfortaa"/>
                        <a:cs typeface="Comfortaa"/>
                        <a:sym typeface="Comfortaa"/>
                      </a:endParaRPr>
                    </a:p>
                  </a:txBody>
                  <a:tcPr marT="91425" marB="91425" marR="28575" marL="28575" anchor="ctr">
                    <a:lnL cap="flat" cmpd="sng" w="7625">
                      <a:solidFill>
                        <a:srgbClr val="9E9E9E"/>
                      </a:solidFill>
                      <a:prstDash val="solid"/>
                      <a:round/>
                      <a:headEnd len="sm" w="sm" type="none"/>
                      <a:tailEnd len="sm" w="sm" type="none"/>
                    </a:lnL>
                    <a:lnR cap="flat" cmpd="sng" w="7625">
                      <a:solidFill>
                        <a:srgbClr val="9E9E9E"/>
                      </a:solidFill>
                      <a:prstDash val="solid"/>
                      <a:round/>
                      <a:headEnd len="sm" w="sm" type="none"/>
                      <a:tailEnd len="sm" w="sm" type="none"/>
                    </a:lnR>
                    <a:lnT cap="flat" cmpd="sng" w="7625">
                      <a:solidFill>
                        <a:srgbClr val="9E9E9E"/>
                      </a:solidFill>
                      <a:prstDash val="solid"/>
                      <a:round/>
                      <a:headEnd len="sm" w="sm" type="none"/>
                      <a:tailEnd len="sm" w="sm" type="none"/>
                    </a:lnT>
                    <a:lnB cap="flat" cmpd="sng" w="7625">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a:solidFill>
                            <a:srgbClr val="001840"/>
                          </a:solidFill>
                          <a:latin typeface="Comfortaa"/>
                          <a:ea typeface="Comfortaa"/>
                          <a:cs typeface="Comfortaa"/>
                          <a:sym typeface="Comfortaa"/>
                        </a:rPr>
                        <a:t>229</a:t>
                      </a:r>
                      <a:endParaRPr>
                        <a:solidFill>
                          <a:srgbClr val="001840"/>
                        </a:solidFill>
                        <a:latin typeface="Comfortaa"/>
                        <a:ea typeface="Comfortaa"/>
                        <a:cs typeface="Comfortaa"/>
                        <a:sym typeface="Comfortaa"/>
                      </a:endParaRPr>
                    </a:p>
                  </a:txBody>
                  <a:tcPr marT="91425" marB="91425" marR="28575" marL="28575" anchor="ctr">
                    <a:lnL cap="flat" cmpd="sng" w="7625">
                      <a:solidFill>
                        <a:srgbClr val="9E9E9E"/>
                      </a:solidFill>
                      <a:prstDash val="solid"/>
                      <a:round/>
                      <a:headEnd len="sm" w="sm" type="none"/>
                      <a:tailEnd len="sm" w="sm" type="none"/>
                    </a:lnL>
                    <a:lnR cap="flat" cmpd="sng" w="7625">
                      <a:solidFill>
                        <a:srgbClr val="9E9E9E"/>
                      </a:solidFill>
                      <a:prstDash val="solid"/>
                      <a:round/>
                      <a:headEnd len="sm" w="sm" type="none"/>
                      <a:tailEnd len="sm" w="sm" type="none"/>
                    </a:lnR>
                    <a:lnT cap="flat" cmpd="sng" w="7625">
                      <a:solidFill>
                        <a:srgbClr val="9E9E9E"/>
                      </a:solidFill>
                      <a:prstDash val="solid"/>
                      <a:round/>
                      <a:headEnd len="sm" w="sm" type="none"/>
                      <a:tailEnd len="sm" w="sm" type="none"/>
                    </a:lnT>
                    <a:lnB cap="flat" cmpd="sng" w="7625">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a:solidFill>
                            <a:srgbClr val="001840"/>
                          </a:solidFill>
                          <a:latin typeface="Comfortaa"/>
                          <a:ea typeface="Comfortaa"/>
                          <a:cs typeface="Comfortaa"/>
                          <a:sym typeface="Comfortaa"/>
                        </a:rPr>
                        <a:t>272</a:t>
                      </a:r>
                      <a:endParaRPr>
                        <a:solidFill>
                          <a:srgbClr val="001840"/>
                        </a:solidFill>
                        <a:latin typeface="Comfortaa"/>
                        <a:ea typeface="Comfortaa"/>
                        <a:cs typeface="Comfortaa"/>
                        <a:sym typeface="Comfortaa"/>
                      </a:endParaRPr>
                    </a:p>
                  </a:txBody>
                  <a:tcPr marT="91425" marB="91425" marR="28575" marL="28575" anchor="ctr">
                    <a:lnL cap="flat" cmpd="sng" w="7625">
                      <a:solidFill>
                        <a:srgbClr val="9E9E9E"/>
                      </a:solidFill>
                      <a:prstDash val="solid"/>
                      <a:round/>
                      <a:headEnd len="sm" w="sm" type="none"/>
                      <a:tailEnd len="sm" w="sm" type="none"/>
                    </a:lnL>
                    <a:lnR cap="flat" cmpd="sng" w="7625">
                      <a:solidFill>
                        <a:srgbClr val="9E9E9E"/>
                      </a:solidFill>
                      <a:prstDash val="solid"/>
                      <a:round/>
                      <a:headEnd len="sm" w="sm" type="none"/>
                      <a:tailEnd len="sm" w="sm" type="none"/>
                    </a:lnR>
                    <a:lnT cap="flat" cmpd="sng" w="7625">
                      <a:solidFill>
                        <a:srgbClr val="9E9E9E"/>
                      </a:solidFill>
                      <a:prstDash val="solid"/>
                      <a:round/>
                      <a:headEnd len="sm" w="sm" type="none"/>
                      <a:tailEnd len="sm" w="sm" type="none"/>
                    </a:lnT>
                    <a:lnB cap="flat" cmpd="sng" w="7625">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a:solidFill>
                            <a:srgbClr val="001840"/>
                          </a:solidFill>
                          <a:latin typeface="Comfortaa"/>
                          <a:ea typeface="Comfortaa"/>
                          <a:cs typeface="Comfortaa"/>
                          <a:sym typeface="Comfortaa"/>
                        </a:rPr>
                        <a:t>416</a:t>
                      </a:r>
                      <a:endParaRPr>
                        <a:solidFill>
                          <a:srgbClr val="001840"/>
                        </a:solidFill>
                        <a:latin typeface="Comfortaa"/>
                        <a:ea typeface="Comfortaa"/>
                        <a:cs typeface="Comfortaa"/>
                        <a:sym typeface="Comfortaa"/>
                      </a:endParaRPr>
                    </a:p>
                  </a:txBody>
                  <a:tcPr marT="91425" marB="91425" marR="28575" marL="28575" anchor="ctr">
                    <a:lnL cap="flat" cmpd="sng" w="7625">
                      <a:solidFill>
                        <a:srgbClr val="9E9E9E"/>
                      </a:solidFill>
                      <a:prstDash val="solid"/>
                      <a:round/>
                      <a:headEnd len="sm" w="sm" type="none"/>
                      <a:tailEnd len="sm" w="sm" type="none"/>
                    </a:lnL>
                    <a:lnR cap="flat" cmpd="sng" w="7625">
                      <a:solidFill>
                        <a:srgbClr val="9E9E9E"/>
                      </a:solidFill>
                      <a:prstDash val="solid"/>
                      <a:round/>
                      <a:headEnd len="sm" w="sm" type="none"/>
                      <a:tailEnd len="sm" w="sm" type="none"/>
                    </a:lnR>
                    <a:lnT cap="flat" cmpd="sng" w="7625">
                      <a:solidFill>
                        <a:srgbClr val="9E9E9E"/>
                      </a:solidFill>
                      <a:prstDash val="solid"/>
                      <a:round/>
                      <a:headEnd len="sm" w="sm" type="none"/>
                      <a:tailEnd len="sm" w="sm" type="none"/>
                    </a:lnT>
                    <a:lnB cap="flat" cmpd="sng" w="7625">
                      <a:solidFill>
                        <a:srgbClr val="9E9E9E"/>
                      </a:solidFill>
                      <a:prstDash val="solid"/>
                      <a:round/>
                      <a:headEnd len="sm" w="sm" type="none"/>
                      <a:tailEnd len="sm" w="sm" type="none"/>
                    </a:lnB>
                    <a:solidFill>
                      <a:srgbClr val="FFFDF0"/>
                    </a:solidFill>
                  </a:tcPr>
                </a:tc>
              </a:tr>
              <a:tr h="635225">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ACML.</a:t>
                      </a:r>
                      <a:endParaRPr sz="1100">
                        <a:solidFill>
                          <a:srgbClr val="001840"/>
                        </a:solidFill>
                        <a:latin typeface="Comfortaa"/>
                        <a:ea typeface="Comfortaa"/>
                        <a:cs typeface="Comfortaa"/>
                        <a:sym typeface="Comfortaa"/>
                      </a:endParaRPr>
                    </a:p>
                  </a:txBody>
                  <a:tcPr marT="91425" marB="91425" marR="28575" marL="28575" anchor="ctr">
                    <a:lnL cap="flat" cmpd="sng" w="7625">
                      <a:solidFill>
                        <a:srgbClr val="9E9E9E"/>
                      </a:solidFill>
                      <a:prstDash val="solid"/>
                      <a:round/>
                      <a:headEnd len="sm" w="sm" type="none"/>
                      <a:tailEnd len="sm" w="sm" type="none"/>
                    </a:lnL>
                    <a:lnR cap="flat" cmpd="sng" w="7625">
                      <a:solidFill>
                        <a:srgbClr val="9E9E9E"/>
                      </a:solidFill>
                      <a:prstDash val="solid"/>
                      <a:round/>
                      <a:headEnd len="sm" w="sm" type="none"/>
                      <a:tailEnd len="sm" w="sm" type="none"/>
                    </a:lnR>
                    <a:lnT cap="flat" cmpd="sng" w="7625">
                      <a:solidFill>
                        <a:srgbClr val="9E9E9E"/>
                      </a:solidFill>
                      <a:prstDash val="solid"/>
                      <a:round/>
                      <a:headEnd len="sm" w="sm" type="none"/>
                      <a:tailEnd len="sm" w="sm" type="none"/>
                    </a:lnT>
                    <a:lnB cap="flat" cmpd="sng" w="7625">
                      <a:solidFill>
                        <a:srgbClr val="9E9E9E"/>
                      </a:solidFill>
                      <a:prstDash val="solid"/>
                      <a:round/>
                      <a:headEnd len="sm" w="sm" type="none"/>
                      <a:tailEnd len="sm" w="sm" type="none"/>
                    </a:lnB>
                    <a:solidFill>
                      <a:srgbClr val="FDC55F"/>
                    </a:solidFill>
                  </a:tcPr>
                </a:tc>
                <a:tc>
                  <a:txBody>
                    <a:bodyPr/>
                    <a:lstStyle/>
                    <a:p>
                      <a:pPr indent="0" lvl="0" marL="0" rtl="0" algn="ctr">
                        <a:lnSpc>
                          <a:spcPct val="115000"/>
                        </a:lnSpc>
                        <a:spcBef>
                          <a:spcPts val="0"/>
                        </a:spcBef>
                        <a:spcAft>
                          <a:spcPts val="0"/>
                        </a:spcAft>
                        <a:buNone/>
                      </a:pPr>
                      <a:r>
                        <a:rPr lang="ca">
                          <a:solidFill>
                            <a:srgbClr val="001840"/>
                          </a:solidFill>
                          <a:latin typeface="Comfortaa"/>
                          <a:ea typeface="Comfortaa"/>
                          <a:cs typeface="Comfortaa"/>
                          <a:sym typeface="Comfortaa"/>
                        </a:rPr>
                        <a:t>4</a:t>
                      </a:r>
                      <a:endParaRPr>
                        <a:solidFill>
                          <a:srgbClr val="001840"/>
                        </a:solidFill>
                        <a:latin typeface="Comfortaa"/>
                        <a:ea typeface="Comfortaa"/>
                        <a:cs typeface="Comfortaa"/>
                        <a:sym typeface="Comfortaa"/>
                      </a:endParaRPr>
                    </a:p>
                  </a:txBody>
                  <a:tcPr marT="91425" marB="91425" marR="28575" marL="28575" anchor="ctr">
                    <a:lnL cap="flat" cmpd="sng" w="7625">
                      <a:solidFill>
                        <a:srgbClr val="9E9E9E"/>
                      </a:solidFill>
                      <a:prstDash val="solid"/>
                      <a:round/>
                      <a:headEnd len="sm" w="sm" type="none"/>
                      <a:tailEnd len="sm" w="sm" type="none"/>
                    </a:lnL>
                    <a:lnR cap="flat" cmpd="sng" w="7625">
                      <a:solidFill>
                        <a:srgbClr val="9E9E9E"/>
                      </a:solidFill>
                      <a:prstDash val="solid"/>
                      <a:round/>
                      <a:headEnd len="sm" w="sm" type="none"/>
                      <a:tailEnd len="sm" w="sm" type="none"/>
                    </a:lnR>
                    <a:lnT cap="flat" cmpd="sng" w="7625">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a:solidFill>
                            <a:srgbClr val="001840"/>
                          </a:solidFill>
                          <a:latin typeface="Comfortaa"/>
                          <a:ea typeface="Comfortaa"/>
                          <a:cs typeface="Comfortaa"/>
                          <a:sym typeface="Comfortaa"/>
                        </a:rPr>
                        <a:t>28</a:t>
                      </a:r>
                      <a:endParaRPr>
                        <a:solidFill>
                          <a:srgbClr val="001840"/>
                        </a:solidFill>
                        <a:latin typeface="Comfortaa"/>
                        <a:ea typeface="Comfortaa"/>
                        <a:cs typeface="Comfortaa"/>
                        <a:sym typeface="Comfortaa"/>
                      </a:endParaRPr>
                    </a:p>
                  </a:txBody>
                  <a:tcPr marT="91425" marB="91425" marR="28575" marL="28575" anchor="ctr">
                    <a:lnL cap="flat" cmpd="sng" w="7625">
                      <a:solidFill>
                        <a:srgbClr val="9E9E9E"/>
                      </a:solidFill>
                      <a:prstDash val="solid"/>
                      <a:round/>
                      <a:headEnd len="sm" w="sm" type="none"/>
                      <a:tailEnd len="sm" w="sm" type="none"/>
                    </a:lnL>
                    <a:lnR cap="flat" cmpd="sng" w="7625">
                      <a:solidFill>
                        <a:srgbClr val="9E9E9E"/>
                      </a:solidFill>
                      <a:prstDash val="solid"/>
                      <a:round/>
                      <a:headEnd len="sm" w="sm" type="none"/>
                      <a:tailEnd len="sm" w="sm" type="none"/>
                    </a:lnR>
                    <a:lnT cap="flat" cmpd="sng" w="7625">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a:solidFill>
                            <a:srgbClr val="001840"/>
                          </a:solidFill>
                          <a:latin typeface="Comfortaa"/>
                          <a:ea typeface="Comfortaa"/>
                          <a:cs typeface="Comfortaa"/>
                          <a:sym typeface="Comfortaa"/>
                        </a:rPr>
                        <a:t>77</a:t>
                      </a:r>
                      <a:endParaRPr>
                        <a:solidFill>
                          <a:srgbClr val="001840"/>
                        </a:solidFill>
                        <a:latin typeface="Comfortaa"/>
                        <a:ea typeface="Comfortaa"/>
                        <a:cs typeface="Comfortaa"/>
                        <a:sym typeface="Comfortaa"/>
                      </a:endParaRPr>
                    </a:p>
                  </a:txBody>
                  <a:tcPr marT="91425" marB="91425" marR="28575" marL="28575" anchor="ctr">
                    <a:lnL cap="flat" cmpd="sng" w="7625">
                      <a:solidFill>
                        <a:srgbClr val="9E9E9E"/>
                      </a:solidFill>
                      <a:prstDash val="solid"/>
                      <a:round/>
                      <a:headEnd len="sm" w="sm" type="none"/>
                      <a:tailEnd len="sm" w="sm" type="none"/>
                    </a:lnL>
                    <a:lnR cap="flat" cmpd="sng" w="7625">
                      <a:solidFill>
                        <a:srgbClr val="9E9E9E"/>
                      </a:solidFill>
                      <a:prstDash val="solid"/>
                      <a:round/>
                      <a:headEnd len="sm" w="sm" type="none"/>
                      <a:tailEnd len="sm" w="sm" type="none"/>
                    </a:lnR>
                    <a:lnT cap="flat" cmpd="sng" w="7625">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a:solidFill>
                            <a:srgbClr val="001840"/>
                          </a:solidFill>
                          <a:latin typeface="Comfortaa"/>
                          <a:ea typeface="Comfortaa"/>
                          <a:cs typeface="Comfortaa"/>
                          <a:sym typeface="Comfortaa"/>
                        </a:rPr>
                        <a:t>203</a:t>
                      </a:r>
                      <a:endParaRPr>
                        <a:solidFill>
                          <a:srgbClr val="001840"/>
                        </a:solidFill>
                        <a:latin typeface="Comfortaa"/>
                        <a:ea typeface="Comfortaa"/>
                        <a:cs typeface="Comfortaa"/>
                        <a:sym typeface="Comfortaa"/>
                      </a:endParaRPr>
                    </a:p>
                  </a:txBody>
                  <a:tcPr marT="91425" marB="91425" marR="28575" marL="28575" anchor="ctr">
                    <a:lnL cap="flat" cmpd="sng" w="7625">
                      <a:solidFill>
                        <a:srgbClr val="9E9E9E"/>
                      </a:solidFill>
                      <a:prstDash val="solid"/>
                      <a:round/>
                      <a:headEnd len="sm" w="sm" type="none"/>
                      <a:tailEnd len="sm" w="sm" type="none"/>
                    </a:lnL>
                    <a:lnR cap="flat" cmpd="sng" w="7625">
                      <a:solidFill>
                        <a:srgbClr val="9E9E9E"/>
                      </a:solidFill>
                      <a:prstDash val="solid"/>
                      <a:round/>
                      <a:headEnd len="sm" w="sm" type="none"/>
                      <a:tailEnd len="sm" w="sm" type="none"/>
                    </a:lnR>
                    <a:lnT cap="flat" cmpd="sng" w="7625">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a:solidFill>
                            <a:srgbClr val="001840"/>
                          </a:solidFill>
                          <a:latin typeface="Comfortaa"/>
                          <a:ea typeface="Comfortaa"/>
                          <a:cs typeface="Comfortaa"/>
                          <a:sym typeface="Comfortaa"/>
                        </a:rPr>
                        <a:t>381</a:t>
                      </a:r>
                      <a:endParaRPr>
                        <a:solidFill>
                          <a:srgbClr val="001840"/>
                        </a:solidFill>
                        <a:latin typeface="Comfortaa"/>
                        <a:ea typeface="Comfortaa"/>
                        <a:cs typeface="Comfortaa"/>
                        <a:sym typeface="Comfortaa"/>
                      </a:endParaRPr>
                    </a:p>
                  </a:txBody>
                  <a:tcPr marT="91425" marB="91425" marR="28575" marL="28575" anchor="ctr">
                    <a:lnL cap="flat" cmpd="sng" w="7625">
                      <a:solidFill>
                        <a:srgbClr val="9E9E9E"/>
                      </a:solidFill>
                      <a:prstDash val="solid"/>
                      <a:round/>
                      <a:headEnd len="sm" w="sm" type="none"/>
                      <a:tailEnd len="sm" w="sm" type="none"/>
                    </a:lnL>
                    <a:lnR cap="flat" cmpd="sng" w="7625">
                      <a:solidFill>
                        <a:srgbClr val="9E9E9E"/>
                      </a:solidFill>
                      <a:prstDash val="solid"/>
                      <a:round/>
                      <a:headEnd len="sm" w="sm" type="none"/>
                      <a:tailEnd len="sm" w="sm" type="none"/>
                    </a:lnR>
                    <a:lnT cap="flat" cmpd="sng" w="7625">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a:solidFill>
                            <a:srgbClr val="001840"/>
                          </a:solidFill>
                          <a:latin typeface="Comfortaa"/>
                          <a:ea typeface="Comfortaa"/>
                          <a:cs typeface="Comfortaa"/>
                          <a:sym typeface="Comfortaa"/>
                        </a:rPr>
                        <a:t>605</a:t>
                      </a:r>
                      <a:endParaRPr>
                        <a:solidFill>
                          <a:srgbClr val="001840"/>
                        </a:solidFill>
                        <a:latin typeface="Comfortaa"/>
                        <a:ea typeface="Comfortaa"/>
                        <a:cs typeface="Comfortaa"/>
                        <a:sym typeface="Comfortaa"/>
                      </a:endParaRPr>
                    </a:p>
                  </a:txBody>
                  <a:tcPr marT="91425" marB="91425" marR="28575" marL="28575" anchor="ctr">
                    <a:lnL cap="flat" cmpd="sng" w="7625">
                      <a:solidFill>
                        <a:srgbClr val="9E9E9E"/>
                      </a:solidFill>
                      <a:prstDash val="solid"/>
                      <a:round/>
                      <a:headEnd len="sm" w="sm" type="none"/>
                      <a:tailEnd len="sm" w="sm" type="none"/>
                    </a:lnL>
                    <a:lnR cap="flat" cmpd="sng" w="7625">
                      <a:solidFill>
                        <a:srgbClr val="9E9E9E"/>
                      </a:solidFill>
                      <a:prstDash val="solid"/>
                      <a:round/>
                      <a:headEnd len="sm" w="sm" type="none"/>
                      <a:tailEnd len="sm" w="sm" type="none"/>
                    </a:lnR>
                    <a:lnT cap="flat" cmpd="sng" w="7625">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a:solidFill>
                            <a:srgbClr val="001840"/>
                          </a:solidFill>
                          <a:latin typeface="Comfortaa"/>
                          <a:ea typeface="Comfortaa"/>
                          <a:cs typeface="Comfortaa"/>
                          <a:sym typeface="Comfortaa"/>
                        </a:rPr>
                        <a:t>825</a:t>
                      </a:r>
                      <a:endParaRPr>
                        <a:solidFill>
                          <a:srgbClr val="001840"/>
                        </a:solidFill>
                        <a:latin typeface="Comfortaa"/>
                        <a:ea typeface="Comfortaa"/>
                        <a:cs typeface="Comfortaa"/>
                        <a:sym typeface="Comfortaa"/>
                      </a:endParaRPr>
                    </a:p>
                  </a:txBody>
                  <a:tcPr marT="91425" marB="91425" marR="28575" marL="28575" anchor="ctr">
                    <a:lnL cap="flat" cmpd="sng" w="7625">
                      <a:solidFill>
                        <a:srgbClr val="9E9E9E"/>
                      </a:solidFill>
                      <a:prstDash val="solid"/>
                      <a:round/>
                      <a:headEnd len="sm" w="sm" type="none"/>
                      <a:tailEnd len="sm" w="sm" type="none"/>
                    </a:lnL>
                    <a:lnR cap="flat" cmpd="sng" w="7625">
                      <a:solidFill>
                        <a:srgbClr val="9E9E9E"/>
                      </a:solidFill>
                      <a:prstDash val="solid"/>
                      <a:round/>
                      <a:headEnd len="sm" w="sm" type="none"/>
                      <a:tailEnd len="sm" w="sm" type="none"/>
                    </a:lnR>
                    <a:lnT cap="flat" cmpd="sng" w="7625">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a:solidFill>
                            <a:srgbClr val="001840"/>
                          </a:solidFill>
                          <a:latin typeface="Comfortaa"/>
                          <a:ea typeface="Comfortaa"/>
                          <a:cs typeface="Comfortaa"/>
                          <a:sym typeface="Comfortaa"/>
                        </a:rPr>
                        <a:t>1013</a:t>
                      </a:r>
                      <a:endParaRPr>
                        <a:solidFill>
                          <a:srgbClr val="001840"/>
                        </a:solidFill>
                        <a:latin typeface="Comfortaa"/>
                        <a:ea typeface="Comfortaa"/>
                        <a:cs typeface="Comfortaa"/>
                        <a:sym typeface="Comfortaa"/>
                      </a:endParaRPr>
                    </a:p>
                  </a:txBody>
                  <a:tcPr marT="91425" marB="91425" marR="28575" marL="28575" anchor="ctr">
                    <a:lnL cap="flat" cmpd="sng" w="7625">
                      <a:solidFill>
                        <a:srgbClr val="9E9E9E"/>
                      </a:solidFill>
                      <a:prstDash val="solid"/>
                      <a:round/>
                      <a:headEnd len="sm" w="sm" type="none"/>
                      <a:tailEnd len="sm" w="sm" type="none"/>
                    </a:lnL>
                    <a:lnR cap="flat" cmpd="sng" w="7625">
                      <a:solidFill>
                        <a:srgbClr val="9E9E9E"/>
                      </a:solidFill>
                      <a:prstDash val="solid"/>
                      <a:round/>
                      <a:headEnd len="sm" w="sm" type="none"/>
                      <a:tailEnd len="sm" w="sm" type="none"/>
                    </a:lnR>
                    <a:lnT cap="flat" cmpd="sng" w="7625">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a:solidFill>
                            <a:srgbClr val="001840"/>
                          </a:solidFill>
                          <a:latin typeface="Comfortaa"/>
                          <a:ea typeface="Comfortaa"/>
                          <a:cs typeface="Comfortaa"/>
                          <a:sym typeface="Comfortaa"/>
                        </a:rPr>
                        <a:t>1183</a:t>
                      </a:r>
                      <a:endParaRPr>
                        <a:solidFill>
                          <a:srgbClr val="001840"/>
                        </a:solidFill>
                        <a:latin typeface="Comfortaa"/>
                        <a:ea typeface="Comfortaa"/>
                        <a:cs typeface="Comfortaa"/>
                        <a:sym typeface="Comfortaa"/>
                      </a:endParaRPr>
                    </a:p>
                  </a:txBody>
                  <a:tcPr marT="91425" marB="91425" marR="28575" marL="28575" anchor="ctr">
                    <a:lnL cap="flat" cmpd="sng" w="7625">
                      <a:solidFill>
                        <a:srgbClr val="9E9E9E"/>
                      </a:solidFill>
                      <a:prstDash val="solid"/>
                      <a:round/>
                      <a:headEnd len="sm" w="sm" type="none"/>
                      <a:tailEnd len="sm" w="sm" type="none"/>
                    </a:lnL>
                    <a:lnR cap="flat" cmpd="sng" w="7625">
                      <a:solidFill>
                        <a:srgbClr val="9E9E9E"/>
                      </a:solidFill>
                      <a:prstDash val="solid"/>
                      <a:round/>
                      <a:headEnd len="sm" w="sm" type="none"/>
                      <a:tailEnd len="sm" w="sm" type="none"/>
                    </a:lnR>
                    <a:lnT cap="flat" cmpd="sng" w="7625">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a:solidFill>
                            <a:srgbClr val="001840"/>
                          </a:solidFill>
                          <a:latin typeface="Comfortaa"/>
                          <a:ea typeface="Comfortaa"/>
                          <a:cs typeface="Comfortaa"/>
                          <a:sym typeface="Comfortaa"/>
                        </a:rPr>
                        <a:t>1412</a:t>
                      </a:r>
                      <a:endParaRPr>
                        <a:solidFill>
                          <a:srgbClr val="001840"/>
                        </a:solidFill>
                        <a:latin typeface="Comfortaa"/>
                        <a:ea typeface="Comfortaa"/>
                        <a:cs typeface="Comfortaa"/>
                        <a:sym typeface="Comfortaa"/>
                      </a:endParaRPr>
                    </a:p>
                  </a:txBody>
                  <a:tcPr marT="91425" marB="91425" marR="28575" marL="28575" anchor="ctr">
                    <a:lnL cap="flat" cmpd="sng" w="7625">
                      <a:solidFill>
                        <a:srgbClr val="9E9E9E"/>
                      </a:solidFill>
                      <a:prstDash val="solid"/>
                      <a:round/>
                      <a:headEnd len="sm" w="sm" type="none"/>
                      <a:tailEnd len="sm" w="sm" type="none"/>
                    </a:lnL>
                    <a:lnR cap="flat" cmpd="sng" w="7625">
                      <a:solidFill>
                        <a:srgbClr val="9E9E9E"/>
                      </a:solidFill>
                      <a:prstDash val="solid"/>
                      <a:round/>
                      <a:headEnd len="sm" w="sm" type="none"/>
                      <a:tailEnd len="sm" w="sm" type="none"/>
                    </a:lnR>
                    <a:lnT cap="flat" cmpd="sng" w="7625">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a:solidFill>
                            <a:srgbClr val="001840"/>
                          </a:solidFill>
                          <a:latin typeface="Comfortaa"/>
                          <a:ea typeface="Comfortaa"/>
                          <a:cs typeface="Comfortaa"/>
                          <a:sym typeface="Comfortaa"/>
                        </a:rPr>
                        <a:t>1684</a:t>
                      </a:r>
                      <a:endParaRPr>
                        <a:solidFill>
                          <a:srgbClr val="001840"/>
                        </a:solidFill>
                        <a:latin typeface="Comfortaa"/>
                        <a:ea typeface="Comfortaa"/>
                        <a:cs typeface="Comfortaa"/>
                        <a:sym typeface="Comfortaa"/>
                      </a:endParaRPr>
                    </a:p>
                  </a:txBody>
                  <a:tcPr marT="91425" marB="91425" marR="28575" marL="28575" anchor="ctr">
                    <a:lnL cap="flat" cmpd="sng" w="7625">
                      <a:solidFill>
                        <a:srgbClr val="9E9E9E"/>
                      </a:solidFill>
                      <a:prstDash val="solid"/>
                      <a:round/>
                      <a:headEnd len="sm" w="sm" type="none"/>
                      <a:tailEnd len="sm" w="sm" type="none"/>
                    </a:lnL>
                    <a:lnR cap="flat" cmpd="sng" w="7625">
                      <a:solidFill>
                        <a:srgbClr val="9E9E9E"/>
                      </a:solidFill>
                      <a:prstDash val="solid"/>
                      <a:round/>
                      <a:headEnd len="sm" w="sm" type="none"/>
                      <a:tailEnd len="sm" w="sm" type="none"/>
                    </a:lnR>
                    <a:lnT cap="flat" cmpd="sng" w="7625">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a:solidFill>
                            <a:srgbClr val="001840"/>
                          </a:solidFill>
                          <a:latin typeface="Comfortaa"/>
                          <a:ea typeface="Comfortaa"/>
                          <a:cs typeface="Comfortaa"/>
                          <a:sym typeface="Comfortaa"/>
                        </a:rPr>
                        <a:t>2100</a:t>
                      </a:r>
                      <a:endParaRPr>
                        <a:solidFill>
                          <a:srgbClr val="001840"/>
                        </a:solidFill>
                        <a:latin typeface="Comfortaa"/>
                        <a:ea typeface="Comfortaa"/>
                        <a:cs typeface="Comfortaa"/>
                        <a:sym typeface="Comfortaa"/>
                      </a:endParaRPr>
                    </a:p>
                  </a:txBody>
                  <a:tcPr marT="91425" marB="91425" marR="28575" marL="28575" anchor="ctr">
                    <a:lnL cap="flat" cmpd="sng" w="7625">
                      <a:solidFill>
                        <a:srgbClr val="9E9E9E"/>
                      </a:solidFill>
                      <a:prstDash val="solid"/>
                      <a:round/>
                      <a:headEnd len="sm" w="sm" type="none"/>
                      <a:tailEnd len="sm" w="sm" type="none"/>
                    </a:lnL>
                    <a:lnR cap="flat" cmpd="sng" w="7625">
                      <a:solidFill>
                        <a:srgbClr val="9E9E9E"/>
                      </a:solidFill>
                      <a:prstDash val="solid"/>
                      <a:round/>
                      <a:headEnd len="sm" w="sm" type="none"/>
                      <a:tailEnd len="sm" w="sm" type="none"/>
                    </a:lnR>
                    <a:lnT cap="flat" cmpd="sng" w="7625">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r>
              <a:tr h="635225">
                <a:tc>
                  <a:txBody>
                    <a:bodyPr/>
                    <a:lstStyle/>
                    <a:p>
                      <a:pPr indent="0" lvl="0" marL="0" rtl="0" algn="ctr">
                        <a:lnSpc>
                          <a:spcPct val="115000"/>
                        </a:lnSpc>
                        <a:spcBef>
                          <a:spcPts val="0"/>
                        </a:spcBef>
                        <a:spcAft>
                          <a:spcPts val="0"/>
                        </a:spcAft>
                        <a:buNone/>
                      </a:pPr>
                      <a:r>
                        <a:rPr lang="ca" sz="1100">
                          <a:solidFill>
                            <a:srgbClr val="001840"/>
                          </a:solidFill>
                          <a:latin typeface="Comfortaa"/>
                          <a:ea typeface="Comfortaa"/>
                          <a:cs typeface="Comfortaa"/>
                          <a:sym typeface="Comfortaa"/>
                        </a:rPr>
                        <a:t>CAMP.</a:t>
                      </a:r>
                      <a:endParaRPr sz="1100">
                        <a:solidFill>
                          <a:srgbClr val="001840"/>
                        </a:solidFill>
                        <a:latin typeface="Comfortaa"/>
                        <a:ea typeface="Comfortaa"/>
                        <a:cs typeface="Comfortaa"/>
                        <a:sym typeface="Comfortaa"/>
                      </a:endParaRPr>
                    </a:p>
                  </a:txBody>
                  <a:tcPr marT="91425" marB="91425" marR="28575" marL="28575" anchor="ctr">
                    <a:lnL cap="flat" cmpd="sng" w="7625">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7625">
                      <a:solidFill>
                        <a:srgbClr val="9E9E9E"/>
                      </a:solidFill>
                      <a:prstDash val="solid"/>
                      <a:round/>
                      <a:headEnd len="sm" w="sm" type="none"/>
                      <a:tailEnd len="sm" w="sm" type="none"/>
                    </a:lnT>
                    <a:lnB cap="flat" cmpd="sng" w="7625">
                      <a:solidFill>
                        <a:srgbClr val="9E9E9E"/>
                      </a:solidFill>
                      <a:prstDash val="solid"/>
                      <a:round/>
                      <a:headEnd len="sm" w="sm" type="none"/>
                      <a:tailEnd len="sm" w="sm" type="none"/>
                    </a:lnB>
                    <a:solidFill>
                      <a:srgbClr val="FDC55F"/>
                    </a:solidFill>
                  </a:tcPr>
                </a:tc>
                <a:tc>
                  <a:txBody>
                    <a:bodyPr/>
                    <a:lstStyle/>
                    <a:p>
                      <a:pPr indent="0" lvl="0" marL="0" rtl="0" algn="ctr">
                        <a:lnSpc>
                          <a:spcPct val="115000"/>
                        </a:lnSpc>
                        <a:spcBef>
                          <a:spcPts val="0"/>
                        </a:spcBef>
                        <a:spcAft>
                          <a:spcPts val="0"/>
                        </a:spcAft>
                        <a:buNone/>
                      </a:pPr>
                      <a:r>
                        <a:rPr lang="ca" sz="1100">
                          <a:latin typeface="Comfortaa Medium"/>
                          <a:ea typeface="Comfortaa Medium"/>
                          <a:cs typeface="Comfortaa Medium"/>
                          <a:sym typeface="Comfortaa Medium"/>
                        </a:rPr>
                        <a:t>NE</a:t>
                      </a:r>
                      <a:endParaRPr sz="1100">
                        <a:solidFill>
                          <a:srgbClr val="001840"/>
                        </a:solidFill>
                        <a:latin typeface="Comfortaa Medium"/>
                        <a:ea typeface="Comfortaa Medium"/>
                        <a:cs typeface="Comfortaa Medium"/>
                        <a:sym typeface="Comfortaa Medium"/>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t/>
                      </a:r>
                      <a:endParaRPr sz="1100">
                        <a:solidFill>
                          <a:srgbClr val="001840"/>
                        </a:solidFill>
                        <a:latin typeface="Comfortaa Medium"/>
                        <a:ea typeface="Comfortaa Medium"/>
                        <a:cs typeface="Comfortaa Medium"/>
                        <a:sym typeface="Comfortaa Medium"/>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t/>
                      </a:r>
                      <a:endParaRPr sz="1100">
                        <a:solidFill>
                          <a:srgbClr val="001840"/>
                        </a:solidFill>
                        <a:latin typeface="Comfortaa Medium"/>
                        <a:ea typeface="Comfortaa Medium"/>
                        <a:cs typeface="Comfortaa Medium"/>
                        <a:sym typeface="Comfortaa Medium"/>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Medium"/>
                          <a:ea typeface="Comfortaa Medium"/>
                          <a:cs typeface="Comfortaa Medium"/>
                          <a:sym typeface="Comfortaa Medium"/>
                        </a:rPr>
                        <a:t>BIK,</a:t>
                      </a:r>
                      <a:endParaRPr sz="1100">
                        <a:latin typeface="Comfortaa Medium"/>
                        <a:ea typeface="Comfortaa Medium"/>
                        <a:cs typeface="Comfortaa Medium"/>
                        <a:sym typeface="Comfortaa Medium"/>
                      </a:endParaRPr>
                    </a:p>
                    <a:p>
                      <a:pPr indent="0" lvl="0" marL="0" rtl="0" algn="ctr">
                        <a:lnSpc>
                          <a:spcPct val="115000"/>
                        </a:lnSpc>
                        <a:spcBef>
                          <a:spcPts val="0"/>
                        </a:spcBef>
                        <a:spcAft>
                          <a:spcPts val="0"/>
                        </a:spcAft>
                        <a:buNone/>
                      </a:pPr>
                      <a:r>
                        <a:rPr lang="ca" sz="1100">
                          <a:latin typeface="Comfortaa Medium"/>
                          <a:ea typeface="Comfortaa Medium"/>
                          <a:cs typeface="Comfortaa Medium"/>
                          <a:sym typeface="Comfortaa Medium"/>
                        </a:rPr>
                        <a:t>   CPJ</a:t>
                      </a:r>
                      <a:endParaRPr sz="1100">
                        <a:solidFill>
                          <a:srgbClr val="001840"/>
                        </a:solidFill>
                        <a:latin typeface="Comfortaa Medium"/>
                        <a:ea typeface="Comfortaa Medium"/>
                        <a:cs typeface="Comfortaa Medium"/>
                        <a:sym typeface="Comfortaa Medium"/>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l">
                        <a:spcBef>
                          <a:spcPts val="0"/>
                        </a:spcBef>
                        <a:spcAft>
                          <a:spcPts val="0"/>
                        </a:spcAft>
                        <a:buNone/>
                      </a:pPr>
                      <a:r>
                        <a:rPr lang="ca" sz="1100">
                          <a:latin typeface="Comfortaa Medium"/>
                          <a:ea typeface="Comfortaa Medium"/>
                          <a:cs typeface="Comfortaa Medium"/>
                          <a:sym typeface="Comfortaa Medium"/>
                        </a:rPr>
                        <a:t>  BIK,</a:t>
                      </a:r>
                      <a:endParaRPr sz="1100">
                        <a:latin typeface="Comfortaa Medium"/>
                        <a:ea typeface="Comfortaa Medium"/>
                        <a:cs typeface="Comfortaa Medium"/>
                        <a:sym typeface="Comfortaa Medium"/>
                      </a:endParaRPr>
                    </a:p>
                    <a:p>
                      <a:pPr indent="0" lvl="0" marL="0" rtl="0" algn="l">
                        <a:spcBef>
                          <a:spcPts val="0"/>
                        </a:spcBef>
                        <a:spcAft>
                          <a:spcPts val="0"/>
                        </a:spcAft>
                        <a:buNone/>
                      </a:pPr>
                      <a:r>
                        <a:rPr lang="ca" sz="1100">
                          <a:latin typeface="Comfortaa Medium"/>
                          <a:ea typeface="Comfortaa Medium"/>
                          <a:cs typeface="Comfortaa Medium"/>
                          <a:sym typeface="Comfortaa Medium"/>
                        </a:rPr>
                        <a:t>  PEE,</a:t>
                      </a:r>
                      <a:endParaRPr sz="1100">
                        <a:latin typeface="Comfortaa Medium"/>
                        <a:ea typeface="Comfortaa Medium"/>
                        <a:cs typeface="Comfortaa Medium"/>
                        <a:sym typeface="Comfortaa Medium"/>
                      </a:endParaRPr>
                    </a:p>
                    <a:p>
                      <a:pPr indent="0" lvl="0" marL="0" rtl="0" algn="ctr">
                        <a:lnSpc>
                          <a:spcPct val="115000"/>
                        </a:lnSpc>
                        <a:spcBef>
                          <a:spcPts val="0"/>
                        </a:spcBef>
                        <a:spcAft>
                          <a:spcPts val="0"/>
                        </a:spcAft>
                        <a:buNone/>
                      </a:pPr>
                      <a:r>
                        <a:rPr lang="ca" sz="1100">
                          <a:latin typeface="Comfortaa Medium"/>
                          <a:ea typeface="Comfortaa Medium"/>
                          <a:cs typeface="Comfortaa Medium"/>
                          <a:sym typeface="Comfortaa Medium"/>
                        </a:rPr>
                        <a:t>  CPJ</a:t>
                      </a:r>
                      <a:endParaRPr sz="1100">
                        <a:solidFill>
                          <a:srgbClr val="001840"/>
                        </a:solidFill>
                        <a:latin typeface="Comfortaa Medium"/>
                        <a:ea typeface="Comfortaa Medium"/>
                        <a:cs typeface="Comfortaa Medium"/>
                        <a:sym typeface="Comfortaa Medium"/>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l">
                        <a:spcBef>
                          <a:spcPts val="0"/>
                        </a:spcBef>
                        <a:spcAft>
                          <a:spcPts val="0"/>
                        </a:spcAft>
                        <a:buNone/>
                      </a:pPr>
                      <a:r>
                        <a:rPr lang="ca" sz="1100">
                          <a:latin typeface="Comfortaa Medium"/>
                          <a:ea typeface="Comfortaa Medium"/>
                          <a:cs typeface="Comfortaa Medium"/>
                          <a:sym typeface="Comfortaa Medium"/>
                        </a:rPr>
                        <a:t>  BIK,</a:t>
                      </a:r>
                      <a:endParaRPr sz="1100">
                        <a:latin typeface="Comfortaa Medium"/>
                        <a:ea typeface="Comfortaa Medium"/>
                        <a:cs typeface="Comfortaa Medium"/>
                        <a:sym typeface="Comfortaa Medium"/>
                      </a:endParaRPr>
                    </a:p>
                    <a:p>
                      <a:pPr indent="0" lvl="0" marL="0" rtl="0" algn="ctr">
                        <a:lnSpc>
                          <a:spcPct val="115000"/>
                        </a:lnSpc>
                        <a:spcBef>
                          <a:spcPts val="0"/>
                        </a:spcBef>
                        <a:spcAft>
                          <a:spcPts val="0"/>
                        </a:spcAft>
                        <a:buNone/>
                      </a:pPr>
                      <a:r>
                        <a:rPr lang="ca" sz="1100">
                          <a:latin typeface="Comfortaa Medium"/>
                          <a:ea typeface="Comfortaa Medium"/>
                          <a:cs typeface="Comfortaa Medium"/>
                          <a:sym typeface="Comfortaa Medium"/>
                        </a:rPr>
                        <a:t>  CPJ</a:t>
                      </a:r>
                      <a:endParaRPr sz="1100">
                        <a:solidFill>
                          <a:srgbClr val="001840"/>
                        </a:solidFill>
                        <a:latin typeface="Comfortaa Medium"/>
                        <a:ea typeface="Comfortaa Medium"/>
                        <a:cs typeface="Comfortaa Medium"/>
                        <a:sym typeface="Comfortaa Medium"/>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Medium"/>
                          <a:ea typeface="Comfortaa Medium"/>
                          <a:cs typeface="Comfortaa Medium"/>
                          <a:sym typeface="Comfortaa Medium"/>
                        </a:rPr>
                        <a:t>  CPJ</a:t>
                      </a:r>
                      <a:endParaRPr sz="1100">
                        <a:solidFill>
                          <a:srgbClr val="001840"/>
                        </a:solidFill>
                        <a:latin typeface="Comfortaa Medium"/>
                        <a:ea typeface="Comfortaa Medium"/>
                        <a:cs typeface="Comfortaa Medium"/>
                        <a:sym typeface="Comfortaa Medium"/>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Medium"/>
                          <a:ea typeface="Comfortaa Medium"/>
                          <a:cs typeface="Comfortaa Medium"/>
                          <a:sym typeface="Comfortaa Medium"/>
                        </a:rPr>
                        <a:t>  CPJ</a:t>
                      </a:r>
                      <a:endParaRPr sz="1100">
                        <a:solidFill>
                          <a:srgbClr val="001840"/>
                        </a:solidFill>
                        <a:latin typeface="Comfortaa Medium"/>
                        <a:ea typeface="Comfortaa Medium"/>
                        <a:cs typeface="Comfortaa Medium"/>
                        <a:sym typeface="Comfortaa Medium"/>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Medium"/>
                          <a:ea typeface="Comfortaa Medium"/>
                          <a:cs typeface="Comfortaa Medium"/>
                          <a:sym typeface="Comfortaa Medium"/>
                        </a:rPr>
                        <a:t>RD</a:t>
                      </a:r>
                      <a:endParaRPr sz="1100">
                        <a:solidFill>
                          <a:srgbClr val="001840"/>
                        </a:solidFill>
                        <a:latin typeface="Comfortaa Medium"/>
                        <a:ea typeface="Comfortaa Medium"/>
                        <a:cs typeface="Comfortaa Medium"/>
                        <a:sym typeface="Comfortaa Medium"/>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Medium"/>
                          <a:ea typeface="Comfortaa Medium"/>
                          <a:cs typeface="Comfortaa Medium"/>
                          <a:sym typeface="Comfortaa Medium"/>
                        </a:rPr>
                        <a:t>RD,</a:t>
                      </a:r>
                      <a:endParaRPr sz="1100">
                        <a:latin typeface="Comfortaa Medium"/>
                        <a:ea typeface="Comfortaa Medium"/>
                        <a:cs typeface="Comfortaa Medium"/>
                        <a:sym typeface="Comfortaa Medium"/>
                      </a:endParaRPr>
                    </a:p>
                    <a:p>
                      <a:pPr indent="0" lvl="0" marL="0" rtl="0" algn="ctr">
                        <a:lnSpc>
                          <a:spcPct val="115000"/>
                        </a:lnSpc>
                        <a:spcBef>
                          <a:spcPts val="0"/>
                        </a:spcBef>
                        <a:spcAft>
                          <a:spcPts val="0"/>
                        </a:spcAft>
                        <a:buNone/>
                      </a:pPr>
                      <a:r>
                        <a:rPr lang="ca" sz="1100">
                          <a:latin typeface="Comfortaa Medium"/>
                          <a:ea typeface="Comfortaa Medium"/>
                          <a:cs typeface="Comfortaa Medium"/>
                          <a:sym typeface="Comfortaa Medium"/>
                        </a:rPr>
                        <a:t>PEE</a:t>
                      </a:r>
                      <a:endParaRPr sz="1100">
                        <a:solidFill>
                          <a:srgbClr val="001840"/>
                        </a:solidFill>
                        <a:latin typeface="Comfortaa Medium"/>
                        <a:ea typeface="Comfortaa Medium"/>
                        <a:cs typeface="Comfortaa Medium"/>
                        <a:sym typeface="Comfortaa Medium"/>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Medium"/>
                          <a:ea typeface="Comfortaa Medium"/>
                          <a:cs typeface="Comfortaa Medium"/>
                          <a:sym typeface="Comfortaa Medium"/>
                        </a:rPr>
                        <a:t>BW</a:t>
                      </a:r>
                      <a:endParaRPr sz="1100">
                        <a:solidFill>
                          <a:srgbClr val="001840"/>
                        </a:solidFill>
                        <a:latin typeface="Comfortaa Medium"/>
                        <a:ea typeface="Comfortaa Medium"/>
                        <a:cs typeface="Comfortaa Medium"/>
                        <a:sym typeface="Comfortaa Medium"/>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1100">
                          <a:latin typeface="Comfortaa Medium"/>
                          <a:ea typeface="Comfortaa Medium"/>
                          <a:cs typeface="Comfortaa Medium"/>
                          <a:sym typeface="Comfortaa Medium"/>
                        </a:rPr>
                        <a:t>NAV</a:t>
                      </a:r>
                      <a:endParaRPr sz="1100">
                        <a:solidFill>
                          <a:srgbClr val="001840"/>
                        </a:solidFill>
                        <a:latin typeface="Comfortaa Medium"/>
                        <a:ea typeface="Comfortaa Medium"/>
                        <a:cs typeface="Comfortaa Medium"/>
                        <a:sym typeface="Comfortaa Medium"/>
                      </a:endParaRPr>
                    </a:p>
                  </a:txBody>
                  <a:tcPr marT="63500" marB="63500" marR="63500" marL="63500" anchor="ctr">
                    <a:lnL cap="flat" cmpd="sng" w="12700">
                      <a:solidFill>
                        <a:srgbClr val="9E9E9E"/>
                      </a:solidFill>
                      <a:prstDash val="solid"/>
                      <a:round/>
                      <a:headEnd len="sm" w="sm" type="none"/>
                      <a:tailEnd len="sm" w="sm" type="none"/>
                    </a:lnL>
                    <a:lnR cap="flat" cmpd="sng" w="12700">
                      <a:solidFill>
                        <a:srgbClr val="9E9E9E"/>
                      </a:solidFill>
                      <a:prstDash val="solid"/>
                      <a:round/>
                      <a:headEnd len="sm" w="sm" type="none"/>
                      <a:tailEnd len="sm" w="sm" type="none"/>
                    </a:lnR>
                    <a:lnT cap="flat" cmpd="sng" w="12700">
                      <a:solidFill>
                        <a:srgbClr val="9E9E9E"/>
                      </a:solidFill>
                      <a:prstDash val="solid"/>
                      <a:round/>
                      <a:headEnd len="sm" w="sm" type="none"/>
                      <a:tailEnd len="sm" w="sm" type="none"/>
                    </a:lnT>
                    <a:lnB cap="flat" cmpd="sng" w="12700">
                      <a:solidFill>
                        <a:srgbClr val="9E9E9E"/>
                      </a:solidFill>
                      <a:prstDash val="solid"/>
                      <a:round/>
                      <a:headEnd len="sm" w="sm" type="none"/>
                      <a:tailEnd len="sm" w="sm" type="none"/>
                    </a:lnB>
                    <a:solidFill>
                      <a:srgbClr val="FFFDF0"/>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latin typeface="Comfortaa"/>
                <a:ea typeface="Comfortaa"/>
                <a:cs typeface="Comfortaa"/>
                <a:sym typeface="Comfortaa"/>
              </a:rPr>
              <a:t>Buyer Persona</a:t>
            </a:r>
            <a:endParaRPr>
              <a:latin typeface="Comfortaa"/>
              <a:ea typeface="Comfortaa"/>
              <a:cs typeface="Comfortaa"/>
              <a:sym typeface="Comfortaa"/>
            </a:endParaRPr>
          </a:p>
        </p:txBody>
      </p:sp>
      <p:sp>
        <p:nvSpPr>
          <p:cNvPr id="111" name="Google Shape;111;p18"/>
          <p:cNvSpPr/>
          <p:nvPr/>
        </p:nvSpPr>
        <p:spPr>
          <a:xfrm rot="2695946">
            <a:off x="8579643" y="2465186"/>
            <a:ext cx="359776" cy="4218033"/>
          </a:xfrm>
          <a:prstGeom prst="rect">
            <a:avLst/>
          </a:prstGeom>
          <a:solidFill>
            <a:srgbClr val="F8F9FA"/>
          </a:solid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a:latin typeface="Comfortaa"/>
              <a:ea typeface="Comfortaa"/>
              <a:cs typeface="Comfortaa"/>
              <a:sym typeface="Comfortaa"/>
            </a:endParaRPr>
          </a:p>
        </p:txBody>
      </p:sp>
      <p:sp>
        <p:nvSpPr>
          <p:cNvPr id="112" name="Google Shape;112;p18"/>
          <p:cNvSpPr/>
          <p:nvPr/>
        </p:nvSpPr>
        <p:spPr>
          <a:xfrm rot="2695946">
            <a:off x="8223668" y="1937286"/>
            <a:ext cx="359776" cy="4218033"/>
          </a:xfrm>
          <a:prstGeom prst="rect">
            <a:avLst/>
          </a:prstGeom>
          <a:solidFill>
            <a:srgbClr val="F8F9FA"/>
          </a:solid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a:latin typeface="Comfortaa"/>
              <a:ea typeface="Comfortaa"/>
              <a:cs typeface="Comfortaa"/>
              <a:sym typeface="Comfortaa"/>
            </a:endParaRPr>
          </a:p>
        </p:txBody>
      </p:sp>
      <p:sp>
        <p:nvSpPr>
          <p:cNvPr id="113" name="Google Shape;113;p18"/>
          <p:cNvSpPr/>
          <p:nvPr/>
        </p:nvSpPr>
        <p:spPr>
          <a:xfrm>
            <a:off x="829850" y="1450350"/>
            <a:ext cx="6311100" cy="3461400"/>
          </a:xfrm>
          <a:prstGeom prst="roundRect">
            <a:avLst>
              <a:gd fmla="val 16667" name="adj"/>
            </a:avLst>
          </a:prstGeom>
          <a:solidFill>
            <a:srgbClr val="FFFDF0"/>
          </a:solidFill>
          <a:ln cap="flat" cmpd="sng" w="38100">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a:latin typeface="Comfortaa"/>
              <a:ea typeface="Comfortaa"/>
              <a:cs typeface="Comfortaa"/>
              <a:sym typeface="Comfortaa"/>
            </a:endParaRPr>
          </a:p>
        </p:txBody>
      </p:sp>
      <p:sp>
        <p:nvSpPr>
          <p:cNvPr id="114" name="Google Shape;114;p18"/>
          <p:cNvSpPr txBox="1"/>
          <p:nvPr/>
        </p:nvSpPr>
        <p:spPr>
          <a:xfrm>
            <a:off x="1084025" y="1622300"/>
            <a:ext cx="1554900" cy="35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ca">
                <a:latin typeface="Comfortaa"/>
                <a:ea typeface="Comfortaa"/>
                <a:cs typeface="Comfortaa"/>
                <a:sym typeface="Comfortaa"/>
              </a:rPr>
              <a:t>Estudiante</a:t>
            </a:r>
            <a:endParaRPr b="1">
              <a:latin typeface="Comfortaa"/>
              <a:ea typeface="Comfortaa"/>
              <a:cs typeface="Comfortaa"/>
              <a:sym typeface="Comfortaa"/>
            </a:endParaRPr>
          </a:p>
        </p:txBody>
      </p:sp>
      <p:sp>
        <p:nvSpPr>
          <p:cNvPr id="115" name="Google Shape;115;p18"/>
          <p:cNvSpPr txBox="1"/>
          <p:nvPr/>
        </p:nvSpPr>
        <p:spPr>
          <a:xfrm>
            <a:off x="979350" y="2028025"/>
            <a:ext cx="16374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ca" sz="1200">
                <a:latin typeface="Comfortaa"/>
                <a:ea typeface="Comfortaa"/>
                <a:cs typeface="Comfortaa"/>
                <a:sym typeface="Comfortaa"/>
              </a:rPr>
              <a:t>Edad: 18-24</a:t>
            </a:r>
            <a:endParaRPr sz="1200">
              <a:latin typeface="Comfortaa"/>
              <a:ea typeface="Comfortaa"/>
              <a:cs typeface="Comfortaa"/>
              <a:sym typeface="Comfortaa"/>
            </a:endParaRPr>
          </a:p>
        </p:txBody>
      </p:sp>
      <p:sp>
        <p:nvSpPr>
          <p:cNvPr id="116" name="Google Shape;116;p18"/>
          <p:cNvSpPr txBox="1"/>
          <p:nvPr/>
        </p:nvSpPr>
        <p:spPr>
          <a:xfrm>
            <a:off x="979350" y="2451775"/>
            <a:ext cx="2841000" cy="249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lang="ca" sz="1300">
                <a:latin typeface="Comfortaa"/>
                <a:ea typeface="Comfortaa"/>
                <a:cs typeface="Comfortaa"/>
                <a:sym typeface="Comfortaa"/>
              </a:rPr>
              <a:t>Características:</a:t>
            </a:r>
            <a:endParaRPr sz="1300">
              <a:latin typeface="Comfortaa"/>
              <a:ea typeface="Comfortaa"/>
              <a:cs typeface="Comfortaa"/>
              <a:sym typeface="Comfortaa"/>
            </a:endParaRPr>
          </a:p>
          <a:p>
            <a:pPr indent="-298450" lvl="0" marL="457200" rtl="0" algn="l">
              <a:lnSpc>
                <a:spcPct val="115000"/>
              </a:lnSpc>
              <a:spcBef>
                <a:spcPts val="1200"/>
              </a:spcBef>
              <a:spcAft>
                <a:spcPts val="0"/>
              </a:spcAft>
              <a:buSzPts val="1100"/>
              <a:buFont typeface="Comfortaa"/>
              <a:buChar char="●"/>
            </a:pPr>
            <a:r>
              <a:rPr lang="ca" sz="1100">
                <a:latin typeface="Comfortaa"/>
                <a:ea typeface="Comfortaa"/>
                <a:cs typeface="Comfortaa"/>
                <a:sym typeface="Comfortaa"/>
              </a:rPr>
              <a:t>Presupuesto limitado</a:t>
            </a:r>
            <a:endParaRPr sz="1100">
              <a:latin typeface="Comfortaa"/>
              <a:ea typeface="Comfortaa"/>
              <a:cs typeface="Comfortaa"/>
              <a:sym typeface="Comfortaa"/>
            </a:endParaRPr>
          </a:p>
          <a:p>
            <a:pPr indent="-298450" lvl="0" marL="457200" rtl="0" algn="l">
              <a:lnSpc>
                <a:spcPct val="115000"/>
              </a:lnSpc>
              <a:spcBef>
                <a:spcPts val="0"/>
              </a:spcBef>
              <a:spcAft>
                <a:spcPts val="0"/>
              </a:spcAft>
              <a:buSzPts val="1100"/>
              <a:buFont typeface="Comfortaa"/>
              <a:buChar char="●"/>
            </a:pPr>
            <a:r>
              <a:rPr lang="ca" sz="1100">
                <a:latin typeface="Comfortaa"/>
                <a:ea typeface="Comfortaa"/>
                <a:cs typeface="Comfortaa"/>
                <a:sym typeface="Comfortaa"/>
              </a:rPr>
              <a:t>Activos pero irregulares en sus compras</a:t>
            </a:r>
            <a:endParaRPr sz="1100">
              <a:latin typeface="Comfortaa"/>
              <a:ea typeface="Comfortaa"/>
              <a:cs typeface="Comfortaa"/>
              <a:sym typeface="Comfortaa"/>
            </a:endParaRPr>
          </a:p>
          <a:p>
            <a:pPr indent="-298450" lvl="0" marL="457200" rtl="0" algn="l">
              <a:lnSpc>
                <a:spcPct val="115000"/>
              </a:lnSpc>
              <a:spcBef>
                <a:spcPts val="0"/>
              </a:spcBef>
              <a:spcAft>
                <a:spcPts val="0"/>
              </a:spcAft>
              <a:buSzPts val="1100"/>
              <a:buFont typeface="Comfortaa"/>
              <a:buChar char="●"/>
            </a:pPr>
            <a:r>
              <a:rPr lang="ca" sz="1100">
                <a:latin typeface="Comfortaa"/>
                <a:ea typeface="Comfortaa"/>
                <a:cs typeface="Comfortaa"/>
                <a:sym typeface="Comfortaa"/>
              </a:rPr>
              <a:t>Alta presencia en redes sociales</a:t>
            </a:r>
            <a:endParaRPr sz="1100">
              <a:latin typeface="Comfortaa"/>
              <a:ea typeface="Comfortaa"/>
              <a:cs typeface="Comfortaa"/>
              <a:sym typeface="Comfortaa"/>
            </a:endParaRPr>
          </a:p>
          <a:p>
            <a:pPr indent="-298450" lvl="0" marL="457200" rtl="0" algn="l">
              <a:lnSpc>
                <a:spcPct val="115000"/>
              </a:lnSpc>
              <a:spcBef>
                <a:spcPts val="0"/>
              </a:spcBef>
              <a:spcAft>
                <a:spcPts val="0"/>
              </a:spcAft>
              <a:buSzPts val="1100"/>
              <a:buFont typeface="Comfortaa"/>
              <a:buChar char="●"/>
            </a:pPr>
            <a:r>
              <a:rPr lang="ca" sz="1100">
                <a:latin typeface="Comfortaa"/>
                <a:ea typeface="Comfortaa"/>
                <a:cs typeface="Comfortaa"/>
                <a:sym typeface="Comfortaa"/>
              </a:rPr>
              <a:t>Compras basadas en recomendaciones de influencers</a:t>
            </a:r>
            <a:endParaRPr sz="1100">
              <a:latin typeface="Comfortaa"/>
              <a:ea typeface="Comfortaa"/>
              <a:cs typeface="Comfortaa"/>
              <a:sym typeface="Comfortaa"/>
            </a:endParaRPr>
          </a:p>
          <a:p>
            <a:pPr indent="-298450" lvl="0" marL="457200" rtl="0" algn="l">
              <a:lnSpc>
                <a:spcPct val="115000"/>
              </a:lnSpc>
              <a:spcBef>
                <a:spcPts val="0"/>
              </a:spcBef>
              <a:spcAft>
                <a:spcPts val="0"/>
              </a:spcAft>
              <a:buSzPts val="1100"/>
              <a:buFont typeface="Comfortaa"/>
              <a:buChar char="●"/>
            </a:pPr>
            <a:r>
              <a:rPr lang="ca" sz="1100">
                <a:latin typeface="Comfortaa"/>
                <a:ea typeface="Comfortaa"/>
                <a:cs typeface="Comfortaa"/>
                <a:sym typeface="Comfortaa"/>
              </a:rPr>
              <a:t>Buscan experiencias interactivas y gamificadas</a:t>
            </a:r>
            <a:endParaRPr sz="1100">
              <a:latin typeface="Comfortaa"/>
              <a:ea typeface="Comfortaa"/>
              <a:cs typeface="Comfortaa"/>
              <a:sym typeface="Comfortaa"/>
            </a:endParaRPr>
          </a:p>
        </p:txBody>
      </p:sp>
      <p:sp>
        <p:nvSpPr>
          <p:cNvPr id="117" name="Google Shape;117;p18"/>
          <p:cNvSpPr txBox="1"/>
          <p:nvPr/>
        </p:nvSpPr>
        <p:spPr>
          <a:xfrm>
            <a:off x="3733450" y="2048425"/>
            <a:ext cx="3480900" cy="124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ca" sz="1200">
                <a:latin typeface="Comfortaa"/>
                <a:ea typeface="Comfortaa"/>
                <a:cs typeface="Comfortaa"/>
                <a:sym typeface="Comfortaa"/>
              </a:rPr>
              <a:t>Buscan</a:t>
            </a:r>
            <a:r>
              <a:rPr lang="ca" sz="1200">
                <a:latin typeface="Comfortaa"/>
                <a:ea typeface="Comfortaa"/>
                <a:cs typeface="Comfortaa"/>
                <a:sym typeface="Comfortaa"/>
              </a:rPr>
              <a:t>:</a:t>
            </a:r>
            <a:endParaRPr sz="900">
              <a:latin typeface="Comfortaa"/>
              <a:ea typeface="Comfortaa"/>
              <a:cs typeface="Comfortaa"/>
              <a:sym typeface="Comfortaa"/>
            </a:endParaRPr>
          </a:p>
          <a:p>
            <a:pPr indent="0" lvl="0" marL="0" rtl="0" algn="l">
              <a:lnSpc>
                <a:spcPct val="115000"/>
              </a:lnSpc>
              <a:spcBef>
                <a:spcPts val="0"/>
              </a:spcBef>
              <a:spcAft>
                <a:spcPts val="0"/>
              </a:spcAft>
              <a:buNone/>
            </a:pPr>
            <a:r>
              <a:t/>
            </a:r>
            <a:endParaRPr sz="900">
              <a:latin typeface="Comfortaa"/>
              <a:ea typeface="Comfortaa"/>
              <a:cs typeface="Comfortaa"/>
              <a:sym typeface="Comfortaa"/>
            </a:endParaRPr>
          </a:p>
          <a:p>
            <a:pPr indent="-292100" lvl="0" marL="457200" rtl="0" algn="l">
              <a:lnSpc>
                <a:spcPct val="115000"/>
              </a:lnSpc>
              <a:spcBef>
                <a:spcPts val="0"/>
              </a:spcBef>
              <a:spcAft>
                <a:spcPts val="0"/>
              </a:spcAft>
              <a:buSzPts val="1000"/>
              <a:buFont typeface="Comfortaa"/>
              <a:buChar char="●"/>
            </a:pPr>
            <a:r>
              <a:rPr lang="ca" sz="1000">
                <a:latin typeface="Comfortaa"/>
                <a:ea typeface="Comfortaa"/>
                <a:cs typeface="Comfortaa"/>
                <a:sym typeface="Comfortaa"/>
              </a:rPr>
              <a:t>Resultados rápidos con mínima inversión</a:t>
            </a:r>
            <a:endParaRPr sz="1000">
              <a:latin typeface="Comfortaa"/>
              <a:ea typeface="Comfortaa"/>
              <a:cs typeface="Comfortaa"/>
              <a:sym typeface="Comfortaa"/>
            </a:endParaRPr>
          </a:p>
          <a:p>
            <a:pPr indent="-292100" lvl="0" marL="457200" rtl="0" algn="l">
              <a:lnSpc>
                <a:spcPct val="115000"/>
              </a:lnSpc>
              <a:spcBef>
                <a:spcPts val="0"/>
              </a:spcBef>
              <a:spcAft>
                <a:spcPts val="0"/>
              </a:spcAft>
              <a:buSzPts val="1000"/>
              <a:buFont typeface="Comfortaa"/>
              <a:buChar char="●"/>
            </a:pPr>
            <a:r>
              <a:rPr lang="ca" sz="1000">
                <a:latin typeface="Comfortaa"/>
                <a:ea typeface="Comfortaa"/>
                <a:cs typeface="Comfortaa"/>
                <a:sym typeface="Comfortaa"/>
              </a:rPr>
              <a:t>Productos tendencia a precios accesibles</a:t>
            </a:r>
            <a:endParaRPr sz="1000">
              <a:latin typeface="Comfortaa"/>
              <a:ea typeface="Comfortaa"/>
              <a:cs typeface="Comfortaa"/>
              <a:sym typeface="Comfortaa"/>
            </a:endParaRPr>
          </a:p>
          <a:p>
            <a:pPr indent="-292100" lvl="0" marL="457200" rtl="0" algn="l">
              <a:lnSpc>
                <a:spcPct val="115000"/>
              </a:lnSpc>
              <a:spcBef>
                <a:spcPts val="0"/>
              </a:spcBef>
              <a:spcAft>
                <a:spcPts val="0"/>
              </a:spcAft>
              <a:buSzPts val="1000"/>
              <a:buFont typeface="Comfortaa"/>
              <a:buChar char="●"/>
            </a:pPr>
            <a:r>
              <a:rPr lang="ca" sz="1000">
                <a:latin typeface="Comfortaa"/>
                <a:ea typeface="Comfortaa"/>
                <a:cs typeface="Comfortaa"/>
                <a:sym typeface="Comfortaa"/>
              </a:rPr>
              <a:t>Experiencias de compra dinámicas y visuales</a:t>
            </a:r>
            <a:endParaRPr sz="1200">
              <a:latin typeface="Comfortaa"/>
              <a:ea typeface="Comfortaa"/>
              <a:cs typeface="Comfortaa"/>
              <a:sym typeface="Comfortaa"/>
            </a:endParaRPr>
          </a:p>
        </p:txBody>
      </p:sp>
      <p:sp>
        <p:nvSpPr>
          <p:cNvPr id="118" name="Google Shape;118;p18"/>
          <p:cNvSpPr txBox="1"/>
          <p:nvPr/>
        </p:nvSpPr>
        <p:spPr>
          <a:xfrm>
            <a:off x="3733450" y="3410150"/>
            <a:ext cx="3237300" cy="141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ca" sz="1200">
                <a:latin typeface="Comfortaa"/>
                <a:ea typeface="Comfortaa"/>
                <a:cs typeface="Comfortaa"/>
                <a:sym typeface="Comfortaa"/>
              </a:rPr>
              <a:t>Detestan:</a:t>
            </a:r>
            <a:endParaRPr sz="900">
              <a:latin typeface="Comfortaa"/>
              <a:ea typeface="Comfortaa"/>
              <a:cs typeface="Comfortaa"/>
              <a:sym typeface="Comfortaa"/>
            </a:endParaRPr>
          </a:p>
          <a:p>
            <a:pPr indent="0" lvl="0" marL="0" rtl="0" algn="l">
              <a:lnSpc>
                <a:spcPct val="115000"/>
              </a:lnSpc>
              <a:spcBef>
                <a:spcPts val="0"/>
              </a:spcBef>
              <a:spcAft>
                <a:spcPts val="0"/>
              </a:spcAft>
              <a:buNone/>
            </a:pPr>
            <a:r>
              <a:t/>
            </a:r>
            <a:endParaRPr sz="900">
              <a:latin typeface="Comfortaa"/>
              <a:ea typeface="Comfortaa"/>
              <a:cs typeface="Comfortaa"/>
              <a:sym typeface="Comfortaa"/>
            </a:endParaRPr>
          </a:p>
          <a:p>
            <a:pPr indent="-292100" lvl="0" marL="457200" rtl="0" algn="l">
              <a:lnSpc>
                <a:spcPct val="115000"/>
              </a:lnSpc>
              <a:spcBef>
                <a:spcPts val="0"/>
              </a:spcBef>
              <a:spcAft>
                <a:spcPts val="0"/>
              </a:spcAft>
              <a:buSzPts val="1000"/>
              <a:buFont typeface="Comfortaa"/>
              <a:buChar char="●"/>
            </a:pPr>
            <a:r>
              <a:rPr lang="ca" sz="1000">
                <a:latin typeface="Comfortaa"/>
                <a:ea typeface="Comfortaa"/>
                <a:cs typeface="Comfortaa"/>
                <a:sym typeface="Comfortaa"/>
              </a:rPr>
              <a:t>Productos caros sin descuentos</a:t>
            </a:r>
            <a:endParaRPr sz="1000">
              <a:latin typeface="Comfortaa"/>
              <a:ea typeface="Comfortaa"/>
              <a:cs typeface="Comfortaa"/>
              <a:sym typeface="Comfortaa"/>
            </a:endParaRPr>
          </a:p>
          <a:p>
            <a:pPr indent="-292100" lvl="0" marL="457200" rtl="0" algn="l">
              <a:lnSpc>
                <a:spcPct val="115000"/>
              </a:lnSpc>
              <a:spcBef>
                <a:spcPts val="0"/>
              </a:spcBef>
              <a:spcAft>
                <a:spcPts val="0"/>
              </a:spcAft>
              <a:buSzPts val="1000"/>
              <a:buFont typeface="Comfortaa"/>
              <a:buChar char="●"/>
            </a:pPr>
            <a:r>
              <a:rPr lang="ca" sz="1000">
                <a:latin typeface="Comfortaa"/>
                <a:ea typeface="Comfortaa"/>
                <a:cs typeface="Comfortaa"/>
                <a:sym typeface="Comfortaa"/>
              </a:rPr>
              <a:t>Explicaciones largas sin contenido visual</a:t>
            </a:r>
            <a:endParaRPr sz="1000">
              <a:latin typeface="Comfortaa"/>
              <a:ea typeface="Comfortaa"/>
              <a:cs typeface="Comfortaa"/>
              <a:sym typeface="Comfortaa"/>
            </a:endParaRPr>
          </a:p>
          <a:p>
            <a:pPr indent="-292100" lvl="0" marL="457200" rtl="0" algn="l">
              <a:lnSpc>
                <a:spcPct val="115000"/>
              </a:lnSpc>
              <a:spcBef>
                <a:spcPts val="0"/>
              </a:spcBef>
              <a:spcAft>
                <a:spcPts val="0"/>
              </a:spcAft>
              <a:buSzPts val="1000"/>
              <a:buFont typeface="Comfortaa"/>
              <a:buChar char="●"/>
            </a:pPr>
            <a:r>
              <a:rPr lang="ca" sz="1000">
                <a:latin typeface="Comfortaa"/>
                <a:ea typeface="Comfortaa"/>
                <a:cs typeface="Comfortaa"/>
                <a:sym typeface="Comfortaa"/>
              </a:rPr>
              <a:t>Procesos de compra complicados o con muchos pasos</a:t>
            </a:r>
            <a:endParaRPr sz="1000">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latin typeface="Comfortaa"/>
                <a:ea typeface="Comfortaa"/>
                <a:cs typeface="Comfortaa"/>
                <a:sym typeface="Comfortaa"/>
              </a:rPr>
              <a:t>Buyer Persona</a:t>
            </a:r>
            <a:endParaRPr>
              <a:latin typeface="Comfortaa"/>
              <a:ea typeface="Comfortaa"/>
              <a:cs typeface="Comfortaa"/>
              <a:sym typeface="Comfortaa"/>
            </a:endParaRPr>
          </a:p>
        </p:txBody>
      </p:sp>
      <p:sp>
        <p:nvSpPr>
          <p:cNvPr id="124" name="Google Shape;124;p19"/>
          <p:cNvSpPr/>
          <p:nvPr/>
        </p:nvSpPr>
        <p:spPr>
          <a:xfrm rot="2695946">
            <a:off x="8579643" y="2465186"/>
            <a:ext cx="359776" cy="4218033"/>
          </a:xfrm>
          <a:prstGeom prst="rect">
            <a:avLst/>
          </a:prstGeom>
          <a:solidFill>
            <a:srgbClr val="F8F9FA"/>
          </a:solid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a:latin typeface="Comfortaa"/>
              <a:ea typeface="Comfortaa"/>
              <a:cs typeface="Comfortaa"/>
              <a:sym typeface="Comfortaa"/>
            </a:endParaRPr>
          </a:p>
        </p:txBody>
      </p:sp>
      <p:sp>
        <p:nvSpPr>
          <p:cNvPr id="125" name="Google Shape;125;p19"/>
          <p:cNvSpPr/>
          <p:nvPr/>
        </p:nvSpPr>
        <p:spPr>
          <a:xfrm rot="2695946">
            <a:off x="8223668" y="1937286"/>
            <a:ext cx="359776" cy="4218033"/>
          </a:xfrm>
          <a:prstGeom prst="rect">
            <a:avLst/>
          </a:prstGeom>
          <a:solidFill>
            <a:srgbClr val="F8F9FA"/>
          </a:solid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a:latin typeface="Comfortaa"/>
              <a:ea typeface="Comfortaa"/>
              <a:cs typeface="Comfortaa"/>
              <a:sym typeface="Comfortaa"/>
            </a:endParaRPr>
          </a:p>
        </p:txBody>
      </p:sp>
      <p:sp>
        <p:nvSpPr>
          <p:cNvPr id="126" name="Google Shape;126;p19"/>
          <p:cNvSpPr txBox="1"/>
          <p:nvPr/>
        </p:nvSpPr>
        <p:spPr>
          <a:xfrm>
            <a:off x="1084025" y="1622300"/>
            <a:ext cx="1554900" cy="35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ca">
                <a:latin typeface="Comfortaa"/>
                <a:ea typeface="Comfortaa"/>
                <a:cs typeface="Comfortaa"/>
                <a:sym typeface="Comfortaa"/>
              </a:rPr>
              <a:t>Professional</a:t>
            </a:r>
            <a:endParaRPr>
              <a:latin typeface="Comfortaa"/>
              <a:ea typeface="Comfortaa"/>
              <a:cs typeface="Comfortaa"/>
              <a:sym typeface="Comfortaa"/>
            </a:endParaRPr>
          </a:p>
        </p:txBody>
      </p:sp>
      <p:sp>
        <p:nvSpPr>
          <p:cNvPr id="127" name="Google Shape;127;p19"/>
          <p:cNvSpPr/>
          <p:nvPr/>
        </p:nvSpPr>
        <p:spPr>
          <a:xfrm>
            <a:off x="813950" y="1435400"/>
            <a:ext cx="6311100" cy="3468900"/>
          </a:xfrm>
          <a:prstGeom prst="roundRect">
            <a:avLst>
              <a:gd fmla="val 16667" name="adj"/>
            </a:avLst>
          </a:prstGeom>
          <a:solidFill>
            <a:srgbClr val="FFFDF0"/>
          </a:solidFill>
          <a:ln cap="flat" cmpd="sng" w="38100">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a:latin typeface="Comfortaa"/>
              <a:ea typeface="Comfortaa"/>
              <a:cs typeface="Comfortaa"/>
              <a:sym typeface="Comfortaa"/>
            </a:endParaRPr>
          </a:p>
        </p:txBody>
      </p:sp>
      <p:sp>
        <p:nvSpPr>
          <p:cNvPr id="128" name="Google Shape;128;p19"/>
          <p:cNvSpPr txBox="1"/>
          <p:nvPr/>
        </p:nvSpPr>
        <p:spPr>
          <a:xfrm>
            <a:off x="1084025" y="1622300"/>
            <a:ext cx="1554900" cy="35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ca">
                <a:latin typeface="Comfortaa"/>
                <a:ea typeface="Comfortaa"/>
                <a:cs typeface="Comfortaa"/>
                <a:sym typeface="Comfortaa"/>
              </a:rPr>
              <a:t>Salaryman</a:t>
            </a:r>
            <a:endParaRPr b="1">
              <a:latin typeface="Comfortaa"/>
              <a:ea typeface="Comfortaa"/>
              <a:cs typeface="Comfortaa"/>
              <a:sym typeface="Comfortaa"/>
            </a:endParaRPr>
          </a:p>
        </p:txBody>
      </p:sp>
      <p:sp>
        <p:nvSpPr>
          <p:cNvPr id="129" name="Google Shape;129;p19"/>
          <p:cNvSpPr txBox="1"/>
          <p:nvPr/>
        </p:nvSpPr>
        <p:spPr>
          <a:xfrm>
            <a:off x="934500" y="1973600"/>
            <a:ext cx="16374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ca" sz="1200">
                <a:latin typeface="Comfortaa"/>
                <a:ea typeface="Comfortaa"/>
                <a:cs typeface="Comfortaa"/>
                <a:sym typeface="Comfortaa"/>
              </a:rPr>
              <a:t>Edad: 30-45</a:t>
            </a:r>
            <a:endParaRPr sz="1200">
              <a:latin typeface="Comfortaa"/>
              <a:ea typeface="Comfortaa"/>
              <a:cs typeface="Comfortaa"/>
              <a:sym typeface="Comfortaa"/>
            </a:endParaRPr>
          </a:p>
        </p:txBody>
      </p:sp>
      <p:sp>
        <p:nvSpPr>
          <p:cNvPr id="130" name="Google Shape;130;p19"/>
          <p:cNvSpPr txBox="1"/>
          <p:nvPr/>
        </p:nvSpPr>
        <p:spPr>
          <a:xfrm>
            <a:off x="934500" y="2342900"/>
            <a:ext cx="2938200" cy="177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ca" sz="1200">
                <a:latin typeface="Comfortaa"/>
                <a:ea typeface="Comfortaa"/>
                <a:cs typeface="Comfortaa"/>
                <a:sym typeface="Comfortaa"/>
              </a:rPr>
              <a:t>Características:</a:t>
            </a:r>
            <a:endParaRPr sz="900">
              <a:latin typeface="Comfortaa"/>
              <a:ea typeface="Comfortaa"/>
              <a:cs typeface="Comfortaa"/>
              <a:sym typeface="Comfortaa"/>
            </a:endParaRPr>
          </a:p>
          <a:p>
            <a:pPr indent="0" lvl="0" marL="0" rtl="0" algn="l">
              <a:lnSpc>
                <a:spcPct val="115000"/>
              </a:lnSpc>
              <a:spcBef>
                <a:spcPts val="0"/>
              </a:spcBef>
              <a:spcAft>
                <a:spcPts val="0"/>
              </a:spcAft>
              <a:buNone/>
            </a:pPr>
            <a:r>
              <a:t/>
            </a:r>
            <a:endParaRPr sz="900">
              <a:latin typeface="Comfortaa"/>
              <a:ea typeface="Comfortaa"/>
              <a:cs typeface="Comfortaa"/>
              <a:sym typeface="Comfortaa"/>
            </a:endParaRPr>
          </a:p>
          <a:p>
            <a:pPr indent="-292100" lvl="0" marL="457200" rtl="0" algn="l">
              <a:lnSpc>
                <a:spcPct val="115000"/>
              </a:lnSpc>
              <a:spcBef>
                <a:spcPts val="0"/>
              </a:spcBef>
              <a:spcAft>
                <a:spcPts val="0"/>
              </a:spcAft>
              <a:buSzPts val="1000"/>
              <a:buFont typeface="Comfortaa"/>
              <a:buChar char="●"/>
            </a:pPr>
            <a:r>
              <a:rPr lang="ca" sz="1000">
                <a:latin typeface="Comfortaa"/>
                <a:ea typeface="Comfortaa"/>
                <a:cs typeface="Comfortaa"/>
                <a:sym typeface="Comfortaa"/>
              </a:rPr>
              <a:t>Profesional asalariado con horario de oficina</a:t>
            </a:r>
            <a:endParaRPr sz="1000">
              <a:latin typeface="Comfortaa"/>
              <a:ea typeface="Comfortaa"/>
              <a:cs typeface="Comfortaa"/>
              <a:sym typeface="Comfortaa"/>
            </a:endParaRPr>
          </a:p>
          <a:p>
            <a:pPr indent="-292100" lvl="0" marL="457200" rtl="0" algn="l">
              <a:lnSpc>
                <a:spcPct val="115000"/>
              </a:lnSpc>
              <a:spcBef>
                <a:spcPts val="0"/>
              </a:spcBef>
              <a:spcAft>
                <a:spcPts val="0"/>
              </a:spcAft>
              <a:buSzPts val="1000"/>
              <a:buFont typeface="Comfortaa"/>
              <a:buChar char="●"/>
            </a:pPr>
            <a:r>
              <a:rPr lang="ca" sz="1000">
                <a:latin typeface="Comfortaa"/>
                <a:ea typeface="Comfortaa"/>
                <a:cs typeface="Comfortaa"/>
                <a:sym typeface="Comfortaa"/>
              </a:rPr>
              <a:t>Ingresos medios-altos estables</a:t>
            </a:r>
            <a:endParaRPr sz="1000">
              <a:latin typeface="Comfortaa"/>
              <a:ea typeface="Comfortaa"/>
              <a:cs typeface="Comfortaa"/>
              <a:sym typeface="Comfortaa"/>
            </a:endParaRPr>
          </a:p>
          <a:p>
            <a:pPr indent="-292100" lvl="0" marL="457200" rtl="0" algn="l">
              <a:lnSpc>
                <a:spcPct val="115000"/>
              </a:lnSpc>
              <a:spcBef>
                <a:spcPts val="0"/>
              </a:spcBef>
              <a:spcAft>
                <a:spcPts val="0"/>
              </a:spcAft>
              <a:buSzPts val="1000"/>
              <a:buFont typeface="Comfortaa"/>
              <a:buChar char="●"/>
            </a:pPr>
            <a:r>
              <a:rPr lang="ca" sz="1000">
                <a:latin typeface="Comfortaa"/>
                <a:ea typeface="Comfortaa"/>
                <a:cs typeface="Comfortaa"/>
                <a:sym typeface="Comfortaa"/>
              </a:rPr>
              <a:t>Valora opiniones y valoraciones de otros usuarios</a:t>
            </a:r>
            <a:endParaRPr sz="1000">
              <a:latin typeface="Comfortaa"/>
              <a:ea typeface="Comfortaa"/>
              <a:cs typeface="Comfortaa"/>
              <a:sym typeface="Comfortaa"/>
            </a:endParaRPr>
          </a:p>
          <a:p>
            <a:pPr indent="-292100" lvl="0" marL="457200" rtl="0" algn="l">
              <a:lnSpc>
                <a:spcPct val="115000"/>
              </a:lnSpc>
              <a:spcBef>
                <a:spcPts val="0"/>
              </a:spcBef>
              <a:spcAft>
                <a:spcPts val="0"/>
              </a:spcAft>
              <a:buSzPts val="1000"/>
              <a:buFont typeface="Comfortaa"/>
              <a:buChar char="●"/>
            </a:pPr>
            <a:r>
              <a:rPr lang="ca" sz="1000">
                <a:latin typeface="Comfortaa"/>
                <a:ea typeface="Comfortaa"/>
                <a:cs typeface="Comfortaa"/>
                <a:sym typeface="Comfortaa"/>
              </a:rPr>
              <a:t>Prioriza la eficiencia y el ahorro </a:t>
            </a:r>
            <a:endParaRPr sz="1000">
              <a:latin typeface="Comfortaa"/>
              <a:ea typeface="Comfortaa"/>
              <a:cs typeface="Comfortaa"/>
              <a:sym typeface="Comfortaa"/>
            </a:endParaRPr>
          </a:p>
          <a:p>
            <a:pPr indent="0" lvl="0" marL="457200" rtl="0" algn="l">
              <a:lnSpc>
                <a:spcPct val="115000"/>
              </a:lnSpc>
              <a:spcBef>
                <a:spcPts val="0"/>
              </a:spcBef>
              <a:spcAft>
                <a:spcPts val="0"/>
              </a:spcAft>
              <a:buNone/>
            </a:pPr>
            <a:r>
              <a:rPr lang="ca" sz="1000">
                <a:latin typeface="Comfortaa"/>
                <a:ea typeface="Comfortaa"/>
                <a:cs typeface="Comfortaa"/>
                <a:sym typeface="Comfortaa"/>
              </a:rPr>
              <a:t>de tiempo</a:t>
            </a:r>
            <a:endParaRPr sz="1200">
              <a:latin typeface="Comfortaa"/>
              <a:ea typeface="Comfortaa"/>
              <a:cs typeface="Comfortaa"/>
              <a:sym typeface="Comfortaa"/>
            </a:endParaRPr>
          </a:p>
        </p:txBody>
      </p:sp>
      <p:sp>
        <p:nvSpPr>
          <p:cNvPr id="131" name="Google Shape;131;p19"/>
          <p:cNvSpPr txBox="1"/>
          <p:nvPr/>
        </p:nvSpPr>
        <p:spPr>
          <a:xfrm>
            <a:off x="3602500" y="1973600"/>
            <a:ext cx="3297900" cy="159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ca" sz="1200">
                <a:latin typeface="Comfortaa"/>
                <a:ea typeface="Comfortaa"/>
                <a:cs typeface="Comfortaa"/>
                <a:sym typeface="Comfortaa"/>
              </a:rPr>
              <a:t>Buscan:</a:t>
            </a:r>
            <a:endParaRPr sz="900">
              <a:latin typeface="Comfortaa"/>
              <a:ea typeface="Comfortaa"/>
              <a:cs typeface="Comfortaa"/>
              <a:sym typeface="Comfortaa"/>
            </a:endParaRPr>
          </a:p>
          <a:p>
            <a:pPr indent="0" lvl="0" marL="0" rtl="0" algn="l">
              <a:lnSpc>
                <a:spcPct val="115000"/>
              </a:lnSpc>
              <a:spcBef>
                <a:spcPts val="0"/>
              </a:spcBef>
              <a:spcAft>
                <a:spcPts val="0"/>
              </a:spcAft>
              <a:buNone/>
            </a:pPr>
            <a:r>
              <a:t/>
            </a:r>
            <a:endParaRPr sz="900">
              <a:latin typeface="Comfortaa"/>
              <a:ea typeface="Comfortaa"/>
              <a:cs typeface="Comfortaa"/>
              <a:sym typeface="Comfortaa"/>
            </a:endParaRPr>
          </a:p>
          <a:p>
            <a:pPr indent="-292100" lvl="0" marL="457200" rtl="0" algn="l">
              <a:lnSpc>
                <a:spcPct val="115000"/>
              </a:lnSpc>
              <a:spcBef>
                <a:spcPts val="0"/>
              </a:spcBef>
              <a:spcAft>
                <a:spcPts val="0"/>
              </a:spcAft>
              <a:buSzPts val="1000"/>
              <a:buFont typeface="Comfortaa"/>
              <a:buChar char="●"/>
            </a:pPr>
            <a:r>
              <a:rPr lang="ca" sz="1000">
                <a:latin typeface="Comfortaa"/>
                <a:ea typeface="Comfortaa"/>
                <a:cs typeface="Comfortaa"/>
                <a:sym typeface="Comfortaa"/>
              </a:rPr>
              <a:t>Mantener energía durante largas jornadas</a:t>
            </a:r>
            <a:endParaRPr sz="1000">
              <a:latin typeface="Comfortaa"/>
              <a:ea typeface="Comfortaa"/>
              <a:cs typeface="Comfortaa"/>
              <a:sym typeface="Comfortaa"/>
            </a:endParaRPr>
          </a:p>
          <a:p>
            <a:pPr indent="-292100" lvl="0" marL="457200" rtl="0" algn="l">
              <a:lnSpc>
                <a:spcPct val="115000"/>
              </a:lnSpc>
              <a:spcBef>
                <a:spcPts val="0"/>
              </a:spcBef>
              <a:spcAft>
                <a:spcPts val="0"/>
              </a:spcAft>
              <a:buSzPts val="1000"/>
              <a:buFont typeface="Comfortaa"/>
              <a:buChar char="●"/>
            </a:pPr>
            <a:r>
              <a:rPr lang="ca" sz="1000">
                <a:latin typeface="Comfortaa"/>
                <a:ea typeface="Comfortaa"/>
                <a:cs typeface="Comfortaa"/>
                <a:sym typeface="Comfortaa"/>
              </a:rPr>
              <a:t>Soluciones que equilibren vida laboral y salud</a:t>
            </a:r>
            <a:endParaRPr sz="1000">
              <a:latin typeface="Comfortaa"/>
              <a:ea typeface="Comfortaa"/>
              <a:cs typeface="Comfortaa"/>
              <a:sym typeface="Comfortaa"/>
            </a:endParaRPr>
          </a:p>
          <a:p>
            <a:pPr indent="-292100" lvl="0" marL="457200" rtl="0" algn="l">
              <a:lnSpc>
                <a:spcPct val="115000"/>
              </a:lnSpc>
              <a:spcBef>
                <a:spcPts val="0"/>
              </a:spcBef>
              <a:spcAft>
                <a:spcPts val="0"/>
              </a:spcAft>
              <a:buSzPts val="1000"/>
              <a:buFont typeface="Comfortaa"/>
              <a:buChar char="●"/>
            </a:pPr>
            <a:r>
              <a:rPr lang="ca" sz="1000">
                <a:latin typeface="Comfortaa"/>
                <a:ea typeface="Comfortaa"/>
                <a:cs typeface="Comfortaa"/>
                <a:sym typeface="Comfortaa"/>
              </a:rPr>
              <a:t>Herramientas que faciliten decisiones informadas rápidamente</a:t>
            </a:r>
            <a:endParaRPr sz="1000">
              <a:latin typeface="Comfortaa"/>
              <a:ea typeface="Comfortaa"/>
              <a:cs typeface="Comfortaa"/>
              <a:sym typeface="Comfortaa"/>
            </a:endParaRPr>
          </a:p>
        </p:txBody>
      </p:sp>
      <p:sp>
        <p:nvSpPr>
          <p:cNvPr id="132" name="Google Shape;132;p19"/>
          <p:cNvSpPr txBox="1"/>
          <p:nvPr/>
        </p:nvSpPr>
        <p:spPr>
          <a:xfrm>
            <a:off x="3602500" y="3567150"/>
            <a:ext cx="3604500" cy="162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ca" sz="1200">
                <a:latin typeface="Comfortaa"/>
                <a:ea typeface="Comfortaa"/>
                <a:cs typeface="Comfortaa"/>
                <a:sym typeface="Comfortaa"/>
              </a:rPr>
              <a:t>Detesta</a:t>
            </a:r>
            <a:r>
              <a:rPr lang="ca" sz="1200">
                <a:latin typeface="Comfortaa"/>
                <a:ea typeface="Comfortaa"/>
                <a:cs typeface="Comfortaa"/>
                <a:sym typeface="Comfortaa"/>
              </a:rPr>
              <a:t>n:</a:t>
            </a:r>
            <a:endParaRPr sz="900">
              <a:latin typeface="Comfortaa"/>
              <a:ea typeface="Comfortaa"/>
              <a:cs typeface="Comfortaa"/>
              <a:sym typeface="Comfortaa"/>
            </a:endParaRPr>
          </a:p>
          <a:p>
            <a:pPr indent="0" lvl="0" marL="0" rtl="0" algn="l">
              <a:lnSpc>
                <a:spcPct val="115000"/>
              </a:lnSpc>
              <a:spcBef>
                <a:spcPts val="0"/>
              </a:spcBef>
              <a:spcAft>
                <a:spcPts val="0"/>
              </a:spcAft>
              <a:buNone/>
            </a:pPr>
            <a:r>
              <a:t/>
            </a:r>
            <a:endParaRPr sz="900">
              <a:latin typeface="Comfortaa"/>
              <a:ea typeface="Comfortaa"/>
              <a:cs typeface="Comfortaa"/>
              <a:sym typeface="Comfortaa"/>
            </a:endParaRPr>
          </a:p>
          <a:p>
            <a:pPr indent="-292100" lvl="0" marL="457200" rtl="0" algn="l">
              <a:lnSpc>
                <a:spcPct val="115000"/>
              </a:lnSpc>
              <a:spcBef>
                <a:spcPts val="0"/>
              </a:spcBef>
              <a:spcAft>
                <a:spcPts val="0"/>
              </a:spcAft>
              <a:buSzPts val="1000"/>
              <a:buFont typeface="Comfortaa"/>
              <a:buChar char="●"/>
            </a:pPr>
            <a:r>
              <a:rPr lang="ca" sz="1000">
                <a:latin typeface="Comfortaa"/>
                <a:ea typeface="Comfortaa"/>
                <a:cs typeface="Comfortaa"/>
                <a:sym typeface="Comfortaa"/>
              </a:rPr>
              <a:t>Procesos de compra complicados o lentos</a:t>
            </a:r>
            <a:endParaRPr sz="1000">
              <a:latin typeface="Comfortaa"/>
              <a:ea typeface="Comfortaa"/>
              <a:cs typeface="Comfortaa"/>
              <a:sym typeface="Comfortaa"/>
            </a:endParaRPr>
          </a:p>
          <a:p>
            <a:pPr indent="-292100" lvl="0" marL="457200" rtl="0" algn="l">
              <a:lnSpc>
                <a:spcPct val="115000"/>
              </a:lnSpc>
              <a:spcBef>
                <a:spcPts val="0"/>
              </a:spcBef>
              <a:spcAft>
                <a:spcPts val="0"/>
              </a:spcAft>
              <a:buSzPts val="1000"/>
              <a:buFont typeface="Comfortaa"/>
              <a:buChar char="●"/>
            </a:pPr>
            <a:r>
              <a:rPr lang="ca" sz="1000">
                <a:latin typeface="Comfortaa"/>
                <a:ea typeface="Comfortaa"/>
                <a:cs typeface="Comfortaa"/>
                <a:sym typeface="Comfortaa"/>
              </a:rPr>
              <a:t>Perder el tiempo</a:t>
            </a:r>
            <a:endParaRPr sz="1000">
              <a:latin typeface="Comfortaa"/>
              <a:ea typeface="Comfortaa"/>
              <a:cs typeface="Comfortaa"/>
              <a:sym typeface="Comfortaa"/>
            </a:endParaRPr>
          </a:p>
          <a:p>
            <a:pPr indent="-292100" lvl="0" marL="457200" rtl="0" algn="l">
              <a:lnSpc>
                <a:spcPct val="115000"/>
              </a:lnSpc>
              <a:spcBef>
                <a:spcPts val="0"/>
              </a:spcBef>
              <a:spcAft>
                <a:spcPts val="0"/>
              </a:spcAft>
              <a:buSzPts val="1000"/>
              <a:buFont typeface="Comfortaa"/>
              <a:buChar char="●"/>
            </a:pPr>
            <a:r>
              <a:rPr lang="ca" sz="1000">
                <a:latin typeface="Comfortaa"/>
                <a:ea typeface="Comfortaa"/>
                <a:cs typeface="Comfortaa"/>
                <a:sym typeface="Comfortaa"/>
              </a:rPr>
              <a:t>Información excesiva sin organización clara</a:t>
            </a:r>
            <a:endParaRPr sz="1000">
              <a:latin typeface="Comfortaa"/>
              <a:ea typeface="Comfortaa"/>
              <a:cs typeface="Comfortaa"/>
              <a:sym typeface="Comfortaa"/>
            </a:endParaRPr>
          </a:p>
          <a:p>
            <a:pPr indent="-292100" lvl="0" marL="457200" rtl="0" algn="l">
              <a:lnSpc>
                <a:spcPct val="115000"/>
              </a:lnSpc>
              <a:spcBef>
                <a:spcPts val="0"/>
              </a:spcBef>
              <a:spcAft>
                <a:spcPts val="0"/>
              </a:spcAft>
              <a:buSzPts val="1000"/>
              <a:buFont typeface="Comfortaa"/>
              <a:buChar char="●"/>
            </a:pPr>
            <a:r>
              <a:rPr lang="ca" sz="1000">
                <a:latin typeface="Comfortaa"/>
                <a:ea typeface="Comfortaa"/>
                <a:cs typeface="Comfortaa"/>
                <a:sym typeface="Comfortaa"/>
              </a:rPr>
              <a:t>Productos sin respaldo o evidencia de efectividad</a:t>
            </a:r>
            <a:endParaRPr sz="1000">
              <a:latin typeface="Comfortaa"/>
              <a:ea typeface="Comfortaa"/>
              <a:cs typeface="Comfortaa"/>
              <a:sym typeface="Comfortaa"/>
            </a:endParaRPr>
          </a:p>
          <a:p>
            <a:pPr indent="0" lvl="0" marL="0" rtl="0" algn="l">
              <a:lnSpc>
                <a:spcPct val="115000"/>
              </a:lnSpc>
              <a:spcBef>
                <a:spcPts val="0"/>
              </a:spcBef>
              <a:spcAft>
                <a:spcPts val="0"/>
              </a:spcAft>
              <a:buNone/>
            </a:pPr>
            <a:r>
              <a:t/>
            </a:r>
            <a:endParaRPr sz="1200">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latin typeface="Comfortaa"/>
                <a:ea typeface="Comfortaa"/>
                <a:cs typeface="Comfortaa"/>
                <a:sym typeface="Comfortaa"/>
              </a:rPr>
              <a:t>Buyer Persona</a:t>
            </a:r>
            <a:endParaRPr>
              <a:latin typeface="Comfortaa"/>
              <a:ea typeface="Comfortaa"/>
              <a:cs typeface="Comfortaa"/>
              <a:sym typeface="Comfortaa"/>
            </a:endParaRPr>
          </a:p>
        </p:txBody>
      </p:sp>
      <p:sp>
        <p:nvSpPr>
          <p:cNvPr id="138" name="Google Shape;138;p20"/>
          <p:cNvSpPr/>
          <p:nvPr/>
        </p:nvSpPr>
        <p:spPr>
          <a:xfrm rot="2695946">
            <a:off x="8579643" y="2465186"/>
            <a:ext cx="359776" cy="4218033"/>
          </a:xfrm>
          <a:prstGeom prst="rect">
            <a:avLst/>
          </a:prstGeom>
          <a:solidFill>
            <a:srgbClr val="F8F9FA"/>
          </a:solid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mfortaa"/>
              <a:ea typeface="Comfortaa"/>
              <a:cs typeface="Comfortaa"/>
              <a:sym typeface="Comfortaa"/>
            </a:endParaRPr>
          </a:p>
        </p:txBody>
      </p:sp>
      <p:sp>
        <p:nvSpPr>
          <p:cNvPr id="139" name="Google Shape;139;p20"/>
          <p:cNvSpPr/>
          <p:nvPr/>
        </p:nvSpPr>
        <p:spPr>
          <a:xfrm rot="2695946">
            <a:off x="8223668" y="1937286"/>
            <a:ext cx="359776" cy="4218033"/>
          </a:xfrm>
          <a:prstGeom prst="rect">
            <a:avLst/>
          </a:prstGeom>
          <a:solidFill>
            <a:srgbClr val="F8F9FA"/>
          </a:solid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mfortaa"/>
              <a:ea typeface="Comfortaa"/>
              <a:cs typeface="Comfortaa"/>
              <a:sym typeface="Comfortaa"/>
            </a:endParaRPr>
          </a:p>
        </p:txBody>
      </p:sp>
      <p:sp>
        <p:nvSpPr>
          <p:cNvPr id="140" name="Google Shape;140;p20"/>
          <p:cNvSpPr txBox="1"/>
          <p:nvPr/>
        </p:nvSpPr>
        <p:spPr>
          <a:xfrm>
            <a:off x="1084025" y="1622300"/>
            <a:ext cx="1554900" cy="3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a:latin typeface="Comfortaa"/>
                <a:ea typeface="Comfortaa"/>
                <a:cs typeface="Comfortaa"/>
                <a:sym typeface="Comfortaa"/>
              </a:rPr>
              <a:t>Ultimado</a:t>
            </a:r>
            <a:endParaRPr>
              <a:latin typeface="Comfortaa"/>
              <a:ea typeface="Comfortaa"/>
              <a:cs typeface="Comfortaa"/>
              <a:sym typeface="Comfortaa"/>
            </a:endParaRPr>
          </a:p>
        </p:txBody>
      </p:sp>
      <p:sp>
        <p:nvSpPr>
          <p:cNvPr id="141" name="Google Shape;141;p20"/>
          <p:cNvSpPr/>
          <p:nvPr/>
        </p:nvSpPr>
        <p:spPr>
          <a:xfrm>
            <a:off x="813950" y="1450350"/>
            <a:ext cx="6311100" cy="3521100"/>
          </a:xfrm>
          <a:prstGeom prst="roundRect">
            <a:avLst>
              <a:gd fmla="val 16667" name="adj"/>
            </a:avLst>
          </a:prstGeom>
          <a:solidFill>
            <a:srgbClr val="FFFDF0"/>
          </a:solidFill>
          <a:ln cap="flat" cmpd="sng" w="38100">
            <a:solidFill>
              <a:srgbClr val="FFC10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mfortaa"/>
              <a:ea typeface="Comfortaa"/>
              <a:cs typeface="Comfortaa"/>
              <a:sym typeface="Comfortaa"/>
            </a:endParaRPr>
          </a:p>
        </p:txBody>
      </p:sp>
      <p:sp>
        <p:nvSpPr>
          <p:cNvPr id="142" name="Google Shape;142;p20"/>
          <p:cNvSpPr txBox="1"/>
          <p:nvPr/>
        </p:nvSpPr>
        <p:spPr>
          <a:xfrm>
            <a:off x="1084025" y="1622300"/>
            <a:ext cx="1554900" cy="3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ca">
                <a:latin typeface="Comfortaa"/>
                <a:ea typeface="Comfortaa"/>
                <a:cs typeface="Comfortaa"/>
                <a:sym typeface="Comfortaa"/>
              </a:rPr>
              <a:t>Ultimado</a:t>
            </a:r>
            <a:endParaRPr b="1">
              <a:latin typeface="Comfortaa"/>
              <a:ea typeface="Comfortaa"/>
              <a:cs typeface="Comfortaa"/>
              <a:sym typeface="Comfortaa"/>
            </a:endParaRPr>
          </a:p>
        </p:txBody>
      </p:sp>
      <p:sp>
        <p:nvSpPr>
          <p:cNvPr id="143" name="Google Shape;143;p20"/>
          <p:cNvSpPr txBox="1"/>
          <p:nvPr/>
        </p:nvSpPr>
        <p:spPr>
          <a:xfrm>
            <a:off x="941975" y="1994550"/>
            <a:ext cx="1637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a" sz="1200">
                <a:latin typeface="Comfortaa"/>
                <a:ea typeface="Comfortaa"/>
                <a:cs typeface="Comfortaa"/>
                <a:sym typeface="Comfortaa"/>
              </a:rPr>
              <a:t>Edad: 50-65</a:t>
            </a:r>
            <a:endParaRPr sz="1200">
              <a:latin typeface="Comfortaa"/>
              <a:ea typeface="Comfortaa"/>
              <a:cs typeface="Comfortaa"/>
              <a:sym typeface="Comfortaa"/>
            </a:endParaRPr>
          </a:p>
        </p:txBody>
      </p:sp>
      <p:sp>
        <p:nvSpPr>
          <p:cNvPr id="144" name="Google Shape;144;p20"/>
          <p:cNvSpPr txBox="1"/>
          <p:nvPr/>
        </p:nvSpPr>
        <p:spPr>
          <a:xfrm>
            <a:off x="941975" y="2500025"/>
            <a:ext cx="2317500" cy="220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a" sz="1200">
                <a:latin typeface="Comfortaa"/>
                <a:ea typeface="Comfortaa"/>
                <a:cs typeface="Comfortaa"/>
                <a:sym typeface="Comfortaa"/>
              </a:rPr>
              <a:t>Características:</a:t>
            </a:r>
            <a:endParaRPr sz="900">
              <a:latin typeface="Comfortaa"/>
              <a:ea typeface="Comfortaa"/>
              <a:cs typeface="Comfortaa"/>
              <a:sym typeface="Comfortaa"/>
            </a:endParaRPr>
          </a:p>
          <a:p>
            <a:pPr indent="0" lvl="0" marL="0" rtl="0" algn="l">
              <a:spcBef>
                <a:spcPts val="0"/>
              </a:spcBef>
              <a:spcAft>
                <a:spcPts val="0"/>
              </a:spcAft>
              <a:buNone/>
            </a:pPr>
            <a:r>
              <a:t/>
            </a:r>
            <a:endParaRPr sz="900">
              <a:latin typeface="Comfortaa"/>
              <a:ea typeface="Comfortaa"/>
              <a:cs typeface="Comfortaa"/>
              <a:sym typeface="Comfortaa"/>
            </a:endParaRPr>
          </a:p>
          <a:p>
            <a:pPr indent="-292100" lvl="0" marL="457200" rtl="0" algn="l">
              <a:spcBef>
                <a:spcPts val="0"/>
              </a:spcBef>
              <a:spcAft>
                <a:spcPts val="0"/>
              </a:spcAft>
              <a:buSzPts val="1000"/>
              <a:buFont typeface="Comfortaa"/>
              <a:buChar char="●"/>
            </a:pPr>
            <a:r>
              <a:rPr lang="ca" sz="1000">
                <a:latin typeface="Comfortaa"/>
                <a:ea typeface="Comfortaa"/>
                <a:cs typeface="Comfortaa"/>
                <a:sym typeface="Comfortaa"/>
              </a:rPr>
              <a:t>Profesional establecido o prejubilado</a:t>
            </a:r>
            <a:endParaRPr sz="1000">
              <a:latin typeface="Comfortaa"/>
              <a:ea typeface="Comfortaa"/>
              <a:cs typeface="Comfortaa"/>
              <a:sym typeface="Comfortaa"/>
            </a:endParaRPr>
          </a:p>
          <a:p>
            <a:pPr indent="-292100" lvl="0" marL="457200" rtl="0" algn="l">
              <a:spcBef>
                <a:spcPts val="0"/>
              </a:spcBef>
              <a:spcAft>
                <a:spcPts val="0"/>
              </a:spcAft>
              <a:buSzPts val="1000"/>
              <a:buFont typeface="Comfortaa"/>
              <a:buChar char="●"/>
            </a:pPr>
            <a:r>
              <a:rPr lang="ca" sz="1000">
                <a:latin typeface="Comfortaa"/>
                <a:ea typeface="Comfortaa"/>
                <a:cs typeface="Comfortaa"/>
                <a:sym typeface="Comfortaa"/>
              </a:rPr>
              <a:t>Mayor conciencia sobre la salud</a:t>
            </a:r>
            <a:endParaRPr sz="1000">
              <a:latin typeface="Comfortaa"/>
              <a:ea typeface="Comfortaa"/>
              <a:cs typeface="Comfortaa"/>
              <a:sym typeface="Comfortaa"/>
            </a:endParaRPr>
          </a:p>
          <a:p>
            <a:pPr indent="-292100" lvl="0" marL="457200" rtl="0" algn="l">
              <a:spcBef>
                <a:spcPts val="0"/>
              </a:spcBef>
              <a:spcAft>
                <a:spcPts val="0"/>
              </a:spcAft>
              <a:buSzPts val="1000"/>
              <a:buFont typeface="Comfortaa"/>
              <a:buChar char="●"/>
            </a:pPr>
            <a:r>
              <a:rPr lang="ca" sz="1000">
                <a:latin typeface="Comfortaa"/>
                <a:ea typeface="Comfortaa"/>
                <a:cs typeface="Comfortaa"/>
                <a:sym typeface="Comfortaa"/>
              </a:rPr>
              <a:t>Ingresos medios-altos a altos</a:t>
            </a:r>
            <a:endParaRPr sz="1000">
              <a:latin typeface="Comfortaa"/>
              <a:ea typeface="Comfortaa"/>
              <a:cs typeface="Comfortaa"/>
              <a:sym typeface="Comfortaa"/>
            </a:endParaRPr>
          </a:p>
          <a:p>
            <a:pPr indent="-292100" lvl="0" marL="457200" rtl="0" algn="l">
              <a:spcBef>
                <a:spcPts val="0"/>
              </a:spcBef>
              <a:spcAft>
                <a:spcPts val="0"/>
              </a:spcAft>
              <a:buSzPts val="1000"/>
              <a:buFont typeface="Comfortaa"/>
              <a:buChar char="●"/>
            </a:pPr>
            <a:r>
              <a:rPr lang="ca" sz="1000">
                <a:latin typeface="Comfortaa"/>
                <a:ea typeface="Comfortaa"/>
                <a:cs typeface="Comfortaa"/>
                <a:sym typeface="Comfortaa"/>
              </a:rPr>
              <a:t>Prefiere contenido informativo con base científica</a:t>
            </a:r>
            <a:endParaRPr sz="1000">
              <a:latin typeface="Comfortaa"/>
              <a:ea typeface="Comfortaa"/>
              <a:cs typeface="Comfortaa"/>
              <a:sym typeface="Comfortaa"/>
            </a:endParaRPr>
          </a:p>
          <a:p>
            <a:pPr indent="-292100" lvl="0" marL="457200" rtl="0" algn="l">
              <a:spcBef>
                <a:spcPts val="0"/>
              </a:spcBef>
              <a:spcAft>
                <a:spcPts val="0"/>
              </a:spcAft>
              <a:buSzPts val="1000"/>
              <a:buFont typeface="Comfortaa"/>
              <a:buChar char="●"/>
            </a:pPr>
            <a:r>
              <a:rPr lang="ca" sz="1000">
                <a:latin typeface="Comfortaa"/>
                <a:ea typeface="Comfortaa"/>
                <a:cs typeface="Comfortaa"/>
                <a:sym typeface="Comfortaa"/>
              </a:rPr>
              <a:t>Valora la transparencia y la confiabilidad</a:t>
            </a:r>
            <a:endParaRPr sz="900">
              <a:latin typeface="Comfortaa"/>
              <a:ea typeface="Comfortaa"/>
              <a:cs typeface="Comfortaa"/>
              <a:sym typeface="Comfortaa"/>
            </a:endParaRPr>
          </a:p>
        </p:txBody>
      </p:sp>
      <p:sp>
        <p:nvSpPr>
          <p:cNvPr id="145" name="Google Shape;145;p20"/>
          <p:cNvSpPr txBox="1"/>
          <p:nvPr/>
        </p:nvSpPr>
        <p:spPr>
          <a:xfrm>
            <a:off x="3367100" y="1994550"/>
            <a:ext cx="3174300" cy="127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a" sz="1200">
                <a:latin typeface="Comfortaa"/>
                <a:ea typeface="Comfortaa"/>
                <a:cs typeface="Comfortaa"/>
                <a:sym typeface="Comfortaa"/>
              </a:rPr>
              <a:t>Buscan:</a:t>
            </a:r>
            <a:endParaRPr sz="900">
              <a:latin typeface="Comfortaa"/>
              <a:ea typeface="Comfortaa"/>
              <a:cs typeface="Comfortaa"/>
              <a:sym typeface="Comfortaa"/>
            </a:endParaRPr>
          </a:p>
          <a:p>
            <a:pPr indent="0" lvl="0" marL="0" rtl="0" algn="l">
              <a:spcBef>
                <a:spcPts val="0"/>
              </a:spcBef>
              <a:spcAft>
                <a:spcPts val="0"/>
              </a:spcAft>
              <a:buNone/>
            </a:pPr>
            <a:r>
              <a:t/>
            </a:r>
            <a:endParaRPr sz="900">
              <a:latin typeface="Comfortaa"/>
              <a:ea typeface="Comfortaa"/>
              <a:cs typeface="Comfortaa"/>
              <a:sym typeface="Comfortaa"/>
            </a:endParaRPr>
          </a:p>
          <a:p>
            <a:pPr indent="-292100" lvl="0" marL="457200" rtl="0" algn="l">
              <a:spcBef>
                <a:spcPts val="0"/>
              </a:spcBef>
              <a:spcAft>
                <a:spcPts val="0"/>
              </a:spcAft>
              <a:buSzPts val="1000"/>
              <a:buFont typeface="Comfortaa"/>
              <a:buChar char="●"/>
            </a:pPr>
            <a:r>
              <a:rPr lang="ca" sz="1000">
                <a:latin typeface="Comfortaa"/>
                <a:ea typeface="Comfortaa"/>
                <a:cs typeface="Comfortaa"/>
                <a:sym typeface="Comfortaa"/>
              </a:rPr>
              <a:t>Mejorar calidad de vida a largo plazo</a:t>
            </a:r>
            <a:endParaRPr sz="1000">
              <a:latin typeface="Comfortaa"/>
              <a:ea typeface="Comfortaa"/>
              <a:cs typeface="Comfortaa"/>
              <a:sym typeface="Comfortaa"/>
            </a:endParaRPr>
          </a:p>
          <a:p>
            <a:pPr indent="-292100" lvl="0" marL="457200" rtl="0" algn="l">
              <a:spcBef>
                <a:spcPts val="0"/>
              </a:spcBef>
              <a:spcAft>
                <a:spcPts val="0"/>
              </a:spcAft>
              <a:buSzPts val="1000"/>
              <a:buFont typeface="Comfortaa"/>
              <a:buChar char="●"/>
            </a:pPr>
            <a:r>
              <a:rPr lang="ca" sz="1000">
                <a:latin typeface="Comfortaa"/>
                <a:ea typeface="Comfortaa"/>
                <a:cs typeface="Comfortaa"/>
                <a:sym typeface="Comfortaa"/>
              </a:rPr>
              <a:t>Información sobre interacciones con medicamentos</a:t>
            </a:r>
            <a:endParaRPr sz="1000">
              <a:latin typeface="Comfortaa"/>
              <a:ea typeface="Comfortaa"/>
              <a:cs typeface="Comfortaa"/>
              <a:sym typeface="Comfortaa"/>
            </a:endParaRPr>
          </a:p>
          <a:p>
            <a:pPr indent="-292100" lvl="0" marL="457200" rtl="0" algn="l">
              <a:spcBef>
                <a:spcPts val="0"/>
              </a:spcBef>
              <a:spcAft>
                <a:spcPts val="0"/>
              </a:spcAft>
              <a:buSzPts val="1000"/>
              <a:buFont typeface="Comfortaa"/>
              <a:buChar char="●"/>
            </a:pPr>
            <a:r>
              <a:rPr lang="ca" sz="1000">
                <a:latin typeface="Comfortaa"/>
                <a:ea typeface="Comfortaa"/>
                <a:cs typeface="Comfortaa"/>
                <a:sym typeface="Comfortaa"/>
              </a:rPr>
              <a:t>Detalles específicos sobre beneficios para su grupo de edad</a:t>
            </a:r>
            <a:endParaRPr sz="1200">
              <a:latin typeface="Comfortaa"/>
              <a:ea typeface="Comfortaa"/>
              <a:cs typeface="Comfortaa"/>
              <a:sym typeface="Comfortaa"/>
            </a:endParaRPr>
          </a:p>
        </p:txBody>
      </p:sp>
      <p:sp>
        <p:nvSpPr>
          <p:cNvPr id="146" name="Google Shape;146;p20"/>
          <p:cNvSpPr txBox="1"/>
          <p:nvPr/>
        </p:nvSpPr>
        <p:spPr>
          <a:xfrm>
            <a:off x="3361025" y="3206050"/>
            <a:ext cx="3678300" cy="177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a" sz="1200">
                <a:latin typeface="Comfortaa"/>
                <a:ea typeface="Comfortaa"/>
                <a:cs typeface="Comfortaa"/>
                <a:sym typeface="Comfortaa"/>
              </a:rPr>
              <a:t>Detestan:</a:t>
            </a:r>
            <a:endParaRPr sz="900">
              <a:latin typeface="Comfortaa"/>
              <a:ea typeface="Comfortaa"/>
              <a:cs typeface="Comfortaa"/>
              <a:sym typeface="Comfortaa"/>
            </a:endParaRPr>
          </a:p>
          <a:p>
            <a:pPr indent="0" lvl="0" marL="0" rtl="0" algn="l">
              <a:spcBef>
                <a:spcPts val="0"/>
              </a:spcBef>
              <a:spcAft>
                <a:spcPts val="0"/>
              </a:spcAft>
              <a:buNone/>
            </a:pPr>
            <a:r>
              <a:t/>
            </a:r>
            <a:endParaRPr sz="900">
              <a:latin typeface="Comfortaa"/>
              <a:ea typeface="Comfortaa"/>
              <a:cs typeface="Comfortaa"/>
              <a:sym typeface="Comfortaa"/>
            </a:endParaRPr>
          </a:p>
          <a:p>
            <a:pPr indent="-292100" lvl="0" marL="457200" rtl="0" algn="l">
              <a:spcBef>
                <a:spcPts val="0"/>
              </a:spcBef>
              <a:spcAft>
                <a:spcPts val="0"/>
              </a:spcAft>
              <a:buSzPts val="1000"/>
              <a:buFont typeface="Comfortaa"/>
              <a:buChar char="●"/>
            </a:pPr>
            <a:r>
              <a:rPr lang="ca" sz="1000">
                <a:latin typeface="Comfortaa"/>
                <a:ea typeface="Comfortaa"/>
                <a:cs typeface="Comfortaa"/>
                <a:sym typeface="Comfortaa"/>
              </a:rPr>
              <a:t>Marketing agresivo o poco transparente</a:t>
            </a:r>
            <a:endParaRPr sz="1000">
              <a:latin typeface="Comfortaa"/>
              <a:ea typeface="Comfortaa"/>
              <a:cs typeface="Comfortaa"/>
              <a:sym typeface="Comfortaa"/>
            </a:endParaRPr>
          </a:p>
          <a:p>
            <a:pPr indent="-292100" lvl="0" marL="457200" rtl="0" algn="l">
              <a:spcBef>
                <a:spcPts val="0"/>
              </a:spcBef>
              <a:spcAft>
                <a:spcPts val="0"/>
              </a:spcAft>
              <a:buSzPts val="1000"/>
              <a:buFont typeface="Comfortaa"/>
              <a:buChar char="●"/>
            </a:pPr>
            <a:r>
              <a:rPr lang="ca" sz="1000">
                <a:latin typeface="Comfortaa"/>
                <a:ea typeface="Comfortaa"/>
                <a:cs typeface="Comfortaa"/>
                <a:sym typeface="Comfortaa"/>
              </a:rPr>
              <a:t>Productos sin información detallada de ingredientes</a:t>
            </a:r>
            <a:endParaRPr sz="1000">
              <a:latin typeface="Comfortaa"/>
              <a:ea typeface="Comfortaa"/>
              <a:cs typeface="Comfortaa"/>
              <a:sym typeface="Comfortaa"/>
            </a:endParaRPr>
          </a:p>
          <a:p>
            <a:pPr indent="-292100" lvl="0" marL="457200" rtl="0" algn="l">
              <a:spcBef>
                <a:spcPts val="0"/>
              </a:spcBef>
              <a:spcAft>
                <a:spcPts val="0"/>
              </a:spcAft>
              <a:buSzPts val="1000"/>
              <a:buFont typeface="Comfortaa"/>
              <a:buChar char="●"/>
            </a:pPr>
            <a:r>
              <a:rPr lang="ca" sz="1000">
                <a:latin typeface="Comfortaa"/>
                <a:ea typeface="Comfortaa"/>
                <a:cs typeface="Comfortaa"/>
                <a:sym typeface="Comfortaa"/>
              </a:rPr>
              <a:t>Enfoques que ignoren condiciones de salud de su edad</a:t>
            </a:r>
            <a:endParaRPr sz="1000">
              <a:latin typeface="Comfortaa"/>
              <a:ea typeface="Comfortaa"/>
              <a:cs typeface="Comfortaa"/>
              <a:sym typeface="Comfortaa"/>
            </a:endParaRPr>
          </a:p>
          <a:p>
            <a:pPr indent="-292100" lvl="0" marL="457200" rtl="0" algn="l">
              <a:spcBef>
                <a:spcPts val="0"/>
              </a:spcBef>
              <a:spcAft>
                <a:spcPts val="0"/>
              </a:spcAft>
              <a:buSzPts val="1000"/>
              <a:buFont typeface="Comfortaa"/>
              <a:buChar char="●"/>
            </a:pPr>
            <a:r>
              <a:rPr lang="ca" sz="1000">
                <a:latin typeface="Comfortaa"/>
                <a:ea typeface="Comfortaa"/>
                <a:cs typeface="Comfortaa"/>
                <a:sym typeface="Comfortaa"/>
              </a:rPr>
              <a:t>Webs confusas o difíciles de navegar</a:t>
            </a:r>
            <a:endParaRPr sz="1000">
              <a:latin typeface="Comfortaa"/>
              <a:ea typeface="Comfortaa"/>
              <a:cs typeface="Comfortaa"/>
              <a:sym typeface="Comfortaa"/>
            </a:endParaRPr>
          </a:p>
          <a:p>
            <a:pPr indent="-292100" lvl="0" marL="457200" rtl="0" algn="l">
              <a:spcBef>
                <a:spcPts val="0"/>
              </a:spcBef>
              <a:spcAft>
                <a:spcPts val="0"/>
              </a:spcAft>
              <a:buSzPts val="1000"/>
              <a:buFont typeface="Comfortaa"/>
              <a:buChar char="●"/>
            </a:pPr>
            <a:r>
              <a:rPr lang="ca" sz="1000">
                <a:latin typeface="Comfortaa"/>
                <a:ea typeface="Comfortaa"/>
                <a:cs typeface="Comfortaa"/>
                <a:sym typeface="Comfortaa"/>
              </a:rPr>
              <a:t>Letra pequeña y diseños con poco contraste</a:t>
            </a:r>
            <a:endParaRPr sz="1000">
              <a:latin typeface="Comfortaa"/>
              <a:ea typeface="Comfortaa"/>
              <a:cs typeface="Comfortaa"/>
              <a:sym typeface="Comfortaa"/>
            </a:endParaRPr>
          </a:p>
          <a:p>
            <a:pPr indent="0" lvl="0" marL="0" rtl="0" algn="l">
              <a:spcBef>
                <a:spcPts val="0"/>
              </a:spcBef>
              <a:spcAft>
                <a:spcPts val="0"/>
              </a:spcAft>
              <a:buNone/>
            </a:pPr>
            <a:r>
              <a:t/>
            </a:r>
            <a:endParaRPr sz="1200">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a">
                <a:latin typeface="Comfortaa"/>
                <a:ea typeface="Comfortaa"/>
                <a:cs typeface="Comfortaa"/>
                <a:sym typeface="Comfortaa"/>
              </a:rPr>
              <a:t>Competencia</a:t>
            </a:r>
            <a:r>
              <a:rPr lang="ca">
                <a:latin typeface="Comfortaa"/>
                <a:ea typeface="Comfortaa"/>
                <a:cs typeface="Comfortaa"/>
                <a:sym typeface="Comfortaa"/>
              </a:rPr>
              <a:t> WEB - MyProtein</a:t>
            </a:r>
            <a:endParaRPr>
              <a:latin typeface="Comfortaa"/>
              <a:ea typeface="Comfortaa"/>
              <a:cs typeface="Comfortaa"/>
              <a:sym typeface="Comfortaa"/>
            </a:endParaRPr>
          </a:p>
        </p:txBody>
      </p:sp>
      <p:sp>
        <p:nvSpPr>
          <p:cNvPr id="152" name="Google Shape;152;p21"/>
          <p:cNvSpPr/>
          <p:nvPr/>
        </p:nvSpPr>
        <p:spPr>
          <a:xfrm rot="2695946">
            <a:off x="8579643" y="2465186"/>
            <a:ext cx="359776" cy="4218033"/>
          </a:xfrm>
          <a:prstGeom prst="rect">
            <a:avLst/>
          </a:prstGeom>
          <a:solidFill>
            <a:srgbClr val="F8F9FA"/>
          </a:solid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mfortaa"/>
              <a:ea typeface="Comfortaa"/>
              <a:cs typeface="Comfortaa"/>
              <a:sym typeface="Comfortaa"/>
            </a:endParaRPr>
          </a:p>
        </p:txBody>
      </p:sp>
      <p:sp>
        <p:nvSpPr>
          <p:cNvPr id="153" name="Google Shape;153;p21"/>
          <p:cNvSpPr/>
          <p:nvPr/>
        </p:nvSpPr>
        <p:spPr>
          <a:xfrm rot="2695946">
            <a:off x="8223668" y="1937286"/>
            <a:ext cx="359776" cy="4218033"/>
          </a:xfrm>
          <a:prstGeom prst="rect">
            <a:avLst/>
          </a:prstGeom>
          <a:solidFill>
            <a:srgbClr val="F8F9FA"/>
          </a:solidFill>
          <a:ln cap="flat" cmpd="sng" w="9525">
            <a:solidFill>
              <a:srgbClr val="F8F9F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mfortaa"/>
              <a:ea typeface="Comfortaa"/>
              <a:cs typeface="Comfortaa"/>
              <a:sym typeface="Comfortaa"/>
            </a:endParaRPr>
          </a:p>
        </p:txBody>
      </p:sp>
      <p:graphicFrame>
        <p:nvGraphicFramePr>
          <p:cNvPr id="154" name="Google Shape;154;p21"/>
          <p:cNvGraphicFramePr/>
          <p:nvPr/>
        </p:nvGraphicFramePr>
        <p:xfrm>
          <a:off x="1547275" y="1389725"/>
          <a:ext cx="3000000" cy="3000000"/>
        </p:xfrm>
        <a:graphic>
          <a:graphicData uri="http://schemas.openxmlformats.org/drawingml/2006/table">
            <a:tbl>
              <a:tblPr>
                <a:noFill/>
                <a:tableStyleId>{C0E8CD37-8DE2-449F-B61D-E3A525D0D4CC}</a:tableStyleId>
              </a:tblPr>
              <a:tblGrid>
                <a:gridCol w="2395225"/>
                <a:gridCol w="973850"/>
                <a:gridCol w="764975"/>
                <a:gridCol w="940900"/>
                <a:gridCol w="742800"/>
              </a:tblGrid>
              <a:tr h="299125">
                <a:tc>
                  <a:txBody>
                    <a:bodyPr/>
                    <a:lstStyle/>
                    <a:p>
                      <a:pPr indent="0" lvl="0" marL="0" rtl="0" algn="l">
                        <a:spcBef>
                          <a:spcPts val="0"/>
                        </a:spcBef>
                        <a:spcAft>
                          <a:spcPts val="0"/>
                        </a:spcAft>
                        <a:buNone/>
                      </a:pPr>
                      <a:r>
                        <a:rPr lang="ca" sz="600">
                          <a:latin typeface="Comfortaa Medium"/>
                          <a:ea typeface="Comfortaa Medium"/>
                          <a:cs typeface="Comfortaa Medium"/>
                          <a:sym typeface="Comfortaa Medium"/>
                        </a:rPr>
                        <a:t>Criterio</a:t>
                      </a:r>
                      <a:endParaRPr sz="600">
                        <a:latin typeface="Comfortaa Medium"/>
                        <a:ea typeface="Comfortaa Medium"/>
                        <a:cs typeface="Comfortaa Medium"/>
                        <a:sym typeface="Comfortaa Medium"/>
                      </a:endParaRPr>
                    </a:p>
                  </a:txBody>
                  <a:tcPr marT="91425" marB="91425" marR="28575" marL="28575" anchor="b">
                    <a:solidFill>
                      <a:srgbClr val="FFC107"/>
                    </a:solidFill>
                  </a:tcPr>
                </a:tc>
                <a:tc>
                  <a:txBody>
                    <a:bodyPr/>
                    <a:lstStyle/>
                    <a:p>
                      <a:pPr indent="0" lvl="0" marL="0" rtl="0" algn="l">
                        <a:lnSpc>
                          <a:spcPct val="115000"/>
                        </a:lnSpc>
                        <a:spcBef>
                          <a:spcPts val="0"/>
                        </a:spcBef>
                        <a:spcAft>
                          <a:spcPts val="0"/>
                        </a:spcAft>
                        <a:buNone/>
                      </a:pPr>
                      <a:r>
                        <a:rPr lang="ca" sz="600">
                          <a:latin typeface="Comfortaa Medium"/>
                          <a:ea typeface="Comfortaa Medium"/>
                          <a:cs typeface="Comfortaa Medium"/>
                          <a:sym typeface="Comfortaa Medium"/>
                        </a:rPr>
                        <a:t>Calificación Neta</a:t>
                      </a:r>
                      <a:endParaRPr sz="600">
                        <a:latin typeface="Comfortaa Medium"/>
                        <a:ea typeface="Comfortaa Medium"/>
                        <a:cs typeface="Comfortaa Medium"/>
                        <a:sym typeface="Comfortaa Medium"/>
                      </a:endParaRPr>
                    </a:p>
                  </a:txBody>
                  <a:tcPr marT="91425" marB="91425" marR="28575" marL="28575" anchor="b">
                    <a:solidFill>
                      <a:srgbClr val="FFC107"/>
                    </a:solidFill>
                  </a:tcPr>
                </a:tc>
                <a:tc>
                  <a:txBody>
                    <a:bodyPr/>
                    <a:lstStyle/>
                    <a:p>
                      <a:pPr indent="0" lvl="0" marL="0" rtl="0" algn="l">
                        <a:lnSpc>
                          <a:spcPct val="115000"/>
                        </a:lnSpc>
                        <a:spcBef>
                          <a:spcPts val="0"/>
                        </a:spcBef>
                        <a:spcAft>
                          <a:spcPts val="0"/>
                        </a:spcAft>
                        <a:buNone/>
                      </a:pPr>
                      <a:r>
                        <a:rPr lang="ca" sz="600">
                          <a:latin typeface="Comfortaa Medium"/>
                          <a:ea typeface="Comfortaa Medium"/>
                          <a:cs typeface="Comfortaa Medium"/>
                          <a:sym typeface="Comfortaa Medium"/>
                        </a:rPr>
                        <a:t># Preguntas</a:t>
                      </a:r>
                      <a:endParaRPr sz="600">
                        <a:latin typeface="Comfortaa Medium"/>
                        <a:ea typeface="Comfortaa Medium"/>
                        <a:cs typeface="Comfortaa Medium"/>
                        <a:sym typeface="Comfortaa Medium"/>
                      </a:endParaRPr>
                    </a:p>
                  </a:txBody>
                  <a:tcPr marT="91425" marB="91425" marR="28575" marL="28575" anchor="b">
                    <a:solidFill>
                      <a:srgbClr val="FFC107"/>
                    </a:solidFill>
                  </a:tcPr>
                </a:tc>
                <a:tc>
                  <a:txBody>
                    <a:bodyPr/>
                    <a:lstStyle/>
                    <a:p>
                      <a:pPr indent="0" lvl="0" marL="0" rtl="0" algn="l">
                        <a:lnSpc>
                          <a:spcPct val="115000"/>
                        </a:lnSpc>
                        <a:spcBef>
                          <a:spcPts val="0"/>
                        </a:spcBef>
                        <a:spcAft>
                          <a:spcPts val="0"/>
                        </a:spcAft>
                        <a:buNone/>
                      </a:pPr>
                      <a:r>
                        <a:rPr lang="ca" sz="600">
                          <a:latin typeface="Comfortaa Medium"/>
                          <a:ea typeface="Comfortaa Medium"/>
                          <a:cs typeface="Comfortaa Medium"/>
                          <a:sym typeface="Comfortaa Medium"/>
                        </a:rPr>
                        <a:t># Respuesta</a:t>
                      </a:r>
                      <a:endParaRPr sz="600">
                        <a:latin typeface="Comfortaa Medium"/>
                        <a:ea typeface="Comfortaa Medium"/>
                        <a:cs typeface="Comfortaa Medium"/>
                        <a:sym typeface="Comfortaa Medium"/>
                      </a:endParaRPr>
                    </a:p>
                  </a:txBody>
                  <a:tcPr marT="91425" marB="91425" marR="28575" marL="28575" anchor="b">
                    <a:solidFill>
                      <a:srgbClr val="FFC107"/>
                    </a:solidFill>
                  </a:tcPr>
                </a:tc>
                <a:tc>
                  <a:txBody>
                    <a:bodyPr/>
                    <a:lstStyle/>
                    <a:p>
                      <a:pPr indent="0" lvl="0" marL="0" rtl="0" algn="ctr">
                        <a:lnSpc>
                          <a:spcPct val="115000"/>
                        </a:lnSpc>
                        <a:spcBef>
                          <a:spcPts val="0"/>
                        </a:spcBef>
                        <a:spcAft>
                          <a:spcPts val="0"/>
                        </a:spcAft>
                        <a:buNone/>
                      </a:pPr>
                      <a:r>
                        <a:rPr lang="ca" sz="600">
                          <a:latin typeface="Comfortaa Medium"/>
                          <a:ea typeface="Comfortaa Medium"/>
                          <a:cs typeface="Comfortaa Medium"/>
                          <a:sym typeface="Comfortaa Medium"/>
                        </a:rPr>
                        <a:t>Calificación</a:t>
                      </a:r>
                      <a:endParaRPr sz="600">
                        <a:latin typeface="Comfortaa Medium"/>
                        <a:ea typeface="Comfortaa Medium"/>
                        <a:cs typeface="Comfortaa Medium"/>
                        <a:sym typeface="Comfortaa Medium"/>
                      </a:endParaRPr>
                    </a:p>
                  </a:txBody>
                  <a:tcPr marT="91425" marB="91425" marR="28575" marL="28575" anchor="b">
                    <a:solidFill>
                      <a:srgbClr val="FFC107"/>
                    </a:solidFill>
                  </a:tcPr>
                </a:tc>
              </a:tr>
              <a:tr h="299125">
                <a:tc>
                  <a:txBody>
                    <a:bodyPr/>
                    <a:lstStyle/>
                    <a:p>
                      <a:pPr indent="0" lvl="0" marL="0" rtl="0" algn="l">
                        <a:lnSpc>
                          <a:spcPct val="115000"/>
                        </a:lnSpc>
                        <a:spcBef>
                          <a:spcPts val="0"/>
                        </a:spcBef>
                        <a:spcAft>
                          <a:spcPts val="0"/>
                        </a:spcAft>
                        <a:buNone/>
                      </a:pPr>
                      <a:r>
                        <a:rPr lang="ca" sz="600">
                          <a:latin typeface="Comfortaa Medium"/>
                          <a:ea typeface="Comfortaa Medium"/>
                          <a:cs typeface="Comfortaa Medium"/>
                          <a:sym typeface="Comfortaa Medium"/>
                        </a:rPr>
                        <a:t>Página de Inicio</a:t>
                      </a:r>
                      <a:endParaRPr sz="600">
                        <a:latin typeface="Comfortaa Medium"/>
                        <a:ea typeface="Comfortaa Medium"/>
                        <a:cs typeface="Comfortaa Medium"/>
                        <a:sym typeface="Comfortaa Medium"/>
                      </a:endParaRPr>
                    </a:p>
                  </a:txBody>
                  <a:tcPr marT="91425" marB="91425" marR="28575" marL="28575" anchor="b">
                    <a:solidFill>
                      <a:srgbClr val="FDC55F"/>
                    </a:solidFill>
                  </a:tcPr>
                </a:tc>
                <a:tc>
                  <a:txBody>
                    <a:bodyPr/>
                    <a:lstStyle/>
                    <a:p>
                      <a:pPr indent="0" lvl="0" marL="0" rtl="0" algn="ctr">
                        <a:lnSpc>
                          <a:spcPct val="115000"/>
                        </a:lnSpc>
                        <a:spcBef>
                          <a:spcPts val="0"/>
                        </a:spcBef>
                        <a:spcAft>
                          <a:spcPts val="0"/>
                        </a:spcAft>
                        <a:buNone/>
                      </a:pPr>
                      <a:r>
                        <a:rPr lang="ca" sz="600">
                          <a:latin typeface="Comfortaa Medium"/>
                          <a:ea typeface="Comfortaa Medium"/>
                          <a:cs typeface="Comfortaa Medium"/>
                          <a:sym typeface="Comfortaa Medium"/>
                        </a:rPr>
                        <a:t>16</a:t>
                      </a:r>
                      <a:endParaRPr sz="600">
                        <a:latin typeface="Comfortaa Medium"/>
                        <a:ea typeface="Comfortaa Medium"/>
                        <a:cs typeface="Comfortaa Medium"/>
                        <a:sym typeface="Comfortaa Medium"/>
                      </a:endParaRPr>
                    </a:p>
                  </a:txBody>
                  <a:tcPr marT="91425" marB="91425" marR="28575" marL="28575" anchor="b">
                    <a:solidFill>
                      <a:srgbClr val="FFFDF0"/>
                    </a:solidFill>
                  </a:tcPr>
                </a:tc>
                <a:tc>
                  <a:txBody>
                    <a:bodyPr/>
                    <a:lstStyle/>
                    <a:p>
                      <a:pPr indent="0" lvl="0" marL="0" rtl="0" algn="ctr">
                        <a:lnSpc>
                          <a:spcPct val="115000"/>
                        </a:lnSpc>
                        <a:spcBef>
                          <a:spcPts val="0"/>
                        </a:spcBef>
                        <a:spcAft>
                          <a:spcPts val="0"/>
                        </a:spcAft>
                        <a:buNone/>
                      </a:pPr>
                      <a:r>
                        <a:rPr lang="ca" sz="600">
                          <a:latin typeface="Comfortaa Medium"/>
                          <a:ea typeface="Comfortaa Medium"/>
                          <a:cs typeface="Comfortaa Medium"/>
                          <a:sym typeface="Comfortaa Medium"/>
                        </a:rPr>
                        <a:t>20</a:t>
                      </a:r>
                      <a:endParaRPr sz="600">
                        <a:latin typeface="Comfortaa Medium"/>
                        <a:ea typeface="Comfortaa Medium"/>
                        <a:cs typeface="Comfortaa Medium"/>
                        <a:sym typeface="Comfortaa Medium"/>
                      </a:endParaRPr>
                    </a:p>
                  </a:txBody>
                  <a:tcPr marT="91425" marB="91425" marR="28575" marL="28575" anchor="b">
                    <a:solidFill>
                      <a:srgbClr val="FFFDF0"/>
                    </a:solidFill>
                  </a:tcPr>
                </a:tc>
                <a:tc>
                  <a:txBody>
                    <a:bodyPr/>
                    <a:lstStyle/>
                    <a:p>
                      <a:pPr indent="0" lvl="0" marL="0" rtl="0" algn="ctr">
                        <a:lnSpc>
                          <a:spcPct val="115000"/>
                        </a:lnSpc>
                        <a:spcBef>
                          <a:spcPts val="0"/>
                        </a:spcBef>
                        <a:spcAft>
                          <a:spcPts val="0"/>
                        </a:spcAft>
                        <a:buNone/>
                      </a:pPr>
                      <a:r>
                        <a:rPr lang="ca" sz="600">
                          <a:latin typeface="Comfortaa Medium"/>
                          <a:ea typeface="Comfortaa Medium"/>
                          <a:cs typeface="Comfortaa Medium"/>
                          <a:sym typeface="Comfortaa Medium"/>
                        </a:rPr>
                        <a:t>20</a:t>
                      </a:r>
                      <a:endParaRPr sz="600">
                        <a:latin typeface="Comfortaa Medium"/>
                        <a:ea typeface="Comfortaa Medium"/>
                        <a:cs typeface="Comfortaa Medium"/>
                        <a:sym typeface="Comfortaa Medium"/>
                      </a:endParaRPr>
                    </a:p>
                  </a:txBody>
                  <a:tcPr marT="91425" marB="91425" marR="28575" marL="28575" anchor="b">
                    <a:solidFill>
                      <a:srgbClr val="FFFDF0"/>
                    </a:solidFill>
                  </a:tcPr>
                </a:tc>
                <a:tc>
                  <a:txBody>
                    <a:bodyPr/>
                    <a:lstStyle/>
                    <a:p>
                      <a:pPr indent="0" lvl="0" marL="0" rtl="0" algn="ctr">
                        <a:lnSpc>
                          <a:spcPct val="115000"/>
                        </a:lnSpc>
                        <a:spcBef>
                          <a:spcPts val="0"/>
                        </a:spcBef>
                        <a:spcAft>
                          <a:spcPts val="0"/>
                        </a:spcAft>
                        <a:buNone/>
                      </a:pPr>
                      <a:r>
                        <a:rPr lang="ca" sz="600">
                          <a:latin typeface="Comfortaa Medium"/>
                          <a:ea typeface="Comfortaa Medium"/>
                          <a:cs typeface="Comfortaa Medium"/>
                          <a:sym typeface="Comfortaa Medium"/>
                        </a:rPr>
                        <a:t>90%</a:t>
                      </a:r>
                      <a:endParaRPr sz="600">
                        <a:latin typeface="Comfortaa Medium"/>
                        <a:ea typeface="Comfortaa Medium"/>
                        <a:cs typeface="Comfortaa Medium"/>
                        <a:sym typeface="Comfortaa Medium"/>
                      </a:endParaRPr>
                    </a:p>
                  </a:txBody>
                  <a:tcPr marT="91425" marB="91425" marR="28575" marL="28575" anchor="b">
                    <a:solidFill>
                      <a:srgbClr val="FFFDF0"/>
                    </a:solidFill>
                  </a:tcPr>
                </a:tc>
              </a:tr>
              <a:tr h="327425">
                <a:tc>
                  <a:txBody>
                    <a:bodyPr/>
                    <a:lstStyle/>
                    <a:p>
                      <a:pPr indent="0" lvl="0" marL="0" rtl="0" algn="l">
                        <a:lnSpc>
                          <a:spcPct val="115000"/>
                        </a:lnSpc>
                        <a:spcBef>
                          <a:spcPts val="0"/>
                        </a:spcBef>
                        <a:spcAft>
                          <a:spcPts val="0"/>
                        </a:spcAft>
                        <a:buNone/>
                      </a:pPr>
                      <a:r>
                        <a:rPr lang="ca" sz="600">
                          <a:latin typeface="Comfortaa Medium"/>
                          <a:ea typeface="Comfortaa Medium"/>
                          <a:cs typeface="Comfortaa Medium"/>
                          <a:sym typeface="Comfortaa Medium"/>
                        </a:rPr>
                        <a:t>Orientación a Tareas y Funcionalidad del Sitio</a:t>
                      </a:r>
                      <a:endParaRPr sz="600">
                        <a:latin typeface="Comfortaa Medium"/>
                        <a:ea typeface="Comfortaa Medium"/>
                        <a:cs typeface="Comfortaa Medium"/>
                        <a:sym typeface="Comfortaa Medium"/>
                      </a:endParaRPr>
                    </a:p>
                  </a:txBody>
                  <a:tcPr marT="91425" marB="91425" marR="28575" marL="28575" anchor="b">
                    <a:solidFill>
                      <a:srgbClr val="FDC55F"/>
                    </a:solidFill>
                  </a:tcPr>
                </a:tc>
                <a:tc>
                  <a:txBody>
                    <a:bodyPr/>
                    <a:lstStyle/>
                    <a:p>
                      <a:pPr indent="0" lvl="0" marL="0" rtl="0" algn="ctr">
                        <a:lnSpc>
                          <a:spcPct val="115000"/>
                        </a:lnSpc>
                        <a:spcBef>
                          <a:spcPts val="0"/>
                        </a:spcBef>
                        <a:spcAft>
                          <a:spcPts val="0"/>
                        </a:spcAft>
                        <a:buNone/>
                      </a:pPr>
                      <a:r>
                        <a:rPr lang="ca" sz="600">
                          <a:latin typeface="Comfortaa Medium"/>
                          <a:ea typeface="Comfortaa Medium"/>
                          <a:cs typeface="Comfortaa Medium"/>
                          <a:sym typeface="Comfortaa Medium"/>
                        </a:rPr>
                        <a:t>30</a:t>
                      </a:r>
                      <a:endParaRPr sz="600">
                        <a:latin typeface="Comfortaa Medium"/>
                        <a:ea typeface="Comfortaa Medium"/>
                        <a:cs typeface="Comfortaa Medium"/>
                        <a:sym typeface="Comfortaa Medium"/>
                      </a:endParaRPr>
                    </a:p>
                  </a:txBody>
                  <a:tcPr marT="91425" marB="91425" marR="28575" marL="28575" anchor="b">
                    <a:solidFill>
                      <a:srgbClr val="FFFDF0"/>
                    </a:solidFill>
                  </a:tcPr>
                </a:tc>
                <a:tc>
                  <a:txBody>
                    <a:bodyPr/>
                    <a:lstStyle/>
                    <a:p>
                      <a:pPr indent="0" lvl="0" marL="0" rtl="0" algn="ctr">
                        <a:lnSpc>
                          <a:spcPct val="115000"/>
                        </a:lnSpc>
                        <a:spcBef>
                          <a:spcPts val="0"/>
                        </a:spcBef>
                        <a:spcAft>
                          <a:spcPts val="0"/>
                        </a:spcAft>
                        <a:buNone/>
                      </a:pPr>
                      <a:r>
                        <a:rPr lang="ca" sz="600">
                          <a:latin typeface="Comfortaa Medium"/>
                          <a:ea typeface="Comfortaa Medium"/>
                          <a:cs typeface="Comfortaa Medium"/>
                          <a:sym typeface="Comfortaa Medium"/>
                        </a:rPr>
                        <a:t>44</a:t>
                      </a:r>
                      <a:endParaRPr sz="600">
                        <a:latin typeface="Comfortaa Medium"/>
                        <a:ea typeface="Comfortaa Medium"/>
                        <a:cs typeface="Comfortaa Medium"/>
                        <a:sym typeface="Comfortaa Medium"/>
                      </a:endParaRPr>
                    </a:p>
                  </a:txBody>
                  <a:tcPr marT="91425" marB="91425" marR="28575" marL="28575" anchor="b">
                    <a:solidFill>
                      <a:srgbClr val="FFFDF0"/>
                    </a:solidFill>
                  </a:tcPr>
                </a:tc>
                <a:tc>
                  <a:txBody>
                    <a:bodyPr/>
                    <a:lstStyle/>
                    <a:p>
                      <a:pPr indent="0" lvl="0" marL="0" rtl="0" algn="ctr">
                        <a:lnSpc>
                          <a:spcPct val="115000"/>
                        </a:lnSpc>
                        <a:spcBef>
                          <a:spcPts val="0"/>
                        </a:spcBef>
                        <a:spcAft>
                          <a:spcPts val="0"/>
                        </a:spcAft>
                        <a:buNone/>
                      </a:pPr>
                      <a:r>
                        <a:rPr lang="ca" sz="600">
                          <a:latin typeface="Comfortaa Medium"/>
                          <a:ea typeface="Comfortaa Medium"/>
                          <a:cs typeface="Comfortaa Medium"/>
                          <a:sym typeface="Comfortaa Medium"/>
                        </a:rPr>
                        <a:t>44</a:t>
                      </a:r>
                      <a:endParaRPr sz="600">
                        <a:latin typeface="Comfortaa Medium"/>
                        <a:ea typeface="Comfortaa Medium"/>
                        <a:cs typeface="Comfortaa Medium"/>
                        <a:sym typeface="Comfortaa Medium"/>
                      </a:endParaRPr>
                    </a:p>
                  </a:txBody>
                  <a:tcPr marT="91425" marB="91425" marR="28575" marL="28575" anchor="b">
                    <a:solidFill>
                      <a:srgbClr val="FFFDF0"/>
                    </a:solidFill>
                  </a:tcPr>
                </a:tc>
                <a:tc>
                  <a:txBody>
                    <a:bodyPr/>
                    <a:lstStyle/>
                    <a:p>
                      <a:pPr indent="0" lvl="0" marL="0" rtl="0" algn="ctr">
                        <a:lnSpc>
                          <a:spcPct val="115000"/>
                        </a:lnSpc>
                        <a:spcBef>
                          <a:spcPts val="0"/>
                        </a:spcBef>
                        <a:spcAft>
                          <a:spcPts val="0"/>
                        </a:spcAft>
                        <a:buNone/>
                      </a:pPr>
                      <a:r>
                        <a:rPr lang="ca" sz="600">
                          <a:latin typeface="Comfortaa Medium"/>
                          <a:ea typeface="Comfortaa Medium"/>
                          <a:cs typeface="Comfortaa Medium"/>
                          <a:sym typeface="Comfortaa Medium"/>
                        </a:rPr>
                        <a:t>84%</a:t>
                      </a:r>
                      <a:endParaRPr sz="600">
                        <a:latin typeface="Comfortaa Medium"/>
                        <a:ea typeface="Comfortaa Medium"/>
                        <a:cs typeface="Comfortaa Medium"/>
                        <a:sym typeface="Comfortaa Medium"/>
                      </a:endParaRPr>
                    </a:p>
                  </a:txBody>
                  <a:tcPr marT="91425" marB="91425" marR="28575" marL="28575" anchor="b">
                    <a:solidFill>
                      <a:srgbClr val="FFFDF0"/>
                    </a:solidFill>
                  </a:tcPr>
                </a:tc>
              </a:tr>
              <a:tr h="299125">
                <a:tc>
                  <a:txBody>
                    <a:bodyPr/>
                    <a:lstStyle/>
                    <a:p>
                      <a:pPr indent="0" lvl="0" marL="0" rtl="0" algn="l">
                        <a:lnSpc>
                          <a:spcPct val="115000"/>
                        </a:lnSpc>
                        <a:spcBef>
                          <a:spcPts val="0"/>
                        </a:spcBef>
                        <a:spcAft>
                          <a:spcPts val="0"/>
                        </a:spcAft>
                        <a:buNone/>
                      </a:pPr>
                      <a:r>
                        <a:rPr lang="ca" sz="600">
                          <a:latin typeface="Comfortaa Medium"/>
                          <a:ea typeface="Comfortaa Medium"/>
                          <a:cs typeface="Comfortaa Medium"/>
                          <a:sym typeface="Comfortaa Medium"/>
                        </a:rPr>
                        <a:t>Navegabilidad y Arq. De la Información</a:t>
                      </a:r>
                      <a:endParaRPr sz="600">
                        <a:latin typeface="Comfortaa Medium"/>
                        <a:ea typeface="Comfortaa Medium"/>
                        <a:cs typeface="Comfortaa Medium"/>
                        <a:sym typeface="Comfortaa Medium"/>
                      </a:endParaRPr>
                    </a:p>
                  </a:txBody>
                  <a:tcPr marT="91425" marB="91425" marR="28575" marL="28575" anchor="b">
                    <a:solidFill>
                      <a:srgbClr val="FDC55F"/>
                    </a:solidFill>
                  </a:tcPr>
                </a:tc>
                <a:tc>
                  <a:txBody>
                    <a:bodyPr/>
                    <a:lstStyle/>
                    <a:p>
                      <a:pPr indent="0" lvl="0" marL="0" rtl="0" algn="ctr">
                        <a:lnSpc>
                          <a:spcPct val="115000"/>
                        </a:lnSpc>
                        <a:spcBef>
                          <a:spcPts val="0"/>
                        </a:spcBef>
                        <a:spcAft>
                          <a:spcPts val="0"/>
                        </a:spcAft>
                        <a:buNone/>
                      </a:pPr>
                      <a:r>
                        <a:rPr lang="ca" sz="600">
                          <a:latin typeface="Comfortaa Medium"/>
                          <a:ea typeface="Comfortaa Medium"/>
                          <a:cs typeface="Comfortaa Medium"/>
                          <a:sym typeface="Comfortaa Medium"/>
                        </a:rPr>
                        <a:t>20</a:t>
                      </a:r>
                      <a:endParaRPr sz="600">
                        <a:latin typeface="Comfortaa Medium"/>
                        <a:ea typeface="Comfortaa Medium"/>
                        <a:cs typeface="Comfortaa Medium"/>
                        <a:sym typeface="Comfortaa Medium"/>
                      </a:endParaRPr>
                    </a:p>
                  </a:txBody>
                  <a:tcPr marT="91425" marB="91425" marR="28575" marL="28575" anchor="b">
                    <a:solidFill>
                      <a:srgbClr val="FFFDF0"/>
                    </a:solidFill>
                  </a:tcPr>
                </a:tc>
                <a:tc>
                  <a:txBody>
                    <a:bodyPr/>
                    <a:lstStyle/>
                    <a:p>
                      <a:pPr indent="0" lvl="0" marL="0" rtl="0" algn="ctr">
                        <a:lnSpc>
                          <a:spcPct val="115000"/>
                        </a:lnSpc>
                        <a:spcBef>
                          <a:spcPts val="0"/>
                        </a:spcBef>
                        <a:spcAft>
                          <a:spcPts val="0"/>
                        </a:spcAft>
                        <a:buNone/>
                      </a:pPr>
                      <a:r>
                        <a:rPr lang="ca" sz="600">
                          <a:latin typeface="Comfortaa Medium"/>
                          <a:ea typeface="Comfortaa Medium"/>
                          <a:cs typeface="Comfortaa Medium"/>
                          <a:sym typeface="Comfortaa Medium"/>
                        </a:rPr>
                        <a:t>29</a:t>
                      </a:r>
                      <a:endParaRPr sz="600">
                        <a:latin typeface="Comfortaa Medium"/>
                        <a:ea typeface="Comfortaa Medium"/>
                        <a:cs typeface="Comfortaa Medium"/>
                        <a:sym typeface="Comfortaa Medium"/>
                      </a:endParaRPr>
                    </a:p>
                  </a:txBody>
                  <a:tcPr marT="91425" marB="91425" marR="28575" marL="28575" anchor="b">
                    <a:solidFill>
                      <a:srgbClr val="FFFDF0"/>
                    </a:solidFill>
                  </a:tcPr>
                </a:tc>
                <a:tc>
                  <a:txBody>
                    <a:bodyPr/>
                    <a:lstStyle/>
                    <a:p>
                      <a:pPr indent="0" lvl="0" marL="0" rtl="0" algn="ctr">
                        <a:lnSpc>
                          <a:spcPct val="115000"/>
                        </a:lnSpc>
                        <a:spcBef>
                          <a:spcPts val="0"/>
                        </a:spcBef>
                        <a:spcAft>
                          <a:spcPts val="0"/>
                        </a:spcAft>
                        <a:buNone/>
                      </a:pPr>
                      <a:r>
                        <a:rPr lang="ca" sz="600">
                          <a:latin typeface="Comfortaa Medium"/>
                          <a:ea typeface="Comfortaa Medium"/>
                          <a:cs typeface="Comfortaa Medium"/>
                          <a:sym typeface="Comfortaa Medium"/>
                        </a:rPr>
                        <a:t>29</a:t>
                      </a:r>
                      <a:endParaRPr sz="600">
                        <a:latin typeface="Comfortaa Medium"/>
                        <a:ea typeface="Comfortaa Medium"/>
                        <a:cs typeface="Comfortaa Medium"/>
                        <a:sym typeface="Comfortaa Medium"/>
                      </a:endParaRPr>
                    </a:p>
                  </a:txBody>
                  <a:tcPr marT="91425" marB="91425" marR="28575" marL="28575" anchor="b">
                    <a:solidFill>
                      <a:srgbClr val="FFFDF0"/>
                    </a:solidFill>
                  </a:tcPr>
                </a:tc>
                <a:tc>
                  <a:txBody>
                    <a:bodyPr/>
                    <a:lstStyle/>
                    <a:p>
                      <a:pPr indent="0" lvl="0" marL="0" rtl="0" algn="ctr">
                        <a:lnSpc>
                          <a:spcPct val="115000"/>
                        </a:lnSpc>
                        <a:spcBef>
                          <a:spcPts val="0"/>
                        </a:spcBef>
                        <a:spcAft>
                          <a:spcPts val="0"/>
                        </a:spcAft>
                        <a:buNone/>
                      </a:pPr>
                      <a:r>
                        <a:rPr lang="ca" sz="600">
                          <a:latin typeface="Comfortaa Medium"/>
                          <a:ea typeface="Comfortaa Medium"/>
                          <a:cs typeface="Comfortaa Medium"/>
                          <a:sym typeface="Comfortaa Medium"/>
                        </a:rPr>
                        <a:t>84%</a:t>
                      </a:r>
                      <a:endParaRPr sz="600">
                        <a:latin typeface="Comfortaa Medium"/>
                        <a:ea typeface="Comfortaa Medium"/>
                        <a:cs typeface="Comfortaa Medium"/>
                        <a:sym typeface="Comfortaa Medium"/>
                      </a:endParaRPr>
                    </a:p>
                  </a:txBody>
                  <a:tcPr marT="91425" marB="91425" marR="28575" marL="28575" anchor="b">
                    <a:solidFill>
                      <a:srgbClr val="FFFDF0"/>
                    </a:solidFill>
                  </a:tcPr>
                </a:tc>
              </a:tr>
              <a:tr h="299125">
                <a:tc>
                  <a:txBody>
                    <a:bodyPr/>
                    <a:lstStyle/>
                    <a:p>
                      <a:pPr indent="0" lvl="0" marL="0" rtl="0" algn="l">
                        <a:lnSpc>
                          <a:spcPct val="115000"/>
                        </a:lnSpc>
                        <a:spcBef>
                          <a:spcPts val="0"/>
                        </a:spcBef>
                        <a:spcAft>
                          <a:spcPts val="0"/>
                        </a:spcAft>
                        <a:buNone/>
                      </a:pPr>
                      <a:r>
                        <a:rPr lang="ca" sz="600">
                          <a:latin typeface="Comfortaa Medium"/>
                          <a:ea typeface="Comfortaa Medium"/>
                          <a:cs typeface="Comfortaa Medium"/>
                          <a:sym typeface="Comfortaa Medium"/>
                        </a:rPr>
                        <a:t>Formularios y entrada de datos</a:t>
                      </a:r>
                      <a:endParaRPr sz="600">
                        <a:latin typeface="Comfortaa Medium"/>
                        <a:ea typeface="Comfortaa Medium"/>
                        <a:cs typeface="Comfortaa Medium"/>
                        <a:sym typeface="Comfortaa Medium"/>
                      </a:endParaRPr>
                    </a:p>
                  </a:txBody>
                  <a:tcPr marT="91425" marB="91425" marR="28575" marL="28575" anchor="b">
                    <a:solidFill>
                      <a:srgbClr val="FDC55F"/>
                    </a:solidFill>
                  </a:tcPr>
                </a:tc>
                <a:tc>
                  <a:txBody>
                    <a:bodyPr/>
                    <a:lstStyle/>
                    <a:p>
                      <a:pPr indent="0" lvl="0" marL="0" rtl="0" algn="ctr">
                        <a:lnSpc>
                          <a:spcPct val="115000"/>
                        </a:lnSpc>
                        <a:spcBef>
                          <a:spcPts val="0"/>
                        </a:spcBef>
                        <a:spcAft>
                          <a:spcPts val="0"/>
                        </a:spcAft>
                        <a:buNone/>
                      </a:pPr>
                      <a:r>
                        <a:rPr lang="ca" sz="600">
                          <a:latin typeface="Comfortaa Medium"/>
                          <a:ea typeface="Comfortaa Medium"/>
                          <a:cs typeface="Comfortaa Medium"/>
                          <a:sym typeface="Comfortaa Medium"/>
                        </a:rPr>
                        <a:t>14</a:t>
                      </a:r>
                      <a:endParaRPr sz="600">
                        <a:latin typeface="Comfortaa Medium"/>
                        <a:ea typeface="Comfortaa Medium"/>
                        <a:cs typeface="Comfortaa Medium"/>
                        <a:sym typeface="Comfortaa Medium"/>
                      </a:endParaRPr>
                    </a:p>
                  </a:txBody>
                  <a:tcPr marT="91425" marB="91425" marR="28575" marL="28575" anchor="b">
                    <a:solidFill>
                      <a:srgbClr val="FFFDF0"/>
                    </a:solidFill>
                  </a:tcPr>
                </a:tc>
                <a:tc>
                  <a:txBody>
                    <a:bodyPr/>
                    <a:lstStyle/>
                    <a:p>
                      <a:pPr indent="0" lvl="0" marL="0" rtl="0" algn="ctr">
                        <a:lnSpc>
                          <a:spcPct val="115000"/>
                        </a:lnSpc>
                        <a:spcBef>
                          <a:spcPts val="0"/>
                        </a:spcBef>
                        <a:spcAft>
                          <a:spcPts val="0"/>
                        </a:spcAft>
                        <a:buNone/>
                      </a:pPr>
                      <a:r>
                        <a:rPr lang="ca" sz="600">
                          <a:latin typeface="Comfortaa Medium"/>
                          <a:ea typeface="Comfortaa Medium"/>
                          <a:cs typeface="Comfortaa Medium"/>
                          <a:sym typeface="Comfortaa Medium"/>
                        </a:rPr>
                        <a:t>23</a:t>
                      </a:r>
                      <a:endParaRPr sz="600">
                        <a:latin typeface="Comfortaa Medium"/>
                        <a:ea typeface="Comfortaa Medium"/>
                        <a:cs typeface="Comfortaa Medium"/>
                        <a:sym typeface="Comfortaa Medium"/>
                      </a:endParaRPr>
                    </a:p>
                  </a:txBody>
                  <a:tcPr marT="91425" marB="91425" marR="28575" marL="28575" anchor="b">
                    <a:solidFill>
                      <a:srgbClr val="FFFDF0"/>
                    </a:solidFill>
                  </a:tcPr>
                </a:tc>
                <a:tc>
                  <a:txBody>
                    <a:bodyPr/>
                    <a:lstStyle/>
                    <a:p>
                      <a:pPr indent="0" lvl="0" marL="0" rtl="0" algn="ctr">
                        <a:lnSpc>
                          <a:spcPct val="115000"/>
                        </a:lnSpc>
                        <a:spcBef>
                          <a:spcPts val="0"/>
                        </a:spcBef>
                        <a:spcAft>
                          <a:spcPts val="0"/>
                        </a:spcAft>
                        <a:buNone/>
                      </a:pPr>
                      <a:r>
                        <a:rPr lang="ca" sz="600">
                          <a:latin typeface="Comfortaa Medium"/>
                          <a:ea typeface="Comfortaa Medium"/>
                          <a:cs typeface="Comfortaa Medium"/>
                          <a:sym typeface="Comfortaa Medium"/>
                        </a:rPr>
                        <a:t>23</a:t>
                      </a:r>
                      <a:endParaRPr sz="600">
                        <a:latin typeface="Comfortaa Medium"/>
                        <a:ea typeface="Comfortaa Medium"/>
                        <a:cs typeface="Comfortaa Medium"/>
                        <a:sym typeface="Comfortaa Medium"/>
                      </a:endParaRPr>
                    </a:p>
                  </a:txBody>
                  <a:tcPr marT="91425" marB="91425" marR="28575" marL="28575" anchor="b">
                    <a:solidFill>
                      <a:srgbClr val="FFFDF0"/>
                    </a:solidFill>
                  </a:tcPr>
                </a:tc>
                <a:tc>
                  <a:txBody>
                    <a:bodyPr/>
                    <a:lstStyle/>
                    <a:p>
                      <a:pPr indent="0" lvl="0" marL="0" rtl="0" algn="ctr">
                        <a:lnSpc>
                          <a:spcPct val="115000"/>
                        </a:lnSpc>
                        <a:spcBef>
                          <a:spcPts val="0"/>
                        </a:spcBef>
                        <a:spcAft>
                          <a:spcPts val="0"/>
                        </a:spcAft>
                        <a:buNone/>
                      </a:pPr>
                      <a:r>
                        <a:rPr lang="ca" sz="600">
                          <a:latin typeface="Comfortaa Medium"/>
                          <a:ea typeface="Comfortaa Medium"/>
                          <a:cs typeface="Comfortaa Medium"/>
                          <a:sym typeface="Comfortaa Medium"/>
                        </a:rPr>
                        <a:t>80%</a:t>
                      </a:r>
                      <a:endParaRPr sz="600">
                        <a:latin typeface="Comfortaa Medium"/>
                        <a:ea typeface="Comfortaa Medium"/>
                        <a:cs typeface="Comfortaa Medium"/>
                        <a:sym typeface="Comfortaa Medium"/>
                      </a:endParaRPr>
                    </a:p>
                  </a:txBody>
                  <a:tcPr marT="91425" marB="91425" marR="28575" marL="28575" anchor="b">
                    <a:solidFill>
                      <a:srgbClr val="FFFDF0"/>
                    </a:solidFill>
                  </a:tcPr>
                </a:tc>
              </a:tr>
              <a:tr h="299125">
                <a:tc>
                  <a:txBody>
                    <a:bodyPr/>
                    <a:lstStyle/>
                    <a:p>
                      <a:pPr indent="0" lvl="0" marL="0" rtl="0" algn="l">
                        <a:lnSpc>
                          <a:spcPct val="115000"/>
                        </a:lnSpc>
                        <a:spcBef>
                          <a:spcPts val="0"/>
                        </a:spcBef>
                        <a:spcAft>
                          <a:spcPts val="0"/>
                        </a:spcAft>
                        <a:buNone/>
                      </a:pPr>
                      <a:r>
                        <a:rPr lang="ca" sz="600">
                          <a:latin typeface="Comfortaa Medium"/>
                          <a:ea typeface="Comfortaa Medium"/>
                          <a:cs typeface="Comfortaa Medium"/>
                          <a:sym typeface="Comfortaa Medium"/>
                        </a:rPr>
                        <a:t>Confianza y Credibilidad</a:t>
                      </a:r>
                      <a:endParaRPr sz="600">
                        <a:latin typeface="Comfortaa Medium"/>
                        <a:ea typeface="Comfortaa Medium"/>
                        <a:cs typeface="Comfortaa Medium"/>
                        <a:sym typeface="Comfortaa Medium"/>
                      </a:endParaRPr>
                    </a:p>
                  </a:txBody>
                  <a:tcPr marT="91425" marB="91425" marR="28575" marL="28575" anchor="b">
                    <a:solidFill>
                      <a:srgbClr val="FDC55F"/>
                    </a:solidFill>
                  </a:tcPr>
                </a:tc>
                <a:tc>
                  <a:txBody>
                    <a:bodyPr/>
                    <a:lstStyle/>
                    <a:p>
                      <a:pPr indent="0" lvl="0" marL="0" rtl="0" algn="ctr">
                        <a:lnSpc>
                          <a:spcPct val="115000"/>
                        </a:lnSpc>
                        <a:spcBef>
                          <a:spcPts val="0"/>
                        </a:spcBef>
                        <a:spcAft>
                          <a:spcPts val="0"/>
                        </a:spcAft>
                        <a:buNone/>
                      </a:pPr>
                      <a:r>
                        <a:rPr lang="ca" sz="600">
                          <a:latin typeface="Comfortaa Medium"/>
                          <a:ea typeface="Comfortaa Medium"/>
                          <a:cs typeface="Comfortaa Medium"/>
                          <a:sym typeface="Comfortaa Medium"/>
                        </a:rPr>
                        <a:t>10</a:t>
                      </a:r>
                      <a:endParaRPr sz="600">
                        <a:latin typeface="Comfortaa Medium"/>
                        <a:ea typeface="Comfortaa Medium"/>
                        <a:cs typeface="Comfortaa Medium"/>
                        <a:sym typeface="Comfortaa Medium"/>
                      </a:endParaRPr>
                    </a:p>
                  </a:txBody>
                  <a:tcPr marT="91425" marB="91425" marR="28575" marL="28575" anchor="b">
                    <a:solidFill>
                      <a:srgbClr val="FFFDF0"/>
                    </a:solidFill>
                  </a:tcPr>
                </a:tc>
                <a:tc>
                  <a:txBody>
                    <a:bodyPr/>
                    <a:lstStyle/>
                    <a:p>
                      <a:pPr indent="0" lvl="0" marL="0" rtl="0" algn="ctr">
                        <a:lnSpc>
                          <a:spcPct val="115000"/>
                        </a:lnSpc>
                        <a:spcBef>
                          <a:spcPts val="0"/>
                        </a:spcBef>
                        <a:spcAft>
                          <a:spcPts val="0"/>
                        </a:spcAft>
                        <a:buNone/>
                      </a:pPr>
                      <a:r>
                        <a:rPr lang="ca" sz="600">
                          <a:latin typeface="Comfortaa Medium"/>
                          <a:ea typeface="Comfortaa Medium"/>
                          <a:cs typeface="Comfortaa Medium"/>
                          <a:sym typeface="Comfortaa Medium"/>
                        </a:rPr>
                        <a:t>13</a:t>
                      </a:r>
                      <a:endParaRPr sz="600">
                        <a:latin typeface="Comfortaa Medium"/>
                        <a:ea typeface="Comfortaa Medium"/>
                        <a:cs typeface="Comfortaa Medium"/>
                        <a:sym typeface="Comfortaa Medium"/>
                      </a:endParaRPr>
                    </a:p>
                  </a:txBody>
                  <a:tcPr marT="91425" marB="91425" marR="28575" marL="28575" anchor="b">
                    <a:solidFill>
                      <a:srgbClr val="FFFDF0"/>
                    </a:solidFill>
                  </a:tcPr>
                </a:tc>
                <a:tc>
                  <a:txBody>
                    <a:bodyPr/>
                    <a:lstStyle/>
                    <a:p>
                      <a:pPr indent="0" lvl="0" marL="0" rtl="0" algn="ctr">
                        <a:lnSpc>
                          <a:spcPct val="115000"/>
                        </a:lnSpc>
                        <a:spcBef>
                          <a:spcPts val="0"/>
                        </a:spcBef>
                        <a:spcAft>
                          <a:spcPts val="0"/>
                        </a:spcAft>
                        <a:buNone/>
                      </a:pPr>
                      <a:r>
                        <a:rPr lang="ca" sz="600">
                          <a:latin typeface="Comfortaa Medium"/>
                          <a:ea typeface="Comfortaa Medium"/>
                          <a:cs typeface="Comfortaa Medium"/>
                          <a:sym typeface="Comfortaa Medium"/>
                        </a:rPr>
                        <a:t>13</a:t>
                      </a:r>
                      <a:endParaRPr sz="600">
                        <a:latin typeface="Comfortaa Medium"/>
                        <a:ea typeface="Comfortaa Medium"/>
                        <a:cs typeface="Comfortaa Medium"/>
                        <a:sym typeface="Comfortaa Medium"/>
                      </a:endParaRPr>
                    </a:p>
                  </a:txBody>
                  <a:tcPr marT="91425" marB="91425" marR="28575" marL="28575" anchor="b">
                    <a:solidFill>
                      <a:srgbClr val="FFFDF0"/>
                    </a:solidFill>
                  </a:tcPr>
                </a:tc>
                <a:tc>
                  <a:txBody>
                    <a:bodyPr/>
                    <a:lstStyle/>
                    <a:p>
                      <a:pPr indent="0" lvl="0" marL="0" rtl="0" algn="ctr">
                        <a:lnSpc>
                          <a:spcPct val="115000"/>
                        </a:lnSpc>
                        <a:spcBef>
                          <a:spcPts val="0"/>
                        </a:spcBef>
                        <a:spcAft>
                          <a:spcPts val="0"/>
                        </a:spcAft>
                        <a:buNone/>
                      </a:pPr>
                      <a:r>
                        <a:rPr lang="ca" sz="600">
                          <a:latin typeface="Comfortaa Medium"/>
                          <a:ea typeface="Comfortaa Medium"/>
                          <a:cs typeface="Comfortaa Medium"/>
                          <a:sym typeface="Comfortaa Medium"/>
                        </a:rPr>
                        <a:t>88%</a:t>
                      </a:r>
                      <a:endParaRPr sz="600">
                        <a:latin typeface="Comfortaa Medium"/>
                        <a:ea typeface="Comfortaa Medium"/>
                        <a:cs typeface="Comfortaa Medium"/>
                        <a:sym typeface="Comfortaa Medium"/>
                      </a:endParaRPr>
                    </a:p>
                  </a:txBody>
                  <a:tcPr marT="91425" marB="91425" marR="28575" marL="28575" anchor="b">
                    <a:solidFill>
                      <a:srgbClr val="FFFDF0"/>
                    </a:solidFill>
                  </a:tcPr>
                </a:tc>
              </a:tr>
              <a:tr h="299125">
                <a:tc>
                  <a:txBody>
                    <a:bodyPr/>
                    <a:lstStyle/>
                    <a:p>
                      <a:pPr indent="0" lvl="0" marL="0" rtl="0" algn="l">
                        <a:lnSpc>
                          <a:spcPct val="115000"/>
                        </a:lnSpc>
                        <a:spcBef>
                          <a:spcPts val="0"/>
                        </a:spcBef>
                        <a:spcAft>
                          <a:spcPts val="0"/>
                        </a:spcAft>
                        <a:buNone/>
                      </a:pPr>
                      <a:r>
                        <a:rPr lang="ca" sz="600">
                          <a:latin typeface="Comfortaa Medium"/>
                          <a:ea typeface="Comfortaa Medium"/>
                          <a:cs typeface="Comfortaa Medium"/>
                          <a:sym typeface="Comfortaa Medium"/>
                        </a:rPr>
                        <a:t>Calidad del Contenido y Escritura</a:t>
                      </a:r>
                      <a:endParaRPr sz="600">
                        <a:latin typeface="Comfortaa Medium"/>
                        <a:ea typeface="Comfortaa Medium"/>
                        <a:cs typeface="Comfortaa Medium"/>
                        <a:sym typeface="Comfortaa Medium"/>
                      </a:endParaRPr>
                    </a:p>
                  </a:txBody>
                  <a:tcPr marT="91425" marB="91425" marR="28575" marL="28575" anchor="b">
                    <a:solidFill>
                      <a:srgbClr val="FDC55F"/>
                    </a:solidFill>
                  </a:tcPr>
                </a:tc>
                <a:tc>
                  <a:txBody>
                    <a:bodyPr/>
                    <a:lstStyle/>
                    <a:p>
                      <a:pPr indent="0" lvl="0" marL="0" rtl="0" algn="ctr">
                        <a:lnSpc>
                          <a:spcPct val="115000"/>
                        </a:lnSpc>
                        <a:spcBef>
                          <a:spcPts val="0"/>
                        </a:spcBef>
                        <a:spcAft>
                          <a:spcPts val="0"/>
                        </a:spcAft>
                        <a:buNone/>
                      </a:pPr>
                      <a:r>
                        <a:rPr lang="ca" sz="600">
                          <a:latin typeface="Comfortaa Medium"/>
                          <a:ea typeface="Comfortaa Medium"/>
                          <a:cs typeface="Comfortaa Medium"/>
                          <a:sym typeface="Comfortaa Medium"/>
                        </a:rPr>
                        <a:t>17</a:t>
                      </a:r>
                      <a:endParaRPr sz="600">
                        <a:latin typeface="Comfortaa Medium"/>
                        <a:ea typeface="Comfortaa Medium"/>
                        <a:cs typeface="Comfortaa Medium"/>
                        <a:sym typeface="Comfortaa Medium"/>
                      </a:endParaRPr>
                    </a:p>
                  </a:txBody>
                  <a:tcPr marT="91425" marB="91425" marR="28575" marL="28575" anchor="b">
                    <a:solidFill>
                      <a:srgbClr val="FFFDF0"/>
                    </a:solidFill>
                  </a:tcPr>
                </a:tc>
                <a:tc>
                  <a:txBody>
                    <a:bodyPr/>
                    <a:lstStyle/>
                    <a:p>
                      <a:pPr indent="0" lvl="0" marL="0" rtl="0" algn="ctr">
                        <a:lnSpc>
                          <a:spcPct val="115000"/>
                        </a:lnSpc>
                        <a:spcBef>
                          <a:spcPts val="0"/>
                        </a:spcBef>
                        <a:spcAft>
                          <a:spcPts val="0"/>
                        </a:spcAft>
                        <a:buNone/>
                      </a:pPr>
                      <a:r>
                        <a:rPr lang="ca" sz="600">
                          <a:latin typeface="Comfortaa Medium"/>
                          <a:ea typeface="Comfortaa Medium"/>
                          <a:cs typeface="Comfortaa Medium"/>
                          <a:sym typeface="Comfortaa Medium"/>
                        </a:rPr>
                        <a:t>23</a:t>
                      </a:r>
                      <a:endParaRPr sz="600">
                        <a:latin typeface="Comfortaa Medium"/>
                        <a:ea typeface="Comfortaa Medium"/>
                        <a:cs typeface="Comfortaa Medium"/>
                        <a:sym typeface="Comfortaa Medium"/>
                      </a:endParaRPr>
                    </a:p>
                  </a:txBody>
                  <a:tcPr marT="91425" marB="91425" marR="28575" marL="28575" anchor="b">
                    <a:solidFill>
                      <a:srgbClr val="FFFDF0"/>
                    </a:solidFill>
                  </a:tcPr>
                </a:tc>
                <a:tc>
                  <a:txBody>
                    <a:bodyPr/>
                    <a:lstStyle/>
                    <a:p>
                      <a:pPr indent="0" lvl="0" marL="0" rtl="0" algn="ctr">
                        <a:lnSpc>
                          <a:spcPct val="115000"/>
                        </a:lnSpc>
                        <a:spcBef>
                          <a:spcPts val="0"/>
                        </a:spcBef>
                        <a:spcAft>
                          <a:spcPts val="0"/>
                        </a:spcAft>
                        <a:buNone/>
                      </a:pPr>
                      <a:r>
                        <a:rPr lang="ca" sz="600">
                          <a:latin typeface="Comfortaa Medium"/>
                          <a:ea typeface="Comfortaa Medium"/>
                          <a:cs typeface="Comfortaa Medium"/>
                          <a:sym typeface="Comfortaa Medium"/>
                        </a:rPr>
                        <a:t>23</a:t>
                      </a:r>
                      <a:endParaRPr sz="600">
                        <a:latin typeface="Comfortaa Medium"/>
                        <a:ea typeface="Comfortaa Medium"/>
                        <a:cs typeface="Comfortaa Medium"/>
                        <a:sym typeface="Comfortaa Medium"/>
                      </a:endParaRPr>
                    </a:p>
                  </a:txBody>
                  <a:tcPr marT="91425" marB="91425" marR="28575" marL="28575" anchor="b">
                    <a:solidFill>
                      <a:srgbClr val="FFFDF0"/>
                    </a:solidFill>
                  </a:tcPr>
                </a:tc>
                <a:tc>
                  <a:txBody>
                    <a:bodyPr/>
                    <a:lstStyle/>
                    <a:p>
                      <a:pPr indent="0" lvl="0" marL="0" rtl="0" algn="ctr">
                        <a:lnSpc>
                          <a:spcPct val="115000"/>
                        </a:lnSpc>
                        <a:spcBef>
                          <a:spcPts val="0"/>
                        </a:spcBef>
                        <a:spcAft>
                          <a:spcPts val="0"/>
                        </a:spcAft>
                        <a:buNone/>
                      </a:pPr>
                      <a:r>
                        <a:rPr lang="ca" sz="600">
                          <a:latin typeface="Comfortaa Medium"/>
                          <a:ea typeface="Comfortaa Medium"/>
                          <a:cs typeface="Comfortaa Medium"/>
                          <a:sym typeface="Comfortaa Medium"/>
                        </a:rPr>
                        <a:t>87%</a:t>
                      </a:r>
                      <a:endParaRPr sz="600">
                        <a:latin typeface="Comfortaa Medium"/>
                        <a:ea typeface="Comfortaa Medium"/>
                        <a:cs typeface="Comfortaa Medium"/>
                        <a:sym typeface="Comfortaa Medium"/>
                      </a:endParaRPr>
                    </a:p>
                  </a:txBody>
                  <a:tcPr marT="91425" marB="91425" marR="28575" marL="28575" anchor="b">
                    <a:solidFill>
                      <a:srgbClr val="FFFDF0"/>
                    </a:solidFill>
                  </a:tcPr>
                </a:tc>
              </a:tr>
              <a:tr h="299125">
                <a:tc>
                  <a:txBody>
                    <a:bodyPr/>
                    <a:lstStyle/>
                    <a:p>
                      <a:pPr indent="0" lvl="0" marL="0" rtl="0" algn="l">
                        <a:lnSpc>
                          <a:spcPct val="115000"/>
                        </a:lnSpc>
                        <a:spcBef>
                          <a:spcPts val="0"/>
                        </a:spcBef>
                        <a:spcAft>
                          <a:spcPts val="0"/>
                        </a:spcAft>
                        <a:buNone/>
                      </a:pPr>
                      <a:r>
                        <a:rPr lang="ca" sz="600">
                          <a:latin typeface="Comfortaa Medium"/>
                          <a:ea typeface="Comfortaa Medium"/>
                          <a:cs typeface="Comfortaa Medium"/>
                          <a:sym typeface="Comfortaa Medium"/>
                        </a:rPr>
                        <a:t>Diagramación y Diseño Gráfico</a:t>
                      </a:r>
                      <a:endParaRPr sz="600">
                        <a:latin typeface="Comfortaa Medium"/>
                        <a:ea typeface="Comfortaa Medium"/>
                        <a:cs typeface="Comfortaa Medium"/>
                        <a:sym typeface="Comfortaa Medium"/>
                      </a:endParaRPr>
                    </a:p>
                  </a:txBody>
                  <a:tcPr marT="91425" marB="91425" marR="28575" marL="28575" anchor="b">
                    <a:solidFill>
                      <a:srgbClr val="FDC55F"/>
                    </a:solidFill>
                  </a:tcPr>
                </a:tc>
                <a:tc>
                  <a:txBody>
                    <a:bodyPr/>
                    <a:lstStyle/>
                    <a:p>
                      <a:pPr indent="0" lvl="0" marL="0" rtl="0" algn="ctr">
                        <a:lnSpc>
                          <a:spcPct val="115000"/>
                        </a:lnSpc>
                        <a:spcBef>
                          <a:spcPts val="0"/>
                        </a:spcBef>
                        <a:spcAft>
                          <a:spcPts val="0"/>
                        </a:spcAft>
                        <a:buNone/>
                      </a:pPr>
                      <a:r>
                        <a:rPr lang="ca" sz="600">
                          <a:latin typeface="Comfortaa Medium"/>
                          <a:ea typeface="Comfortaa Medium"/>
                          <a:cs typeface="Comfortaa Medium"/>
                          <a:sym typeface="Comfortaa Medium"/>
                        </a:rPr>
                        <a:t>27</a:t>
                      </a:r>
                      <a:endParaRPr sz="600">
                        <a:latin typeface="Comfortaa Medium"/>
                        <a:ea typeface="Comfortaa Medium"/>
                        <a:cs typeface="Comfortaa Medium"/>
                        <a:sym typeface="Comfortaa Medium"/>
                      </a:endParaRPr>
                    </a:p>
                  </a:txBody>
                  <a:tcPr marT="91425" marB="91425" marR="28575" marL="28575" anchor="b">
                    <a:solidFill>
                      <a:srgbClr val="FFFDF0"/>
                    </a:solidFill>
                  </a:tcPr>
                </a:tc>
                <a:tc>
                  <a:txBody>
                    <a:bodyPr/>
                    <a:lstStyle/>
                    <a:p>
                      <a:pPr indent="0" lvl="0" marL="0" rtl="0" algn="ctr">
                        <a:lnSpc>
                          <a:spcPct val="115000"/>
                        </a:lnSpc>
                        <a:spcBef>
                          <a:spcPts val="0"/>
                        </a:spcBef>
                        <a:spcAft>
                          <a:spcPts val="0"/>
                        </a:spcAft>
                        <a:buNone/>
                      </a:pPr>
                      <a:r>
                        <a:rPr lang="ca" sz="600">
                          <a:latin typeface="Comfortaa Medium"/>
                          <a:ea typeface="Comfortaa Medium"/>
                          <a:cs typeface="Comfortaa Medium"/>
                          <a:sym typeface="Comfortaa Medium"/>
                        </a:rPr>
                        <a:t>38</a:t>
                      </a:r>
                      <a:endParaRPr sz="600">
                        <a:latin typeface="Comfortaa Medium"/>
                        <a:ea typeface="Comfortaa Medium"/>
                        <a:cs typeface="Comfortaa Medium"/>
                        <a:sym typeface="Comfortaa Medium"/>
                      </a:endParaRPr>
                    </a:p>
                  </a:txBody>
                  <a:tcPr marT="91425" marB="91425" marR="28575" marL="28575" anchor="b">
                    <a:solidFill>
                      <a:srgbClr val="FFFDF0"/>
                    </a:solidFill>
                  </a:tcPr>
                </a:tc>
                <a:tc>
                  <a:txBody>
                    <a:bodyPr/>
                    <a:lstStyle/>
                    <a:p>
                      <a:pPr indent="0" lvl="0" marL="0" rtl="0" algn="ctr">
                        <a:lnSpc>
                          <a:spcPct val="115000"/>
                        </a:lnSpc>
                        <a:spcBef>
                          <a:spcPts val="0"/>
                        </a:spcBef>
                        <a:spcAft>
                          <a:spcPts val="0"/>
                        </a:spcAft>
                        <a:buNone/>
                      </a:pPr>
                      <a:r>
                        <a:rPr lang="ca" sz="600">
                          <a:latin typeface="Comfortaa Medium"/>
                          <a:ea typeface="Comfortaa Medium"/>
                          <a:cs typeface="Comfortaa Medium"/>
                          <a:sym typeface="Comfortaa Medium"/>
                        </a:rPr>
                        <a:t>38</a:t>
                      </a:r>
                      <a:endParaRPr sz="600">
                        <a:latin typeface="Comfortaa Medium"/>
                        <a:ea typeface="Comfortaa Medium"/>
                        <a:cs typeface="Comfortaa Medium"/>
                        <a:sym typeface="Comfortaa Medium"/>
                      </a:endParaRPr>
                    </a:p>
                  </a:txBody>
                  <a:tcPr marT="91425" marB="91425" marR="28575" marL="28575" anchor="b">
                    <a:solidFill>
                      <a:srgbClr val="FFFDF0"/>
                    </a:solidFill>
                  </a:tcPr>
                </a:tc>
                <a:tc>
                  <a:txBody>
                    <a:bodyPr/>
                    <a:lstStyle/>
                    <a:p>
                      <a:pPr indent="0" lvl="0" marL="0" rtl="0" algn="ctr">
                        <a:lnSpc>
                          <a:spcPct val="115000"/>
                        </a:lnSpc>
                        <a:spcBef>
                          <a:spcPts val="0"/>
                        </a:spcBef>
                        <a:spcAft>
                          <a:spcPts val="0"/>
                        </a:spcAft>
                        <a:buNone/>
                      </a:pPr>
                      <a:r>
                        <a:rPr lang="ca" sz="600">
                          <a:latin typeface="Comfortaa Medium"/>
                          <a:ea typeface="Comfortaa Medium"/>
                          <a:cs typeface="Comfortaa Medium"/>
                          <a:sym typeface="Comfortaa Medium"/>
                        </a:rPr>
                        <a:t>86%</a:t>
                      </a:r>
                      <a:endParaRPr sz="600">
                        <a:latin typeface="Comfortaa Medium"/>
                        <a:ea typeface="Comfortaa Medium"/>
                        <a:cs typeface="Comfortaa Medium"/>
                        <a:sym typeface="Comfortaa Medium"/>
                      </a:endParaRPr>
                    </a:p>
                  </a:txBody>
                  <a:tcPr marT="91425" marB="91425" marR="28575" marL="28575" anchor="b">
                    <a:solidFill>
                      <a:srgbClr val="FFFDF0"/>
                    </a:solidFill>
                  </a:tcPr>
                </a:tc>
              </a:tr>
              <a:tr h="299125">
                <a:tc>
                  <a:txBody>
                    <a:bodyPr/>
                    <a:lstStyle/>
                    <a:p>
                      <a:pPr indent="0" lvl="0" marL="0" rtl="0" algn="l">
                        <a:lnSpc>
                          <a:spcPct val="115000"/>
                        </a:lnSpc>
                        <a:spcBef>
                          <a:spcPts val="0"/>
                        </a:spcBef>
                        <a:spcAft>
                          <a:spcPts val="0"/>
                        </a:spcAft>
                        <a:buNone/>
                      </a:pPr>
                      <a:r>
                        <a:rPr lang="ca" sz="600">
                          <a:latin typeface="Comfortaa Medium"/>
                          <a:ea typeface="Comfortaa Medium"/>
                          <a:cs typeface="Comfortaa Medium"/>
                          <a:sym typeface="Comfortaa Medium"/>
                        </a:rPr>
                        <a:t>Búsquedas</a:t>
                      </a:r>
                      <a:endParaRPr sz="600">
                        <a:latin typeface="Comfortaa Medium"/>
                        <a:ea typeface="Comfortaa Medium"/>
                        <a:cs typeface="Comfortaa Medium"/>
                        <a:sym typeface="Comfortaa Medium"/>
                      </a:endParaRPr>
                    </a:p>
                  </a:txBody>
                  <a:tcPr marT="91425" marB="91425" marR="28575" marL="28575" anchor="b">
                    <a:solidFill>
                      <a:srgbClr val="FDC55F"/>
                    </a:solidFill>
                  </a:tcPr>
                </a:tc>
                <a:tc>
                  <a:txBody>
                    <a:bodyPr/>
                    <a:lstStyle/>
                    <a:p>
                      <a:pPr indent="0" lvl="0" marL="0" rtl="0" algn="ctr">
                        <a:lnSpc>
                          <a:spcPct val="115000"/>
                        </a:lnSpc>
                        <a:spcBef>
                          <a:spcPts val="0"/>
                        </a:spcBef>
                        <a:spcAft>
                          <a:spcPts val="0"/>
                        </a:spcAft>
                        <a:buNone/>
                      </a:pPr>
                      <a:r>
                        <a:rPr lang="ca" sz="600">
                          <a:latin typeface="Comfortaa Medium"/>
                          <a:ea typeface="Comfortaa Medium"/>
                          <a:cs typeface="Comfortaa Medium"/>
                          <a:sym typeface="Comfortaa Medium"/>
                        </a:rPr>
                        <a:t>12</a:t>
                      </a:r>
                      <a:endParaRPr sz="600">
                        <a:latin typeface="Comfortaa Medium"/>
                        <a:ea typeface="Comfortaa Medium"/>
                        <a:cs typeface="Comfortaa Medium"/>
                        <a:sym typeface="Comfortaa Medium"/>
                      </a:endParaRPr>
                    </a:p>
                  </a:txBody>
                  <a:tcPr marT="91425" marB="91425" marR="28575" marL="28575" anchor="b">
                    <a:solidFill>
                      <a:srgbClr val="FFFDF0"/>
                    </a:solidFill>
                  </a:tcPr>
                </a:tc>
                <a:tc>
                  <a:txBody>
                    <a:bodyPr/>
                    <a:lstStyle/>
                    <a:p>
                      <a:pPr indent="0" lvl="0" marL="0" rtl="0" algn="ctr">
                        <a:lnSpc>
                          <a:spcPct val="115000"/>
                        </a:lnSpc>
                        <a:spcBef>
                          <a:spcPts val="0"/>
                        </a:spcBef>
                        <a:spcAft>
                          <a:spcPts val="0"/>
                        </a:spcAft>
                        <a:buNone/>
                      </a:pPr>
                      <a:r>
                        <a:rPr lang="ca" sz="600">
                          <a:latin typeface="Comfortaa Medium"/>
                          <a:ea typeface="Comfortaa Medium"/>
                          <a:cs typeface="Comfortaa Medium"/>
                          <a:sym typeface="Comfortaa Medium"/>
                        </a:rPr>
                        <a:t>20</a:t>
                      </a:r>
                      <a:endParaRPr sz="600">
                        <a:latin typeface="Comfortaa Medium"/>
                        <a:ea typeface="Comfortaa Medium"/>
                        <a:cs typeface="Comfortaa Medium"/>
                        <a:sym typeface="Comfortaa Medium"/>
                      </a:endParaRPr>
                    </a:p>
                  </a:txBody>
                  <a:tcPr marT="91425" marB="91425" marR="28575" marL="28575" anchor="b">
                    <a:solidFill>
                      <a:srgbClr val="FFFDF0"/>
                    </a:solidFill>
                  </a:tcPr>
                </a:tc>
                <a:tc>
                  <a:txBody>
                    <a:bodyPr/>
                    <a:lstStyle/>
                    <a:p>
                      <a:pPr indent="0" lvl="0" marL="0" rtl="0" algn="ctr">
                        <a:lnSpc>
                          <a:spcPct val="115000"/>
                        </a:lnSpc>
                        <a:spcBef>
                          <a:spcPts val="0"/>
                        </a:spcBef>
                        <a:spcAft>
                          <a:spcPts val="0"/>
                        </a:spcAft>
                        <a:buNone/>
                      </a:pPr>
                      <a:r>
                        <a:rPr lang="ca" sz="600">
                          <a:latin typeface="Comfortaa Medium"/>
                          <a:ea typeface="Comfortaa Medium"/>
                          <a:cs typeface="Comfortaa Medium"/>
                          <a:sym typeface="Comfortaa Medium"/>
                        </a:rPr>
                        <a:t>20</a:t>
                      </a:r>
                      <a:endParaRPr sz="600">
                        <a:latin typeface="Comfortaa Medium"/>
                        <a:ea typeface="Comfortaa Medium"/>
                        <a:cs typeface="Comfortaa Medium"/>
                        <a:sym typeface="Comfortaa Medium"/>
                      </a:endParaRPr>
                    </a:p>
                  </a:txBody>
                  <a:tcPr marT="91425" marB="91425" marR="28575" marL="28575" anchor="b">
                    <a:solidFill>
                      <a:srgbClr val="FFFDF0"/>
                    </a:solidFill>
                  </a:tcPr>
                </a:tc>
                <a:tc>
                  <a:txBody>
                    <a:bodyPr/>
                    <a:lstStyle/>
                    <a:p>
                      <a:pPr indent="0" lvl="0" marL="0" rtl="0" algn="ctr">
                        <a:lnSpc>
                          <a:spcPct val="115000"/>
                        </a:lnSpc>
                        <a:spcBef>
                          <a:spcPts val="0"/>
                        </a:spcBef>
                        <a:spcAft>
                          <a:spcPts val="0"/>
                        </a:spcAft>
                        <a:buNone/>
                      </a:pPr>
                      <a:r>
                        <a:rPr lang="ca" sz="600">
                          <a:latin typeface="Comfortaa Medium"/>
                          <a:ea typeface="Comfortaa Medium"/>
                          <a:cs typeface="Comfortaa Medium"/>
                          <a:sym typeface="Comfortaa Medium"/>
                        </a:rPr>
                        <a:t>80%</a:t>
                      </a:r>
                      <a:endParaRPr sz="600">
                        <a:latin typeface="Comfortaa Medium"/>
                        <a:ea typeface="Comfortaa Medium"/>
                        <a:cs typeface="Comfortaa Medium"/>
                        <a:sym typeface="Comfortaa Medium"/>
                      </a:endParaRPr>
                    </a:p>
                  </a:txBody>
                  <a:tcPr marT="91425" marB="91425" marR="28575" marL="28575" anchor="b">
                    <a:solidFill>
                      <a:srgbClr val="FFFDF0"/>
                    </a:solidFill>
                  </a:tcPr>
                </a:tc>
              </a:tr>
              <a:tr h="327425">
                <a:tc>
                  <a:txBody>
                    <a:bodyPr/>
                    <a:lstStyle/>
                    <a:p>
                      <a:pPr indent="0" lvl="0" marL="0" rtl="0" algn="l">
                        <a:lnSpc>
                          <a:spcPct val="115000"/>
                        </a:lnSpc>
                        <a:spcBef>
                          <a:spcPts val="0"/>
                        </a:spcBef>
                        <a:spcAft>
                          <a:spcPts val="0"/>
                        </a:spcAft>
                        <a:buNone/>
                      </a:pPr>
                      <a:r>
                        <a:rPr lang="ca" sz="600">
                          <a:latin typeface="Comfortaa Medium"/>
                          <a:ea typeface="Comfortaa Medium"/>
                          <a:cs typeface="Comfortaa Medium"/>
                          <a:sym typeface="Comfortaa Medium"/>
                        </a:rPr>
                        <a:t>Ayuda, Retroalimentación &amp; Recuperación de Errores</a:t>
                      </a:r>
                      <a:endParaRPr sz="600">
                        <a:latin typeface="Comfortaa Medium"/>
                        <a:ea typeface="Comfortaa Medium"/>
                        <a:cs typeface="Comfortaa Medium"/>
                        <a:sym typeface="Comfortaa Medium"/>
                      </a:endParaRPr>
                    </a:p>
                  </a:txBody>
                  <a:tcPr marT="91425" marB="91425" marR="28575" marL="28575" anchor="b">
                    <a:lnB cap="flat" cmpd="sng" w="9525">
                      <a:solidFill>
                        <a:srgbClr val="1A1A1A"/>
                      </a:solidFill>
                      <a:prstDash val="solid"/>
                      <a:round/>
                      <a:headEnd len="sm" w="sm" type="none"/>
                      <a:tailEnd len="sm" w="sm" type="none"/>
                    </a:lnB>
                    <a:solidFill>
                      <a:srgbClr val="FDC55F"/>
                    </a:solidFill>
                  </a:tcPr>
                </a:tc>
                <a:tc>
                  <a:txBody>
                    <a:bodyPr/>
                    <a:lstStyle/>
                    <a:p>
                      <a:pPr indent="0" lvl="0" marL="0" rtl="0" algn="ctr">
                        <a:lnSpc>
                          <a:spcPct val="115000"/>
                        </a:lnSpc>
                        <a:spcBef>
                          <a:spcPts val="0"/>
                        </a:spcBef>
                        <a:spcAft>
                          <a:spcPts val="0"/>
                        </a:spcAft>
                        <a:buNone/>
                      </a:pPr>
                      <a:r>
                        <a:rPr lang="ca" sz="600">
                          <a:latin typeface="Comfortaa Medium"/>
                          <a:ea typeface="Comfortaa Medium"/>
                          <a:cs typeface="Comfortaa Medium"/>
                          <a:sym typeface="Comfortaa Medium"/>
                        </a:rPr>
                        <a:t>24</a:t>
                      </a:r>
                      <a:endParaRPr sz="600">
                        <a:latin typeface="Comfortaa Medium"/>
                        <a:ea typeface="Comfortaa Medium"/>
                        <a:cs typeface="Comfortaa Medium"/>
                        <a:sym typeface="Comfortaa Medium"/>
                      </a:endParaRPr>
                    </a:p>
                  </a:txBody>
                  <a:tcPr marT="91425" marB="91425" marR="28575" marL="28575" anchor="b">
                    <a:lnB cap="flat" cmpd="sng" w="9525">
                      <a:solidFill>
                        <a:srgbClr val="1A1A1A"/>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600">
                          <a:latin typeface="Comfortaa Medium"/>
                          <a:ea typeface="Comfortaa Medium"/>
                          <a:cs typeface="Comfortaa Medium"/>
                          <a:sym typeface="Comfortaa Medium"/>
                        </a:rPr>
                        <a:t>37</a:t>
                      </a:r>
                      <a:endParaRPr sz="600">
                        <a:latin typeface="Comfortaa Medium"/>
                        <a:ea typeface="Comfortaa Medium"/>
                        <a:cs typeface="Comfortaa Medium"/>
                        <a:sym typeface="Comfortaa Medium"/>
                      </a:endParaRPr>
                    </a:p>
                  </a:txBody>
                  <a:tcPr marT="91425" marB="91425" marR="28575" marL="28575" anchor="b">
                    <a:lnB cap="flat" cmpd="sng" w="9525">
                      <a:solidFill>
                        <a:srgbClr val="1A1A1A"/>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600">
                          <a:latin typeface="Comfortaa Medium"/>
                          <a:ea typeface="Comfortaa Medium"/>
                          <a:cs typeface="Comfortaa Medium"/>
                          <a:sym typeface="Comfortaa Medium"/>
                        </a:rPr>
                        <a:t>37</a:t>
                      </a:r>
                      <a:endParaRPr sz="600">
                        <a:latin typeface="Comfortaa Medium"/>
                        <a:ea typeface="Comfortaa Medium"/>
                        <a:cs typeface="Comfortaa Medium"/>
                        <a:sym typeface="Comfortaa Medium"/>
                      </a:endParaRPr>
                    </a:p>
                  </a:txBody>
                  <a:tcPr marT="91425" marB="91425" marR="28575" marL="28575" anchor="b">
                    <a:lnB cap="flat" cmpd="sng" w="9525">
                      <a:solidFill>
                        <a:srgbClr val="1A1A1A"/>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600">
                          <a:latin typeface="Comfortaa Medium"/>
                          <a:ea typeface="Comfortaa Medium"/>
                          <a:cs typeface="Comfortaa Medium"/>
                          <a:sym typeface="Comfortaa Medium"/>
                        </a:rPr>
                        <a:t>82%</a:t>
                      </a:r>
                      <a:endParaRPr sz="600">
                        <a:latin typeface="Comfortaa Medium"/>
                        <a:ea typeface="Comfortaa Medium"/>
                        <a:cs typeface="Comfortaa Medium"/>
                        <a:sym typeface="Comfortaa Medium"/>
                      </a:endParaRPr>
                    </a:p>
                  </a:txBody>
                  <a:tcPr marT="91425" marB="91425" marR="28575" marL="28575" anchor="b">
                    <a:lnB cap="flat" cmpd="sng" w="9525">
                      <a:solidFill>
                        <a:srgbClr val="1A1A1A"/>
                      </a:solidFill>
                      <a:prstDash val="solid"/>
                      <a:round/>
                      <a:headEnd len="sm" w="sm" type="none"/>
                      <a:tailEnd len="sm" w="sm" type="none"/>
                    </a:lnB>
                    <a:solidFill>
                      <a:srgbClr val="FFFDF0"/>
                    </a:solidFill>
                  </a:tcPr>
                </a:tc>
              </a:tr>
              <a:tr h="299125">
                <a:tc>
                  <a:txBody>
                    <a:bodyPr/>
                    <a:lstStyle/>
                    <a:p>
                      <a:pPr indent="0" lvl="0" marL="0" rtl="0" algn="l">
                        <a:lnSpc>
                          <a:spcPct val="115000"/>
                        </a:lnSpc>
                        <a:spcBef>
                          <a:spcPts val="0"/>
                        </a:spcBef>
                        <a:spcAft>
                          <a:spcPts val="0"/>
                        </a:spcAft>
                        <a:buNone/>
                      </a:pPr>
                      <a:r>
                        <a:rPr lang="ca" sz="600">
                          <a:latin typeface="Comfortaa Medium"/>
                          <a:ea typeface="Comfortaa Medium"/>
                          <a:cs typeface="Comfortaa Medium"/>
                          <a:sym typeface="Comfortaa Medium"/>
                        </a:rPr>
                        <a:t>Calificación Final</a:t>
                      </a:r>
                      <a:endParaRPr sz="600">
                        <a:latin typeface="Comfortaa Medium"/>
                        <a:ea typeface="Comfortaa Medium"/>
                        <a:cs typeface="Comfortaa Medium"/>
                        <a:sym typeface="Comfortaa Medium"/>
                      </a:endParaRPr>
                    </a:p>
                  </a:txBody>
                  <a:tcPr marT="91425" marB="91425" marR="28575" marL="28575" anchor="b">
                    <a:lnT cap="flat" cmpd="sng" w="9525">
                      <a:solidFill>
                        <a:srgbClr val="1A1A1A"/>
                      </a:solidFill>
                      <a:prstDash val="solid"/>
                      <a:round/>
                      <a:headEnd len="sm" w="sm" type="none"/>
                      <a:tailEnd len="sm" w="sm" type="none"/>
                    </a:lnT>
                    <a:lnB cap="flat" cmpd="sng" w="28575">
                      <a:solidFill>
                        <a:srgbClr val="1A1A1A"/>
                      </a:solidFill>
                      <a:prstDash val="solid"/>
                      <a:round/>
                      <a:headEnd len="sm" w="sm" type="none"/>
                      <a:tailEnd len="sm" w="sm" type="none"/>
                    </a:lnB>
                    <a:solidFill>
                      <a:srgbClr val="FFFDF0"/>
                    </a:solidFill>
                  </a:tcPr>
                </a:tc>
                <a:tc>
                  <a:txBody>
                    <a:bodyPr/>
                    <a:lstStyle/>
                    <a:p>
                      <a:pPr indent="0" lvl="0" marL="0" rtl="0" algn="l">
                        <a:spcBef>
                          <a:spcPts val="0"/>
                        </a:spcBef>
                        <a:spcAft>
                          <a:spcPts val="0"/>
                        </a:spcAft>
                        <a:buNone/>
                      </a:pPr>
                      <a:r>
                        <a:t/>
                      </a:r>
                      <a:endParaRPr sz="600">
                        <a:latin typeface="Comfortaa Medium"/>
                        <a:ea typeface="Comfortaa Medium"/>
                        <a:cs typeface="Comfortaa Medium"/>
                        <a:sym typeface="Comfortaa Medium"/>
                      </a:endParaRPr>
                    </a:p>
                  </a:txBody>
                  <a:tcPr marT="91425" marB="91425" marR="28575" marL="28575" anchor="b">
                    <a:lnT cap="flat" cmpd="sng" w="9525">
                      <a:solidFill>
                        <a:srgbClr val="1A1A1A"/>
                      </a:solidFill>
                      <a:prstDash val="solid"/>
                      <a:round/>
                      <a:headEnd len="sm" w="sm" type="none"/>
                      <a:tailEnd len="sm" w="sm" type="none"/>
                    </a:lnT>
                    <a:lnB cap="flat" cmpd="sng" w="28575">
                      <a:solidFill>
                        <a:srgbClr val="1A1A1A"/>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600">
                          <a:latin typeface="Comfortaa Medium"/>
                          <a:ea typeface="Comfortaa Medium"/>
                          <a:cs typeface="Comfortaa Medium"/>
                          <a:sym typeface="Comfortaa Medium"/>
                        </a:rPr>
                        <a:t>247</a:t>
                      </a:r>
                      <a:endParaRPr sz="600">
                        <a:latin typeface="Comfortaa Medium"/>
                        <a:ea typeface="Comfortaa Medium"/>
                        <a:cs typeface="Comfortaa Medium"/>
                        <a:sym typeface="Comfortaa Medium"/>
                      </a:endParaRPr>
                    </a:p>
                  </a:txBody>
                  <a:tcPr marT="91425" marB="91425" marR="28575" marL="28575" anchor="b">
                    <a:lnT cap="flat" cmpd="sng" w="9525">
                      <a:solidFill>
                        <a:srgbClr val="1A1A1A"/>
                      </a:solidFill>
                      <a:prstDash val="solid"/>
                      <a:round/>
                      <a:headEnd len="sm" w="sm" type="none"/>
                      <a:tailEnd len="sm" w="sm" type="none"/>
                    </a:lnT>
                    <a:lnB cap="flat" cmpd="sng" w="28575">
                      <a:solidFill>
                        <a:srgbClr val="1A1A1A"/>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600">
                          <a:latin typeface="Comfortaa Medium"/>
                          <a:ea typeface="Comfortaa Medium"/>
                          <a:cs typeface="Comfortaa Medium"/>
                          <a:sym typeface="Comfortaa Medium"/>
                        </a:rPr>
                        <a:t>247</a:t>
                      </a:r>
                      <a:endParaRPr sz="600">
                        <a:latin typeface="Comfortaa Medium"/>
                        <a:ea typeface="Comfortaa Medium"/>
                        <a:cs typeface="Comfortaa Medium"/>
                        <a:sym typeface="Comfortaa Medium"/>
                      </a:endParaRPr>
                    </a:p>
                  </a:txBody>
                  <a:tcPr marT="91425" marB="91425" marR="28575" marL="28575" anchor="b">
                    <a:lnT cap="flat" cmpd="sng" w="9525">
                      <a:solidFill>
                        <a:srgbClr val="1A1A1A"/>
                      </a:solidFill>
                      <a:prstDash val="solid"/>
                      <a:round/>
                      <a:headEnd len="sm" w="sm" type="none"/>
                      <a:tailEnd len="sm" w="sm" type="none"/>
                    </a:lnT>
                    <a:lnB cap="flat" cmpd="sng" w="28575">
                      <a:solidFill>
                        <a:srgbClr val="1A1A1A"/>
                      </a:solidFill>
                      <a:prstDash val="solid"/>
                      <a:round/>
                      <a:headEnd len="sm" w="sm" type="none"/>
                      <a:tailEnd len="sm" w="sm" type="none"/>
                    </a:lnB>
                    <a:solidFill>
                      <a:srgbClr val="FFFDF0"/>
                    </a:solidFill>
                  </a:tcPr>
                </a:tc>
                <a:tc>
                  <a:txBody>
                    <a:bodyPr/>
                    <a:lstStyle/>
                    <a:p>
                      <a:pPr indent="0" lvl="0" marL="0" rtl="0" algn="ctr">
                        <a:lnSpc>
                          <a:spcPct val="115000"/>
                        </a:lnSpc>
                        <a:spcBef>
                          <a:spcPts val="0"/>
                        </a:spcBef>
                        <a:spcAft>
                          <a:spcPts val="0"/>
                        </a:spcAft>
                        <a:buNone/>
                      </a:pPr>
                      <a:r>
                        <a:rPr lang="ca" sz="600">
                          <a:latin typeface="Comfortaa Medium"/>
                          <a:ea typeface="Comfortaa Medium"/>
                          <a:cs typeface="Comfortaa Medium"/>
                          <a:sym typeface="Comfortaa Medium"/>
                        </a:rPr>
                        <a:t>85%</a:t>
                      </a:r>
                      <a:endParaRPr sz="600">
                        <a:latin typeface="Comfortaa Medium"/>
                        <a:ea typeface="Comfortaa Medium"/>
                        <a:cs typeface="Comfortaa Medium"/>
                        <a:sym typeface="Comfortaa Medium"/>
                      </a:endParaRPr>
                    </a:p>
                  </a:txBody>
                  <a:tcPr marT="91425" marB="91425" marR="28575" marL="28575" anchor="b">
                    <a:lnT cap="flat" cmpd="sng" w="9525">
                      <a:solidFill>
                        <a:srgbClr val="1A1A1A"/>
                      </a:solidFill>
                      <a:prstDash val="solid"/>
                      <a:round/>
                      <a:headEnd len="sm" w="sm" type="none"/>
                      <a:tailEnd len="sm" w="sm" type="none"/>
                    </a:lnT>
                    <a:lnB cap="flat" cmpd="sng" w="28575">
                      <a:solidFill>
                        <a:srgbClr val="1A1A1A"/>
                      </a:solidFill>
                      <a:prstDash val="solid"/>
                      <a:round/>
                      <a:headEnd len="sm" w="sm" type="none"/>
                      <a:tailEnd len="sm" w="sm" type="none"/>
                    </a:lnB>
                    <a:solidFill>
                      <a:srgbClr val="FFFDF0"/>
                    </a:solidFill>
                  </a:tcPr>
                </a:tc>
              </a:tr>
            </a:tbl>
          </a:graphicData>
        </a:graphic>
      </p:graphicFrame>
      <p:sp>
        <p:nvSpPr>
          <p:cNvPr id="155" name="Google Shape;155;p21"/>
          <p:cNvSpPr/>
          <p:nvPr/>
        </p:nvSpPr>
        <p:spPr>
          <a:xfrm>
            <a:off x="1559950" y="1688850"/>
            <a:ext cx="5792400" cy="291900"/>
          </a:xfrm>
          <a:prstGeom prst="rect">
            <a:avLst/>
          </a:prstGeom>
          <a:solidFill>
            <a:srgbClr val="1A1A1A">
              <a:alpha val="15090"/>
            </a:srgbClr>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mfortaa"/>
              <a:ea typeface="Comfortaa"/>
              <a:cs typeface="Comfortaa"/>
              <a:sym typeface="Comfortaa"/>
            </a:endParaRPr>
          </a:p>
        </p:txBody>
      </p:sp>
      <p:sp>
        <p:nvSpPr>
          <p:cNvPr id="156" name="Google Shape;156;p21"/>
          <p:cNvSpPr/>
          <p:nvPr/>
        </p:nvSpPr>
        <p:spPr>
          <a:xfrm>
            <a:off x="1559950" y="2917263"/>
            <a:ext cx="5792400" cy="291900"/>
          </a:xfrm>
          <a:prstGeom prst="rect">
            <a:avLst/>
          </a:prstGeom>
          <a:solidFill>
            <a:srgbClr val="1A1A1A">
              <a:alpha val="15090"/>
            </a:srgbClr>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Comfortaa"/>
              <a:ea typeface="Comfortaa"/>
              <a:cs typeface="Comfortaa"/>
              <a:sym typeface="Comfortaa"/>
            </a:endParaRPr>
          </a:p>
        </p:txBody>
      </p:sp>
      <p:sp>
        <p:nvSpPr>
          <p:cNvPr id="157" name="Google Shape;157;p21"/>
          <p:cNvSpPr/>
          <p:nvPr/>
        </p:nvSpPr>
        <p:spPr>
          <a:xfrm>
            <a:off x="1559950" y="3219988"/>
            <a:ext cx="5792400" cy="291900"/>
          </a:xfrm>
          <a:prstGeom prst="rect">
            <a:avLst/>
          </a:prstGeom>
          <a:solidFill>
            <a:srgbClr val="1A1A1A">
              <a:alpha val="15090"/>
            </a:srgbClr>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Comfortaa"/>
              <a:ea typeface="Comfortaa"/>
              <a:cs typeface="Comfortaa"/>
              <a:sym typeface="Comfortaa"/>
            </a:endParaRPr>
          </a:p>
        </p:txBody>
      </p:sp>
      <p:sp>
        <p:nvSpPr>
          <p:cNvPr id="158" name="Google Shape;158;p21"/>
          <p:cNvSpPr/>
          <p:nvPr/>
        </p:nvSpPr>
        <p:spPr>
          <a:xfrm>
            <a:off x="1559950" y="2614538"/>
            <a:ext cx="5792400" cy="291900"/>
          </a:xfrm>
          <a:prstGeom prst="rect">
            <a:avLst/>
          </a:prstGeom>
          <a:solidFill>
            <a:srgbClr val="FF0000">
              <a:alpha val="14470"/>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mfortaa"/>
              <a:ea typeface="Comfortaa"/>
              <a:cs typeface="Comfortaa"/>
              <a:sym typeface="Comfortaa"/>
            </a:endParaRPr>
          </a:p>
        </p:txBody>
      </p:sp>
      <p:sp>
        <p:nvSpPr>
          <p:cNvPr id="159" name="Google Shape;159;p21"/>
          <p:cNvSpPr/>
          <p:nvPr/>
        </p:nvSpPr>
        <p:spPr>
          <a:xfrm>
            <a:off x="1559950" y="3825438"/>
            <a:ext cx="5792400" cy="291900"/>
          </a:xfrm>
          <a:prstGeom prst="rect">
            <a:avLst/>
          </a:prstGeom>
          <a:solidFill>
            <a:srgbClr val="FF0000">
              <a:alpha val="14470"/>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mfortaa"/>
              <a:ea typeface="Comfortaa"/>
              <a:cs typeface="Comfortaa"/>
              <a:sym typeface="Comforta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