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Comer es una necesidad esencial para sobrevivir. Es una de las tres condiciones indispensables para ser llamados seres vivos.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Sin embargo, muy a menudo, lo que ponemos en nuestros platos no es suficiente para abastecer a nuestro cuerpo de todos los nutrientes que necesita. Hace falta un paso para que nuestro cuerpo llegue a </a:t>
            </a:r>
            <a:r>
              <a:rPr lang="ca"/>
              <a:t>ser</a:t>
            </a:r>
            <a:r>
              <a:rPr lang="ca"/>
              <a:t> el que deseamos, y aquí es donde entramos nosotros. Somos Diego, Piotr, Xavi y Marc y queremos hablaros de una alimentación superior, queremos hablarles de Elite Supplements.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9e1ae85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9e1ae85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6f138d9f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6f138d9f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proceso que ocurrirá para que del tráfico se llegue a la conversión, es el </a:t>
            </a:r>
            <a:r>
              <a:rPr lang="ca"/>
              <a:t>siguiente</a:t>
            </a:r>
            <a:r>
              <a:rPr lang="ca"/>
              <a:t>: </a:t>
            </a:r>
            <a:r>
              <a:rPr lang="ca"/>
              <a:t>Primero</a:t>
            </a:r>
            <a:r>
              <a:rPr lang="ca"/>
              <a:t>, el </a:t>
            </a:r>
            <a:r>
              <a:rPr lang="ca"/>
              <a:t>cliente</a:t>
            </a:r>
            <a:r>
              <a:rPr lang="ca"/>
              <a:t> descubre </a:t>
            </a:r>
            <a:r>
              <a:rPr lang="ca"/>
              <a:t>nuestra</a:t>
            </a:r>
            <a:r>
              <a:rPr lang="ca"/>
              <a:t> marca, ya sea por anuncios en redes sociales o </a:t>
            </a:r>
            <a:r>
              <a:rPr lang="ca"/>
              <a:t>recomendaciones</a:t>
            </a:r>
            <a:r>
              <a:rPr lang="ca"/>
              <a:t> de influencers. </a:t>
            </a:r>
            <a:r>
              <a:rPr lang="ca"/>
              <a:t>Posteriormente, visitan nuestra página web o consultan algún gimnasio donde estén nuestros productos. Luego, el cliente realiza la compra por los distintos descuentos y recomendaciones. Una vez adquirido el producto el cliente recibe asesorías y guías postventa. Y para finalizar el ciclo, el cliente se suscribe a nuestro newsletter, programa de promociones y recompensas y recomienda nuestra marca.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6f138d9f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6f138d9f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Para </a:t>
            </a:r>
            <a:r>
              <a:rPr lang="ca"/>
              <a:t>enunciar</a:t>
            </a:r>
            <a:r>
              <a:rPr lang="ca"/>
              <a:t> los </a:t>
            </a:r>
            <a:r>
              <a:rPr lang="ca"/>
              <a:t>objetivos</a:t>
            </a:r>
            <a:r>
              <a:rPr lang="ca"/>
              <a:t> de la empresa, hay que conocer su contexto. Las ventas tienen un perfil rentable en físico, pero son pobres respeto al territorio online. Es por eso que nuestros objetivos se centran en ello, y son los siguientes: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primer lugar queremos conseguir 7,000 ventas únicas en nuestro sitio web en un plazo de 1 año, 500 nuevos usuarios </a:t>
            </a:r>
            <a:r>
              <a:rPr lang="ca"/>
              <a:t>registrados</a:t>
            </a:r>
            <a:r>
              <a:rPr lang="ca"/>
              <a:t> en la página y un total de 23,000 nuevos seguidores en nuestras redes sociales, (8,000 en Instagram y 15,000 en TikTok).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6f138d9f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6f138d9f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6f138d9f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6f138d9f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9a6771f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9a6771f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a6771f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9a6771f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9a6771f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9a6771f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9a6771f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9a6771f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9a6771f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9a6771f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80e488a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80e488a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Elite Supplements estamos dedicados a ofrecer suplementos nutricionales de la máxima calidad para dar a nuestros clientes el mejor bienestar y rendimiento posibles. Es por eso que estamos respaldados por asesoramiento experto y somos completamente transparentes en el contenido de nuestros productos.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Nuestra visión es ser la referencia de </a:t>
            </a:r>
            <a:r>
              <a:rPr lang="ca"/>
              <a:t>suplementos</a:t>
            </a:r>
            <a:r>
              <a:rPr lang="ca"/>
              <a:t> online en el </a:t>
            </a:r>
            <a:r>
              <a:rPr lang="ca"/>
              <a:t>país</a:t>
            </a:r>
            <a:r>
              <a:rPr lang="ca"/>
              <a:t> y ser conocidos por nuestros pilares fundamentales: Calidad, Confianza, </a:t>
            </a:r>
            <a:r>
              <a:rPr lang="ca"/>
              <a:t>Innovación</a:t>
            </a:r>
            <a:r>
              <a:rPr lang="ca"/>
              <a:t> y Personalización.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97ede9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97ede9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6f138d9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6f138d9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la naturaleza no hay nada gratis, y en nuestra empresa no somos la excepción, nuestro producto de alta calidad va a estar enfocado a personas con un poder adquisitivo </a:t>
            </a:r>
            <a:r>
              <a:rPr lang="ca"/>
              <a:t>medio</a:t>
            </a:r>
            <a:r>
              <a:rPr lang="ca"/>
              <a:t>-alto y exclusivamente en España. Y hablando de España, un 50% de la población afirma hacer ejercicio regularmente y aproximadamente un 20% van al gimnasio. Además, más del 16% de la población padece de sobrepeso. En un estudio separado un 75% de españoles reconoció tomar o haber tomado </a:t>
            </a:r>
            <a:r>
              <a:rPr lang="ca"/>
              <a:t>algún</a:t>
            </a:r>
            <a:r>
              <a:rPr lang="ca"/>
              <a:t> tipo de suplemento nutricional.</a:t>
            </a:r>
            <a:br>
              <a:rPr lang="ca"/>
            </a:br>
            <a:br>
              <a:rPr lang="ca"/>
            </a:br>
            <a:r>
              <a:rPr lang="ca"/>
              <a:t>En un último esfuerzo de segmentar, un estudio </a:t>
            </a:r>
            <a:r>
              <a:rPr lang="ca"/>
              <a:t>concluyó</a:t>
            </a:r>
            <a:r>
              <a:rPr lang="ca"/>
              <a:t> que </a:t>
            </a:r>
            <a:r>
              <a:rPr lang="ca"/>
              <a:t>más</a:t>
            </a:r>
            <a:r>
              <a:rPr lang="ca"/>
              <a:t> de ⅓ de la </a:t>
            </a:r>
            <a:r>
              <a:rPr lang="ca"/>
              <a:t>población</a:t>
            </a:r>
            <a:r>
              <a:rPr lang="ca"/>
              <a:t> que practica deporte regularmente se tiene entre 18 y 34 años, si nos enfocamos solo en el grupo que va al gimnasio encontramos que solo la franja de 18-24 ya conforman más del 50%. Por lo tanto, nuestro target audience en cuanto a deporte va a ser un público tirando a joven.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6f138d9f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6f138d9f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Ya conocemos a nuestra audiencia, ahora hace falta satisfacer sus necesidades.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Para los deportistas todo va de sensaciones, tienen que notarse en un buen estado antes de hacer ejercicio, tienen que disfrutar mientras lo hacen y una vez terminan </a:t>
            </a:r>
            <a:r>
              <a:rPr lang="ca"/>
              <a:t>tienen</a:t>
            </a:r>
            <a:r>
              <a:rPr lang="ca"/>
              <a:t> que tener ganas de dar más al </a:t>
            </a:r>
            <a:r>
              <a:rPr lang="ca"/>
              <a:t>día</a:t>
            </a:r>
            <a:r>
              <a:rPr lang="ca"/>
              <a:t> siguiente, para ello ofrecemos productos para el antes, </a:t>
            </a:r>
            <a:r>
              <a:rPr lang="ca"/>
              <a:t>el</a:t>
            </a:r>
            <a:r>
              <a:rPr lang="ca"/>
              <a:t> durante y el después del ejercicio.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Para gente con sobrepeso va de ofrecer resultados ràpidos y duraderos, por eso fabricamos productos con bajo índice de calorías y aceleradores de metabolismo.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Finalmente, para personas con deficiencias nutricionales, lo que desean es salud, y para que consigan lo que necesitan, tenemos un amplio rango de suplementos </a:t>
            </a:r>
            <a:r>
              <a:rPr lang="ca"/>
              <a:t>vitamínicos</a:t>
            </a:r>
            <a:r>
              <a:rPr lang="ca"/>
              <a:t>, así como de magnesio o hierro entre otros, para así </a:t>
            </a:r>
            <a:r>
              <a:rPr lang="ca"/>
              <a:t>brindarles</a:t>
            </a:r>
            <a:r>
              <a:rPr lang="ca"/>
              <a:t> la salud que anhelan.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9513d18863a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09513d18863a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9111e62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9111e62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9111e62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9111e62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9111e62c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9111e62c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9111e62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9111e62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80300" y="3221400"/>
            <a:ext cx="57834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440"/>
              <a:t>Font I Cabarrocas, Marc</a:t>
            </a:r>
            <a:endParaRPr sz="1440"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440"/>
              <a:t>Monente Serra, Xavi</a:t>
            </a:r>
            <a:endParaRPr sz="1440"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440"/>
              <a:t>Pomykalski, Piotr</a:t>
            </a:r>
            <a:endParaRPr sz="1440"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ca" sz="1440"/>
              <a:t>Román Mendoza, Diego</a:t>
            </a:r>
            <a:endParaRPr sz="144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9424" l="14598" r="16734" t="13641"/>
          <a:stretch/>
        </p:blipFill>
        <p:spPr>
          <a:xfrm flipH="1">
            <a:off x="1898899" y="986825"/>
            <a:ext cx="1480251" cy="1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858400" y="1251548"/>
            <a:ext cx="44931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Elite</a:t>
            </a:r>
            <a:endParaRPr b="1"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Supplements</a:t>
            </a:r>
            <a:endParaRPr b="1"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Diferenciación de Elite Supplements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3790074" y="2453750"/>
            <a:ext cx="1084851" cy="112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926724" y="2989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sp>
        <p:nvSpPr>
          <p:cNvPr id="181" name="Google Shape;181;p22"/>
          <p:cNvSpPr txBox="1"/>
          <p:nvPr/>
        </p:nvSpPr>
        <p:spPr>
          <a:xfrm>
            <a:off x="1041625" y="4097950"/>
            <a:ext cx="1806300" cy="40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Sostenibilidad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095075" y="1640150"/>
            <a:ext cx="1711500" cy="40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Transparencia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000325" y="4097950"/>
            <a:ext cx="1806300" cy="40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Personalización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870625" y="1640150"/>
            <a:ext cx="2148300" cy="40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 certificada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2"/>
          <p:cNvCxnSpPr>
            <a:endCxn id="182" idx="1"/>
          </p:cNvCxnSpPr>
          <p:nvPr/>
        </p:nvCxnSpPr>
        <p:spPr>
          <a:xfrm flipH="1" rot="10800000">
            <a:off x="4817675" y="1842800"/>
            <a:ext cx="1277400" cy="55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2"/>
          <p:cNvCxnSpPr>
            <a:endCxn id="183" idx="1"/>
          </p:cNvCxnSpPr>
          <p:nvPr/>
        </p:nvCxnSpPr>
        <p:spPr>
          <a:xfrm>
            <a:off x="4828825" y="3512500"/>
            <a:ext cx="1171500" cy="78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2"/>
          <p:cNvCxnSpPr>
            <a:endCxn id="181" idx="3"/>
          </p:cNvCxnSpPr>
          <p:nvPr/>
        </p:nvCxnSpPr>
        <p:spPr>
          <a:xfrm flipH="1">
            <a:off x="2847925" y="3523900"/>
            <a:ext cx="1018500" cy="7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>
            <a:endCxn id="184" idx="3"/>
          </p:cNvCxnSpPr>
          <p:nvPr/>
        </p:nvCxnSpPr>
        <p:spPr>
          <a:xfrm rot="10800000">
            <a:off x="3018925" y="1842800"/>
            <a:ext cx="864600" cy="56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Customer journey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/>
              <a:t>Descubrimiento</a:t>
            </a:r>
            <a:r>
              <a:rPr lang="ca" sz="1200"/>
              <a:t> → Ve un anuncio en redes sociales o recibe una recomendación de influencers (tráfico).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/>
              <a:t>Consideración</a:t>
            </a:r>
            <a:r>
              <a:rPr lang="ca" sz="1200"/>
              <a:t> → Visita nuestra tienda online o consulta en un gimnasio aliado, comparando opciones.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/>
              <a:t>Compra</a:t>
            </a:r>
            <a:r>
              <a:rPr lang="ca" sz="1200"/>
              <a:t> → Adquiere el producto motivado por descuentos, testimonios o recomendaciones.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/>
              <a:t>Experiencia de uso</a:t>
            </a:r>
            <a:r>
              <a:rPr lang="ca" sz="1200"/>
              <a:t> → Prueba el producto y recibe soporte postventa con guías y asesoramiento.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200"/>
              <a:t>Fidelización y recomendación</a:t>
            </a:r>
            <a:r>
              <a:rPr lang="ca" sz="1200"/>
              <a:t> → Se suscribe a promociones, participa en programas de recompensas y recomienda la marca.</a:t>
            </a:r>
            <a:endParaRPr sz="12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56425" y="-116350"/>
            <a:ext cx="1728625" cy="183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Objetivos de Negocio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87900" y="1324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ca" sz="1200">
                <a:latin typeface="Arial"/>
                <a:ea typeface="Arial"/>
                <a:cs typeface="Arial"/>
                <a:sym typeface="Arial"/>
              </a:rPr>
              <a:t>Obtener 7,000 ventas únicas a través de nuestro sitio web en 1 año.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ca" sz="1200">
                <a:latin typeface="Arial"/>
                <a:ea typeface="Arial"/>
                <a:cs typeface="Arial"/>
                <a:sym typeface="Arial"/>
              </a:rPr>
              <a:t>Conseguir 500 nuevos usuarios registrados en la página de internet en 1 año.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ca" sz="1200">
                <a:latin typeface="Arial"/>
                <a:ea typeface="Arial"/>
                <a:cs typeface="Arial"/>
                <a:sym typeface="Arial"/>
              </a:rPr>
              <a:t>Ganar 23,000 seguidores nuevos en redes sociales en 12 meses: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ca" sz="1200">
                <a:latin typeface="Arial"/>
                <a:ea typeface="Arial"/>
                <a:cs typeface="Arial"/>
                <a:sym typeface="Arial"/>
              </a:rPr>
              <a:t>8,000 en Instagram.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ca" sz="1200">
                <a:latin typeface="Arial"/>
                <a:ea typeface="Arial"/>
                <a:cs typeface="Arial"/>
                <a:sym typeface="Arial"/>
              </a:rPr>
              <a:t>15,000 en TikTok.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4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Estrategia de Campañas y Crecimiento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/>
              <a:t>“Para expandir nuestra marca y alcanzar nuestro objetivo de 7,000 ventas online, hemos diseñado campañas dirigidas a los jóvenes y a momentos clave del año”</a:t>
            </a:r>
            <a:endParaRPr sz="1700"/>
          </a:p>
        </p:txBody>
      </p:sp>
      <p:sp>
        <p:nvSpPr>
          <p:cNvPr id="213" name="Google Shape;213;p25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5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87900" y="458025"/>
            <a:ext cx="7140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Campañas Estratégicas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87900" y="1489825"/>
            <a:ext cx="7648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Promoviendo t</a:t>
            </a:r>
            <a:r>
              <a:rPr lang="ca"/>
              <a:t>orneos infantiles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Fiestas nacionales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Presencia en Época antes de exámenes (2 </a:t>
            </a:r>
            <a:r>
              <a:rPr lang="ca"/>
              <a:t>semanas</a:t>
            </a:r>
            <a:r>
              <a:rPr lang="ca"/>
              <a:t> antes del </a:t>
            </a:r>
            <a:r>
              <a:rPr lang="ca"/>
              <a:t>exámenes</a:t>
            </a:r>
            <a:r>
              <a:rPr lang="ca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Eventos deportivos locales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Vender </a:t>
            </a:r>
            <a:r>
              <a:rPr lang="ca"/>
              <a:t>proteínas</a:t>
            </a:r>
            <a:r>
              <a:rPr lang="ca"/>
              <a:t> en gimnasios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6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Conectando con el Público Joven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Construyendo confianza desde temprano: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Patrocinio de deportes juveniles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Crecimiento en redes sociales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Influencers y marketing digital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825" y="1998670"/>
            <a:ext cx="2965000" cy="19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Ofertas por tiempo limitado 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Packs promocionales de la marca (ej. ‘Pack Rendimiento La Roja’),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Banner de sorteo en redes sociales.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8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Aumentar Ventas Online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Optimización de la tienda en línea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Descuentos exclusivos en web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Publicidad en Google y redes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9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0" y="458025"/>
            <a:ext cx="9144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600"/>
              <a:t>   Ayudando a los estudiantes</a:t>
            </a:r>
            <a:endParaRPr sz="2600"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</a:t>
            </a:r>
            <a:r>
              <a:rPr lang="ca"/>
              <a:t>mplear personas para vender en el campus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Ingredientes naturales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Packaging ecológico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6059875" y="2758975"/>
            <a:ext cx="31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0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0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000" y="2194850"/>
            <a:ext cx="25336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0" y="458025"/>
            <a:ext cx="9144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400"/>
              <a:t>   Comunidad fiel entorno a nuestra marca</a:t>
            </a:r>
            <a:endParaRPr sz="2400"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Programa de Recompensas -  Descuentos y beneficios exclusivos para clientes recurrentes.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 Contenido Exclusivo y Comunidad  - Acceso a guías de entrenamiento, webinars con nutricionistas y foros privados.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 Programa de Referidos - Incentivos para clientes que recomienden nuestros productos a amigos y familiares.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1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Misión, Visión y Valor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24400"/>
            <a:ext cx="80751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500">
                <a:latin typeface="Arial"/>
                <a:ea typeface="Arial"/>
                <a:cs typeface="Arial"/>
                <a:sym typeface="Arial"/>
              </a:rPr>
              <a:t>Misión: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200">
                <a:latin typeface="Arial"/>
                <a:ea typeface="Arial"/>
                <a:cs typeface="Arial"/>
                <a:sym typeface="Arial"/>
              </a:rPr>
              <a:t>Proporcionar suplementos nutricionales de la </a:t>
            </a:r>
            <a:r>
              <a:rPr b="1" lang="ca" sz="1300">
                <a:latin typeface="Arial"/>
                <a:ea typeface="Arial"/>
                <a:cs typeface="Arial"/>
                <a:sym typeface="Arial"/>
              </a:rPr>
              <a:t>máxima calidad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 que contribuyan al bienestar y rendimiento de nuestros clientes, </a:t>
            </a:r>
            <a:r>
              <a:rPr b="1" lang="ca" sz="1200">
                <a:latin typeface="Arial"/>
                <a:ea typeface="Arial"/>
                <a:cs typeface="Arial"/>
                <a:sym typeface="Arial"/>
              </a:rPr>
              <a:t>respaldados 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por asesoramiento de experto y </a:t>
            </a:r>
            <a:r>
              <a:rPr b="1" lang="ca" sz="1300">
                <a:latin typeface="Arial"/>
                <a:ea typeface="Arial"/>
                <a:cs typeface="Arial"/>
                <a:sym typeface="Arial"/>
              </a:rPr>
              <a:t>transparencia</a:t>
            </a:r>
            <a:r>
              <a:rPr b="1" lang="ca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en los ingredientes.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500">
                <a:latin typeface="Arial"/>
                <a:ea typeface="Arial"/>
                <a:cs typeface="Arial"/>
                <a:sym typeface="Arial"/>
              </a:rPr>
              <a:t>Visión:</a:t>
            </a:r>
            <a:r>
              <a:rPr lang="ca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200">
                <a:latin typeface="Arial"/>
                <a:ea typeface="Arial"/>
                <a:cs typeface="Arial"/>
                <a:sym typeface="Arial"/>
              </a:rPr>
              <a:t>Ser la tienda de </a:t>
            </a:r>
            <a:r>
              <a:rPr b="1" lang="ca" sz="1300">
                <a:latin typeface="Arial"/>
                <a:ea typeface="Arial"/>
                <a:cs typeface="Arial"/>
                <a:sym typeface="Arial"/>
              </a:rPr>
              <a:t>referencia 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en suplementos online, destacando por calidad, confianza y personalización.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524">
                <a:latin typeface="Arial"/>
                <a:ea typeface="Arial"/>
                <a:cs typeface="Arial"/>
                <a:sym typeface="Arial"/>
              </a:rPr>
              <a:t>Valores:</a:t>
            </a:r>
            <a:endParaRPr b="1" sz="1524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Font typeface="Roboto Mono SemiBold"/>
              <a:buChar char="○"/>
            </a:pPr>
            <a:r>
              <a:rPr b="1" lang="ca" sz="1200">
                <a:latin typeface="Arial"/>
                <a:ea typeface="Arial"/>
                <a:cs typeface="Arial"/>
                <a:sym typeface="Arial"/>
              </a:rPr>
              <a:t>Calidad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ca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Productos certificados y formulaciones seguras. 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Mono SemiBold"/>
              <a:buChar char="○"/>
            </a:pPr>
            <a:r>
              <a:rPr b="1" lang="ca" sz="1200">
                <a:latin typeface="Arial"/>
                <a:ea typeface="Arial"/>
                <a:cs typeface="Arial"/>
                <a:sym typeface="Arial"/>
              </a:rPr>
              <a:t>Confianza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: Transparencia en ingredientes y procesos de fabricación.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 Mono SemiBold"/>
              <a:buChar char="○"/>
            </a:pPr>
            <a:r>
              <a:rPr b="1" lang="ca" sz="1200">
                <a:latin typeface="Arial"/>
                <a:ea typeface="Arial"/>
                <a:cs typeface="Arial"/>
                <a:sym typeface="Arial"/>
              </a:rPr>
              <a:t>Innovación: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 Adaptamos nuestra oferta a los últimos avances científicos y de bienestar.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ca" sz="1200">
                <a:latin typeface="Arial"/>
                <a:ea typeface="Arial"/>
                <a:cs typeface="Arial"/>
                <a:sym typeface="Arial"/>
              </a:rPr>
              <a:t>Personalización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: Ejecutamos las necesidades y deseos de nuestros clientes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1794300" y="1057150"/>
            <a:ext cx="62574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Gracias por su atención</a:t>
            </a:r>
            <a:endParaRPr b="1"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00" y="3258075"/>
            <a:ext cx="5931299" cy="10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17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Segmentación de la A</a:t>
            </a:r>
            <a:r>
              <a:rPr lang="ca"/>
              <a:t>udiencia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a" sz="1200"/>
              <a:t>Un </a:t>
            </a:r>
            <a:r>
              <a:rPr b="1" lang="ca" sz="1300"/>
              <a:t>50%</a:t>
            </a:r>
            <a:r>
              <a:rPr lang="ca" sz="1200"/>
              <a:t> de la población afirma hacer ejercicio con regularidad (24M).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a" sz="1200"/>
              <a:t>Aproximadamente un </a:t>
            </a:r>
            <a:r>
              <a:rPr b="1" lang="ca" sz="1300"/>
              <a:t>20%</a:t>
            </a:r>
            <a:r>
              <a:rPr lang="ca" sz="1200"/>
              <a:t> de españoles van al gimnasio (10M).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a" sz="1200"/>
              <a:t>Más del </a:t>
            </a:r>
            <a:r>
              <a:rPr b="1" lang="ca" sz="1300"/>
              <a:t>16%</a:t>
            </a:r>
            <a:r>
              <a:rPr lang="ca" sz="1200"/>
              <a:t> de la población padece de sobrepeso (8M).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ca" sz="1200"/>
              <a:t>Un </a:t>
            </a:r>
            <a:r>
              <a:rPr b="1" lang="ca" sz="1300"/>
              <a:t>75%</a:t>
            </a:r>
            <a:r>
              <a:rPr lang="ca" sz="1200"/>
              <a:t> de españoles toma o ha tomado suplementos nutricionales de </a:t>
            </a:r>
            <a:r>
              <a:rPr lang="ca" sz="1200"/>
              <a:t>algún</a:t>
            </a:r>
            <a:r>
              <a:rPr lang="ca" sz="1200"/>
              <a:t> tipo (36M).</a:t>
            </a:r>
            <a:endParaRPr sz="1200"/>
          </a:p>
        </p:txBody>
      </p:sp>
      <p:sp>
        <p:nvSpPr>
          <p:cNvPr id="81" name="Google Shape;81;p15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pic>
        <p:nvPicPr>
          <p:cNvPr id="84" name="Google Shape;84;p15" title="Punts obtingu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75" y="2514850"/>
            <a:ext cx="4194840" cy="25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Punts obtingut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37" y="2439575"/>
            <a:ext cx="4438326" cy="274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Propuesta de Valor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87900" y="1489825"/>
            <a:ext cx="83682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Rango </a:t>
            </a:r>
            <a:r>
              <a:rPr lang="ca" sz="1200"/>
              <a:t>amplio</a:t>
            </a:r>
            <a:r>
              <a:rPr lang="ca" sz="1200"/>
              <a:t> de productos para nuestros </a:t>
            </a:r>
            <a:r>
              <a:rPr lang="ca" sz="1200"/>
              <a:t>potenciales</a:t>
            </a:r>
            <a:r>
              <a:rPr lang="ca" sz="1200"/>
              <a:t> clientes: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Google Shape;92;p16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sp>
        <p:nvSpPr>
          <p:cNvPr id="95" name="Google Shape;95;p16"/>
          <p:cNvSpPr txBox="1"/>
          <p:nvPr/>
        </p:nvSpPr>
        <p:spPr>
          <a:xfrm>
            <a:off x="387900" y="1928825"/>
            <a:ext cx="74388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</a:t>
            </a:r>
            <a:r>
              <a:rPr b="1" lang="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deportistas</a:t>
            </a: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Productos para el antes, el durante y el después del ejercicio.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</a:t>
            </a:r>
            <a:r>
              <a:rPr b="1" lang="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sobrepeso</a:t>
            </a: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Productos con bajo índice de calorías y aceleradores de metabolismo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</a:t>
            </a:r>
            <a:r>
              <a:rPr b="1" lang="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deficiencias</a:t>
            </a:r>
            <a:r>
              <a:rPr lang="ca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Suplementos vitamínicos, calcio, magnesio.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Competencia </a:t>
            </a:r>
            <a:r>
              <a:rPr lang="ca"/>
              <a:t>específica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00" y="2273500"/>
            <a:ext cx="2767800" cy="9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5">
            <a:alphaModFix/>
          </a:blip>
          <a:srcRect b="4139" l="-7580" r="7579" t="-4140"/>
          <a:stretch/>
        </p:blipFill>
        <p:spPr>
          <a:xfrm>
            <a:off x="4914602" y="1194637"/>
            <a:ext cx="2053299" cy="20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362" y="3484150"/>
            <a:ext cx="4283392" cy="5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Dificultades, amenazas y barreras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cxnSp>
        <p:nvCxnSpPr>
          <p:cNvPr id="113" name="Google Shape;113;p18"/>
          <p:cNvCxnSpPr/>
          <p:nvPr/>
        </p:nvCxnSpPr>
        <p:spPr>
          <a:xfrm>
            <a:off x="2900800" y="1532275"/>
            <a:ext cx="11400" cy="3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5662250" y="1532275"/>
            <a:ext cx="11400" cy="3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250" y="1561551"/>
            <a:ext cx="1582048" cy="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5">
            <a:alphaModFix/>
          </a:blip>
          <a:srcRect b="4139" l="-7580" r="7579" t="-4140"/>
          <a:stretch/>
        </p:blipFill>
        <p:spPr>
          <a:xfrm>
            <a:off x="5958175" y="975152"/>
            <a:ext cx="1642506" cy="164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6726" y="1672963"/>
            <a:ext cx="2181007" cy="3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732775" y="2640450"/>
            <a:ext cx="16770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Innovación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333100" y="2685925"/>
            <a:ext cx="18447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Personalización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101125" y="2685925"/>
            <a:ext cx="18447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Reputación consolidada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32775" y="3293700"/>
            <a:ext cx="16770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Sostenible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87900" y="261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Posicionamiento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sp>
        <p:nvSpPr>
          <p:cNvPr id="128" name="Google Shape;128;p19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123175" y="1129750"/>
            <a:ext cx="2619900" cy="2422500"/>
          </a:xfrm>
          <a:prstGeom prst="ellipse">
            <a:avLst/>
          </a:prstGeom>
          <a:solidFill>
            <a:srgbClr val="FF0000">
              <a:alpha val="56330"/>
            </a:srgbClr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764646" y="1129750"/>
            <a:ext cx="2619900" cy="2422500"/>
          </a:xfrm>
          <a:prstGeom prst="ellipse">
            <a:avLst/>
          </a:prstGeom>
          <a:solidFill>
            <a:srgbClr val="A0B4EF">
              <a:alpha val="50629"/>
            </a:srgbClr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986347" y="2466900"/>
            <a:ext cx="2619900" cy="2422500"/>
          </a:xfrm>
          <a:prstGeom prst="ellipse">
            <a:avLst/>
          </a:prstGeom>
          <a:solidFill>
            <a:srgbClr val="98E798">
              <a:alpha val="51270"/>
            </a:srgbClr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234375" y="1335825"/>
            <a:ext cx="1233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384550" y="1425875"/>
            <a:ext cx="1428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Innovación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470725" y="4372875"/>
            <a:ext cx="20526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Personalización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4139" l="-7580" r="7579" t="-4140"/>
          <a:stretch/>
        </p:blipFill>
        <p:spPr>
          <a:xfrm>
            <a:off x="2438575" y="1557300"/>
            <a:ext cx="1084851" cy="10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400" y="1947109"/>
            <a:ext cx="917475" cy="30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798" y="3883535"/>
            <a:ext cx="1808998" cy="25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7">
            <a:alphaModFix/>
          </a:blip>
          <a:srcRect b="23373" l="23766" r="16995" t="16724"/>
          <a:stretch/>
        </p:blipFill>
        <p:spPr>
          <a:xfrm flipH="1">
            <a:off x="3982325" y="2516650"/>
            <a:ext cx="543350" cy="5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2123175" y="1129750"/>
            <a:ext cx="2619900" cy="2422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764646" y="1129750"/>
            <a:ext cx="2619900" cy="2422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986347" y="2466900"/>
            <a:ext cx="2619900" cy="24225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0"/>
          <p:cNvCxnSpPr/>
          <p:nvPr/>
        </p:nvCxnSpPr>
        <p:spPr>
          <a:xfrm rot="10800000">
            <a:off x="4353425" y="450800"/>
            <a:ext cx="5100" cy="444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cxnSp>
        <p:nvCxnSpPr>
          <p:cNvPr descr="+ Preu" id="148" name="Google Shape;148;p20"/>
          <p:cNvCxnSpPr/>
          <p:nvPr/>
        </p:nvCxnSpPr>
        <p:spPr>
          <a:xfrm flipH="1">
            <a:off x="684600" y="2686425"/>
            <a:ext cx="77748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850" y="2192723"/>
            <a:ext cx="1139225" cy="3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4139" l="-7580" r="7579" t="-4140"/>
          <a:stretch/>
        </p:blipFill>
        <p:spPr>
          <a:xfrm>
            <a:off x="2260175" y="211575"/>
            <a:ext cx="1246239" cy="124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3386" y="3078135"/>
            <a:ext cx="1808998" cy="25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6">
            <a:alphaModFix/>
          </a:blip>
          <a:srcRect b="19653" l="0" r="0" t="20662"/>
          <a:stretch/>
        </p:blipFill>
        <p:spPr>
          <a:xfrm>
            <a:off x="3491663" y="3652225"/>
            <a:ext cx="1728625" cy="1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7">
            <a:alphaModFix/>
          </a:blip>
          <a:srcRect b="23373" l="23766" r="16995" t="16724"/>
          <a:stretch/>
        </p:blipFill>
        <p:spPr>
          <a:xfrm flipH="1">
            <a:off x="7109736" y="581540"/>
            <a:ext cx="917476" cy="98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600" y="1347500"/>
            <a:ext cx="2138963" cy="777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715225" y="2736125"/>
            <a:ext cx="2791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Personalización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441075" y="450800"/>
            <a:ext cx="2791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Debilidades de la competencia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2402449">
            <a:off x="7857904" y="1742569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 rot="2402449">
            <a:off x="8505529" y="2322644"/>
            <a:ext cx="449068" cy="453365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19427" l="21281" r="15959" t="19421"/>
          <a:stretch/>
        </p:blipFill>
        <p:spPr>
          <a:xfrm flipH="1">
            <a:off x="7774324" y="146525"/>
            <a:ext cx="1084851" cy="11219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fadeDir="5400012" kx="0" rotWithShape="0" algn="bl" stPos="0" sy="-100000" ky="0"/>
          </a:effectLst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25" y="1747576"/>
            <a:ext cx="1582048" cy="5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2977475" y="1813200"/>
            <a:ext cx="4620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Poca personalización y mercado limitado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01" y="2877363"/>
            <a:ext cx="2181007" cy="3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3395275" y="2831575"/>
            <a:ext cx="5360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Precios altos y poco enfoque en </a:t>
            </a: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sostenibilidad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6">
            <a:alphaModFix/>
          </a:blip>
          <a:srcRect b="4139" l="-7580" r="7579" t="-4140"/>
          <a:stretch/>
        </p:blipFill>
        <p:spPr>
          <a:xfrm>
            <a:off x="387900" y="3180877"/>
            <a:ext cx="1642506" cy="164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2769925" y="3901800"/>
            <a:ext cx="4889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Poca personalización y baja t</a:t>
            </a:r>
            <a:r>
              <a:rPr lang="c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ransparencia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2296550" y="1948275"/>
            <a:ext cx="6414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836775" y="2985900"/>
            <a:ext cx="5745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2030400" y="4066825"/>
            <a:ext cx="6414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