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Lst>
  <p:sldSz cy="5143500" cx="9144000"/>
  <p:notesSz cx="6858000" cy="9144000"/>
  <p:embeddedFontLst>
    <p:embeddedFont>
      <p:font typeface="Comfortaa Light"/>
      <p:regular r:id="rId61"/>
      <p:bold r:id="rId62"/>
    </p:embeddedFont>
    <p:embeddedFont>
      <p:font typeface="Roboto Thin"/>
      <p:regular r:id="rId63"/>
      <p:bold r:id="rId64"/>
      <p:italic r:id="rId65"/>
      <p:boldItalic r:id="rId66"/>
    </p:embeddedFont>
    <p:embeddedFont>
      <p:font typeface="Roboto Medium"/>
      <p:regular r:id="rId67"/>
      <p:bold r:id="rId68"/>
      <p:italic r:id="rId69"/>
      <p:boldItalic r:id="rId70"/>
    </p:embeddedFont>
    <p:embeddedFont>
      <p:font typeface="Roboto"/>
      <p:regular r:id="rId71"/>
      <p:bold r:id="rId72"/>
      <p:italic r:id="rId73"/>
      <p:boldItalic r:id="rId74"/>
    </p:embeddedFont>
    <p:embeddedFont>
      <p:font typeface="Comfortaa Medium"/>
      <p:regular r:id="rId75"/>
      <p:bold r:id="rId76"/>
    </p:embeddedFont>
    <p:embeddedFont>
      <p:font typeface="Comfortaa"/>
      <p:regular r:id="rId77"/>
      <p:bold r:id="rId7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92E59F2-2B9A-4284-B048-645611A6A420}">
  <a:tblStyle styleId="{C92E59F2-2B9A-4284-B048-645611A6A42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Roboto-italic.fntdata"/><Relationship Id="rId72" Type="http://schemas.openxmlformats.org/officeDocument/2006/relationships/font" Target="fonts/Roboto-bold.fntdata"/><Relationship Id="rId31" Type="http://schemas.openxmlformats.org/officeDocument/2006/relationships/slide" Target="slides/slide25.xml"/><Relationship Id="rId75" Type="http://schemas.openxmlformats.org/officeDocument/2006/relationships/font" Target="fonts/ComfortaaMedium-regular.fntdata"/><Relationship Id="rId30" Type="http://schemas.openxmlformats.org/officeDocument/2006/relationships/slide" Target="slides/slide24.xml"/><Relationship Id="rId74" Type="http://schemas.openxmlformats.org/officeDocument/2006/relationships/font" Target="fonts/Roboto-boldItalic.fntdata"/><Relationship Id="rId33" Type="http://schemas.openxmlformats.org/officeDocument/2006/relationships/slide" Target="slides/slide27.xml"/><Relationship Id="rId77" Type="http://schemas.openxmlformats.org/officeDocument/2006/relationships/font" Target="fonts/Comfortaa-regular.fntdata"/><Relationship Id="rId32" Type="http://schemas.openxmlformats.org/officeDocument/2006/relationships/slide" Target="slides/slide26.xml"/><Relationship Id="rId76" Type="http://schemas.openxmlformats.org/officeDocument/2006/relationships/font" Target="fonts/ComfortaaMedium-bold.fntdata"/><Relationship Id="rId35" Type="http://schemas.openxmlformats.org/officeDocument/2006/relationships/slide" Target="slides/slide29.xml"/><Relationship Id="rId34" Type="http://schemas.openxmlformats.org/officeDocument/2006/relationships/slide" Target="slides/slide28.xml"/><Relationship Id="rId78" Type="http://schemas.openxmlformats.org/officeDocument/2006/relationships/font" Target="fonts/Comfortaa-bold.fntdata"/><Relationship Id="rId71" Type="http://schemas.openxmlformats.org/officeDocument/2006/relationships/font" Target="fonts/Roboto-regular.fntdata"/><Relationship Id="rId70" Type="http://schemas.openxmlformats.org/officeDocument/2006/relationships/font" Target="fonts/RobotoMedium-boldItalic.fntdata"/><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ComfortaaLight-bold.fntdata"/><Relationship Id="rId61" Type="http://schemas.openxmlformats.org/officeDocument/2006/relationships/font" Target="fonts/ComfortaaLight-regular.fntdata"/><Relationship Id="rId20" Type="http://schemas.openxmlformats.org/officeDocument/2006/relationships/slide" Target="slides/slide14.xml"/><Relationship Id="rId64" Type="http://schemas.openxmlformats.org/officeDocument/2006/relationships/font" Target="fonts/RobotoThin-bold.fntdata"/><Relationship Id="rId63" Type="http://schemas.openxmlformats.org/officeDocument/2006/relationships/font" Target="fonts/RobotoThin-regular.fntdata"/><Relationship Id="rId22" Type="http://schemas.openxmlformats.org/officeDocument/2006/relationships/slide" Target="slides/slide16.xml"/><Relationship Id="rId66" Type="http://schemas.openxmlformats.org/officeDocument/2006/relationships/font" Target="fonts/RobotoThin-boldItalic.fntdata"/><Relationship Id="rId21" Type="http://schemas.openxmlformats.org/officeDocument/2006/relationships/slide" Target="slides/slide15.xml"/><Relationship Id="rId65" Type="http://schemas.openxmlformats.org/officeDocument/2006/relationships/font" Target="fonts/RobotoThin-italic.fntdata"/><Relationship Id="rId24" Type="http://schemas.openxmlformats.org/officeDocument/2006/relationships/slide" Target="slides/slide18.xml"/><Relationship Id="rId68" Type="http://schemas.openxmlformats.org/officeDocument/2006/relationships/font" Target="fonts/RobotoMedium-bold.fntdata"/><Relationship Id="rId23" Type="http://schemas.openxmlformats.org/officeDocument/2006/relationships/slide" Target="slides/slide17.xml"/><Relationship Id="rId67" Type="http://schemas.openxmlformats.org/officeDocument/2006/relationships/font" Target="fonts/RobotoMedium-regular.fntdata"/><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font" Target="fonts/RobotoMedium-italic.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En un mundo donde la atención es el recurso más valioso y donde las conexiones genuinas marcan la diferencia entre el éxito y el fracaso. Existe una herramienta que, a pesar del auge de las redes sociales y nuevas tecnologías, sigue siendo el canal con mayor retorno de inversión en el marketing digital. Una estrategia que permite hablar directamente al corazón de tus clientes, en el momento preciso, con el mensaje perfecto. Damas y caballeros, somos Diego, Piotr, Xavi y Marc, representantes de Elite Suplements y hoy no venimos simplemente a hablar de correos, venimos a transformar simples datos en ventas extraordinarias.</a:t>
            </a:r>
            <a:endParaRPr/>
          </a:p>
          <a:p>
            <a:pPr indent="0" lvl="0" marL="0" rtl="0" algn="l">
              <a:lnSpc>
                <a:spcPct val="115000"/>
              </a:lnSpc>
              <a:spcBef>
                <a:spcPts val="1200"/>
              </a:spcBef>
              <a:spcAft>
                <a:spcPts val="0"/>
              </a:spcAft>
              <a:buClr>
                <a:schemeClr val="dk1"/>
              </a:buClr>
              <a:buSzPts val="1100"/>
              <a:buFont typeface="Arial"/>
              <a:buNone/>
            </a:pPr>
            <a:r>
              <a:rPr lang="ca"/>
              <a:t>¡Bienvenidos al fascinante mundo del EMAIL MARKETING!</a:t>
            </a:r>
            <a:endParaRPr/>
          </a:p>
          <a:p>
            <a:pPr indent="0" lvl="0" marL="0" rtl="0" algn="l">
              <a:spcBef>
                <a:spcPts val="120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552cf6525b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552cf6525b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552cf6525b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552cf6525b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552cf6525b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552cf6525b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51a189d75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51a189d75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552cf6525b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552cf6525b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51a189d75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51a189d75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51a8b041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51a8b041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Nuestra base de datos actual se </a:t>
            </a:r>
            <a:r>
              <a:rPr lang="ca"/>
              <a:t>sustenta</a:t>
            </a:r>
            <a:r>
              <a:rPr lang="ca"/>
              <a:t> principalmente por los clientes que, en tienda física nos dejan su información esencial para una BD extensa pero a la vez pequeña.</a:t>
            </a:r>
            <a:endParaRPr/>
          </a:p>
          <a:p>
            <a:pPr indent="0" lvl="0" marL="0" rtl="0" algn="l">
              <a:spcBef>
                <a:spcPts val="0"/>
              </a:spcBef>
              <a:spcAft>
                <a:spcPts val="0"/>
              </a:spcAft>
              <a:buNone/>
            </a:pPr>
            <a:r>
              <a:rPr lang="ca"/>
              <a:t>Para ello dependemos de otros </a:t>
            </a:r>
            <a:r>
              <a:rPr lang="ca"/>
              <a:t>métodos</a:t>
            </a:r>
            <a:r>
              <a:rPr lang="ca"/>
              <a:t> para contar con una BD suficientemente grande para ejecutar adecuadamente nuestras campañas.</a:t>
            </a:r>
            <a:endParaRPr/>
          </a:p>
          <a:p>
            <a:pPr indent="0" lvl="0" marL="0" rtl="0" algn="l">
              <a:spcBef>
                <a:spcPts val="0"/>
              </a:spcBef>
              <a:spcAft>
                <a:spcPts val="0"/>
              </a:spcAft>
              <a:buNone/>
            </a:pPr>
            <a:r>
              <a:rPr lang="ca"/>
              <a:t>El primero, es el </a:t>
            </a:r>
            <a:r>
              <a:rPr lang="ca"/>
              <a:t>alquiler</a:t>
            </a:r>
            <a:r>
              <a:rPr lang="ca"/>
              <a:t> de una BD externa</a:t>
            </a:r>
            <a:endParaRPr/>
          </a:p>
          <a:p>
            <a:pPr indent="0" lvl="0" marL="0" rtl="0" algn="l">
              <a:spcBef>
                <a:spcPts val="0"/>
              </a:spcBef>
              <a:spcAft>
                <a:spcPts val="0"/>
              </a:spcAft>
              <a:buNone/>
            </a:pPr>
            <a:r>
              <a:rPr lang="ca"/>
              <a:t>El segundo hacer crecer nuestra BD </a:t>
            </a:r>
            <a:r>
              <a:rPr lang="ca"/>
              <a:t>propia</a:t>
            </a:r>
            <a:r>
              <a:rPr lang="ca"/>
              <a:t> a </a:t>
            </a:r>
            <a:r>
              <a:rPr lang="ca"/>
              <a:t>través</a:t>
            </a:r>
            <a:r>
              <a:rPr lang="ca"/>
              <a:t> de ciertos métodos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54a55623f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54a55623f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Para el alquiler de una BD, se ha de tener en cuenta que no </a:t>
            </a:r>
            <a:r>
              <a:rPr lang="ca"/>
              <a:t>es</a:t>
            </a:r>
            <a:r>
              <a:rPr lang="ca"/>
              <a:t> una </a:t>
            </a:r>
            <a:r>
              <a:rPr lang="ca"/>
              <a:t>solución</a:t>
            </a:r>
            <a:r>
              <a:rPr lang="ca"/>
              <a:t> viable a largo plazo, ya que representa un gasto constante y es mejor disponer de una BD pròpia completa y extensa.</a:t>
            </a:r>
            <a:endParaRPr/>
          </a:p>
          <a:p>
            <a:pPr indent="0" lvl="0" marL="0" rtl="0" algn="l">
              <a:spcBef>
                <a:spcPts val="0"/>
              </a:spcBef>
              <a:spcAft>
                <a:spcPts val="0"/>
              </a:spcAft>
              <a:buNone/>
            </a:pPr>
            <a:r>
              <a:rPr lang="ca"/>
              <a:t>Para la decisión de </a:t>
            </a:r>
            <a:r>
              <a:rPr lang="ca"/>
              <a:t>qué</a:t>
            </a:r>
            <a:r>
              <a:rPr lang="ca"/>
              <a:t> </a:t>
            </a:r>
            <a:r>
              <a:rPr lang="ca"/>
              <a:t>compañía</a:t>
            </a:r>
            <a:r>
              <a:rPr lang="ca"/>
              <a:t> </a:t>
            </a:r>
            <a:r>
              <a:rPr lang="ca"/>
              <a:t>elegir</a:t>
            </a:r>
            <a:r>
              <a:rPr lang="ca"/>
              <a:t>, se nos presentaron distintos candidatos. DataCentric ofrece una BD segmentada y personalizada y </a:t>
            </a:r>
            <a:r>
              <a:rPr lang="ca"/>
              <a:t>económica</a:t>
            </a:r>
            <a:r>
              <a:rPr lang="ca"/>
              <a:t>, TTDM está más enfocada al fitness con un coste </a:t>
            </a:r>
            <a:r>
              <a:rPr lang="ca"/>
              <a:t>más</a:t>
            </a:r>
            <a:r>
              <a:rPr lang="ca"/>
              <a:t> elevado pero </a:t>
            </a:r>
            <a:r>
              <a:rPr lang="ca"/>
              <a:t>también</a:t>
            </a:r>
            <a:r>
              <a:rPr lang="ca"/>
              <a:t> mayor calidad. Pero por el perfil de campañas que implementamos, y su </a:t>
            </a:r>
            <a:r>
              <a:rPr lang="ca"/>
              <a:t>éxito</a:t>
            </a:r>
            <a:r>
              <a:rPr lang="ca"/>
              <a:t> en operaciones similares, se optó por la BD de Antevenio.</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54a55623f2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54a55623f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La solución a largo plazo para hacer crecer nuestra BD pasa por este principio, si queremos que el cliente nos de su información, debemos ofrecer algo a cambio. Para ello en instantes </a:t>
            </a:r>
            <a:r>
              <a:rPr lang="ca"/>
              <a:t>estratégicos</a:t>
            </a:r>
            <a:r>
              <a:rPr lang="ca"/>
              <a:t> se les ofrecerá la posibilidad de obtener alguna ganancia personal a cambio de sus datos.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54a55623f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54a55623f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Estos instantes </a:t>
            </a:r>
            <a:r>
              <a:rPr lang="ca"/>
              <a:t>estratégicos</a:t>
            </a:r>
            <a:r>
              <a:rPr lang="ca"/>
              <a:t> </a:t>
            </a:r>
            <a:r>
              <a:rPr lang="ca"/>
              <a:t>son</a:t>
            </a:r>
            <a:r>
              <a:rPr lang="ca"/>
              <a:t> en el de registro durante el </a:t>
            </a:r>
            <a:r>
              <a:rPr lang="ca"/>
              <a:t>proceso</a:t>
            </a:r>
            <a:r>
              <a:rPr lang="ca"/>
              <a:t> de compra, en formularios de registro en el sitio web, ofreciendo descuentos a cambio de rellenar un </a:t>
            </a:r>
            <a:r>
              <a:rPr lang="ca"/>
              <a:t>cuestionario</a:t>
            </a:r>
            <a:r>
              <a:rPr lang="ca"/>
              <a:t> o colocando los formularios en redes sociales. Toda obtención de información nuestra garantizan </a:t>
            </a:r>
            <a:r>
              <a:rPr lang="ca"/>
              <a:t>algún</a:t>
            </a:r>
            <a:r>
              <a:rPr lang="ca"/>
              <a:t> beneficio para el cliente, no hace falta que todos </a:t>
            </a:r>
            <a:r>
              <a:rPr lang="ca"/>
              <a:t>acepten</a:t>
            </a:r>
            <a:r>
              <a:rPr lang="ca"/>
              <a:t> pero si que se lo piensen.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552cf6525b_1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552cf6525b_1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51a189d758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51a189d758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54a55623f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54a55623f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El tamaño de nuestras BD alquiladas cambien en </a:t>
            </a:r>
            <a:r>
              <a:rPr lang="ca"/>
              <a:t>función</a:t>
            </a:r>
            <a:r>
              <a:rPr lang="ca"/>
              <a:t> de cada campaña, en el caso de OB, teniendo en cuenta los objetivos y el CTR, el </a:t>
            </a:r>
            <a:r>
              <a:rPr lang="ca"/>
              <a:t>número</a:t>
            </a:r>
            <a:r>
              <a:rPr lang="ca"/>
              <a:t> de destinatarios </a:t>
            </a:r>
            <a:r>
              <a:rPr lang="ca"/>
              <a:t>deberá</a:t>
            </a:r>
            <a:r>
              <a:rPr lang="ca"/>
              <a:t> ser alrededor de 450k y tendrà un coste de 5000€ con un return on investment esperado de 15k.</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54a55623f2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54a55623f2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Antevenio nos da la oportunidad de segmentar perfiles por un </a:t>
            </a:r>
            <a:r>
              <a:rPr lang="ca"/>
              <a:t>sinfín</a:t>
            </a:r>
            <a:r>
              <a:rPr lang="ca"/>
              <a:t> de </a:t>
            </a:r>
            <a:r>
              <a:rPr lang="ca"/>
              <a:t>parámetros. En el caso de la campaña implementada, factores como la edad, genero y comportamiento digital son lascategorias que mas engloban a nuestro perfil de comprador.</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54a55623f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54a55623f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Además</a:t>
            </a:r>
            <a:r>
              <a:rPr lang="ca"/>
              <a:t> tenemos la </a:t>
            </a:r>
            <a:r>
              <a:rPr lang="ca"/>
              <a:t>opción</a:t>
            </a:r>
            <a:r>
              <a:rPr lang="ca"/>
              <a:t> de filtrar los mensajes que enviamos por email a cada usuario </a:t>
            </a:r>
            <a:r>
              <a:rPr lang="ca"/>
              <a:t>basándonos</a:t>
            </a:r>
            <a:r>
              <a:rPr lang="ca"/>
              <a:t> en conceptos como (leer tablas)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51a189d75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51a189d75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54d1a272b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54d1a272b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Como empresa de suplementos, nuestro cumplimiento normativo debe satisfacer el acuerdo de </a:t>
            </a:r>
            <a:r>
              <a:rPr lang="ca"/>
              <a:t>protección</a:t>
            </a:r>
            <a:r>
              <a:rPr lang="ca"/>
              <a:t> de datos personales así como regulaciones </a:t>
            </a:r>
            <a:r>
              <a:rPr lang="ca"/>
              <a:t>específicas</a:t>
            </a:r>
            <a:r>
              <a:rPr lang="ca"/>
              <a:t> del sector alimentario.</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54d1a272b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54d1a272b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Ademas de normativas, </a:t>
            </a:r>
            <a:r>
              <a:rPr lang="ca"/>
              <a:t>también</a:t>
            </a:r>
            <a:r>
              <a:rPr lang="ca"/>
              <a:t> nos </a:t>
            </a:r>
            <a:r>
              <a:rPr lang="ca"/>
              <a:t>guiamos</a:t>
            </a:r>
            <a:r>
              <a:rPr lang="ca"/>
              <a:t> por un código ético y moral, siempre con consentimiento </a:t>
            </a:r>
            <a:r>
              <a:rPr lang="ca"/>
              <a:t>explícito</a:t>
            </a:r>
            <a:r>
              <a:rPr lang="ca"/>
              <a:t>, enviando solo informacion transparente y con el compromiso de usar datos solo para enviar información relevante según objetivos fitness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54d1a272b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54d1a272b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También</a:t>
            </a:r>
            <a:r>
              <a:rPr lang="ca"/>
              <a:t> nos comprometemos a emplear cualquier medida para proteger los datos de nuestra BD así como realizar revisiones </a:t>
            </a:r>
            <a:r>
              <a:rPr lang="ca"/>
              <a:t>frecuentes</a:t>
            </a:r>
            <a:r>
              <a:rPr lang="ca"/>
              <a:t>  para actualizar </a:t>
            </a:r>
            <a:r>
              <a:rPr lang="ca"/>
              <a:t>políticas</a:t>
            </a:r>
            <a:r>
              <a:rPr lang="ca"/>
              <a:t> </a:t>
            </a:r>
            <a:r>
              <a:rPr lang="ca"/>
              <a:t>según</a:t>
            </a:r>
            <a:r>
              <a:rPr lang="ca"/>
              <a:t> la evolución de las normativas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551238d6a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551238d6a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Empezaremos con las campañas de Bases de datos propia y la construcción del mensaje usando mailchimp.</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551238d6a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551238d6a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552cf6525b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552cf6525b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551238d6a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551238d6a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Para realizar un buen mensaje se necesita de ser breve, claro, llamativo y personal. Por eso utilizamos lo siguiente: Asunto corto y poderoso, refuerzos de marca, texto claro, imágenes y personalización. Decidimos desarrollar la operación bikini que persuade al cliente a ponerse en forma para el verano. En el correo se muestran posibles productos, links a las Landing pages, redes sociales y una frase motivadora.</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551238d6a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551238d6a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Ahora identificaremos los call to action que habrá en nuestro mensaje y sus respectivas landing pages: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551238d6a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3551238d6a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Los primeros call to actions serán para las visitas a la página principal. Con el numero 2 y 3 tenemos a las visitas y páginas para ver los productos seleccionados para el usuario. Con el numero 4 tenemos aquellso productos seleccionados en general para la campaña. Y por último, están los links a nuestras redes sociales.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551238d6a9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551238d6a9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551238d6a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551238d6a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De este lado tenemos la landig page de cada uno de los productos, donde se tiene una descripción completa, fotos secundarias, otros productos relacionados, modo de uso, etc.</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551238d6a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3551238d6a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Ahora tenemos los pasos a seguir para poder gestionar nuestros usuarios regsitrados en la base de datos, empesando por agregar un solo usuario a la vez al ir a la sección de público, depués agregar un solo usuario y posteriormente ingresar los datos, ya sea nombre, número telefónico, etc.</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551238d6a9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551238d6a9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551238d6a9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551238d6a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551238d6a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3551238d6a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Luego, para agregar multiples usuarios es posible en la misma página de público al darle click a “ingresar contactos” que tendrá la opción de vincular alguna aplicación, adjuntar un csv o txt o simplemete copiar y pegar los contactos separados por comas.</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3551238d6a9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3551238d6a9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Ahora en la parte de “otros” en formularios están los formularios que nos ayudarán a que se completen los registros deseados, ya sea desde el Sign In, durante el proceso de compra, en redes sociales, newsletter o blog informativos.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552cf6525b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552cf6525b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5506d8d3a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5506d8d3a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35506d8d3a5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35506d8d3a5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355cd2716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355cd2716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35506d8d3a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35506d8d3a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35506d8d3a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35506d8d3a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5506d8d3a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35506d8d3a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35506d8d3a5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35506d8d3a5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355cd2716a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355cd2716a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351a189d758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351a189d758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34e4ae917e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34e4ae917e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4e04f002ac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4e04f002ac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304fc628b0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304fc628b0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34e4ae917e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34e4ae917e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34da80a73ea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34da80a73e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3552cf6525b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3552cf6525b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304fc628b0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304fc628b0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ca"/>
              <a:t>https://mailchi.mp/73273b40dec2/este-verano-compra-los-mejores-suplementos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552cf6525b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552cf6525b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552cf6525b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552cf6525b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51a189d75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51a189d75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552cf6525b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552cf6525b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0" name="Google Shape;50;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pic>
        <p:nvPicPr>
          <p:cNvPr id="20" name="Google Shape;20;p4"/>
          <p:cNvPicPr preferRelativeResize="0"/>
          <p:nvPr/>
        </p:nvPicPr>
        <p:blipFill>
          <a:blip r:embed="rId2">
            <a:alphaModFix/>
          </a:blip>
          <a:stretch>
            <a:fillRect/>
          </a:stretch>
        </p:blipFill>
        <p:spPr>
          <a:xfrm>
            <a:off x="8191500" y="173125"/>
            <a:ext cx="832900" cy="979350"/>
          </a:xfrm>
          <a:prstGeom prst="rect">
            <a:avLst/>
          </a:prstGeom>
          <a:noFill/>
          <a:ln>
            <a:noFill/>
          </a:ln>
          <a:effectLst>
            <a:outerShdw blurRad="57150" rotWithShape="0" algn="bl" dir="5400000" dist="19050">
              <a:srgbClr val="000000">
                <a:alpha val="50000"/>
              </a:srgbClr>
            </a:outerShdw>
          </a:effectLst>
        </p:spPr>
      </p:pic>
      <p:pic>
        <p:nvPicPr>
          <p:cNvPr id="21" name="Google Shape;21;p4"/>
          <p:cNvPicPr preferRelativeResize="0"/>
          <p:nvPr/>
        </p:nvPicPr>
        <p:blipFill rotWithShape="1">
          <a:blip r:embed="rId3">
            <a:alphaModFix/>
          </a:blip>
          <a:srcRect b="47673" l="55262" r="7874" t="42442"/>
          <a:stretch/>
        </p:blipFill>
        <p:spPr>
          <a:xfrm>
            <a:off x="0" y="0"/>
            <a:ext cx="2983326" cy="529651"/>
          </a:xfrm>
          <a:prstGeom prst="rect">
            <a:avLst/>
          </a:prstGeom>
          <a:noFill/>
          <a:ln>
            <a:noFill/>
          </a:ln>
        </p:spPr>
      </p:pic>
      <p:pic>
        <p:nvPicPr>
          <p:cNvPr id="22" name="Google Shape;22;p4"/>
          <p:cNvPicPr preferRelativeResize="0"/>
          <p:nvPr/>
        </p:nvPicPr>
        <p:blipFill rotWithShape="1">
          <a:blip r:embed="rId3">
            <a:alphaModFix/>
          </a:blip>
          <a:srcRect b="47673" l="7968" r="57339" t="42442"/>
          <a:stretch/>
        </p:blipFill>
        <p:spPr>
          <a:xfrm>
            <a:off x="6336300" y="4613850"/>
            <a:ext cx="2807700" cy="5296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1" name="Google Shape;41;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3" name="Google Shape;43;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6" name="Google Shape;46;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c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5.png"/><Relationship Id="rId4" Type="http://schemas.openxmlformats.org/officeDocument/2006/relationships/image" Target="../media/image13.png"/><Relationship Id="rId5"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8.png"/><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2.png"/><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png"/><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0.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6.png"/><Relationship Id="rId4" Type="http://schemas.openxmlformats.org/officeDocument/2006/relationships/image" Target="../media/image26.png"/><Relationship Id="rId5" Type="http://schemas.openxmlformats.org/officeDocument/2006/relationships/image" Target="../media/image2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7.png"/><Relationship Id="rId4" Type="http://schemas.openxmlformats.org/officeDocument/2006/relationships/image" Target="../media/image19.png"/><Relationship Id="rId5" Type="http://schemas.openxmlformats.org/officeDocument/2006/relationships/image" Target="../media/image2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8.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31.png"/><Relationship Id="rId7" Type="http://schemas.openxmlformats.org/officeDocument/2006/relationships/image" Target="../media/image3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1.png"/><Relationship Id="rId4" Type="http://schemas.openxmlformats.org/officeDocument/2006/relationships/hyperlink" Target="https://www.elitesupplements.com/novedades"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7.png"/><Relationship Id="rId4" Type="http://schemas.openxmlformats.org/officeDocument/2006/relationships/image" Target="../media/image2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1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8.png"/><Relationship Id="rId4" Type="http://schemas.openxmlformats.org/officeDocument/2006/relationships/image" Target="../media/image2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1938"/>
        </a:solidFill>
      </p:bgPr>
    </p:bg>
    <p:spTree>
      <p:nvGrpSpPr>
        <p:cNvPr id="56" name="Shape 56"/>
        <p:cNvGrpSpPr/>
        <p:nvPr/>
      </p:nvGrpSpPr>
      <p:grpSpPr>
        <a:xfrm>
          <a:off x="0" y="0"/>
          <a:ext cx="0" cy="0"/>
          <a:chOff x="0" y="0"/>
          <a:chExt cx="0" cy="0"/>
        </a:xfrm>
      </p:grpSpPr>
      <p:sp>
        <p:nvSpPr>
          <p:cNvPr id="57" name="Google Shape;57;p13"/>
          <p:cNvSpPr txBox="1"/>
          <p:nvPr>
            <p:ph type="ctrTitle"/>
          </p:nvPr>
        </p:nvSpPr>
        <p:spPr>
          <a:xfrm>
            <a:off x="311683" y="9165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ca">
                <a:solidFill>
                  <a:schemeClr val="lt1"/>
                </a:solidFill>
                <a:latin typeface="Comfortaa Medium"/>
                <a:ea typeface="Comfortaa Medium"/>
                <a:cs typeface="Comfortaa Medium"/>
                <a:sym typeface="Comfortaa Medium"/>
              </a:rPr>
              <a:t>Elite Supplements</a:t>
            </a:r>
            <a:endParaRPr>
              <a:solidFill>
                <a:schemeClr val="lt1"/>
              </a:solidFill>
              <a:latin typeface="Comfortaa Medium"/>
              <a:ea typeface="Comfortaa Medium"/>
              <a:cs typeface="Comfortaa Medium"/>
              <a:sym typeface="Comfortaa Medium"/>
            </a:endParaRPr>
          </a:p>
        </p:txBody>
      </p:sp>
      <p:sp>
        <p:nvSpPr>
          <p:cNvPr id="58" name="Google Shape;58;p13"/>
          <p:cNvSpPr txBox="1"/>
          <p:nvPr>
            <p:ph idx="1" type="subTitle"/>
          </p:nvPr>
        </p:nvSpPr>
        <p:spPr>
          <a:xfrm>
            <a:off x="6519075" y="3454625"/>
            <a:ext cx="2313300" cy="1016100"/>
          </a:xfrm>
          <a:prstGeom prst="rect">
            <a:avLst/>
          </a:prstGeom>
        </p:spPr>
        <p:txBody>
          <a:bodyPr anchorCtr="0" anchor="t" bIns="91425" lIns="91425" spcFirstLastPara="1" rIns="91425" wrap="square" tIns="91425">
            <a:normAutofit lnSpcReduction="10000"/>
          </a:bodyPr>
          <a:lstStyle/>
          <a:p>
            <a:pPr indent="0" lvl="0" marL="0" rtl="0" algn="r">
              <a:lnSpc>
                <a:spcPct val="115000"/>
              </a:lnSpc>
              <a:spcBef>
                <a:spcPts val="0"/>
              </a:spcBef>
              <a:spcAft>
                <a:spcPts val="0"/>
              </a:spcAft>
              <a:buClr>
                <a:schemeClr val="dk1"/>
              </a:buClr>
              <a:buSzPts val="523"/>
              <a:buFont typeface="Arial"/>
              <a:buNone/>
            </a:pPr>
            <a:r>
              <a:rPr lang="ca" sz="1300">
                <a:solidFill>
                  <a:schemeClr val="lt1"/>
                </a:solidFill>
                <a:latin typeface="Comfortaa Light"/>
                <a:ea typeface="Comfortaa Light"/>
                <a:cs typeface="Comfortaa Light"/>
                <a:sym typeface="Comfortaa Light"/>
              </a:rPr>
              <a:t>Font I Cabarrocas, Marc</a:t>
            </a:r>
            <a:endParaRPr sz="1300">
              <a:solidFill>
                <a:schemeClr val="lt1"/>
              </a:solidFill>
              <a:latin typeface="Comfortaa Light"/>
              <a:ea typeface="Comfortaa Light"/>
              <a:cs typeface="Comfortaa Light"/>
              <a:sym typeface="Comfortaa Light"/>
            </a:endParaRPr>
          </a:p>
          <a:p>
            <a:pPr indent="0" lvl="0" marL="0" rtl="0" algn="r">
              <a:lnSpc>
                <a:spcPct val="115000"/>
              </a:lnSpc>
              <a:spcBef>
                <a:spcPts val="0"/>
              </a:spcBef>
              <a:spcAft>
                <a:spcPts val="0"/>
              </a:spcAft>
              <a:buClr>
                <a:schemeClr val="dk1"/>
              </a:buClr>
              <a:buSzPts val="523"/>
              <a:buFont typeface="Arial"/>
              <a:buNone/>
            </a:pPr>
            <a:r>
              <a:rPr lang="ca" sz="1300">
                <a:solidFill>
                  <a:schemeClr val="lt1"/>
                </a:solidFill>
                <a:latin typeface="Comfortaa Light"/>
                <a:ea typeface="Comfortaa Light"/>
                <a:cs typeface="Comfortaa Light"/>
                <a:sym typeface="Comfortaa Light"/>
              </a:rPr>
              <a:t>Monente Serra, Xavi</a:t>
            </a:r>
            <a:endParaRPr sz="1300">
              <a:solidFill>
                <a:schemeClr val="lt1"/>
              </a:solidFill>
              <a:latin typeface="Comfortaa Light"/>
              <a:ea typeface="Comfortaa Light"/>
              <a:cs typeface="Comfortaa Light"/>
              <a:sym typeface="Comfortaa Light"/>
            </a:endParaRPr>
          </a:p>
          <a:p>
            <a:pPr indent="0" lvl="0" marL="0" rtl="0" algn="r">
              <a:lnSpc>
                <a:spcPct val="115000"/>
              </a:lnSpc>
              <a:spcBef>
                <a:spcPts val="0"/>
              </a:spcBef>
              <a:spcAft>
                <a:spcPts val="0"/>
              </a:spcAft>
              <a:buClr>
                <a:schemeClr val="dk1"/>
              </a:buClr>
              <a:buSzPts val="523"/>
              <a:buFont typeface="Arial"/>
              <a:buNone/>
            </a:pPr>
            <a:r>
              <a:rPr lang="ca" sz="1300">
                <a:solidFill>
                  <a:schemeClr val="lt1"/>
                </a:solidFill>
                <a:latin typeface="Comfortaa Light"/>
                <a:ea typeface="Comfortaa Light"/>
                <a:cs typeface="Comfortaa Light"/>
                <a:sym typeface="Comfortaa Light"/>
              </a:rPr>
              <a:t>Pomykalski, Piotr</a:t>
            </a:r>
            <a:endParaRPr sz="1300">
              <a:solidFill>
                <a:schemeClr val="lt1"/>
              </a:solidFill>
              <a:latin typeface="Comfortaa Light"/>
              <a:ea typeface="Comfortaa Light"/>
              <a:cs typeface="Comfortaa Light"/>
              <a:sym typeface="Comfortaa Light"/>
            </a:endParaRPr>
          </a:p>
          <a:p>
            <a:pPr indent="0" lvl="0" marL="0" rtl="0" algn="r">
              <a:lnSpc>
                <a:spcPct val="115000"/>
              </a:lnSpc>
              <a:spcBef>
                <a:spcPts val="0"/>
              </a:spcBef>
              <a:spcAft>
                <a:spcPts val="0"/>
              </a:spcAft>
              <a:buClr>
                <a:schemeClr val="dk1"/>
              </a:buClr>
              <a:buSzPts val="523"/>
              <a:buFont typeface="Arial"/>
              <a:buNone/>
            </a:pPr>
            <a:r>
              <a:rPr lang="ca" sz="1300">
                <a:solidFill>
                  <a:schemeClr val="lt1"/>
                </a:solidFill>
                <a:latin typeface="Comfortaa Light"/>
                <a:ea typeface="Comfortaa Light"/>
                <a:cs typeface="Comfortaa Light"/>
                <a:sym typeface="Comfortaa Light"/>
              </a:rPr>
              <a:t>Román Mendoza, Diego</a:t>
            </a:r>
            <a:endParaRPr sz="2600"/>
          </a:p>
        </p:txBody>
      </p:sp>
      <p:pic>
        <p:nvPicPr>
          <p:cNvPr id="59" name="Google Shape;59;p13"/>
          <p:cNvPicPr preferRelativeResize="0"/>
          <p:nvPr/>
        </p:nvPicPr>
        <p:blipFill>
          <a:blip r:embed="rId3">
            <a:alphaModFix/>
          </a:blip>
          <a:stretch>
            <a:fillRect/>
          </a:stretch>
        </p:blipFill>
        <p:spPr>
          <a:xfrm>
            <a:off x="3846500" y="281375"/>
            <a:ext cx="1451018" cy="1706150"/>
          </a:xfrm>
          <a:prstGeom prst="rect">
            <a:avLst/>
          </a:prstGeom>
          <a:noFill/>
          <a:ln>
            <a:noFill/>
          </a:ln>
          <a:effectLst>
            <a:outerShdw blurRad="57150" rotWithShape="0" algn="bl" dir="5400000" dist="19050">
              <a:srgbClr val="000000">
                <a:alpha val="50000"/>
              </a:srgbClr>
            </a:outerShdw>
          </a:effectLst>
        </p:spPr>
      </p:pic>
      <p:pic>
        <p:nvPicPr>
          <p:cNvPr id="60" name="Google Shape;60;p13"/>
          <p:cNvPicPr preferRelativeResize="0"/>
          <p:nvPr/>
        </p:nvPicPr>
        <p:blipFill rotWithShape="1">
          <a:blip r:embed="rId4">
            <a:alphaModFix/>
          </a:blip>
          <a:srcRect b="47673" l="7969" r="7876" t="42442"/>
          <a:stretch/>
        </p:blipFill>
        <p:spPr>
          <a:xfrm>
            <a:off x="1166650" y="2969125"/>
            <a:ext cx="6810650" cy="5296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1938"/>
        </a:solidFill>
      </p:bgPr>
    </p:bg>
    <p:spTree>
      <p:nvGrpSpPr>
        <p:cNvPr id="112" name="Shape 112"/>
        <p:cNvGrpSpPr/>
        <p:nvPr/>
      </p:nvGrpSpPr>
      <p:grpSpPr>
        <a:xfrm>
          <a:off x="0" y="0"/>
          <a:ext cx="0" cy="0"/>
          <a:chOff x="0" y="0"/>
          <a:chExt cx="0" cy="0"/>
        </a:xfrm>
      </p:grpSpPr>
      <p:sp>
        <p:nvSpPr>
          <p:cNvPr id="113" name="Google Shape;113;p22"/>
          <p:cNvSpPr txBox="1"/>
          <p:nvPr>
            <p:ph type="title"/>
          </p:nvPr>
        </p:nvSpPr>
        <p:spPr>
          <a:xfrm>
            <a:off x="298400" y="366550"/>
            <a:ext cx="634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ca" sz="3020">
                <a:solidFill>
                  <a:schemeClr val="lt1"/>
                </a:solidFill>
                <a:latin typeface="Comfortaa"/>
                <a:ea typeface="Comfortaa"/>
                <a:cs typeface="Comfortaa"/>
                <a:sym typeface="Comfortaa"/>
              </a:rPr>
              <a:t>Objetivos</a:t>
            </a:r>
            <a:r>
              <a:rPr lang="ca" sz="3020">
                <a:solidFill>
                  <a:schemeClr val="lt1"/>
                </a:solidFill>
                <a:latin typeface="Comfortaa"/>
                <a:ea typeface="Comfortaa"/>
                <a:cs typeface="Comfortaa"/>
                <a:sym typeface="Comfortaa"/>
              </a:rPr>
              <a:t> para </a:t>
            </a:r>
            <a:r>
              <a:rPr lang="ca" sz="3020">
                <a:solidFill>
                  <a:schemeClr val="lt1"/>
                </a:solidFill>
                <a:latin typeface="Comfortaa"/>
                <a:ea typeface="Comfortaa"/>
                <a:cs typeface="Comfortaa"/>
                <a:sym typeface="Comfortaa"/>
              </a:rPr>
              <a:t>fidelización</a:t>
            </a:r>
            <a:endParaRPr sz="3020">
              <a:solidFill>
                <a:schemeClr val="lt1"/>
              </a:solidFill>
              <a:latin typeface="Comfortaa"/>
              <a:ea typeface="Comfortaa"/>
              <a:cs typeface="Comfortaa"/>
              <a:sym typeface="Comfortaa"/>
            </a:endParaRPr>
          </a:p>
        </p:txBody>
      </p:sp>
      <p:graphicFrame>
        <p:nvGraphicFramePr>
          <p:cNvPr id="114" name="Google Shape;114;p22"/>
          <p:cNvGraphicFramePr/>
          <p:nvPr/>
        </p:nvGraphicFramePr>
        <p:xfrm>
          <a:off x="298400" y="1320463"/>
          <a:ext cx="3000000" cy="3000000"/>
        </p:xfrm>
        <a:graphic>
          <a:graphicData uri="http://schemas.openxmlformats.org/drawingml/2006/table">
            <a:tbl>
              <a:tblPr>
                <a:noFill/>
                <a:tableStyleId>{C92E59F2-2B9A-4284-B048-645611A6A420}</a:tableStyleId>
              </a:tblPr>
              <a:tblGrid>
                <a:gridCol w="748425"/>
                <a:gridCol w="635900"/>
                <a:gridCol w="585175"/>
                <a:gridCol w="582350"/>
                <a:gridCol w="688125"/>
                <a:gridCol w="631750"/>
                <a:gridCol w="619125"/>
                <a:gridCol w="641550"/>
                <a:gridCol w="641550"/>
                <a:gridCol w="641550"/>
                <a:gridCol w="641550"/>
                <a:gridCol w="740375"/>
                <a:gridCol w="749775"/>
              </a:tblGrid>
              <a:tr h="388625">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l">
                        <a:spcBef>
                          <a:spcPts val="0"/>
                        </a:spcBef>
                        <a:spcAft>
                          <a:spcPts val="0"/>
                        </a:spcAft>
                        <a:buNone/>
                      </a:pPr>
                      <a:r>
                        <a:rPr lang="ca">
                          <a:solidFill>
                            <a:srgbClr val="FFFFFF"/>
                          </a:solidFill>
                        </a:rPr>
                        <a:t>ENE</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solidFill>
                      <a:srgbClr val="013180"/>
                    </a:solidFill>
                  </a:tcPr>
                </a:tc>
                <a:tc>
                  <a:txBody>
                    <a:bodyPr/>
                    <a:lstStyle/>
                    <a:p>
                      <a:pPr indent="0" lvl="0" marL="0" rtl="0" algn="l">
                        <a:spcBef>
                          <a:spcPts val="0"/>
                        </a:spcBef>
                        <a:spcAft>
                          <a:spcPts val="0"/>
                        </a:spcAft>
                        <a:buNone/>
                      </a:pPr>
                      <a:r>
                        <a:rPr lang="ca">
                          <a:solidFill>
                            <a:srgbClr val="FFFFFF"/>
                          </a:solidFill>
                        </a:rPr>
                        <a:t>FEB</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solidFill>
                      <a:srgbClr val="013180"/>
                    </a:solidFill>
                  </a:tcPr>
                </a:tc>
                <a:tc>
                  <a:txBody>
                    <a:bodyPr/>
                    <a:lstStyle/>
                    <a:p>
                      <a:pPr indent="0" lvl="0" marL="0" rtl="0" algn="l">
                        <a:spcBef>
                          <a:spcPts val="0"/>
                        </a:spcBef>
                        <a:spcAft>
                          <a:spcPts val="0"/>
                        </a:spcAft>
                        <a:buNone/>
                      </a:pPr>
                      <a:r>
                        <a:rPr lang="ca">
                          <a:solidFill>
                            <a:srgbClr val="FFFFFF"/>
                          </a:solidFill>
                        </a:rPr>
                        <a:t>MAR</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solidFill>
                      <a:srgbClr val="013180"/>
                    </a:solidFill>
                  </a:tcPr>
                </a:tc>
                <a:tc>
                  <a:txBody>
                    <a:bodyPr/>
                    <a:lstStyle/>
                    <a:p>
                      <a:pPr indent="0" lvl="0" marL="0" rtl="0" algn="l">
                        <a:spcBef>
                          <a:spcPts val="0"/>
                        </a:spcBef>
                        <a:spcAft>
                          <a:spcPts val="0"/>
                        </a:spcAft>
                        <a:buNone/>
                      </a:pPr>
                      <a:r>
                        <a:rPr lang="ca">
                          <a:solidFill>
                            <a:srgbClr val="FFFFFF"/>
                          </a:solidFill>
                        </a:rPr>
                        <a:t>ABR</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solidFill>
                      <a:srgbClr val="013180"/>
                    </a:solidFill>
                  </a:tcPr>
                </a:tc>
                <a:tc>
                  <a:txBody>
                    <a:bodyPr/>
                    <a:lstStyle/>
                    <a:p>
                      <a:pPr indent="0" lvl="0" marL="0" rtl="0" algn="l">
                        <a:spcBef>
                          <a:spcPts val="0"/>
                        </a:spcBef>
                        <a:spcAft>
                          <a:spcPts val="0"/>
                        </a:spcAft>
                        <a:buNone/>
                      </a:pPr>
                      <a:r>
                        <a:rPr lang="ca">
                          <a:solidFill>
                            <a:srgbClr val="FFFFFF"/>
                          </a:solidFill>
                        </a:rPr>
                        <a:t>MAY</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solidFill>
                      <a:srgbClr val="013180"/>
                    </a:solidFill>
                  </a:tcPr>
                </a:tc>
                <a:tc>
                  <a:txBody>
                    <a:bodyPr/>
                    <a:lstStyle/>
                    <a:p>
                      <a:pPr indent="0" lvl="0" marL="0" rtl="0" algn="l">
                        <a:spcBef>
                          <a:spcPts val="0"/>
                        </a:spcBef>
                        <a:spcAft>
                          <a:spcPts val="0"/>
                        </a:spcAft>
                        <a:buNone/>
                      </a:pPr>
                      <a:r>
                        <a:rPr lang="ca">
                          <a:solidFill>
                            <a:srgbClr val="FFFFFF"/>
                          </a:solidFill>
                        </a:rPr>
                        <a:t>JUN</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solidFill>
                      <a:srgbClr val="013180"/>
                    </a:solidFill>
                  </a:tcPr>
                </a:tc>
                <a:tc>
                  <a:txBody>
                    <a:bodyPr/>
                    <a:lstStyle/>
                    <a:p>
                      <a:pPr indent="0" lvl="0" marL="0" rtl="0" algn="l">
                        <a:spcBef>
                          <a:spcPts val="0"/>
                        </a:spcBef>
                        <a:spcAft>
                          <a:spcPts val="0"/>
                        </a:spcAft>
                        <a:buNone/>
                      </a:pPr>
                      <a:r>
                        <a:rPr lang="ca">
                          <a:solidFill>
                            <a:srgbClr val="FFFFFF"/>
                          </a:solidFill>
                        </a:rPr>
                        <a:t>JUL</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solidFill>
                      <a:srgbClr val="013180"/>
                    </a:solidFill>
                  </a:tcPr>
                </a:tc>
                <a:tc>
                  <a:txBody>
                    <a:bodyPr/>
                    <a:lstStyle/>
                    <a:p>
                      <a:pPr indent="0" lvl="0" marL="0" rtl="0" algn="l">
                        <a:spcBef>
                          <a:spcPts val="0"/>
                        </a:spcBef>
                        <a:spcAft>
                          <a:spcPts val="0"/>
                        </a:spcAft>
                        <a:buNone/>
                      </a:pPr>
                      <a:r>
                        <a:rPr lang="ca">
                          <a:solidFill>
                            <a:srgbClr val="FFFFFF"/>
                          </a:solidFill>
                        </a:rPr>
                        <a:t>AGO</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solidFill>
                      <a:srgbClr val="013180"/>
                    </a:solidFill>
                  </a:tcPr>
                </a:tc>
                <a:tc>
                  <a:txBody>
                    <a:bodyPr/>
                    <a:lstStyle/>
                    <a:p>
                      <a:pPr indent="0" lvl="0" marL="0" rtl="0" algn="l">
                        <a:spcBef>
                          <a:spcPts val="0"/>
                        </a:spcBef>
                        <a:spcAft>
                          <a:spcPts val="0"/>
                        </a:spcAft>
                        <a:buNone/>
                      </a:pPr>
                      <a:r>
                        <a:rPr lang="ca">
                          <a:solidFill>
                            <a:srgbClr val="FFFFFF"/>
                          </a:solidFill>
                        </a:rPr>
                        <a:t>SEP</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solidFill>
                      <a:srgbClr val="013180"/>
                    </a:solidFill>
                  </a:tcPr>
                </a:tc>
                <a:tc>
                  <a:txBody>
                    <a:bodyPr/>
                    <a:lstStyle/>
                    <a:p>
                      <a:pPr indent="0" lvl="0" marL="0" rtl="0" algn="l">
                        <a:spcBef>
                          <a:spcPts val="0"/>
                        </a:spcBef>
                        <a:spcAft>
                          <a:spcPts val="0"/>
                        </a:spcAft>
                        <a:buNone/>
                      </a:pPr>
                      <a:r>
                        <a:rPr lang="ca">
                          <a:solidFill>
                            <a:srgbClr val="FFFFFF"/>
                          </a:solidFill>
                        </a:rPr>
                        <a:t>OCT</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solidFill>
                      <a:srgbClr val="013180"/>
                    </a:solidFill>
                  </a:tcPr>
                </a:tc>
                <a:tc>
                  <a:txBody>
                    <a:bodyPr/>
                    <a:lstStyle/>
                    <a:p>
                      <a:pPr indent="0" lvl="0" marL="0" rtl="0" algn="l">
                        <a:spcBef>
                          <a:spcPts val="0"/>
                        </a:spcBef>
                        <a:spcAft>
                          <a:spcPts val="0"/>
                        </a:spcAft>
                        <a:buNone/>
                      </a:pPr>
                      <a:r>
                        <a:rPr lang="ca">
                          <a:solidFill>
                            <a:srgbClr val="FFFFFF"/>
                          </a:solidFill>
                        </a:rPr>
                        <a:t>NOV</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solidFill>
                      <a:srgbClr val="013180"/>
                    </a:solidFill>
                  </a:tcPr>
                </a:tc>
                <a:tc>
                  <a:txBody>
                    <a:bodyPr/>
                    <a:lstStyle/>
                    <a:p>
                      <a:pPr indent="0" lvl="0" marL="0" rtl="0" algn="l">
                        <a:spcBef>
                          <a:spcPts val="0"/>
                        </a:spcBef>
                        <a:spcAft>
                          <a:spcPts val="0"/>
                        </a:spcAft>
                        <a:buNone/>
                      </a:pPr>
                      <a:r>
                        <a:rPr lang="ca">
                          <a:solidFill>
                            <a:srgbClr val="FFFFFF"/>
                          </a:solidFill>
                        </a:rPr>
                        <a:t>DIC</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solidFill>
                      <a:srgbClr val="013180"/>
                    </a:solidFill>
                  </a:tcPr>
                </a:tc>
              </a:tr>
              <a:tr h="486525">
                <a:tc>
                  <a:txBody>
                    <a:bodyPr/>
                    <a:lstStyle/>
                    <a:p>
                      <a:pPr indent="0" lvl="0" marL="0" rtl="0" algn="l">
                        <a:spcBef>
                          <a:spcPts val="0"/>
                        </a:spcBef>
                        <a:spcAft>
                          <a:spcPts val="0"/>
                        </a:spcAft>
                        <a:buNone/>
                      </a:pPr>
                      <a:r>
                        <a:rPr lang="ca">
                          <a:solidFill>
                            <a:srgbClr val="FFFFFF"/>
                          </a:solidFill>
                        </a:rPr>
                        <a:t>FID.</a:t>
                      </a:r>
                      <a:endParaRPr>
                        <a:solidFill>
                          <a:srgbClr val="FFFFFF"/>
                        </a:solidFill>
                      </a:endParaRPr>
                    </a:p>
                    <a:p>
                      <a:pPr indent="0" lvl="0" marL="0" rtl="0" algn="l">
                        <a:spcBef>
                          <a:spcPts val="0"/>
                        </a:spcBef>
                        <a:spcAft>
                          <a:spcPts val="0"/>
                        </a:spcAft>
                        <a:buNone/>
                      </a:pPr>
                      <a:r>
                        <a:rPr lang="ca">
                          <a:solidFill>
                            <a:srgbClr val="FFFFFF"/>
                          </a:solidFill>
                        </a:rPr>
                        <a:t>EMAIL</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4286F5"/>
                    </a:solidFill>
                  </a:tcPr>
                </a:tc>
                <a:tc>
                  <a:txBody>
                    <a:bodyPr/>
                    <a:lstStyle/>
                    <a:p>
                      <a:pPr indent="0" lvl="0" marL="0" rtl="0" algn="r">
                        <a:lnSpc>
                          <a:spcPct val="115000"/>
                        </a:lnSpc>
                        <a:spcBef>
                          <a:spcPts val="0"/>
                        </a:spcBef>
                        <a:spcAft>
                          <a:spcPts val="0"/>
                        </a:spcAft>
                        <a:buNone/>
                      </a:pPr>
                      <a:r>
                        <a:rPr lang="ca" sz="1100">
                          <a:solidFill>
                            <a:schemeClr val="lt1"/>
                          </a:solidFill>
                        </a:rPr>
                        <a:t>40 000</a:t>
                      </a:r>
                      <a:endParaRPr sz="1100">
                        <a:solidFill>
                          <a:schemeClr val="lt1"/>
                        </a:solidFill>
                      </a:endParaRPr>
                    </a:p>
                  </a:txBody>
                  <a:tcPr marT="91425" marB="91425" marR="91425" marL="91425">
                    <a:solidFill>
                      <a:srgbClr val="4286F5"/>
                    </a:solidFill>
                  </a:tcPr>
                </a:tc>
                <a:tc>
                  <a:txBody>
                    <a:bodyPr/>
                    <a:lstStyle/>
                    <a:p>
                      <a:pPr indent="0" lvl="0" marL="0" rtl="0" algn="r">
                        <a:lnSpc>
                          <a:spcPct val="115000"/>
                        </a:lnSpc>
                        <a:spcBef>
                          <a:spcPts val="0"/>
                        </a:spcBef>
                        <a:spcAft>
                          <a:spcPts val="0"/>
                        </a:spcAft>
                        <a:buNone/>
                      </a:pPr>
                      <a:r>
                        <a:rPr lang="ca" sz="1100">
                          <a:solidFill>
                            <a:schemeClr val="lt1"/>
                          </a:solidFill>
                        </a:rPr>
                        <a:t>4 000</a:t>
                      </a:r>
                      <a:endParaRPr sz="1100">
                        <a:solidFill>
                          <a:schemeClr val="lt1"/>
                        </a:solidFill>
                      </a:endParaRPr>
                    </a:p>
                  </a:txBody>
                  <a:tcPr marT="91425" marB="91425" marR="91425" marL="91425">
                    <a:solidFill>
                      <a:srgbClr val="4286F5"/>
                    </a:solidFill>
                  </a:tcPr>
                </a:tc>
                <a:tc>
                  <a:txBody>
                    <a:bodyPr/>
                    <a:lstStyle/>
                    <a:p>
                      <a:pPr indent="0" lvl="0" marL="0" rtl="0" algn="r">
                        <a:lnSpc>
                          <a:spcPct val="115000"/>
                        </a:lnSpc>
                        <a:spcBef>
                          <a:spcPts val="0"/>
                        </a:spcBef>
                        <a:spcAft>
                          <a:spcPts val="0"/>
                        </a:spcAft>
                        <a:buNone/>
                      </a:pPr>
                      <a:r>
                        <a:rPr lang="ca" sz="1100">
                          <a:solidFill>
                            <a:schemeClr val="lt1"/>
                          </a:solidFill>
                        </a:rPr>
                        <a:t>6 000</a:t>
                      </a:r>
                      <a:endParaRPr sz="1100">
                        <a:solidFill>
                          <a:schemeClr val="lt1"/>
                        </a:solidFill>
                      </a:endParaRPr>
                    </a:p>
                  </a:txBody>
                  <a:tcPr marT="91425" marB="91425" marR="91425" marL="91425">
                    <a:solidFill>
                      <a:srgbClr val="4286F5"/>
                    </a:solidFill>
                  </a:tcPr>
                </a:tc>
                <a:tc>
                  <a:txBody>
                    <a:bodyPr/>
                    <a:lstStyle/>
                    <a:p>
                      <a:pPr indent="0" lvl="0" marL="0" rtl="0" algn="r">
                        <a:lnSpc>
                          <a:spcPct val="115000"/>
                        </a:lnSpc>
                        <a:spcBef>
                          <a:spcPts val="0"/>
                        </a:spcBef>
                        <a:spcAft>
                          <a:spcPts val="0"/>
                        </a:spcAft>
                        <a:buNone/>
                      </a:pPr>
                      <a:r>
                        <a:rPr lang="ca" sz="1100">
                          <a:solidFill>
                            <a:schemeClr val="lt1"/>
                          </a:solidFill>
                        </a:rPr>
                        <a:t>18 800</a:t>
                      </a:r>
                      <a:endParaRPr sz="1100">
                        <a:solidFill>
                          <a:schemeClr val="lt1"/>
                        </a:solidFill>
                      </a:endParaRPr>
                    </a:p>
                  </a:txBody>
                  <a:tcPr marT="91425" marB="91425" marR="91425" marL="91425">
                    <a:solidFill>
                      <a:srgbClr val="4286F5"/>
                    </a:solidFill>
                  </a:tcPr>
                </a:tc>
                <a:tc>
                  <a:txBody>
                    <a:bodyPr/>
                    <a:lstStyle/>
                    <a:p>
                      <a:pPr indent="0" lvl="0" marL="0" rtl="0" algn="r">
                        <a:lnSpc>
                          <a:spcPct val="115000"/>
                        </a:lnSpc>
                        <a:spcBef>
                          <a:spcPts val="0"/>
                        </a:spcBef>
                        <a:spcAft>
                          <a:spcPts val="0"/>
                        </a:spcAft>
                        <a:buNone/>
                      </a:pPr>
                      <a:r>
                        <a:rPr lang="ca" sz="1100">
                          <a:solidFill>
                            <a:schemeClr val="lt1"/>
                          </a:solidFill>
                        </a:rPr>
                        <a:t>23 800</a:t>
                      </a:r>
                      <a:endParaRPr sz="1100">
                        <a:solidFill>
                          <a:schemeClr val="lt1"/>
                        </a:solidFill>
                      </a:endParaRPr>
                    </a:p>
                  </a:txBody>
                  <a:tcPr marT="91425" marB="91425" marR="91425" marL="91425">
                    <a:solidFill>
                      <a:srgbClr val="4286F5"/>
                    </a:solidFill>
                  </a:tcPr>
                </a:tc>
                <a:tc>
                  <a:txBody>
                    <a:bodyPr/>
                    <a:lstStyle/>
                    <a:p>
                      <a:pPr indent="0" lvl="0" marL="0" rtl="0" algn="r">
                        <a:lnSpc>
                          <a:spcPct val="115000"/>
                        </a:lnSpc>
                        <a:spcBef>
                          <a:spcPts val="0"/>
                        </a:spcBef>
                        <a:spcAft>
                          <a:spcPts val="0"/>
                        </a:spcAft>
                        <a:buNone/>
                      </a:pPr>
                      <a:r>
                        <a:rPr lang="ca" sz="1100">
                          <a:solidFill>
                            <a:schemeClr val="lt1"/>
                          </a:solidFill>
                        </a:rPr>
                        <a:t>23 800</a:t>
                      </a:r>
                      <a:endParaRPr sz="1100">
                        <a:solidFill>
                          <a:schemeClr val="lt1"/>
                        </a:solidFill>
                      </a:endParaRPr>
                    </a:p>
                  </a:txBody>
                  <a:tcPr marT="91425" marB="91425" marR="91425" marL="91425">
                    <a:solidFill>
                      <a:srgbClr val="4286F5"/>
                    </a:solidFill>
                  </a:tcPr>
                </a:tc>
                <a:tc>
                  <a:txBody>
                    <a:bodyPr/>
                    <a:lstStyle/>
                    <a:p>
                      <a:pPr indent="0" lvl="0" marL="0" rtl="0" algn="r">
                        <a:lnSpc>
                          <a:spcPct val="115000"/>
                        </a:lnSpc>
                        <a:spcBef>
                          <a:spcPts val="0"/>
                        </a:spcBef>
                        <a:spcAft>
                          <a:spcPts val="0"/>
                        </a:spcAft>
                        <a:buNone/>
                      </a:pPr>
                      <a:r>
                        <a:rPr lang="ca" sz="1100">
                          <a:solidFill>
                            <a:schemeClr val="lt1"/>
                          </a:solidFill>
                        </a:rPr>
                        <a:t>12 800</a:t>
                      </a:r>
                      <a:endParaRPr sz="1100">
                        <a:solidFill>
                          <a:schemeClr val="lt1"/>
                        </a:solidFill>
                      </a:endParaRPr>
                    </a:p>
                  </a:txBody>
                  <a:tcPr marT="91425" marB="91425" marR="91425" marL="91425">
                    <a:solidFill>
                      <a:srgbClr val="4286F5"/>
                    </a:solidFill>
                  </a:tcPr>
                </a:tc>
                <a:tc>
                  <a:txBody>
                    <a:bodyPr/>
                    <a:lstStyle/>
                    <a:p>
                      <a:pPr indent="0" lvl="0" marL="0" rtl="0" algn="r">
                        <a:lnSpc>
                          <a:spcPct val="115000"/>
                        </a:lnSpc>
                        <a:spcBef>
                          <a:spcPts val="0"/>
                        </a:spcBef>
                        <a:spcAft>
                          <a:spcPts val="0"/>
                        </a:spcAft>
                        <a:buNone/>
                      </a:pPr>
                      <a:r>
                        <a:rPr lang="ca" sz="1100">
                          <a:solidFill>
                            <a:schemeClr val="lt1"/>
                          </a:solidFill>
                        </a:rPr>
                        <a:t>18 800</a:t>
                      </a:r>
                      <a:endParaRPr sz="1100">
                        <a:solidFill>
                          <a:schemeClr val="lt1"/>
                        </a:solidFill>
                      </a:endParaRPr>
                    </a:p>
                  </a:txBody>
                  <a:tcPr marT="91425" marB="91425" marR="91425" marL="91425">
                    <a:solidFill>
                      <a:srgbClr val="4286F5"/>
                    </a:solidFill>
                  </a:tcPr>
                </a:tc>
                <a:tc>
                  <a:txBody>
                    <a:bodyPr/>
                    <a:lstStyle/>
                    <a:p>
                      <a:pPr indent="0" lvl="0" marL="0" rtl="0" algn="r">
                        <a:lnSpc>
                          <a:spcPct val="115000"/>
                        </a:lnSpc>
                        <a:spcBef>
                          <a:spcPts val="0"/>
                        </a:spcBef>
                        <a:spcAft>
                          <a:spcPts val="0"/>
                        </a:spcAft>
                        <a:buNone/>
                      </a:pPr>
                      <a:r>
                        <a:rPr lang="ca" sz="1100">
                          <a:solidFill>
                            <a:schemeClr val="lt1"/>
                          </a:solidFill>
                        </a:rPr>
                        <a:t>24 800</a:t>
                      </a:r>
                      <a:endParaRPr sz="1100">
                        <a:solidFill>
                          <a:schemeClr val="lt1"/>
                        </a:solidFill>
                      </a:endParaRPr>
                    </a:p>
                  </a:txBody>
                  <a:tcPr marT="91425" marB="91425" marR="91425" marL="91425">
                    <a:solidFill>
                      <a:srgbClr val="4286F5"/>
                    </a:solidFill>
                  </a:tcPr>
                </a:tc>
                <a:tc>
                  <a:txBody>
                    <a:bodyPr/>
                    <a:lstStyle/>
                    <a:p>
                      <a:pPr indent="0" lvl="0" marL="0" rtl="0" algn="r">
                        <a:lnSpc>
                          <a:spcPct val="115000"/>
                        </a:lnSpc>
                        <a:spcBef>
                          <a:spcPts val="0"/>
                        </a:spcBef>
                        <a:spcAft>
                          <a:spcPts val="0"/>
                        </a:spcAft>
                        <a:buNone/>
                      </a:pPr>
                      <a:r>
                        <a:rPr lang="ca" sz="1100">
                          <a:solidFill>
                            <a:schemeClr val="lt1"/>
                          </a:solidFill>
                        </a:rPr>
                        <a:t>2 000</a:t>
                      </a:r>
                      <a:endParaRPr sz="1100">
                        <a:solidFill>
                          <a:schemeClr val="lt1"/>
                        </a:solidFill>
                      </a:endParaRPr>
                    </a:p>
                  </a:txBody>
                  <a:tcPr marT="91425" marB="91425" marR="91425" marL="91425">
                    <a:solidFill>
                      <a:srgbClr val="4286F5"/>
                    </a:solidFill>
                  </a:tcPr>
                </a:tc>
                <a:tc>
                  <a:txBody>
                    <a:bodyPr/>
                    <a:lstStyle/>
                    <a:p>
                      <a:pPr indent="0" lvl="0" marL="0" rtl="0" algn="r">
                        <a:lnSpc>
                          <a:spcPct val="115000"/>
                        </a:lnSpc>
                        <a:spcBef>
                          <a:spcPts val="0"/>
                        </a:spcBef>
                        <a:spcAft>
                          <a:spcPts val="0"/>
                        </a:spcAft>
                        <a:buNone/>
                      </a:pPr>
                      <a:r>
                        <a:rPr lang="ca" sz="1100">
                          <a:solidFill>
                            <a:schemeClr val="lt1"/>
                          </a:solidFill>
                        </a:rPr>
                        <a:t>32 800</a:t>
                      </a:r>
                      <a:endParaRPr sz="1100">
                        <a:solidFill>
                          <a:schemeClr val="lt1"/>
                        </a:solidFill>
                      </a:endParaRPr>
                    </a:p>
                  </a:txBody>
                  <a:tcPr marT="91425" marB="91425" marR="91425" marL="91425">
                    <a:solidFill>
                      <a:srgbClr val="4286F5"/>
                    </a:solidFill>
                  </a:tcPr>
                </a:tc>
                <a:tc>
                  <a:txBody>
                    <a:bodyPr/>
                    <a:lstStyle/>
                    <a:p>
                      <a:pPr indent="0" lvl="0" marL="0" rtl="0" algn="r">
                        <a:lnSpc>
                          <a:spcPct val="115000"/>
                        </a:lnSpc>
                        <a:spcBef>
                          <a:spcPts val="0"/>
                        </a:spcBef>
                        <a:spcAft>
                          <a:spcPts val="0"/>
                        </a:spcAft>
                        <a:buNone/>
                      </a:pPr>
                      <a:r>
                        <a:rPr lang="ca" sz="1100">
                          <a:solidFill>
                            <a:schemeClr val="lt1"/>
                          </a:solidFill>
                        </a:rPr>
                        <a:t>62 800</a:t>
                      </a:r>
                      <a:endParaRPr sz="1100">
                        <a:solidFill>
                          <a:schemeClr val="lt1"/>
                        </a:solidFill>
                      </a:endParaRPr>
                    </a:p>
                  </a:txBody>
                  <a:tcPr marT="91425" marB="91425" marR="91425" marL="91425">
                    <a:solidFill>
                      <a:srgbClr val="4286F5"/>
                    </a:solidFill>
                  </a:tcPr>
                </a:tc>
              </a:tr>
              <a:tr h="627300">
                <a:tc>
                  <a:txBody>
                    <a:bodyPr/>
                    <a:lstStyle/>
                    <a:p>
                      <a:pPr indent="0" lvl="0" marL="0" rtl="0" algn="l">
                        <a:spcBef>
                          <a:spcPts val="0"/>
                        </a:spcBef>
                        <a:spcAft>
                          <a:spcPts val="0"/>
                        </a:spcAft>
                        <a:buNone/>
                      </a:pPr>
                      <a:r>
                        <a:rPr lang="ca">
                          <a:solidFill>
                            <a:srgbClr val="FFFFFF"/>
                          </a:solidFill>
                        </a:rPr>
                        <a:t>Directo</a:t>
                      </a:r>
                      <a:endParaRPr>
                        <a:solidFill>
                          <a:srgbClr val="FFFFFF"/>
                        </a:solidFill>
                      </a:endParaRPr>
                    </a:p>
                    <a:p>
                      <a:pPr indent="0" lvl="0" marL="0" rtl="0" algn="l">
                        <a:spcBef>
                          <a:spcPts val="0"/>
                        </a:spcBef>
                        <a:spcAft>
                          <a:spcPts val="0"/>
                        </a:spcAft>
                        <a:buNone/>
                      </a:pPr>
                      <a:r>
                        <a:rPr lang="ca">
                          <a:solidFill>
                            <a:srgbClr val="FFFFFF"/>
                          </a:solidFill>
                        </a:rPr>
                        <a:t>(30%)</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4286F5"/>
                    </a:solidFill>
                  </a:tcPr>
                </a:tc>
                <a:tc>
                  <a:txBody>
                    <a:bodyPr/>
                    <a:lstStyle/>
                    <a:p>
                      <a:pPr indent="0" lvl="0" marL="0" rtl="0" algn="r">
                        <a:lnSpc>
                          <a:spcPct val="115000"/>
                        </a:lnSpc>
                        <a:spcBef>
                          <a:spcPts val="0"/>
                        </a:spcBef>
                        <a:spcAft>
                          <a:spcPts val="0"/>
                        </a:spcAft>
                        <a:buNone/>
                      </a:pPr>
                      <a:r>
                        <a:rPr lang="ca" sz="1100">
                          <a:solidFill>
                            <a:schemeClr val="lt1"/>
                          </a:solidFill>
                        </a:rPr>
                        <a:t>12000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1200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1800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5640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7140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7140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3840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5640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7440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600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9840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18840</a:t>
                      </a:r>
                      <a:endParaRPr sz="1100">
                        <a:solidFill>
                          <a:schemeClr val="lt1"/>
                        </a:solidFill>
                      </a:endParaRPr>
                    </a:p>
                  </a:txBody>
                  <a:tcPr marT="91425" marB="91425" marR="91425" marL="91425">
                    <a:solidFill>
                      <a:srgbClr val="013180"/>
                    </a:solidFill>
                  </a:tcPr>
                </a:tc>
              </a:tr>
              <a:tr h="908200">
                <a:tc>
                  <a:txBody>
                    <a:bodyPr/>
                    <a:lstStyle/>
                    <a:p>
                      <a:pPr indent="0" lvl="0" marL="0" rtl="0" algn="l">
                        <a:spcBef>
                          <a:spcPts val="0"/>
                        </a:spcBef>
                        <a:spcAft>
                          <a:spcPts val="0"/>
                        </a:spcAft>
                        <a:buNone/>
                      </a:pPr>
                      <a:r>
                        <a:rPr lang="ca">
                          <a:solidFill>
                            <a:srgbClr val="FFFFFF"/>
                          </a:solidFill>
                        </a:rPr>
                        <a:t>EMAIL</a:t>
                      </a:r>
                      <a:endParaRPr>
                        <a:solidFill>
                          <a:srgbClr val="FFFFFF"/>
                        </a:solidFill>
                      </a:endParaRPr>
                    </a:p>
                    <a:p>
                      <a:pPr indent="0" lvl="0" marL="0" rtl="0" algn="l">
                        <a:spcBef>
                          <a:spcPts val="0"/>
                        </a:spcBef>
                        <a:spcAft>
                          <a:spcPts val="0"/>
                        </a:spcAft>
                        <a:buNone/>
                      </a:pPr>
                      <a:r>
                        <a:rPr lang="ca">
                          <a:solidFill>
                            <a:srgbClr val="FFFFFF"/>
                          </a:solidFill>
                        </a:rPr>
                        <a:t>(25%)</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4286F5"/>
                    </a:solidFill>
                  </a:tcPr>
                </a:tc>
                <a:tc>
                  <a:txBody>
                    <a:bodyPr/>
                    <a:lstStyle/>
                    <a:p>
                      <a:pPr indent="0" lvl="0" marL="0" rtl="0" algn="r">
                        <a:lnSpc>
                          <a:spcPct val="115000"/>
                        </a:lnSpc>
                        <a:spcBef>
                          <a:spcPts val="0"/>
                        </a:spcBef>
                        <a:spcAft>
                          <a:spcPts val="0"/>
                        </a:spcAft>
                        <a:buNone/>
                      </a:pPr>
                      <a:r>
                        <a:rPr lang="ca" sz="1100">
                          <a:solidFill>
                            <a:schemeClr val="lt1"/>
                          </a:solidFill>
                        </a:rPr>
                        <a:t>10000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1000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1500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4700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5950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5950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3200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4700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6200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500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8200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15700</a:t>
                      </a:r>
                      <a:endParaRPr sz="1100">
                        <a:solidFill>
                          <a:schemeClr val="lt1"/>
                        </a:solidFill>
                      </a:endParaRPr>
                    </a:p>
                  </a:txBody>
                  <a:tcPr marT="91425" marB="91425" marR="91425" marL="91425">
                    <a:solidFill>
                      <a:srgbClr val="013180"/>
                    </a:solidFill>
                  </a:tcPr>
                </a:tc>
              </a:tr>
              <a:tr h="672700">
                <a:tc>
                  <a:txBody>
                    <a:bodyPr/>
                    <a:lstStyle/>
                    <a:p>
                      <a:pPr indent="0" lvl="0" marL="0" rtl="0" algn="l">
                        <a:spcBef>
                          <a:spcPts val="0"/>
                        </a:spcBef>
                        <a:spcAft>
                          <a:spcPts val="0"/>
                        </a:spcAft>
                        <a:buNone/>
                      </a:pPr>
                      <a:r>
                        <a:rPr lang="ca">
                          <a:solidFill>
                            <a:srgbClr val="FFFFFF"/>
                          </a:solidFill>
                        </a:rPr>
                        <a:t>RRSS</a:t>
                      </a:r>
                      <a:endParaRPr>
                        <a:solidFill>
                          <a:srgbClr val="FFFFFF"/>
                        </a:solidFill>
                      </a:endParaRPr>
                    </a:p>
                    <a:p>
                      <a:pPr indent="0" lvl="0" marL="0" rtl="0" algn="l">
                        <a:spcBef>
                          <a:spcPts val="0"/>
                        </a:spcBef>
                        <a:spcAft>
                          <a:spcPts val="0"/>
                        </a:spcAft>
                        <a:buNone/>
                      </a:pPr>
                      <a:r>
                        <a:rPr lang="ca">
                          <a:solidFill>
                            <a:srgbClr val="FFFFFF"/>
                          </a:solidFill>
                        </a:rPr>
                        <a:t>(45%)</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4286F5"/>
                    </a:solidFill>
                  </a:tcPr>
                </a:tc>
                <a:tc>
                  <a:txBody>
                    <a:bodyPr/>
                    <a:lstStyle/>
                    <a:p>
                      <a:pPr indent="0" lvl="0" marL="0" rtl="0" algn="r">
                        <a:lnSpc>
                          <a:spcPct val="115000"/>
                        </a:lnSpc>
                        <a:spcBef>
                          <a:spcPts val="0"/>
                        </a:spcBef>
                        <a:spcAft>
                          <a:spcPts val="0"/>
                        </a:spcAft>
                        <a:buNone/>
                      </a:pPr>
                      <a:r>
                        <a:rPr lang="ca" sz="1100">
                          <a:solidFill>
                            <a:schemeClr val="lt1"/>
                          </a:solidFill>
                        </a:rPr>
                        <a:t>18000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1800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2700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8460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10710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10710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5760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8460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11160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900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14760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28260</a:t>
                      </a:r>
                      <a:endParaRPr sz="1100">
                        <a:solidFill>
                          <a:schemeClr val="lt1"/>
                        </a:solidFill>
                      </a:endParaRPr>
                    </a:p>
                  </a:txBody>
                  <a:tcPr marT="91425" marB="91425" marR="91425" marL="91425">
                    <a:solidFill>
                      <a:srgbClr val="013180"/>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1938"/>
        </a:solidFill>
      </p:bgPr>
    </p:bg>
    <p:spTree>
      <p:nvGrpSpPr>
        <p:cNvPr id="118" name="Shape 118"/>
        <p:cNvGrpSpPr/>
        <p:nvPr/>
      </p:nvGrpSpPr>
      <p:grpSpPr>
        <a:xfrm>
          <a:off x="0" y="0"/>
          <a:ext cx="0" cy="0"/>
          <a:chOff x="0" y="0"/>
          <a:chExt cx="0" cy="0"/>
        </a:xfrm>
      </p:grpSpPr>
      <p:sp>
        <p:nvSpPr>
          <p:cNvPr id="119" name="Google Shape;119;p23"/>
          <p:cNvSpPr/>
          <p:nvPr/>
        </p:nvSpPr>
        <p:spPr>
          <a:xfrm>
            <a:off x="7797475" y="0"/>
            <a:ext cx="1346400" cy="1734300"/>
          </a:xfrm>
          <a:prstGeom prst="rect">
            <a:avLst/>
          </a:prstGeom>
          <a:solidFill>
            <a:srgbClr val="041938"/>
          </a:solidFill>
          <a:ln cap="flat" cmpd="sng" w="9525">
            <a:solidFill>
              <a:srgbClr val="0419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aphicFrame>
        <p:nvGraphicFramePr>
          <p:cNvPr id="120" name="Google Shape;120;p23"/>
          <p:cNvGraphicFramePr/>
          <p:nvPr/>
        </p:nvGraphicFramePr>
        <p:xfrm>
          <a:off x="298400" y="296275"/>
          <a:ext cx="3000000" cy="3000000"/>
        </p:xfrm>
        <a:graphic>
          <a:graphicData uri="http://schemas.openxmlformats.org/drawingml/2006/table">
            <a:tbl>
              <a:tblPr>
                <a:noFill/>
                <a:tableStyleId>{C92E59F2-2B9A-4284-B048-645611A6A420}</a:tableStyleId>
              </a:tblPr>
              <a:tblGrid>
                <a:gridCol w="748425"/>
                <a:gridCol w="635900"/>
                <a:gridCol w="674900"/>
                <a:gridCol w="589800"/>
                <a:gridCol w="620850"/>
                <a:gridCol w="579425"/>
                <a:gridCol w="641550"/>
                <a:gridCol w="641550"/>
                <a:gridCol w="641550"/>
                <a:gridCol w="641550"/>
                <a:gridCol w="641550"/>
                <a:gridCol w="740375"/>
                <a:gridCol w="749775"/>
              </a:tblGrid>
              <a:tr h="319000">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l">
                        <a:spcBef>
                          <a:spcPts val="0"/>
                        </a:spcBef>
                        <a:spcAft>
                          <a:spcPts val="0"/>
                        </a:spcAft>
                        <a:buNone/>
                      </a:pPr>
                      <a:r>
                        <a:rPr lang="ca">
                          <a:solidFill>
                            <a:srgbClr val="FFFFFF"/>
                          </a:solidFill>
                        </a:rPr>
                        <a:t>ENE</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9525">
                      <a:solidFill>
                        <a:srgbClr val="9E9E9E"/>
                      </a:solidFill>
                      <a:prstDash val="solid"/>
                      <a:round/>
                      <a:headEnd len="sm" w="sm" type="none"/>
                      <a:tailEnd len="sm" w="sm" type="none"/>
                    </a:lnB>
                    <a:solidFill>
                      <a:srgbClr val="013180"/>
                    </a:solidFill>
                  </a:tcPr>
                </a:tc>
                <a:tc>
                  <a:txBody>
                    <a:bodyPr/>
                    <a:lstStyle/>
                    <a:p>
                      <a:pPr indent="0" lvl="0" marL="0" rtl="0" algn="l">
                        <a:spcBef>
                          <a:spcPts val="0"/>
                        </a:spcBef>
                        <a:spcAft>
                          <a:spcPts val="0"/>
                        </a:spcAft>
                        <a:buNone/>
                      </a:pPr>
                      <a:r>
                        <a:rPr lang="ca">
                          <a:solidFill>
                            <a:srgbClr val="FFFFFF"/>
                          </a:solidFill>
                        </a:rPr>
                        <a:t>FEB</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9525">
                      <a:solidFill>
                        <a:srgbClr val="9E9E9E"/>
                      </a:solidFill>
                      <a:prstDash val="solid"/>
                      <a:round/>
                      <a:headEnd len="sm" w="sm" type="none"/>
                      <a:tailEnd len="sm" w="sm" type="none"/>
                    </a:lnB>
                    <a:solidFill>
                      <a:srgbClr val="013180"/>
                    </a:solidFill>
                  </a:tcPr>
                </a:tc>
                <a:tc>
                  <a:txBody>
                    <a:bodyPr/>
                    <a:lstStyle/>
                    <a:p>
                      <a:pPr indent="0" lvl="0" marL="0" rtl="0" algn="l">
                        <a:spcBef>
                          <a:spcPts val="0"/>
                        </a:spcBef>
                        <a:spcAft>
                          <a:spcPts val="0"/>
                        </a:spcAft>
                        <a:buNone/>
                      </a:pPr>
                      <a:r>
                        <a:rPr lang="ca">
                          <a:solidFill>
                            <a:srgbClr val="FFFFFF"/>
                          </a:solidFill>
                        </a:rPr>
                        <a:t>MAR</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9525">
                      <a:solidFill>
                        <a:srgbClr val="9E9E9E"/>
                      </a:solidFill>
                      <a:prstDash val="solid"/>
                      <a:round/>
                      <a:headEnd len="sm" w="sm" type="none"/>
                      <a:tailEnd len="sm" w="sm" type="none"/>
                    </a:lnB>
                    <a:solidFill>
                      <a:srgbClr val="013180"/>
                    </a:solidFill>
                  </a:tcPr>
                </a:tc>
                <a:tc>
                  <a:txBody>
                    <a:bodyPr/>
                    <a:lstStyle/>
                    <a:p>
                      <a:pPr indent="0" lvl="0" marL="0" rtl="0" algn="l">
                        <a:spcBef>
                          <a:spcPts val="0"/>
                        </a:spcBef>
                        <a:spcAft>
                          <a:spcPts val="0"/>
                        </a:spcAft>
                        <a:buNone/>
                      </a:pPr>
                      <a:r>
                        <a:rPr lang="ca">
                          <a:solidFill>
                            <a:srgbClr val="FFFFFF"/>
                          </a:solidFill>
                        </a:rPr>
                        <a:t>ABR</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9525">
                      <a:solidFill>
                        <a:srgbClr val="9E9E9E"/>
                      </a:solidFill>
                      <a:prstDash val="solid"/>
                      <a:round/>
                      <a:headEnd len="sm" w="sm" type="none"/>
                      <a:tailEnd len="sm" w="sm" type="none"/>
                    </a:lnB>
                    <a:solidFill>
                      <a:srgbClr val="013180"/>
                    </a:solidFill>
                  </a:tcPr>
                </a:tc>
                <a:tc>
                  <a:txBody>
                    <a:bodyPr/>
                    <a:lstStyle/>
                    <a:p>
                      <a:pPr indent="0" lvl="0" marL="0" rtl="0" algn="l">
                        <a:spcBef>
                          <a:spcPts val="0"/>
                        </a:spcBef>
                        <a:spcAft>
                          <a:spcPts val="0"/>
                        </a:spcAft>
                        <a:buNone/>
                      </a:pPr>
                      <a:r>
                        <a:rPr lang="ca">
                          <a:solidFill>
                            <a:srgbClr val="FFFFFF"/>
                          </a:solidFill>
                        </a:rPr>
                        <a:t>MAY</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9525">
                      <a:solidFill>
                        <a:srgbClr val="9E9E9E"/>
                      </a:solidFill>
                      <a:prstDash val="solid"/>
                      <a:round/>
                      <a:headEnd len="sm" w="sm" type="none"/>
                      <a:tailEnd len="sm" w="sm" type="none"/>
                    </a:lnB>
                    <a:solidFill>
                      <a:srgbClr val="013180"/>
                    </a:solidFill>
                  </a:tcPr>
                </a:tc>
                <a:tc>
                  <a:txBody>
                    <a:bodyPr/>
                    <a:lstStyle/>
                    <a:p>
                      <a:pPr indent="0" lvl="0" marL="0" rtl="0" algn="l">
                        <a:spcBef>
                          <a:spcPts val="0"/>
                        </a:spcBef>
                        <a:spcAft>
                          <a:spcPts val="0"/>
                        </a:spcAft>
                        <a:buNone/>
                      </a:pPr>
                      <a:r>
                        <a:rPr lang="ca">
                          <a:solidFill>
                            <a:srgbClr val="FFFFFF"/>
                          </a:solidFill>
                        </a:rPr>
                        <a:t>JUN</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9525">
                      <a:solidFill>
                        <a:srgbClr val="9E9E9E"/>
                      </a:solidFill>
                      <a:prstDash val="solid"/>
                      <a:round/>
                      <a:headEnd len="sm" w="sm" type="none"/>
                      <a:tailEnd len="sm" w="sm" type="none"/>
                    </a:lnB>
                    <a:solidFill>
                      <a:srgbClr val="013180"/>
                    </a:solidFill>
                  </a:tcPr>
                </a:tc>
                <a:tc>
                  <a:txBody>
                    <a:bodyPr/>
                    <a:lstStyle/>
                    <a:p>
                      <a:pPr indent="0" lvl="0" marL="0" rtl="0" algn="l">
                        <a:spcBef>
                          <a:spcPts val="0"/>
                        </a:spcBef>
                        <a:spcAft>
                          <a:spcPts val="0"/>
                        </a:spcAft>
                        <a:buNone/>
                      </a:pPr>
                      <a:r>
                        <a:rPr lang="ca">
                          <a:solidFill>
                            <a:srgbClr val="FFFFFF"/>
                          </a:solidFill>
                        </a:rPr>
                        <a:t>JUL</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9525">
                      <a:solidFill>
                        <a:srgbClr val="9E9E9E"/>
                      </a:solidFill>
                      <a:prstDash val="solid"/>
                      <a:round/>
                      <a:headEnd len="sm" w="sm" type="none"/>
                      <a:tailEnd len="sm" w="sm" type="none"/>
                    </a:lnB>
                    <a:solidFill>
                      <a:srgbClr val="013180"/>
                    </a:solidFill>
                  </a:tcPr>
                </a:tc>
                <a:tc>
                  <a:txBody>
                    <a:bodyPr/>
                    <a:lstStyle/>
                    <a:p>
                      <a:pPr indent="0" lvl="0" marL="0" rtl="0" algn="l">
                        <a:spcBef>
                          <a:spcPts val="0"/>
                        </a:spcBef>
                        <a:spcAft>
                          <a:spcPts val="0"/>
                        </a:spcAft>
                        <a:buNone/>
                      </a:pPr>
                      <a:r>
                        <a:rPr lang="ca">
                          <a:solidFill>
                            <a:srgbClr val="FFFFFF"/>
                          </a:solidFill>
                        </a:rPr>
                        <a:t>AGO</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9525">
                      <a:solidFill>
                        <a:srgbClr val="9E9E9E"/>
                      </a:solidFill>
                      <a:prstDash val="solid"/>
                      <a:round/>
                      <a:headEnd len="sm" w="sm" type="none"/>
                      <a:tailEnd len="sm" w="sm" type="none"/>
                    </a:lnB>
                    <a:solidFill>
                      <a:srgbClr val="013180"/>
                    </a:solidFill>
                  </a:tcPr>
                </a:tc>
                <a:tc>
                  <a:txBody>
                    <a:bodyPr/>
                    <a:lstStyle/>
                    <a:p>
                      <a:pPr indent="0" lvl="0" marL="0" rtl="0" algn="l">
                        <a:spcBef>
                          <a:spcPts val="0"/>
                        </a:spcBef>
                        <a:spcAft>
                          <a:spcPts val="0"/>
                        </a:spcAft>
                        <a:buNone/>
                      </a:pPr>
                      <a:r>
                        <a:rPr lang="ca">
                          <a:solidFill>
                            <a:srgbClr val="FFFFFF"/>
                          </a:solidFill>
                        </a:rPr>
                        <a:t>SEP</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9525">
                      <a:solidFill>
                        <a:srgbClr val="9E9E9E"/>
                      </a:solidFill>
                      <a:prstDash val="solid"/>
                      <a:round/>
                      <a:headEnd len="sm" w="sm" type="none"/>
                      <a:tailEnd len="sm" w="sm" type="none"/>
                    </a:lnB>
                    <a:solidFill>
                      <a:srgbClr val="013180"/>
                    </a:solidFill>
                  </a:tcPr>
                </a:tc>
                <a:tc>
                  <a:txBody>
                    <a:bodyPr/>
                    <a:lstStyle/>
                    <a:p>
                      <a:pPr indent="0" lvl="0" marL="0" rtl="0" algn="l">
                        <a:spcBef>
                          <a:spcPts val="0"/>
                        </a:spcBef>
                        <a:spcAft>
                          <a:spcPts val="0"/>
                        </a:spcAft>
                        <a:buNone/>
                      </a:pPr>
                      <a:r>
                        <a:rPr lang="ca">
                          <a:solidFill>
                            <a:srgbClr val="FFFFFF"/>
                          </a:solidFill>
                        </a:rPr>
                        <a:t>OCT</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9525">
                      <a:solidFill>
                        <a:srgbClr val="9E9E9E"/>
                      </a:solidFill>
                      <a:prstDash val="solid"/>
                      <a:round/>
                      <a:headEnd len="sm" w="sm" type="none"/>
                      <a:tailEnd len="sm" w="sm" type="none"/>
                    </a:lnB>
                    <a:solidFill>
                      <a:srgbClr val="013180"/>
                    </a:solidFill>
                  </a:tcPr>
                </a:tc>
                <a:tc>
                  <a:txBody>
                    <a:bodyPr/>
                    <a:lstStyle/>
                    <a:p>
                      <a:pPr indent="0" lvl="0" marL="0" rtl="0" algn="l">
                        <a:spcBef>
                          <a:spcPts val="0"/>
                        </a:spcBef>
                        <a:spcAft>
                          <a:spcPts val="0"/>
                        </a:spcAft>
                        <a:buNone/>
                      </a:pPr>
                      <a:r>
                        <a:rPr lang="ca">
                          <a:solidFill>
                            <a:srgbClr val="FFFFFF"/>
                          </a:solidFill>
                        </a:rPr>
                        <a:t>NOV</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9525">
                      <a:solidFill>
                        <a:srgbClr val="9E9E9E"/>
                      </a:solidFill>
                      <a:prstDash val="solid"/>
                      <a:round/>
                      <a:headEnd len="sm" w="sm" type="none"/>
                      <a:tailEnd len="sm" w="sm" type="none"/>
                    </a:lnB>
                    <a:solidFill>
                      <a:srgbClr val="013180"/>
                    </a:solidFill>
                  </a:tcPr>
                </a:tc>
                <a:tc>
                  <a:txBody>
                    <a:bodyPr/>
                    <a:lstStyle/>
                    <a:p>
                      <a:pPr indent="0" lvl="0" marL="0" rtl="0" algn="l">
                        <a:spcBef>
                          <a:spcPts val="0"/>
                        </a:spcBef>
                        <a:spcAft>
                          <a:spcPts val="0"/>
                        </a:spcAft>
                        <a:buNone/>
                      </a:pPr>
                      <a:r>
                        <a:rPr lang="ca">
                          <a:solidFill>
                            <a:srgbClr val="FFFFFF"/>
                          </a:solidFill>
                        </a:rPr>
                        <a:t>DIC</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9525">
                      <a:solidFill>
                        <a:srgbClr val="9E9E9E"/>
                      </a:solidFill>
                      <a:prstDash val="solid"/>
                      <a:round/>
                      <a:headEnd len="sm" w="sm" type="none"/>
                      <a:tailEnd len="sm" w="sm" type="none"/>
                    </a:lnB>
                    <a:solidFill>
                      <a:srgbClr val="013180"/>
                    </a:solidFill>
                  </a:tcPr>
                </a:tc>
              </a:tr>
              <a:tr h="490800">
                <a:tc>
                  <a:txBody>
                    <a:bodyPr/>
                    <a:lstStyle/>
                    <a:p>
                      <a:pPr indent="0" lvl="0" marL="0" rtl="0" algn="l">
                        <a:spcBef>
                          <a:spcPts val="0"/>
                        </a:spcBef>
                        <a:spcAft>
                          <a:spcPts val="0"/>
                        </a:spcAft>
                        <a:buNone/>
                      </a:pPr>
                      <a:r>
                        <a:rPr lang="ca">
                          <a:solidFill>
                            <a:srgbClr val="FFFFFF"/>
                          </a:solidFill>
                        </a:rPr>
                        <a:t>FID.</a:t>
                      </a:r>
                      <a:endParaRPr>
                        <a:solidFill>
                          <a:srgbClr val="FFFFFF"/>
                        </a:solidFill>
                      </a:endParaRPr>
                    </a:p>
                    <a:p>
                      <a:pPr indent="0" lvl="0" marL="0" rtl="0" algn="l">
                        <a:spcBef>
                          <a:spcPts val="0"/>
                        </a:spcBef>
                        <a:spcAft>
                          <a:spcPts val="0"/>
                        </a:spcAft>
                        <a:buNone/>
                      </a:pPr>
                      <a:r>
                        <a:rPr lang="ca">
                          <a:solidFill>
                            <a:srgbClr val="FFFFFF"/>
                          </a:solidFill>
                        </a:rPr>
                        <a:t>EMAIL</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9525">
                      <a:solidFill>
                        <a:srgbClr val="9E9E9E"/>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4286F5"/>
                    </a:solidFill>
                  </a:tcPr>
                </a:tc>
                <a:tc>
                  <a:txBody>
                    <a:bodyPr/>
                    <a:lstStyle/>
                    <a:p>
                      <a:pPr indent="0" lvl="0" marL="0" rtl="0" algn="r">
                        <a:lnSpc>
                          <a:spcPct val="115000"/>
                        </a:lnSpc>
                        <a:spcBef>
                          <a:spcPts val="0"/>
                        </a:spcBef>
                        <a:spcAft>
                          <a:spcPts val="0"/>
                        </a:spcAft>
                        <a:buNone/>
                      </a:pPr>
                      <a:r>
                        <a:rPr lang="ca" sz="1100">
                          <a:solidFill>
                            <a:schemeClr val="lt1"/>
                          </a:solidFill>
                        </a:rPr>
                        <a:t>10000</a:t>
                      </a:r>
                      <a:endParaRPr sz="11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4286F5"/>
                    </a:solidFill>
                  </a:tcPr>
                </a:tc>
                <a:tc>
                  <a:txBody>
                    <a:bodyPr/>
                    <a:lstStyle/>
                    <a:p>
                      <a:pPr indent="0" lvl="0" marL="0" rtl="0" algn="r">
                        <a:lnSpc>
                          <a:spcPct val="115000"/>
                        </a:lnSpc>
                        <a:spcBef>
                          <a:spcPts val="0"/>
                        </a:spcBef>
                        <a:spcAft>
                          <a:spcPts val="0"/>
                        </a:spcAft>
                        <a:buNone/>
                      </a:pPr>
                      <a:r>
                        <a:rPr lang="ca" sz="1100">
                          <a:solidFill>
                            <a:schemeClr val="lt1"/>
                          </a:solidFill>
                        </a:rPr>
                        <a:t>1000</a:t>
                      </a:r>
                      <a:endParaRPr sz="11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4286F5"/>
                    </a:solidFill>
                  </a:tcPr>
                </a:tc>
                <a:tc>
                  <a:txBody>
                    <a:bodyPr/>
                    <a:lstStyle/>
                    <a:p>
                      <a:pPr indent="0" lvl="0" marL="0" rtl="0" algn="r">
                        <a:lnSpc>
                          <a:spcPct val="115000"/>
                        </a:lnSpc>
                        <a:spcBef>
                          <a:spcPts val="0"/>
                        </a:spcBef>
                        <a:spcAft>
                          <a:spcPts val="0"/>
                        </a:spcAft>
                        <a:buNone/>
                      </a:pPr>
                      <a:r>
                        <a:rPr lang="ca" sz="1100">
                          <a:solidFill>
                            <a:schemeClr val="lt1"/>
                          </a:solidFill>
                        </a:rPr>
                        <a:t>1500</a:t>
                      </a:r>
                      <a:endParaRPr sz="11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4286F5"/>
                    </a:solidFill>
                  </a:tcPr>
                </a:tc>
                <a:tc>
                  <a:txBody>
                    <a:bodyPr/>
                    <a:lstStyle/>
                    <a:p>
                      <a:pPr indent="0" lvl="0" marL="0" rtl="0" algn="r">
                        <a:lnSpc>
                          <a:spcPct val="115000"/>
                        </a:lnSpc>
                        <a:spcBef>
                          <a:spcPts val="0"/>
                        </a:spcBef>
                        <a:spcAft>
                          <a:spcPts val="0"/>
                        </a:spcAft>
                        <a:buNone/>
                      </a:pPr>
                      <a:r>
                        <a:rPr lang="ca" sz="1100">
                          <a:solidFill>
                            <a:schemeClr val="lt1"/>
                          </a:solidFill>
                        </a:rPr>
                        <a:t>4700</a:t>
                      </a:r>
                      <a:endParaRPr sz="11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4286F5"/>
                    </a:solidFill>
                  </a:tcPr>
                </a:tc>
                <a:tc>
                  <a:txBody>
                    <a:bodyPr/>
                    <a:lstStyle/>
                    <a:p>
                      <a:pPr indent="0" lvl="0" marL="0" rtl="0" algn="r">
                        <a:lnSpc>
                          <a:spcPct val="115000"/>
                        </a:lnSpc>
                        <a:spcBef>
                          <a:spcPts val="0"/>
                        </a:spcBef>
                        <a:spcAft>
                          <a:spcPts val="0"/>
                        </a:spcAft>
                        <a:buNone/>
                      </a:pPr>
                      <a:r>
                        <a:rPr lang="ca" sz="1100">
                          <a:solidFill>
                            <a:schemeClr val="lt1"/>
                          </a:solidFill>
                        </a:rPr>
                        <a:t>5950</a:t>
                      </a:r>
                      <a:endParaRPr sz="11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4286F5"/>
                    </a:solidFill>
                  </a:tcPr>
                </a:tc>
                <a:tc>
                  <a:txBody>
                    <a:bodyPr/>
                    <a:lstStyle/>
                    <a:p>
                      <a:pPr indent="0" lvl="0" marL="0" rtl="0" algn="r">
                        <a:lnSpc>
                          <a:spcPct val="115000"/>
                        </a:lnSpc>
                        <a:spcBef>
                          <a:spcPts val="0"/>
                        </a:spcBef>
                        <a:spcAft>
                          <a:spcPts val="0"/>
                        </a:spcAft>
                        <a:buNone/>
                      </a:pPr>
                      <a:r>
                        <a:rPr lang="ca" sz="1100">
                          <a:solidFill>
                            <a:schemeClr val="lt1"/>
                          </a:solidFill>
                        </a:rPr>
                        <a:t>5950</a:t>
                      </a:r>
                      <a:endParaRPr sz="11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4286F5"/>
                    </a:solidFill>
                  </a:tcPr>
                </a:tc>
                <a:tc>
                  <a:txBody>
                    <a:bodyPr/>
                    <a:lstStyle/>
                    <a:p>
                      <a:pPr indent="0" lvl="0" marL="0" rtl="0" algn="r">
                        <a:lnSpc>
                          <a:spcPct val="115000"/>
                        </a:lnSpc>
                        <a:spcBef>
                          <a:spcPts val="0"/>
                        </a:spcBef>
                        <a:spcAft>
                          <a:spcPts val="0"/>
                        </a:spcAft>
                        <a:buNone/>
                      </a:pPr>
                      <a:r>
                        <a:rPr lang="ca" sz="1100">
                          <a:solidFill>
                            <a:schemeClr val="lt1"/>
                          </a:solidFill>
                        </a:rPr>
                        <a:t>3200</a:t>
                      </a:r>
                      <a:endParaRPr sz="11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4286F5"/>
                    </a:solidFill>
                  </a:tcPr>
                </a:tc>
                <a:tc>
                  <a:txBody>
                    <a:bodyPr/>
                    <a:lstStyle/>
                    <a:p>
                      <a:pPr indent="0" lvl="0" marL="0" rtl="0" algn="r">
                        <a:lnSpc>
                          <a:spcPct val="115000"/>
                        </a:lnSpc>
                        <a:spcBef>
                          <a:spcPts val="0"/>
                        </a:spcBef>
                        <a:spcAft>
                          <a:spcPts val="0"/>
                        </a:spcAft>
                        <a:buNone/>
                      </a:pPr>
                      <a:r>
                        <a:rPr lang="ca" sz="1100">
                          <a:solidFill>
                            <a:schemeClr val="lt1"/>
                          </a:solidFill>
                        </a:rPr>
                        <a:t>4700</a:t>
                      </a:r>
                      <a:endParaRPr sz="11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4286F5"/>
                    </a:solidFill>
                  </a:tcPr>
                </a:tc>
                <a:tc>
                  <a:txBody>
                    <a:bodyPr/>
                    <a:lstStyle/>
                    <a:p>
                      <a:pPr indent="0" lvl="0" marL="0" rtl="0" algn="r">
                        <a:lnSpc>
                          <a:spcPct val="115000"/>
                        </a:lnSpc>
                        <a:spcBef>
                          <a:spcPts val="0"/>
                        </a:spcBef>
                        <a:spcAft>
                          <a:spcPts val="0"/>
                        </a:spcAft>
                        <a:buNone/>
                      </a:pPr>
                      <a:r>
                        <a:rPr lang="ca" sz="1100">
                          <a:solidFill>
                            <a:schemeClr val="lt1"/>
                          </a:solidFill>
                        </a:rPr>
                        <a:t>6200</a:t>
                      </a:r>
                      <a:endParaRPr sz="11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4286F5"/>
                    </a:solidFill>
                  </a:tcPr>
                </a:tc>
                <a:tc>
                  <a:txBody>
                    <a:bodyPr/>
                    <a:lstStyle/>
                    <a:p>
                      <a:pPr indent="0" lvl="0" marL="0" rtl="0" algn="r">
                        <a:lnSpc>
                          <a:spcPct val="115000"/>
                        </a:lnSpc>
                        <a:spcBef>
                          <a:spcPts val="0"/>
                        </a:spcBef>
                        <a:spcAft>
                          <a:spcPts val="0"/>
                        </a:spcAft>
                        <a:buNone/>
                      </a:pPr>
                      <a:r>
                        <a:rPr lang="ca" sz="1100">
                          <a:solidFill>
                            <a:schemeClr val="lt1"/>
                          </a:solidFill>
                        </a:rPr>
                        <a:t>500</a:t>
                      </a:r>
                      <a:endParaRPr sz="11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4286F5"/>
                    </a:solidFill>
                  </a:tcPr>
                </a:tc>
                <a:tc>
                  <a:txBody>
                    <a:bodyPr/>
                    <a:lstStyle/>
                    <a:p>
                      <a:pPr indent="0" lvl="0" marL="0" rtl="0" algn="r">
                        <a:lnSpc>
                          <a:spcPct val="115000"/>
                        </a:lnSpc>
                        <a:spcBef>
                          <a:spcPts val="0"/>
                        </a:spcBef>
                        <a:spcAft>
                          <a:spcPts val="0"/>
                        </a:spcAft>
                        <a:buNone/>
                      </a:pPr>
                      <a:r>
                        <a:rPr lang="ca" sz="1100">
                          <a:solidFill>
                            <a:schemeClr val="lt1"/>
                          </a:solidFill>
                        </a:rPr>
                        <a:t>8200</a:t>
                      </a:r>
                      <a:endParaRPr sz="11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4286F5"/>
                    </a:solidFill>
                  </a:tcPr>
                </a:tc>
                <a:tc>
                  <a:txBody>
                    <a:bodyPr/>
                    <a:lstStyle/>
                    <a:p>
                      <a:pPr indent="0" lvl="0" marL="0" rtl="0" algn="r">
                        <a:lnSpc>
                          <a:spcPct val="115000"/>
                        </a:lnSpc>
                        <a:spcBef>
                          <a:spcPts val="0"/>
                        </a:spcBef>
                        <a:spcAft>
                          <a:spcPts val="0"/>
                        </a:spcAft>
                        <a:buNone/>
                      </a:pPr>
                      <a:r>
                        <a:rPr lang="ca" sz="1100">
                          <a:solidFill>
                            <a:schemeClr val="lt1"/>
                          </a:solidFill>
                        </a:rPr>
                        <a:t>15700</a:t>
                      </a:r>
                      <a:endParaRPr sz="11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4286F5"/>
                    </a:solidFill>
                  </a:tcPr>
                </a:tc>
              </a:tr>
              <a:tr h="505075">
                <a:tc>
                  <a:txBody>
                    <a:bodyPr/>
                    <a:lstStyle/>
                    <a:p>
                      <a:pPr indent="0" lvl="0" marL="0" rtl="0" algn="ctr">
                        <a:spcBef>
                          <a:spcPts val="0"/>
                        </a:spcBef>
                        <a:spcAft>
                          <a:spcPts val="0"/>
                        </a:spcAft>
                        <a:buNone/>
                      </a:pPr>
                      <a:r>
                        <a:rPr lang="ca" sz="1200">
                          <a:solidFill>
                            <a:schemeClr val="lt1"/>
                          </a:solidFill>
                        </a:rPr>
                        <a:t>AN</a:t>
                      </a:r>
                      <a:endParaRPr sz="1600">
                        <a:solidFill>
                          <a:srgbClr val="FFFFFF"/>
                        </a:solidFill>
                      </a:endParaRPr>
                    </a:p>
                  </a:txBody>
                  <a:tcPr marT="91425" marB="91425" marR="91425" marL="91425" anchor="ctr">
                    <a:lnL cap="flat" cmpd="sng" w="19050">
                      <a:solidFill>
                        <a:srgbClr val="B1CCF9"/>
                      </a:solidFill>
                      <a:prstDash val="solid"/>
                      <a:round/>
                      <a:headEnd len="sm" w="sm" type="none"/>
                      <a:tailEnd len="sm" w="sm" type="none"/>
                    </a:lnL>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4286F5"/>
                    </a:solidFill>
                  </a:tcPr>
                </a:tc>
                <a:tc>
                  <a:txBody>
                    <a:bodyPr/>
                    <a:lstStyle/>
                    <a:p>
                      <a:pPr indent="0" lvl="0" marL="0" rtl="0" algn="l">
                        <a:spcBef>
                          <a:spcPts val="0"/>
                        </a:spcBef>
                        <a:spcAft>
                          <a:spcPts val="0"/>
                        </a:spcAft>
                        <a:buNone/>
                      </a:pPr>
                      <a:r>
                        <a:rPr lang="ca" sz="1000">
                          <a:solidFill>
                            <a:schemeClr val="lt1"/>
                          </a:solidFill>
                        </a:rPr>
                        <a:t>10 000</a:t>
                      </a:r>
                      <a:endParaRPr sz="1100">
                        <a:solidFill>
                          <a:schemeClr val="lt1"/>
                        </a:solidFill>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t/>
                      </a:r>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t/>
                      </a:r>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t/>
                      </a:r>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t/>
                      </a:r>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t/>
                      </a:r>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t/>
                      </a:r>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t/>
                      </a:r>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t/>
                      </a:r>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t/>
                      </a:r>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t/>
                      </a:r>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t/>
                      </a:r>
                      <a:endParaRPr/>
                    </a:p>
                  </a:txBody>
                  <a:tcPr marT="91425" marB="91425" marR="91425" marL="91425" anchor="ctr">
                    <a:lnT cap="flat" cmpd="sng" w="9525">
                      <a:solidFill>
                        <a:srgbClr val="9E9E9E"/>
                      </a:solidFill>
                      <a:prstDash val="solid"/>
                      <a:round/>
                      <a:headEnd len="sm" w="sm" type="none"/>
                      <a:tailEnd len="sm" w="sm" type="none"/>
                    </a:lnT>
                  </a:tcPr>
                </a:tc>
              </a:tr>
              <a:tr h="731250">
                <a:tc>
                  <a:txBody>
                    <a:bodyPr/>
                    <a:lstStyle/>
                    <a:p>
                      <a:pPr indent="0" lvl="0" marL="0" rtl="0" algn="ctr">
                        <a:spcBef>
                          <a:spcPts val="0"/>
                        </a:spcBef>
                        <a:spcAft>
                          <a:spcPts val="0"/>
                        </a:spcAft>
                        <a:buNone/>
                      </a:pPr>
                      <a:r>
                        <a:rPr lang="ca" sz="1200">
                          <a:solidFill>
                            <a:srgbClr val="FFFFFF"/>
                          </a:solidFill>
                        </a:rPr>
                        <a:t>NAV</a:t>
                      </a:r>
                      <a:endParaRPr sz="1200">
                        <a:solidFill>
                          <a:srgbClr val="FFFFFF"/>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4286F5"/>
                    </a:solidFill>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B1CCF9"/>
                      </a:solidFill>
                      <a:prstDash val="solid"/>
                      <a:round/>
                      <a:headEnd len="sm" w="sm" type="none"/>
                      <a:tailEnd len="sm" w="sm" type="none"/>
                    </a:lnL>
                  </a:tcP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l">
                        <a:spcBef>
                          <a:spcPts val="0"/>
                        </a:spcBef>
                        <a:spcAft>
                          <a:spcPts val="0"/>
                        </a:spcAft>
                        <a:buNone/>
                      </a:pPr>
                      <a:r>
                        <a:rPr lang="ca" sz="1000">
                          <a:solidFill>
                            <a:schemeClr val="lt1"/>
                          </a:solidFill>
                        </a:rPr>
                        <a:t>12 500</a:t>
                      </a:r>
                      <a:endParaRPr sz="1100">
                        <a:solidFill>
                          <a:schemeClr val="lt1"/>
                        </a:solidFill>
                      </a:endParaRPr>
                    </a:p>
                  </a:txBody>
                  <a:tcPr marT="91425" marB="91425" marR="91425" marL="91425" anchor="ctr"/>
                </a:tc>
              </a:tr>
              <a:tr h="731250">
                <a:tc>
                  <a:txBody>
                    <a:bodyPr/>
                    <a:lstStyle/>
                    <a:p>
                      <a:pPr indent="0" lvl="0" marL="0" rtl="0" algn="ctr">
                        <a:spcBef>
                          <a:spcPts val="0"/>
                        </a:spcBef>
                        <a:spcAft>
                          <a:spcPts val="0"/>
                        </a:spcAft>
                        <a:buNone/>
                      </a:pPr>
                      <a:r>
                        <a:rPr lang="ca" sz="1200">
                          <a:solidFill>
                            <a:srgbClr val="FFFFFF"/>
                          </a:solidFill>
                        </a:rPr>
                        <a:t>OB</a:t>
                      </a:r>
                      <a:endParaRPr sz="1200">
                        <a:solidFill>
                          <a:srgbClr val="FFFFFF"/>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4286F5"/>
                    </a:solidFill>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B1CCF9"/>
                      </a:solidFill>
                      <a:prstDash val="solid"/>
                      <a:round/>
                      <a:headEnd len="sm" w="sm" type="none"/>
                      <a:tailEnd len="sm" w="sm" type="none"/>
                    </a:lnL>
                  </a:tcP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lnSpc>
                          <a:spcPct val="115000"/>
                        </a:lnSpc>
                        <a:spcBef>
                          <a:spcPts val="0"/>
                        </a:spcBef>
                        <a:spcAft>
                          <a:spcPts val="0"/>
                        </a:spcAft>
                        <a:buNone/>
                      </a:pPr>
                      <a:r>
                        <a:rPr lang="ca" sz="1100">
                          <a:solidFill>
                            <a:schemeClr val="lt1"/>
                          </a:solidFill>
                        </a:rPr>
                        <a:t>2669</a:t>
                      </a:r>
                      <a:endParaRPr sz="1100">
                        <a:solidFill>
                          <a:schemeClr val="lt1"/>
                        </a:solidFill>
                      </a:endParaRPr>
                    </a:p>
                  </a:txBody>
                  <a:tcPr marT="91425" marB="91425" marR="91425" marL="91425" anchor="ctr"/>
                </a:tc>
                <a:tc>
                  <a:txBody>
                    <a:bodyPr/>
                    <a:lstStyle/>
                    <a:p>
                      <a:pPr indent="0" lvl="0" marL="0" rtl="0" algn="ctr">
                        <a:lnSpc>
                          <a:spcPct val="115000"/>
                        </a:lnSpc>
                        <a:spcBef>
                          <a:spcPts val="0"/>
                        </a:spcBef>
                        <a:spcAft>
                          <a:spcPts val="0"/>
                        </a:spcAft>
                        <a:buNone/>
                      </a:pPr>
                      <a:r>
                        <a:rPr lang="ca" sz="1100">
                          <a:solidFill>
                            <a:schemeClr val="lt1"/>
                          </a:solidFill>
                        </a:rPr>
                        <a:t>3250</a:t>
                      </a:r>
                      <a:endParaRPr sz="1100">
                        <a:solidFill>
                          <a:schemeClr val="lt1"/>
                        </a:solidFill>
                      </a:endParaRPr>
                    </a:p>
                  </a:txBody>
                  <a:tcPr marT="91425" marB="91425" marR="91425" marL="91425" anchor="ctr"/>
                </a:tc>
                <a:tc>
                  <a:txBody>
                    <a:bodyPr/>
                    <a:lstStyle/>
                    <a:p>
                      <a:pPr indent="0" lvl="0" marL="0" rtl="0" algn="ctr">
                        <a:lnSpc>
                          <a:spcPct val="115000"/>
                        </a:lnSpc>
                        <a:spcBef>
                          <a:spcPts val="0"/>
                        </a:spcBef>
                        <a:spcAft>
                          <a:spcPts val="0"/>
                        </a:spcAft>
                        <a:buNone/>
                      </a:pPr>
                      <a:r>
                        <a:rPr lang="ca" sz="1100">
                          <a:solidFill>
                            <a:schemeClr val="lt1"/>
                          </a:solidFill>
                        </a:rPr>
                        <a:t>3350</a:t>
                      </a:r>
                      <a:endParaRPr sz="1100">
                        <a:solidFill>
                          <a:schemeClr val="lt1"/>
                        </a:solidFill>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r h="598325">
                <a:tc>
                  <a:txBody>
                    <a:bodyPr/>
                    <a:lstStyle/>
                    <a:p>
                      <a:pPr indent="0" lvl="0" marL="0" rtl="0" algn="ctr">
                        <a:spcBef>
                          <a:spcPts val="0"/>
                        </a:spcBef>
                        <a:spcAft>
                          <a:spcPts val="0"/>
                        </a:spcAft>
                        <a:buNone/>
                      </a:pPr>
                      <a:r>
                        <a:rPr lang="ca" sz="1200">
                          <a:solidFill>
                            <a:srgbClr val="FFFFFF"/>
                          </a:solidFill>
                        </a:rPr>
                        <a:t>CPJ</a:t>
                      </a:r>
                      <a:endParaRPr sz="1200">
                        <a:solidFill>
                          <a:srgbClr val="FFFFFF"/>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4286F5"/>
                    </a:solidFill>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B1CCF9"/>
                      </a:solidFill>
                      <a:prstDash val="solid"/>
                      <a:round/>
                      <a:headEnd len="sm" w="sm" type="none"/>
                      <a:tailEnd len="sm" w="sm" type="none"/>
                    </a:lnL>
                  </a:tcP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lnSpc>
                          <a:spcPct val="115000"/>
                        </a:lnSpc>
                        <a:spcBef>
                          <a:spcPts val="0"/>
                        </a:spcBef>
                        <a:spcAft>
                          <a:spcPts val="0"/>
                        </a:spcAft>
                        <a:buNone/>
                      </a:pPr>
                      <a:r>
                        <a:rPr lang="ca" sz="1100">
                          <a:solidFill>
                            <a:schemeClr val="lt1"/>
                          </a:solidFill>
                        </a:rPr>
                        <a:t>2031</a:t>
                      </a:r>
                      <a:endParaRPr sz="1100">
                        <a:solidFill>
                          <a:schemeClr val="lt1"/>
                        </a:solidFill>
                      </a:endParaRPr>
                    </a:p>
                  </a:txBody>
                  <a:tcPr marT="91425" marB="91425" marR="91425" marL="91425" anchor="ctr"/>
                </a:tc>
                <a:tc>
                  <a:txBody>
                    <a:bodyPr/>
                    <a:lstStyle/>
                    <a:p>
                      <a:pPr indent="0" lvl="0" marL="0" rtl="0" algn="ctr">
                        <a:lnSpc>
                          <a:spcPct val="115000"/>
                        </a:lnSpc>
                        <a:spcBef>
                          <a:spcPts val="0"/>
                        </a:spcBef>
                        <a:spcAft>
                          <a:spcPts val="0"/>
                        </a:spcAft>
                        <a:buNone/>
                      </a:pPr>
                      <a:r>
                        <a:rPr lang="ca" sz="1100">
                          <a:solidFill>
                            <a:schemeClr val="lt1"/>
                          </a:solidFill>
                        </a:rPr>
                        <a:t>1 890</a:t>
                      </a:r>
                      <a:endParaRPr sz="1100">
                        <a:solidFill>
                          <a:schemeClr val="lt1"/>
                        </a:solidFill>
                      </a:endParaRPr>
                    </a:p>
                  </a:txBody>
                  <a:tcPr marT="91425" marB="91425" marR="91425" marL="91425" anchor="ctr"/>
                </a:tc>
                <a:tc>
                  <a:txBody>
                    <a:bodyPr/>
                    <a:lstStyle/>
                    <a:p>
                      <a:pPr indent="0" lvl="0" marL="0" rtl="0" algn="ctr">
                        <a:lnSpc>
                          <a:spcPct val="115000"/>
                        </a:lnSpc>
                        <a:spcBef>
                          <a:spcPts val="0"/>
                        </a:spcBef>
                        <a:spcAft>
                          <a:spcPts val="0"/>
                        </a:spcAft>
                        <a:buNone/>
                      </a:pPr>
                      <a:r>
                        <a:rPr lang="ca" sz="1100">
                          <a:solidFill>
                            <a:schemeClr val="lt1"/>
                          </a:solidFill>
                        </a:rPr>
                        <a:t>1 690</a:t>
                      </a:r>
                      <a:endParaRPr sz="1100">
                        <a:solidFill>
                          <a:schemeClr val="lt1"/>
                        </a:solidFill>
                      </a:endParaRPr>
                    </a:p>
                  </a:txBody>
                  <a:tcPr marT="91425" marB="91425" marR="91425" marL="91425" anchor="ctr"/>
                </a:tc>
                <a:tc>
                  <a:txBody>
                    <a:bodyPr/>
                    <a:lstStyle/>
                    <a:p>
                      <a:pPr indent="0" lvl="0" marL="0" rtl="0" algn="r">
                        <a:lnSpc>
                          <a:spcPct val="115000"/>
                        </a:lnSpc>
                        <a:spcBef>
                          <a:spcPts val="0"/>
                        </a:spcBef>
                        <a:spcAft>
                          <a:spcPts val="0"/>
                        </a:spcAft>
                        <a:buNone/>
                      </a:pPr>
                      <a:r>
                        <a:rPr lang="ca" sz="1100">
                          <a:solidFill>
                            <a:schemeClr val="lt1"/>
                          </a:solidFill>
                        </a:rPr>
                        <a:t>3200</a:t>
                      </a:r>
                      <a:endParaRPr sz="800">
                        <a:solidFill>
                          <a:schemeClr val="lt1"/>
                        </a:solidFill>
                      </a:endParaRPr>
                    </a:p>
                  </a:txBody>
                  <a:tcPr marT="91425" marB="91425" marR="91425" marL="91425" anchor="ctr"/>
                </a:tc>
                <a:tc>
                  <a:txBody>
                    <a:bodyPr/>
                    <a:lstStyle/>
                    <a:p>
                      <a:pPr indent="0" lvl="0" marL="0" rtl="0" algn="r">
                        <a:lnSpc>
                          <a:spcPct val="115000"/>
                        </a:lnSpc>
                        <a:spcBef>
                          <a:spcPts val="0"/>
                        </a:spcBef>
                        <a:spcAft>
                          <a:spcPts val="0"/>
                        </a:spcAft>
                        <a:buNone/>
                      </a:pPr>
                      <a:r>
                        <a:rPr lang="ca" sz="1100">
                          <a:solidFill>
                            <a:schemeClr val="lt1"/>
                          </a:solidFill>
                        </a:rPr>
                        <a:t>3200</a:t>
                      </a:r>
                      <a:endParaRPr sz="800">
                        <a:solidFill>
                          <a:schemeClr val="lt1"/>
                        </a:solidFill>
                      </a:endParaRPr>
                    </a:p>
                  </a:txBody>
                  <a:tcPr marT="91425" marB="91425" marR="91425" marL="91425" anchor="ctr"/>
                </a:tc>
                <a:tc>
                  <a:txBody>
                    <a:bodyPr/>
                    <a:lstStyle/>
                    <a:p>
                      <a:pPr indent="0" lvl="0" marL="0" rtl="0" algn="r">
                        <a:lnSpc>
                          <a:spcPct val="115000"/>
                        </a:lnSpc>
                        <a:spcBef>
                          <a:spcPts val="0"/>
                        </a:spcBef>
                        <a:spcAft>
                          <a:spcPts val="0"/>
                        </a:spcAft>
                        <a:buNone/>
                      </a:pPr>
                      <a:r>
                        <a:rPr lang="ca" sz="1100">
                          <a:solidFill>
                            <a:schemeClr val="lt1"/>
                          </a:solidFill>
                        </a:rPr>
                        <a:t>3200</a:t>
                      </a:r>
                      <a:endParaRPr sz="800">
                        <a:solidFill>
                          <a:schemeClr val="lt1"/>
                        </a:solidFill>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r h="100000">
                <a:tc>
                  <a:txBody>
                    <a:bodyPr/>
                    <a:lstStyle/>
                    <a:p>
                      <a:pPr indent="0" lvl="0" marL="0" rtl="0" algn="ctr">
                        <a:spcBef>
                          <a:spcPts val="0"/>
                        </a:spcBef>
                        <a:spcAft>
                          <a:spcPts val="0"/>
                        </a:spcAft>
                        <a:buNone/>
                      </a:pPr>
                      <a:r>
                        <a:rPr lang="ca" sz="1200">
                          <a:solidFill>
                            <a:schemeClr val="lt1"/>
                          </a:solidFill>
                        </a:rPr>
                        <a:t>PEE</a:t>
                      </a:r>
                      <a:endParaRPr sz="1200">
                        <a:solidFill>
                          <a:srgbClr val="FFFFFF"/>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4286F5"/>
                    </a:solidFill>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B1CCF9"/>
                      </a:solidFill>
                      <a:prstDash val="solid"/>
                      <a:round/>
                      <a:headEnd len="sm" w="sm" type="none"/>
                      <a:tailEnd len="sm" w="sm" type="none"/>
                    </a:lnL>
                  </a:tcP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lnSpc>
                          <a:spcPct val="115000"/>
                        </a:lnSpc>
                        <a:spcBef>
                          <a:spcPts val="0"/>
                        </a:spcBef>
                        <a:spcAft>
                          <a:spcPts val="0"/>
                        </a:spcAft>
                        <a:buNone/>
                      </a:pPr>
                      <a:r>
                        <a:t/>
                      </a:r>
                      <a:endParaRPr sz="1100">
                        <a:solidFill>
                          <a:schemeClr val="lt1"/>
                        </a:solidFill>
                      </a:endParaRPr>
                    </a:p>
                  </a:txBody>
                  <a:tcPr marT="91425" marB="91425" marR="91425" marL="91425" anchor="ctr"/>
                </a:tc>
                <a:tc>
                  <a:txBody>
                    <a:bodyPr/>
                    <a:lstStyle/>
                    <a:p>
                      <a:pPr indent="0" lvl="0" marL="0" rtl="0" algn="ctr">
                        <a:lnSpc>
                          <a:spcPct val="115000"/>
                        </a:lnSpc>
                        <a:spcBef>
                          <a:spcPts val="0"/>
                        </a:spcBef>
                        <a:spcAft>
                          <a:spcPts val="0"/>
                        </a:spcAft>
                        <a:buNone/>
                      </a:pPr>
                      <a:r>
                        <a:rPr lang="ca" sz="1100">
                          <a:solidFill>
                            <a:schemeClr val="lt1"/>
                          </a:solidFill>
                        </a:rPr>
                        <a:t>840</a:t>
                      </a:r>
                      <a:endParaRPr sz="1100">
                        <a:solidFill>
                          <a:schemeClr val="lt1"/>
                        </a:solidFill>
                      </a:endParaRPr>
                    </a:p>
                  </a:txBody>
                  <a:tcPr marT="91425" marB="91425" marR="91425" marL="91425" anchor="ctr"/>
                </a:tc>
                <a:tc>
                  <a:txBody>
                    <a:bodyPr/>
                    <a:lstStyle/>
                    <a:p>
                      <a:pPr indent="0" lvl="0" marL="0" rtl="0" algn="ctr">
                        <a:lnSpc>
                          <a:spcPct val="115000"/>
                        </a:lnSpc>
                        <a:spcBef>
                          <a:spcPts val="0"/>
                        </a:spcBef>
                        <a:spcAft>
                          <a:spcPts val="0"/>
                        </a:spcAft>
                        <a:buNone/>
                      </a:pPr>
                      <a:r>
                        <a:rPr lang="ca" sz="1100">
                          <a:solidFill>
                            <a:schemeClr val="lt1"/>
                          </a:solidFill>
                        </a:rPr>
                        <a:t>940</a:t>
                      </a:r>
                      <a:endParaRPr sz="1100">
                        <a:solidFill>
                          <a:schemeClr val="lt1"/>
                        </a:solidFill>
                      </a:endParaRPr>
                    </a:p>
                  </a:txBody>
                  <a:tcPr marT="91425" marB="91425" marR="91425" marL="91425" anchor="ctr"/>
                </a:tc>
                <a:tc>
                  <a:txBody>
                    <a:bodyPr/>
                    <a:lstStyle/>
                    <a:p>
                      <a:pPr indent="0" lvl="0" marL="0" rtl="0" algn="ctr">
                        <a:lnSpc>
                          <a:spcPct val="115000"/>
                        </a:lnSpc>
                        <a:spcBef>
                          <a:spcPts val="0"/>
                        </a:spcBef>
                        <a:spcAft>
                          <a:spcPts val="0"/>
                        </a:spcAft>
                        <a:buNone/>
                      </a:pPr>
                      <a:r>
                        <a:t/>
                      </a:r>
                      <a:endParaRPr sz="1100">
                        <a:solidFill>
                          <a:schemeClr val="lt1"/>
                        </a:solidFill>
                      </a:endParaRPr>
                    </a:p>
                  </a:txBody>
                  <a:tcPr marT="91425" marB="91425" marR="91425" marL="91425" anchor="ctr"/>
                </a:tc>
                <a:tc>
                  <a:txBody>
                    <a:bodyPr/>
                    <a:lstStyle/>
                    <a:p>
                      <a:pPr indent="0" lvl="0" marL="0" rtl="0" algn="ctr">
                        <a:lnSpc>
                          <a:spcPct val="115000"/>
                        </a:lnSpc>
                        <a:spcBef>
                          <a:spcPts val="0"/>
                        </a:spcBef>
                        <a:spcAft>
                          <a:spcPts val="0"/>
                        </a:spcAft>
                        <a:buNone/>
                      </a:pPr>
                      <a:r>
                        <a:t/>
                      </a:r>
                      <a:endParaRPr sz="1100">
                        <a:solidFill>
                          <a:schemeClr val="lt1"/>
                        </a:solidFill>
                      </a:endParaRPr>
                    </a:p>
                  </a:txBody>
                  <a:tcPr marT="91425" marB="91425" marR="91425" marL="91425" anchor="ctr"/>
                </a:tc>
                <a:tc>
                  <a:txBody>
                    <a:bodyPr/>
                    <a:lstStyle/>
                    <a:p>
                      <a:pPr indent="0" lvl="0" marL="0" rtl="0" algn="ctr">
                        <a:lnSpc>
                          <a:spcPct val="115000"/>
                        </a:lnSpc>
                        <a:spcBef>
                          <a:spcPts val="0"/>
                        </a:spcBef>
                        <a:spcAft>
                          <a:spcPts val="0"/>
                        </a:spcAft>
                        <a:buNone/>
                      </a:pPr>
                      <a:r>
                        <a:t/>
                      </a:r>
                      <a:endParaRPr sz="1100">
                        <a:solidFill>
                          <a:schemeClr val="lt1"/>
                        </a:solidFill>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rPr lang="ca" sz="1100">
                          <a:solidFill>
                            <a:schemeClr val="lt1"/>
                          </a:solidFill>
                        </a:rPr>
                        <a:t>1 900</a:t>
                      </a:r>
                      <a:endParaRPr sz="1100">
                        <a:solidFill>
                          <a:schemeClr val="lt1"/>
                        </a:solidFill>
                      </a:endParaRPr>
                    </a:p>
                  </a:txBody>
                  <a:tcPr marT="91425" marB="91425" marR="91425" marL="91425" anchor="ctr"/>
                </a:tc>
                <a:tc>
                  <a:txBody>
                    <a:bodyPr/>
                    <a:lstStyle/>
                    <a:p>
                      <a:pPr indent="0" lvl="0" marL="0" rtl="0" algn="ctr">
                        <a:spcBef>
                          <a:spcPts val="0"/>
                        </a:spcBef>
                        <a:spcAft>
                          <a:spcPts val="0"/>
                        </a:spcAft>
                        <a:buNone/>
                      </a:pPr>
                      <a:r>
                        <a:rPr lang="ca" sz="1100">
                          <a:solidFill>
                            <a:schemeClr val="lt1"/>
                          </a:solidFill>
                        </a:rPr>
                        <a:t>3200</a:t>
                      </a:r>
                      <a:endParaRPr/>
                    </a:p>
                  </a:txBody>
                  <a:tcPr marT="91425" marB="91425" marR="91425" marL="91425" anchor="ctr"/>
                </a:tc>
              </a:tr>
              <a:tr h="541625">
                <a:tc>
                  <a:txBody>
                    <a:bodyPr/>
                    <a:lstStyle/>
                    <a:p>
                      <a:pPr indent="0" lvl="0" marL="0" rtl="0" algn="ctr">
                        <a:spcBef>
                          <a:spcPts val="0"/>
                        </a:spcBef>
                        <a:spcAft>
                          <a:spcPts val="0"/>
                        </a:spcAft>
                        <a:buNone/>
                      </a:pPr>
                      <a:r>
                        <a:rPr lang="ca" sz="1200">
                          <a:solidFill>
                            <a:srgbClr val="FFFFFF"/>
                          </a:solidFill>
                        </a:rPr>
                        <a:t>BW</a:t>
                      </a:r>
                      <a:endParaRPr sz="1200">
                        <a:solidFill>
                          <a:srgbClr val="FFFFFF"/>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4286F5"/>
                    </a:solidFill>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B1CCF9"/>
                      </a:solidFill>
                      <a:prstDash val="solid"/>
                      <a:round/>
                      <a:headEnd len="sm" w="sm" type="none"/>
                      <a:tailEnd len="sm" w="sm" type="none"/>
                    </a:lnL>
                  </a:tcP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lnSpc>
                          <a:spcPct val="115000"/>
                        </a:lnSpc>
                        <a:spcBef>
                          <a:spcPts val="0"/>
                        </a:spcBef>
                        <a:spcAft>
                          <a:spcPts val="0"/>
                        </a:spcAft>
                        <a:buNone/>
                      </a:pPr>
                      <a:r>
                        <a:rPr lang="ca" sz="1100">
                          <a:solidFill>
                            <a:schemeClr val="lt1"/>
                          </a:solidFill>
                        </a:rPr>
                        <a:t>6 300</a:t>
                      </a:r>
                      <a:endParaRPr sz="1100">
                        <a:solidFill>
                          <a:schemeClr val="lt1"/>
                        </a:solidFill>
                      </a:endParaRPr>
                    </a:p>
                  </a:txBody>
                  <a:tcPr marT="91425" marB="91425" marR="91425" marL="91425" anchor="ctr"/>
                </a:tc>
                <a:tc>
                  <a:txBody>
                    <a:bodyPr/>
                    <a:lstStyle/>
                    <a:p>
                      <a:pPr indent="0" lvl="0" marL="0" rtl="0" algn="ctr">
                        <a:lnSpc>
                          <a:spcPct val="115000"/>
                        </a:lnSpc>
                        <a:spcBef>
                          <a:spcPts val="0"/>
                        </a:spcBef>
                        <a:spcAft>
                          <a:spcPts val="0"/>
                        </a:spcAft>
                        <a:buNone/>
                      </a:pPr>
                      <a:r>
                        <a:t/>
                      </a:r>
                      <a:endParaRPr sz="1100">
                        <a:solidFill>
                          <a:schemeClr val="lt1"/>
                        </a:solidFill>
                      </a:endParaRPr>
                    </a:p>
                  </a:txBody>
                  <a:tcPr marT="91425" marB="91425" marR="91425" marL="91425" anchor="ct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1938"/>
        </a:solidFill>
      </p:bgPr>
    </p:bg>
    <p:spTree>
      <p:nvGrpSpPr>
        <p:cNvPr id="124" name="Shape 124"/>
        <p:cNvGrpSpPr/>
        <p:nvPr/>
      </p:nvGrpSpPr>
      <p:grpSpPr>
        <a:xfrm>
          <a:off x="0" y="0"/>
          <a:ext cx="0" cy="0"/>
          <a:chOff x="0" y="0"/>
          <a:chExt cx="0" cy="0"/>
        </a:xfrm>
      </p:grpSpPr>
      <p:sp>
        <p:nvSpPr>
          <p:cNvPr id="125" name="Google Shape;125;p24"/>
          <p:cNvSpPr txBox="1"/>
          <p:nvPr/>
        </p:nvSpPr>
        <p:spPr>
          <a:xfrm>
            <a:off x="1901100" y="2014500"/>
            <a:ext cx="5341800" cy="1114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ca" sz="3020">
                <a:solidFill>
                  <a:schemeClr val="lt1"/>
                </a:solidFill>
                <a:latin typeface="Comfortaa"/>
                <a:ea typeface="Comfortaa"/>
                <a:cs typeface="Comfortaa"/>
                <a:sym typeface="Comfortaa"/>
              </a:rPr>
              <a:t>Calendario y Presupuestos</a:t>
            </a:r>
            <a:endParaRPr sz="3020">
              <a:solidFill>
                <a:schemeClr val="lt1"/>
              </a:solidFill>
              <a:latin typeface="Comfortaa"/>
              <a:ea typeface="Comfortaa"/>
              <a:cs typeface="Comfortaa"/>
              <a:sym typeface="Comforta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1938"/>
        </a:solidFill>
      </p:bgPr>
    </p:bg>
    <p:spTree>
      <p:nvGrpSpPr>
        <p:cNvPr id="129" name="Shape 129"/>
        <p:cNvGrpSpPr/>
        <p:nvPr/>
      </p:nvGrpSpPr>
      <p:grpSpPr>
        <a:xfrm>
          <a:off x="0" y="0"/>
          <a:ext cx="0" cy="0"/>
          <a:chOff x="0" y="0"/>
          <a:chExt cx="0" cy="0"/>
        </a:xfrm>
      </p:grpSpPr>
      <p:sp>
        <p:nvSpPr>
          <p:cNvPr id="130" name="Google Shape;130;p25"/>
          <p:cNvSpPr/>
          <p:nvPr/>
        </p:nvSpPr>
        <p:spPr>
          <a:xfrm>
            <a:off x="7797475" y="0"/>
            <a:ext cx="1346400" cy="1734300"/>
          </a:xfrm>
          <a:prstGeom prst="rect">
            <a:avLst/>
          </a:prstGeom>
          <a:solidFill>
            <a:srgbClr val="041938"/>
          </a:solidFill>
          <a:ln cap="flat" cmpd="sng" w="9525">
            <a:solidFill>
              <a:srgbClr val="0419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aphicFrame>
        <p:nvGraphicFramePr>
          <p:cNvPr id="131" name="Google Shape;131;p25"/>
          <p:cNvGraphicFramePr/>
          <p:nvPr/>
        </p:nvGraphicFramePr>
        <p:xfrm>
          <a:off x="139850" y="470925"/>
          <a:ext cx="3000000" cy="3000000"/>
        </p:xfrm>
        <a:graphic>
          <a:graphicData uri="http://schemas.openxmlformats.org/drawingml/2006/table">
            <a:tbl>
              <a:tblPr>
                <a:noFill/>
                <a:tableStyleId>{C92E59F2-2B9A-4284-B048-645611A6A420}</a:tableStyleId>
              </a:tblPr>
              <a:tblGrid>
                <a:gridCol w="1324150"/>
                <a:gridCol w="553425"/>
                <a:gridCol w="536175"/>
                <a:gridCol w="608425"/>
                <a:gridCol w="584700"/>
                <a:gridCol w="657175"/>
                <a:gridCol w="657175"/>
                <a:gridCol w="657175"/>
                <a:gridCol w="657175"/>
                <a:gridCol w="657175"/>
                <a:gridCol w="657175"/>
                <a:gridCol w="657175"/>
                <a:gridCol w="657175"/>
              </a:tblGrid>
              <a:tr h="597700">
                <a:tc>
                  <a:txBody>
                    <a:bodyPr/>
                    <a:lstStyle/>
                    <a:p>
                      <a:pPr indent="0" lvl="0" marL="0" rtl="0" algn="l">
                        <a:spcBef>
                          <a:spcPts val="0"/>
                        </a:spcBef>
                        <a:spcAft>
                          <a:spcPts val="0"/>
                        </a:spcAft>
                        <a:buNone/>
                      </a:pPr>
                      <a:r>
                        <a:rPr lang="ca">
                          <a:solidFill>
                            <a:srgbClr val="DF6665"/>
                          </a:solidFill>
                        </a:rPr>
                        <a:t>EMAIL</a:t>
                      </a:r>
                      <a:endParaRPr>
                        <a:solidFill>
                          <a:srgbClr val="DF6665"/>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l">
                        <a:spcBef>
                          <a:spcPts val="0"/>
                        </a:spcBef>
                        <a:spcAft>
                          <a:spcPts val="0"/>
                        </a:spcAft>
                        <a:buNone/>
                      </a:pPr>
                      <a:r>
                        <a:rPr lang="ca">
                          <a:solidFill>
                            <a:srgbClr val="FFFFFF"/>
                          </a:solidFill>
                        </a:rPr>
                        <a:t>ENE</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l">
                        <a:spcBef>
                          <a:spcPts val="0"/>
                        </a:spcBef>
                        <a:spcAft>
                          <a:spcPts val="0"/>
                        </a:spcAft>
                        <a:buNone/>
                      </a:pPr>
                      <a:r>
                        <a:rPr lang="ca">
                          <a:solidFill>
                            <a:srgbClr val="FFFFFF"/>
                          </a:solidFill>
                        </a:rPr>
                        <a:t>FEB</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l">
                        <a:spcBef>
                          <a:spcPts val="0"/>
                        </a:spcBef>
                        <a:spcAft>
                          <a:spcPts val="0"/>
                        </a:spcAft>
                        <a:buNone/>
                      </a:pPr>
                      <a:r>
                        <a:rPr lang="ca">
                          <a:solidFill>
                            <a:srgbClr val="FFFFFF"/>
                          </a:solidFill>
                        </a:rPr>
                        <a:t>MAR</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l">
                        <a:spcBef>
                          <a:spcPts val="0"/>
                        </a:spcBef>
                        <a:spcAft>
                          <a:spcPts val="0"/>
                        </a:spcAft>
                        <a:buNone/>
                      </a:pPr>
                      <a:r>
                        <a:rPr lang="ca">
                          <a:solidFill>
                            <a:srgbClr val="FFFFFF"/>
                          </a:solidFill>
                        </a:rPr>
                        <a:t>ABR</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l">
                        <a:spcBef>
                          <a:spcPts val="0"/>
                        </a:spcBef>
                        <a:spcAft>
                          <a:spcPts val="0"/>
                        </a:spcAft>
                        <a:buNone/>
                      </a:pPr>
                      <a:r>
                        <a:rPr lang="ca">
                          <a:solidFill>
                            <a:srgbClr val="FFFFFF"/>
                          </a:solidFill>
                        </a:rPr>
                        <a:t>MAY</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l">
                        <a:spcBef>
                          <a:spcPts val="0"/>
                        </a:spcBef>
                        <a:spcAft>
                          <a:spcPts val="0"/>
                        </a:spcAft>
                        <a:buNone/>
                      </a:pPr>
                      <a:r>
                        <a:rPr lang="ca">
                          <a:solidFill>
                            <a:srgbClr val="FFFFFF"/>
                          </a:solidFill>
                        </a:rPr>
                        <a:t>JUN</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l">
                        <a:spcBef>
                          <a:spcPts val="0"/>
                        </a:spcBef>
                        <a:spcAft>
                          <a:spcPts val="0"/>
                        </a:spcAft>
                        <a:buNone/>
                      </a:pPr>
                      <a:r>
                        <a:rPr lang="ca">
                          <a:solidFill>
                            <a:srgbClr val="FFFFFF"/>
                          </a:solidFill>
                        </a:rPr>
                        <a:t>JUL</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l">
                        <a:spcBef>
                          <a:spcPts val="0"/>
                        </a:spcBef>
                        <a:spcAft>
                          <a:spcPts val="0"/>
                        </a:spcAft>
                        <a:buNone/>
                      </a:pPr>
                      <a:r>
                        <a:rPr lang="ca">
                          <a:solidFill>
                            <a:srgbClr val="FFFFFF"/>
                          </a:solidFill>
                        </a:rPr>
                        <a:t>AGO</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l">
                        <a:spcBef>
                          <a:spcPts val="0"/>
                        </a:spcBef>
                        <a:spcAft>
                          <a:spcPts val="0"/>
                        </a:spcAft>
                        <a:buNone/>
                      </a:pPr>
                      <a:r>
                        <a:rPr lang="ca">
                          <a:solidFill>
                            <a:srgbClr val="FFFFFF"/>
                          </a:solidFill>
                        </a:rPr>
                        <a:t>SEP</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l">
                        <a:spcBef>
                          <a:spcPts val="0"/>
                        </a:spcBef>
                        <a:spcAft>
                          <a:spcPts val="0"/>
                        </a:spcAft>
                        <a:buNone/>
                      </a:pPr>
                      <a:r>
                        <a:rPr lang="ca">
                          <a:solidFill>
                            <a:srgbClr val="FFFFFF"/>
                          </a:solidFill>
                        </a:rPr>
                        <a:t>OCT</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l">
                        <a:spcBef>
                          <a:spcPts val="0"/>
                        </a:spcBef>
                        <a:spcAft>
                          <a:spcPts val="0"/>
                        </a:spcAft>
                        <a:buNone/>
                      </a:pPr>
                      <a:r>
                        <a:rPr lang="ca">
                          <a:solidFill>
                            <a:srgbClr val="FFFFFF"/>
                          </a:solidFill>
                        </a:rPr>
                        <a:t>NOV</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l">
                        <a:spcBef>
                          <a:spcPts val="0"/>
                        </a:spcBef>
                        <a:spcAft>
                          <a:spcPts val="0"/>
                        </a:spcAft>
                        <a:buNone/>
                      </a:pPr>
                      <a:r>
                        <a:rPr lang="ca">
                          <a:solidFill>
                            <a:srgbClr val="FFFFFF"/>
                          </a:solidFill>
                        </a:rPr>
                        <a:t>DEC</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r>
              <a:tr h="580975">
                <a:tc>
                  <a:txBody>
                    <a:bodyPr/>
                    <a:lstStyle/>
                    <a:p>
                      <a:pPr indent="0" lvl="0" marL="0" rtl="0" algn="l">
                        <a:spcBef>
                          <a:spcPts val="0"/>
                        </a:spcBef>
                        <a:spcAft>
                          <a:spcPts val="0"/>
                        </a:spcAft>
                        <a:buNone/>
                      </a:pPr>
                      <a:r>
                        <a:rPr lang="ca" sz="1000">
                          <a:solidFill>
                            <a:srgbClr val="FFFFFF"/>
                          </a:solidFill>
                        </a:rPr>
                        <a:t>NUEVO AÑO</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DCBD6A"/>
                    </a:solidFill>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tcPr>
                </a:tc>
              </a:tr>
              <a:tr h="580975">
                <a:tc>
                  <a:txBody>
                    <a:bodyPr/>
                    <a:lstStyle/>
                    <a:p>
                      <a:pPr indent="0" lvl="0" marL="0" rtl="0" algn="l">
                        <a:spcBef>
                          <a:spcPts val="0"/>
                        </a:spcBef>
                        <a:spcAft>
                          <a:spcPts val="0"/>
                        </a:spcAft>
                        <a:buNone/>
                      </a:pPr>
                      <a:r>
                        <a:rPr lang="ca" sz="1000">
                          <a:solidFill>
                            <a:srgbClr val="FFFFFF"/>
                          </a:solidFill>
                        </a:rPr>
                        <a:t>OPERACIÓN BIKINI</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69A84F"/>
                    </a:solidFill>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69A84F"/>
                    </a:solidFill>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69A84F"/>
                    </a:solidFill>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tcPr>
                </a:tc>
              </a:tr>
              <a:tr h="627575">
                <a:tc>
                  <a:txBody>
                    <a:bodyPr/>
                    <a:lstStyle/>
                    <a:p>
                      <a:pPr indent="0" lvl="0" marL="0" rtl="0" algn="l">
                        <a:spcBef>
                          <a:spcPts val="0"/>
                        </a:spcBef>
                        <a:spcAft>
                          <a:spcPts val="0"/>
                        </a:spcAft>
                        <a:buNone/>
                      </a:pPr>
                      <a:r>
                        <a:rPr lang="ca" sz="1000">
                          <a:solidFill>
                            <a:srgbClr val="FFFFFF"/>
                          </a:solidFill>
                        </a:rPr>
                        <a:t>CONECTANDO CON PÚBLICO JOVEN</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DF6665"/>
                    </a:solidFill>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DF6665"/>
                    </a:solidFill>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DF6665"/>
                    </a:solidFill>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DF6665"/>
                    </a:solidFill>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DF6665"/>
                    </a:solidFill>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DF6665"/>
                    </a:solidFill>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tcPr>
                </a:tc>
              </a:tr>
              <a:tr h="627575">
                <a:tc>
                  <a:txBody>
                    <a:bodyPr/>
                    <a:lstStyle/>
                    <a:p>
                      <a:pPr indent="0" lvl="0" marL="0" rtl="0" algn="l">
                        <a:spcBef>
                          <a:spcPts val="0"/>
                        </a:spcBef>
                        <a:spcAft>
                          <a:spcPts val="0"/>
                        </a:spcAft>
                        <a:buNone/>
                      </a:pPr>
                      <a:r>
                        <a:rPr lang="ca" sz="1000">
                          <a:solidFill>
                            <a:srgbClr val="FFFFFF"/>
                          </a:solidFill>
                        </a:rPr>
                        <a:t>PRESENCIA EN ÉPOCA DE EXÁMENES</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FFD966"/>
                    </a:solidFill>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FFD966"/>
                    </a:solidFill>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41938"/>
                    </a:solidFill>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FFD966"/>
                    </a:solidFill>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FFD966"/>
                    </a:solidFill>
                  </a:tcPr>
                </a:tc>
              </a:tr>
              <a:tr h="580975">
                <a:tc>
                  <a:txBody>
                    <a:bodyPr/>
                    <a:lstStyle/>
                    <a:p>
                      <a:pPr indent="0" lvl="0" marL="0" rtl="0" algn="l">
                        <a:spcBef>
                          <a:spcPts val="0"/>
                        </a:spcBef>
                        <a:spcAft>
                          <a:spcPts val="0"/>
                        </a:spcAft>
                        <a:buNone/>
                      </a:pPr>
                      <a:r>
                        <a:rPr lang="ca" sz="1000">
                          <a:solidFill>
                            <a:srgbClr val="FFFFFF"/>
                          </a:solidFill>
                        </a:rPr>
                        <a:t>BLACK WEEKS</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C27BA0"/>
                    </a:solidFill>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tcPr>
                </a:tc>
              </a:tr>
              <a:tr h="580975">
                <a:tc>
                  <a:txBody>
                    <a:bodyPr/>
                    <a:lstStyle/>
                    <a:p>
                      <a:pPr indent="0" lvl="0" marL="0" rtl="0" algn="l">
                        <a:spcBef>
                          <a:spcPts val="0"/>
                        </a:spcBef>
                        <a:spcAft>
                          <a:spcPts val="0"/>
                        </a:spcAft>
                        <a:buNone/>
                      </a:pPr>
                      <a:r>
                        <a:rPr lang="ca" sz="1000">
                          <a:solidFill>
                            <a:srgbClr val="FFFFFF"/>
                          </a:solidFill>
                        </a:rPr>
                        <a:t>NAVIDAD</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F3F3F3"/>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1938"/>
        </a:solidFill>
      </p:bgPr>
    </p:bg>
    <p:spTree>
      <p:nvGrpSpPr>
        <p:cNvPr id="135" name="Shape 135"/>
        <p:cNvGrpSpPr/>
        <p:nvPr/>
      </p:nvGrpSpPr>
      <p:grpSpPr>
        <a:xfrm>
          <a:off x="0" y="0"/>
          <a:ext cx="0" cy="0"/>
          <a:chOff x="0" y="0"/>
          <a:chExt cx="0" cy="0"/>
        </a:xfrm>
      </p:grpSpPr>
      <p:sp>
        <p:nvSpPr>
          <p:cNvPr id="136" name="Google Shape;136;p26"/>
          <p:cNvSpPr txBox="1"/>
          <p:nvPr/>
        </p:nvSpPr>
        <p:spPr>
          <a:xfrm>
            <a:off x="1901100" y="2014500"/>
            <a:ext cx="5341800" cy="64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3020">
              <a:solidFill>
                <a:schemeClr val="lt1"/>
              </a:solidFill>
              <a:latin typeface="Comfortaa"/>
              <a:ea typeface="Comfortaa"/>
              <a:cs typeface="Comfortaa"/>
              <a:sym typeface="Comfortaa"/>
            </a:endParaRPr>
          </a:p>
        </p:txBody>
      </p:sp>
      <p:graphicFrame>
        <p:nvGraphicFramePr>
          <p:cNvPr id="137" name="Google Shape;137;p26"/>
          <p:cNvGraphicFramePr/>
          <p:nvPr/>
        </p:nvGraphicFramePr>
        <p:xfrm>
          <a:off x="229988" y="1400325"/>
          <a:ext cx="3000000" cy="3000000"/>
        </p:xfrm>
        <a:graphic>
          <a:graphicData uri="http://schemas.openxmlformats.org/drawingml/2006/table">
            <a:tbl>
              <a:tblPr>
                <a:noFill/>
                <a:tableStyleId>{C92E59F2-2B9A-4284-B048-645611A6A420}</a:tableStyleId>
              </a:tblPr>
              <a:tblGrid>
                <a:gridCol w="954225"/>
                <a:gridCol w="598275"/>
                <a:gridCol w="698625"/>
                <a:gridCol w="615775"/>
                <a:gridCol w="657200"/>
                <a:gridCol w="698600"/>
                <a:gridCol w="626150"/>
                <a:gridCol w="646825"/>
                <a:gridCol w="605425"/>
                <a:gridCol w="677900"/>
                <a:gridCol w="677900"/>
                <a:gridCol w="677900"/>
                <a:gridCol w="677900"/>
              </a:tblGrid>
              <a:tr h="493750">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l">
                        <a:spcBef>
                          <a:spcPts val="0"/>
                        </a:spcBef>
                        <a:spcAft>
                          <a:spcPts val="0"/>
                        </a:spcAft>
                        <a:buNone/>
                      </a:pPr>
                      <a:r>
                        <a:rPr lang="ca">
                          <a:solidFill>
                            <a:srgbClr val="FFFFFF"/>
                          </a:solidFill>
                        </a:rPr>
                        <a:t>ENE</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l">
                        <a:spcBef>
                          <a:spcPts val="0"/>
                        </a:spcBef>
                        <a:spcAft>
                          <a:spcPts val="0"/>
                        </a:spcAft>
                        <a:buNone/>
                      </a:pPr>
                      <a:r>
                        <a:rPr lang="ca">
                          <a:solidFill>
                            <a:srgbClr val="FFFFFF"/>
                          </a:solidFill>
                        </a:rPr>
                        <a:t>FEB</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l">
                        <a:spcBef>
                          <a:spcPts val="0"/>
                        </a:spcBef>
                        <a:spcAft>
                          <a:spcPts val="0"/>
                        </a:spcAft>
                        <a:buNone/>
                      </a:pPr>
                      <a:r>
                        <a:rPr lang="ca">
                          <a:solidFill>
                            <a:srgbClr val="FFFFFF"/>
                          </a:solidFill>
                        </a:rPr>
                        <a:t>MAR</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l">
                        <a:spcBef>
                          <a:spcPts val="0"/>
                        </a:spcBef>
                        <a:spcAft>
                          <a:spcPts val="0"/>
                        </a:spcAft>
                        <a:buNone/>
                      </a:pPr>
                      <a:r>
                        <a:rPr lang="ca">
                          <a:solidFill>
                            <a:srgbClr val="FFFFFF"/>
                          </a:solidFill>
                        </a:rPr>
                        <a:t>ABR</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l">
                        <a:spcBef>
                          <a:spcPts val="0"/>
                        </a:spcBef>
                        <a:spcAft>
                          <a:spcPts val="0"/>
                        </a:spcAft>
                        <a:buNone/>
                      </a:pPr>
                      <a:r>
                        <a:rPr lang="ca">
                          <a:solidFill>
                            <a:srgbClr val="FFFFFF"/>
                          </a:solidFill>
                        </a:rPr>
                        <a:t>MAY</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l">
                        <a:spcBef>
                          <a:spcPts val="0"/>
                        </a:spcBef>
                        <a:spcAft>
                          <a:spcPts val="0"/>
                        </a:spcAft>
                        <a:buNone/>
                      </a:pPr>
                      <a:r>
                        <a:rPr lang="ca">
                          <a:solidFill>
                            <a:srgbClr val="FFFFFF"/>
                          </a:solidFill>
                        </a:rPr>
                        <a:t>JUN</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l">
                        <a:spcBef>
                          <a:spcPts val="0"/>
                        </a:spcBef>
                        <a:spcAft>
                          <a:spcPts val="0"/>
                        </a:spcAft>
                        <a:buNone/>
                      </a:pPr>
                      <a:r>
                        <a:rPr lang="ca">
                          <a:solidFill>
                            <a:srgbClr val="FFFFFF"/>
                          </a:solidFill>
                        </a:rPr>
                        <a:t>JUL</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l">
                        <a:spcBef>
                          <a:spcPts val="0"/>
                        </a:spcBef>
                        <a:spcAft>
                          <a:spcPts val="0"/>
                        </a:spcAft>
                        <a:buNone/>
                      </a:pPr>
                      <a:r>
                        <a:rPr lang="ca">
                          <a:solidFill>
                            <a:srgbClr val="FFFFFF"/>
                          </a:solidFill>
                        </a:rPr>
                        <a:t>AGO</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l">
                        <a:spcBef>
                          <a:spcPts val="0"/>
                        </a:spcBef>
                        <a:spcAft>
                          <a:spcPts val="0"/>
                        </a:spcAft>
                        <a:buNone/>
                      </a:pPr>
                      <a:r>
                        <a:rPr lang="ca">
                          <a:solidFill>
                            <a:srgbClr val="FFFFFF"/>
                          </a:solidFill>
                        </a:rPr>
                        <a:t>SEP</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l">
                        <a:spcBef>
                          <a:spcPts val="0"/>
                        </a:spcBef>
                        <a:spcAft>
                          <a:spcPts val="0"/>
                        </a:spcAft>
                        <a:buNone/>
                      </a:pPr>
                      <a:r>
                        <a:rPr lang="ca">
                          <a:solidFill>
                            <a:srgbClr val="FFFFFF"/>
                          </a:solidFill>
                        </a:rPr>
                        <a:t>OCT</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l">
                        <a:spcBef>
                          <a:spcPts val="0"/>
                        </a:spcBef>
                        <a:spcAft>
                          <a:spcPts val="0"/>
                        </a:spcAft>
                        <a:buNone/>
                      </a:pPr>
                      <a:r>
                        <a:rPr lang="ca">
                          <a:solidFill>
                            <a:srgbClr val="FFFFFF"/>
                          </a:solidFill>
                        </a:rPr>
                        <a:t>NOV</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l">
                        <a:spcBef>
                          <a:spcPts val="0"/>
                        </a:spcBef>
                        <a:spcAft>
                          <a:spcPts val="0"/>
                        </a:spcAft>
                        <a:buNone/>
                      </a:pPr>
                      <a:r>
                        <a:rPr lang="ca">
                          <a:solidFill>
                            <a:srgbClr val="FFFFFF"/>
                          </a:solidFill>
                        </a:rPr>
                        <a:t>DEC</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r>
              <a:tr h="476425">
                <a:tc>
                  <a:txBody>
                    <a:bodyPr/>
                    <a:lstStyle/>
                    <a:p>
                      <a:pPr indent="0" lvl="0" marL="0" rtl="0" algn="l">
                        <a:spcBef>
                          <a:spcPts val="0"/>
                        </a:spcBef>
                        <a:spcAft>
                          <a:spcPts val="0"/>
                        </a:spcAft>
                        <a:buNone/>
                      </a:pPr>
                      <a:r>
                        <a:rPr lang="ca" sz="1300">
                          <a:solidFill>
                            <a:srgbClr val="FFFFFF"/>
                          </a:solidFill>
                        </a:rPr>
                        <a:t>Honorario</a:t>
                      </a:r>
                      <a:endParaRPr sz="1300">
                        <a:solidFill>
                          <a:srgbClr val="FFFFFF"/>
                        </a:solidFill>
                      </a:endParaRPr>
                    </a:p>
                    <a:p>
                      <a:pPr indent="0" lvl="0" marL="0" rtl="0" algn="l">
                        <a:spcBef>
                          <a:spcPts val="0"/>
                        </a:spcBef>
                        <a:spcAft>
                          <a:spcPts val="0"/>
                        </a:spcAft>
                        <a:buNone/>
                      </a:pPr>
                      <a:r>
                        <a:rPr lang="ca" sz="1300">
                          <a:solidFill>
                            <a:srgbClr val="FFFFFF"/>
                          </a:solidFill>
                        </a:rPr>
                        <a:t>19€ / h </a:t>
                      </a:r>
                      <a:endParaRPr sz="1300">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DF6665"/>
                    </a:solidFill>
                  </a:tcPr>
                </a:tc>
                <a:tc>
                  <a:txBody>
                    <a:bodyPr/>
                    <a:lstStyle/>
                    <a:p>
                      <a:pPr indent="0" lvl="0" marL="0" rtl="0" algn="ctr">
                        <a:spcBef>
                          <a:spcPts val="0"/>
                        </a:spcBef>
                        <a:spcAft>
                          <a:spcPts val="0"/>
                        </a:spcAft>
                        <a:buNone/>
                      </a:pPr>
                      <a:r>
                        <a:rPr lang="ca">
                          <a:solidFill>
                            <a:srgbClr val="FFFFFF"/>
                          </a:solidFill>
                        </a:rPr>
                        <a:t>317</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DF6665"/>
                    </a:solidFill>
                  </a:tcPr>
                </a:tc>
                <a:tc>
                  <a:txBody>
                    <a:bodyPr/>
                    <a:lstStyle/>
                    <a:p>
                      <a:pPr indent="0" lvl="0" marL="0" rtl="0" algn="ctr">
                        <a:spcBef>
                          <a:spcPts val="0"/>
                        </a:spcBef>
                        <a:spcAft>
                          <a:spcPts val="0"/>
                        </a:spcAft>
                        <a:buNone/>
                      </a:pPr>
                      <a:r>
                        <a:rPr lang="ca">
                          <a:solidFill>
                            <a:srgbClr val="FFFFFF"/>
                          </a:solidFill>
                        </a:rPr>
                        <a:t>167</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DF6665"/>
                    </a:solidFill>
                  </a:tcPr>
                </a:tc>
                <a:tc>
                  <a:txBody>
                    <a:bodyPr/>
                    <a:lstStyle/>
                    <a:p>
                      <a:pPr indent="0" lvl="0" marL="0" rtl="0" algn="ctr">
                        <a:spcBef>
                          <a:spcPts val="0"/>
                        </a:spcBef>
                        <a:spcAft>
                          <a:spcPts val="0"/>
                        </a:spcAft>
                        <a:buNone/>
                      </a:pPr>
                      <a:r>
                        <a:rPr lang="ca">
                          <a:solidFill>
                            <a:srgbClr val="FFFFFF"/>
                          </a:solidFill>
                        </a:rPr>
                        <a:t>167</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DF6665"/>
                    </a:solidFill>
                  </a:tcPr>
                </a:tc>
                <a:tc>
                  <a:txBody>
                    <a:bodyPr/>
                    <a:lstStyle/>
                    <a:p>
                      <a:pPr indent="0" lvl="0" marL="0" rtl="0" algn="ctr">
                        <a:spcBef>
                          <a:spcPts val="0"/>
                        </a:spcBef>
                        <a:spcAft>
                          <a:spcPts val="0"/>
                        </a:spcAft>
                        <a:buNone/>
                      </a:pPr>
                      <a:r>
                        <a:rPr lang="ca">
                          <a:solidFill>
                            <a:srgbClr val="FFFFFF"/>
                          </a:solidFill>
                        </a:rPr>
                        <a:t>417</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DF6665"/>
                    </a:solidFill>
                  </a:tcPr>
                </a:tc>
                <a:tc>
                  <a:txBody>
                    <a:bodyPr/>
                    <a:lstStyle/>
                    <a:p>
                      <a:pPr indent="0" lvl="0" marL="0" rtl="0" algn="ctr">
                        <a:spcBef>
                          <a:spcPts val="0"/>
                        </a:spcBef>
                        <a:spcAft>
                          <a:spcPts val="0"/>
                        </a:spcAft>
                        <a:buNone/>
                      </a:pPr>
                      <a:r>
                        <a:rPr lang="ca">
                          <a:solidFill>
                            <a:srgbClr val="FFFFFF"/>
                          </a:solidFill>
                        </a:rPr>
                        <a:t>417</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DF6665"/>
                    </a:solidFill>
                  </a:tcPr>
                </a:tc>
                <a:tc>
                  <a:txBody>
                    <a:bodyPr/>
                    <a:lstStyle/>
                    <a:p>
                      <a:pPr indent="0" lvl="0" marL="0" rtl="0" algn="ctr">
                        <a:spcBef>
                          <a:spcPts val="0"/>
                        </a:spcBef>
                        <a:spcAft>
                          <a:spcPts val="0"/>
                        </a:spcAft>
                        <a:buNone/>
                      </a:pPr>
                      <a:r>
                        <a:rPr lang="ca">
                          <a:solidFill>
                            <a:srgbClr val="FFFFFF"/>
                          </a:solidFill>
                        </a:rPr>
                        <a:t>317</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DF6665"/>
                    </a:solidFill>
                  </a:tcPr>
                </a:tc>
                <a:tc>
                  <a:txBody>
                    <a:bodyPr/>
                    <a:lstStyle/>
                    <a:p>
                      <a:pPr indent="0" lvl="0" marL="0" rtl="0" algn="ctr">
                        <a:spcBef>
                          <a:spcPts val="0"/>
                        </a:spcBef>
                        <a:spcAft>
                          <a:spcPts val="0"/>
                        </a:spcAft>
                        <a:buNone/>
                      </a:pPr>
                      <a:r>
                        <a:rPr lang="ca">
                          <a:solidFill>
                            <a:srgbClr val="FFFFFF"/>
                          </a:solidFill>
                        </a:rPr>
                        <a:t>217</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DF6665"/>
                    </a:solidFill>
                  </a:tcPr>
                </a:tc>
                <a:tc>
                  <a:txBody>
                    <a:bodyPr/>
                    <a:lstStyle/>
                    <a:p>
                      <a:pPr indent="0" lvl="0" marL="0" rtl="0" algn="ctr">
                        <a:spcBef>
                          <a:spcPts val="0"/>
                        </a:spcBef>
                        <a:spcAft>
                          <a:spcPts val="0"/>
                        </a:spcAft>
                        <a:buNone/>
                      </a:pPr>
                      <a:r>
                        <a:rPr lang="ca">
                          <a:solidFill>
                            <a:srgbClr val="FFFFFF"/>
                          </a:solidFill>
                        </a:rPr>
                        <a:t>217</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DF6665"/>
                    </a:solidFill>
                  </a:tcPr>
                </a:tc>
                <a:tc>
                  <a:txBody>
                    <a:bodyPr/>
                    <a:lstStyle/>
                    <a:p>
                      <a:pPr indent="0" lvl="0" marL="0" rtl="0" algn="ctr">
                        <a:spcBef>
                          <a:spcPts val="0"/>
                        </a:spcBef>
                        <a:spcAft>
                          <a:spcPts val="0"/>
                        </a:spcAft>
                        <a:buNone/>
                      </a:pPr>
                      <a:r>
                        <a:rPr lang="ca">
                          <a:solidFill>
                            <a:srgbClr val="FFFFFF"/>
                          </a:solidFill>
                        </a:rPr>
                        <a:t>217</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DF6665"/>
                    </a:solidFill>
                  </a:tcPr>
                </a:tc>
                <a:tc>
                  <a:txBody>
                    <a:bodyPr/>
                    <a:lstStyle/>
                    <a:p>
                      <a:pPr indent="0" lvl="0" marL="0" rtl="0" algn="ctr">
                        <a:spcBef>
                          <a:spcPts val="0"/>
                        </a:spcBef>
                        <a:spcAft>
                          <a:spcPts val="0"/>
                        </a:spcAft>
                        <a:buNone/>
                      </a:pPr>
                      <a:r>
                        <a:rPr lang="ca">
                          <a:solidFill>
                            <a:srgbClr val="FFFFFF"/>
                          </a:solidFill>
                        </a:rPr>
                        <a:t>217</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DF6665"/>
                    </a:solidFill>
                  </a:tcPr>
                </a:tc>
                <a:tc>
                  <a:txBody>
                    <a:bodyPr/>
                    <a:lstStyle/>
                    <a:p>
                      <a:pPr indent="0" lvl="0" marL="0" rtl="0" algn="ctr">
                        <a:spcBef>
                          <a:spcPts val="0"/>
                        </a:spcBef>
                        <a:spcAft>
                          <a:spcPts val="0"/>
                        </a:spcAft>
                        <a:buNone/>
                      </a:pPr>
                      <a:r>
                        <a:rPr lang="ca">
                          <a:solidFill>
                            <a:srgbClr val="FFFFFF"/>
                          </a:solidFill>
                        </a:rPr>
                        <a:t>517</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DF6665"/>
                    </a:solidFill>
                  </a:tcPr>
                </a:tc>
                <a:tc>
                  <a:txBody>
                    <a:bodyPr/>
                    <a:lstStyle/>
                    <a:p>
                      <a:pPr indent="0" lvl="0" marL="0" rtl="0" algn="ctr">
                        <a:spcBef>
                          <a:spcPts val="0"/>
                        </a:spcBef>
                        <a:spcAft>
                          <a:spcPts val="0"/>
                        </a:spcAft>
                        <a:buNone/>
                      </a:pPr>
                      <a:r>
                        <a:rPr lang="ca">
                          <a:solidFill>
                            <a:srgbClr val="FFFFFF"/>
                          </a:solidFill>
                        </a:rPr>
                        <a:t>417</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DF6665"/>
                    </a:solidFill>
                  </a:tcPr>
                </a:tc>
              </a:tr>
              <a:tr h="753325">
                <a:tc>
                  <a:txBody>
                    <a:bodyPr/>
                    <a:lstStyle/>
                    <a:p>
                      <a:pPr indent="0" lvl="0" marL="0" rtl="0" algn="l">
                        <a:spcBef>
                          <a:spcPts val="0"/>
                        </a:spcBef>
                        <a:spcAft>
                          <a:spcPts val="0"/>
                        </a:spcAft>
                        <a:buNone/>
                      </a:pPr>
                      <a:r>
                        <a:rPr lang="ca" sz="1300">
                          <a:solidFill>
                            <a:srgbClr val="FFFFFF"/>
                          </a:solidFill>
                        </a:rPr>
                        <a:t>BD (</a:t>
                      </a:r>
                      <a:r>
                        <a:rPr lang="ca" sz="1200">
                          <a:solidFill>
                            <a:srgbClr val="FFFFFF"/>
                          </a:solidFill>
                        </a:rPr>
                        <a:t>Mailchimp Standard)</a:t>
                      </a:r>
                      <a:endParaRPr sz="1100">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ctr">
                        <a:spcBef>
                          <a:spcPts val="0"/>
                        </a:spcBef>
                        <a:spcAft>
                          <a:spcPts val="0"/>
                        </a:spcAft>
                        <a:buNone/>
                      </a:pPr>
                      <a:r>
                        <a:rPr lang="ca">
                          <a:solidFill>
                            <a:srgbClr val="FFFFFF"/>
                          </a:solidFill>
                        </a:rPr>
                        <a:t>2280</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ctr">
                        <a:spcBef>
                          <a:spcPts val="0"/>
                        </a:spcBef>
                        <a:spcAft>
                          <a:spcPts val="0"/>
                        </a:spcAft>
                        <a:buNone/>
                      </a:pPr>
                      <a:r>
                        <a:rPr lang="ca">
                          <a:solidFill>
                            <a:srgbClr val="FFFFFF"/>
                          </a:solidFill>
                        </a:rPr>
                        <a:t>1672</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ctr">
                        <a:spcBef>
                          <a:spcPts val="0"/>
                        </a:spcBef>
                        <a:spcAft>
                          <a:spcPts val="0"/>
                        </a:spcAft>
                        <a:buNone/>
                      </a:pPr>
                      <a:r>
                        <a:rPr lang="ca">
                          <a:solidFill>
                            <a:srgbClr val="FFFFFF"/>
                          </a:solidFill>
                        </a:rPr>
                        <a:t>1672</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ctr">
                        <a:spcBef>
                          <a:spcPts val="0"/>
                        </a:spcBef>
                        <a:spcAft>
                          <a:spcPts val="0"/>
                        </a:spcAft>
                        <a:buNone/>
                      </a:pPr>
                      <a:r>
                        <a:rPr lang="ca">
                          <a:solidFill>
                            <a:srgbClr val="FFFFFF"/>
                          </a:solidFill>
                        </a:rPr>
                        <a:t>2052</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ctr">
                        <a:spcBef>
                          <a:spcPts val="0"/>
                        </a:spcBef>
                        <a:spcAft>
                          <a:spcPts val="0"/>
                        </a:spcAft>
                        <a:buNone/>
                      </a:pPr>
                      <a:r>
                        <a:rPr lang="ca">
                          <a:solidFill>
                            <a:srgbClr val="FFFFFF"/>
                          </a:solidFill>
                        </a:rPr>
                        <a:t>2052</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ctr">
                        <a:spcBef>
                          <a:spcPts val="0"/>
                        </a:spcBef>
                        <a:spcAft>
                          <a:spcPts val="0"/>
                        </a:spcAft>
                        <a:buNone/>
                      </a:pPr>
                      <a:r>
                        <a:rPr lang="ca">
                          <a:solidFill>
                            <a:srgbClr val="FFFFFF"/>
                          </a:solidFill>
                        </a:rPr>
                        <a:t>1900</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ctr">
                        <a:spcBef>
                          <a:spcPts val="0"/>
                        </a:spcBef>
                        <a:spcAft>
                          <a:spcPts val="0"/>
                        </a:spcAft>
                        <a:buNone/>
                      </a:pPr>
                      <a:r>
                        <a:rPr lang="ca">
                          <a:solidFill>
                            <a:srgbClr val="FFFFFF"/>
                          </a:solidFill>
                        </a:rPr>
                        <a:t>1748</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ctr">
                        <a:spcBef>
                          <a:spcPts val="0"/>
                        </a:spcBef>
                        <a:spcAft>
                          <a:spcPts val="0"/>
                        </a:spcAft>
                        <a:buNone/>
                      </a:pPr>
                      <a:r>
                        <a:rPr lang="ca">
                          <a:solidFill>
                            <a:srgbClr val="FFFFFF"/>
                          </a:solidFill>
                        </a:rPr>
                        <a:t>1748</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ctr">
                        <a:spcBef>
                          <a:spcPts val="0"/>
                        </a:spcBef>
                        <a:spcAft>
                          <a:spcPts val="0"/>
                        </a:spcAft>
                        <a:buNone/>
                      </a:pPr>
                      <a:r>
                        <a:rPr lang="ca">
                          <a:solidFill>
                            <a:srgbClr val="FFFFFF"/>
                          </a:solidFill>
                        </a:rPr>
                        <a:t>1748</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ctr">
                        <a:spcBef>
                          <a:spcPts val="0"/>
                        </a:spcBef>
                        <a:spcAft>
                          <a:spcPts val="0"/>
                        </a:spcAft>
                        <a:buNone/>
                      </a:pPr>
                      <a:r>
                        <a:rPr lang="ca">
                          <a:solidFill>
                            <a:srgbClr val="FFFFFF"/>
                          </a:solidFill>
                        </a:rPr>
                        <a:t>1748</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ctr">
                        <a:spcBef>
                          <a:spcPts val="0"/>
                        </a:spcBef>
                        <a:spcAft>
                          <a:spcPts val="0"/>
                        </a:spcAft>
                        <a:buNone/>
                      </a:pPr>
                      <a:r>
                        <a:rPr lang="ca">
                          <a:solidFill>
                            <a:srgbClr val="FFFFFF"/>
                          </a:solidFill>
                        </a:rPr>
                        <a:t>2888</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ctr">
                        <a:spcBef>
                          <a:spcPts val="0"/>
                        </a:spcBef>
                        <a:spcAft>
                          <a:spcPts val="0"/>
                        </a:spcAft>
                        <a:buNone/>
                      </a:pPr>
                      <a:r>
                        <a:rPr lang="ca">
                          <a:solidFill>
                            <a:srgbClr val="FFFFFF"/>
                          </a:solidFill>
                        </a:rPr>
                        <a:t>2660</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r>
              <a:tr h="316275">
                <a:tc>
                  <a:txBody>
                    <a:bodyPr/>
                    <a:lstStyle/>
                    <a:p>
                      <a:pPr indent="0" lvl="0" marL="0" rtl="0" algn="l">
                        <a:spcBef>
                          <a:spcPts val="0"/>
                        </a:spcBef>
                        <a:spcAft>
                          <a:spcPts val="0"/>
                        </a:spcAft>
                        <a:buNone/>
                      </a:pPr>
                      <a:r>
                        <a:rPr lang="ca">
                          <a:solidFill>
                            <a:srgbClr val="FFFFFF"/>
                          </a:solidFill>
                        </a:rPr>
                        <a:t>TOTAL</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9525">
                      <a:solidFill>
                        <a:srgbClr val="CCCCCC"/>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E69138"/>
                    </a:solidFill>
                  </a:tcPr>
                </a:tc>
                <a:tc>
                  <a:txBody>
                    <a:bodyPr/>
                    <a:lstStyle/>
                    <a:p>
                      <a:pPr indent="0" lvl="0" marL="0" rtl="0" algn="ctr">
                        <a:lnSpc>
                          <a:spcPct val="115000"/>
                        </a:lnSpc>
                        <a:spcBef>
                          <a:spcPts val="0"/>
                        </a:spcBef>
                        <a:spcAft>
                          <a:spcPts val="0"/>
                        </a:spcAft>
                        <a:buNone/>
                      </a:pPr>
                      <a:r>
                        <a:rPr lang="ca" sz="1300"/>
                        <a:t>9714</a:t>
                      </a:r>
                      <a:endParaRPr sz="13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19050">
                      <a:solidFill>
                        <a:srgbClr val="B1CCF9"/>
                      </a:solidFill>
                      <a:prstDash val="solid"/>
                      <a:round/>
                      <a:headEnd len="sm" w="sm" type="none"/>
                      <a:tailEnd len="sm" w="sm" type="none"/>
                    </a:lnT>
                    <a:lnB cap="flat" cmpd="sng" w="9525">
                      <a:solidFill>
                        <a:srgbClr val="CCCCCC"/>
                      </a:solidFill>
                      <a:prstDash val="solid"/>
                      <a:round/>
                      <a:headEnd len="sm" w="sm" type="none"/>
                      <a:tailEnd len="sm" w="sm" type="none"/>
                    </a:lnB>
                    <a:solidFill>
                      <a:srgbClr val="FFAB40"/>
                    </a:solidFill>
                  </a:tcPr>
                </a:tc>
                <a:tc>
                  <a:txBody>
                    <a:bodyPr/>
                    <a:lstStyle/>
                    <a:p>
                      <a:pPr indent="0" lvl="0" marL="0" rtl="0" algn="ctr">
                        <a:lnSpc>
                          <a:spcPct val="115000"/>
                        </a:lnSpc>
                        <a:spcBef>
                          <a:spcPts val="0"/>
                        </a:spcBef>
                        <a:spcAft>
                          <a:spcPts val="0"/>
                        </a:spcAft>
                        <a:buNone/>
                      </a:pPr>
                      <a:r>
                        <a:rPr lang="ca" sz="1300"/>
                        <a:t>2831</a:t>
                      </a:r>
                      <a:endParaRPr sz="13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19050">
                      <a:solidFill>
                        <a:srgbClr val="B1CCF9"/>
                      </a:solidFill>
                      <a:prstDash val="solid"/>
                      <a:round/>
                      <a:headEnd len="sm" w="sm" type="none"/>
                      <a:tailEnd len="sm" w="sm" type="none"/>
                    </a:lnT>
                    <a:lnB cap="flat" cmpd="sng" w="9525">
                      <a:solidFill>
                        <a:srgbClr val="CCCCCC"/>
                      </a:solidFill>
                      <a:prstDash val="solid"/>
                      <a:round/>
                      <a:headEnd len="sm" w="sm" type="none"/>
                      <a:tailEnd len="sm" w="sm" type="none"/>
                    </a:lnB>
                    <a:solidFill>
                      <a:srgbClr val="FFAB40"/>
                    </a:solidFill>
                  </a:tcPr>
                </a:tc>
                <a:tc>
                  <a:txBody>
                    <a:bodyPr/>
                    <a:lstStyle/>
                    <a:p>
                      <a:pPr indent="0" lvl="0" marL="0" rtl="0" algn="ctr">
                        <a:lnSpc>
                          <a:spcPct val="115000"/>
                        </a:lnSpc>
                        <a:spcBef>
                          <a:spcPts val="0"/>
                        </a:spcBef>
                        <a:spcAft>
                          <a:spcPts val="0"/>
                        </a:spcAft>
                        <a:buNone/>
                      </a:pPr>
                      <a:r>
                        <a:rPr lang="ca" sz="1300"/>
                        <a:t>2831</a:t>
                      </a:r>
                      <a:endParaRPr sz="13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19050">
                      <a:solidFill>
                        <a:srgbClr val="B1CCF9"/>
                      </a:solidFill>
                      <a:prstDash val="solid"/>
                      <a:round/>
                      <a:headEnd len="sm" w="sm" type="none"/>
                      <a:tailEnd len="sm" w="sm" type="none"/>
                    </a:lnT>
                    <a:lnB cap="flat" cmpd="sng" w="9525">
                      <a:solidFill>
                        <a:srgbClr val="CCCCCC"/>
                      </a:solidFill>
                      <a:prstDash val="solid"/>
                      <a:round/>
                      <a:headEnd len="sm" w="sm" type="none"/>
                      <a:tailEnd len="sm" w="sm" type="none"/>
                    </a:lnB>
                    <a:solidFill>
                      <a:srgbClr val="FFAB40"/>
                    </a:solidFill>
                  </a:tcPr>
                </a:tc>
                <a:tc>
                  <a:txBody>
                    <a:bodyPr/>
                    <a:lstStyle/>
                    <a:p>
                      <a:pPr indent="0" lvl="0" marL="0" rtl="0" algn="ctr">
                        <a:lnSpc>
                          <a:spcPct val="115000"/>
                        </a:lnSpc>
                        <a:spcBef>
                          <a:spcPts val="0"/>
                        </a:spcBef>
                        <a:spcAft>
                          <a:spcPts val="0"/>
                        </a:spcAft>
                        <a:buNone/>
                      </a:pPr>
                      <a:r>
                        <a:rPr lang="ca" sz="1300"/>
                        <a:t>6336</a:t>
                      </a:r>
                      <a:endParaRPr sz="13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19050">
                      <a:solidFill>
                        <a:srgbClr val="B1CCF9"/>
                      </a:solidFill>
                      <a:prstDash val="solid"/>
                      <a:round/>
                      <a:headEnd len="sm" w="sm" type="none"/>
                      <a:tailEnd len="sm" w="sm" type="none"/>
                    </a:lnT>
                    <a:lnB cap="flat" cmpd="sng" w="9525">
                      <a:solidFill>
                        <a:srgbClr val="CCCCCC"/>
                      </a:solidFill>
                      <a:prstDash val="solid"/>
                      <a:round/>
                      <a:headEnd len="sm" w="sm" type="none"/>
                      <a:tailEnd len="sm" w="sm" type="none"/>
                    </a:lnB>
                    <a:solidFill>
                      <a:srgbClr val="FFAB40"/>
                    </a:solidFill>
                  </a:tcPr>
                </a:tc>
                <a:tc>
                  <a:txBody>
                    <a:bodyPr/>
                    <a:lstStyle/>
                    <a:p>
                      <a:pPr indent="0" lvl="0" marL="0" rtl="0" algn="ctr">
                        <a:lnSpc>
                          <a:spcPct val="115000"/>
                        </a:lnSpc>
                        <a:spcBef>
                          <a:spcPts val="0"/>
                        </a:spcBef>
                        <a:spcAft>
                          <a:spcPts val="0"/>
                        </a:spcAft>
                        <a:buNone/>
                      </a:pPr>
                      <a:r>
                        <a:rPr lang="ca" sz="1300"/>
                        <a:t>7461</a:t>
                      </a:r>
                      <a:endParaRPr sz="13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19050">
                      <a:solidFill>
                        <a:srgbClr val="B1CCF9"/>
                      </a:solidFill>
                      <a:prstDash val="solid"/>
                      <a:round/>
                      <a:headEnd len="sm" w="sm" type="none"/>
                      <a:tailEnd len="sm" w="sm" type="none"/>
                    </a:lnT>
                    <a:lnB cap="flat" cmpd="sng" w="9525">
                      <a:solidFill>
                        <a:srgbClr val="CCCCCC"/>
                      </a:solidFill>
                      <a:prstDash val="solid"/>
                      <a:round/>
                      <a:headEnd len="sm" w="sm" type="none"/>
                      <a:tailEnd len="sm" w="sm" type="none"/>
                    </a:lnB>
                    <a:solidFill>
                      <a:srgbClr val="FFAB40"/>
                    </a:solidFill>
                  </a:tcPr>
                </a:tc>
                <a:tc>
                  <a:txBody>
                    <a:bodyPr/>
                    <a:lstStyle/>
                    <a:p>
                      <a:pPr indent="0" lvl="0" marL="0" rtl="0" algn="ctr">
                        <a:lnSpc>
                          <a:spcPct val="115000"/>
                        </a:lnSpc>
                        <a:spcBef>
                          <a:spcPts val="0"/>
                        </a:spcBef>
                        <a:spcAft>
                          <a:spcPts val="0"/>
                        </a:spcAft>
                        <a:buNone/>
                      </a:pPr>
                      <a:r>
                        <a:rPr lang="ca" sz="1300"/>
                        <a:t>7209</a:t>
                      </a:r>
                      <a:endParaRPr sz="13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19050">
                      <a:solidFill>
                        <a:srgbClr val="B1CCF9"/>
                      </a:solidFill>
                      <a:prstDash val="solid"/>
                      <a:round/>
                      <a:headEnd len="sm" w="sm" type="none"/>
                      <a:tailEnd len="sm" w="sm" type="none"/>
                    </a:lnT>
                    <a:lnB cap="flat" cmpd="sng" w="9525">
                      <a:solidFill>
                        <a:srgbClr val="CCCCCC"/>
                      </a:solidFill>
                      <a:prstDash val="solid"/>
                      <a:round/>
                      <a:headEnd len="sm" w="sm" type="none"/>
                      <a:tailEnd len="sm" w="sm" type="none"/>
                    </a:lnB>
                    <a:solidFill>
                      <a:srgbClr val="FFAB40"/>
                    </a:solidFill>
                  </a:tcPr>
                </a:tc>
                <a:tc>
                  <a:txBody>
                    <a:bodyPr/>
                    <a:lstStyle/>
                    <a:p>
                      <a:pPr indent="0" lvl="0" marL="0" rtl="0" algn="ctr">
                        <a:lnSpc>
                          <a:spcPct val="115000"/>
                        </a:lnSpc>
                        <a:spcBef>
                          <a:spcPts val="0"/>
                        </a:spcBef>
                        <a:spcAft>
                          <a:spcPts val="0"/>
                        </a:spcAft>
                        <a:buNone/>
                      </a:pPr>
                      <a:r>
                        <a:rPr lang="ca" sz="1300"/>
                        <a:t>2999</a:t>
                      </a:r>
                      <a:endParaRPr sz="13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19050">
                      <a:solidFill>
                        <a:srgbClr val="B1CCF9"/>
                      </a:solidFill>
                      <a:prstDash val="solid"/>
                      <a:round/>
                      <a:headEnd len="sm" w="sm" type="none"/>
                      <a:tailEnd len="sm" w="sm" type="none"/>
                    </a:lnT>
                    <a:lnB cap="flat" cmpd="sng" w="9525">
                      <a:solidFill>
                        <a:srgbClr val="CCCCCC"/>
                      </a:solidFill>
                      <a:prstDash val="solid"/>
                      <a:round/>
                      <a:headEnd len="sm" w="sm" type="none"/>
                      <a:tailEnd len="sm" w="sm" type="none"/>
                    </a:lnB>
                    <a:solidFill>
                      <a:srgbClr val="FFAB40"/>
                    </a:solidFill>
                  </a:tcPr>
                </a:tc>
                <a:tc>
                  <a:txBody>
                    <a:bodyPr/>
                    <a:lstStyle/>
                    <a:p>
                      <a:pPr indent="0" lvl="0" marL="0" rtl="0" algn="ctr">
                        <a:lnSpc>
                          <a:spcPct val="115000"/>
                        </a:lnSpc>
                        <a:spcBef>
                          <a:spcPts val="0"/>
                        </a:spcBef>
                        <a:spcAft>
                          <a:spcPts val="0"/>
                        </a:spcAft>
                        <a:buNone/>
                      </a:pPr>
                      <a:r>
                        <a:rPr lang="ca" sz="1300"/>
                        <a:t>2999</a:t>
                      </a:r>
                      <a:endParaRPr sz="13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19050">
                      <a:solidFill>
                        <a:srgbClr val="B1CCF9"/>
                      </a:solidFill>
                      <a:prstDash val="solid"/>
                      <a:round/>
                      <a:headEnd len="sm" w="sm" type="none"/>
                      <a:tailEnd len="sm" w="sm" type="none"/>
                    </a:lnT>
                    <a:lnB cap="flat" cmpd="sng" w="9525">
                      <a:solidFill>
                        <a:srgbClr val="CCCCCC"/>
                      </a:solidFill>
                      <a:prstDash val="solid"/>
                      <a:round/>
                      <a:headEnd len="sm" w="sm" type="none"/>
                      <a:tailEnd len="sm" w="sm" type="none"/>
                    </a:lnB>
                    <a:solidFill>
                      <a:srgbClr val="FFAB40"/>
                    </a:solidFill>
                  </a:tcPr>
                </a:tc>
                <a:tc>
                  <a:txBody>
                    <a:bodyPr/>
                    <a:lstStyle/>
                    <a:p>
                      <a:pPr indent="0" lvl="0" marL="0" rtl="0" algn="ctr">
                        <a:lnSpc>
                          <a:spcPct val="115000"/>
                        </a:lnSpc>
                        <a:spcBef>
                          <a:spcPts val="0"/>
                        </a:spcBef>
                        <a:spcAft>
                          <a:spcPts val="0"/>
                        </a:spcAft>
                        <a:buNone/>
                      </a:pPr>
                      <a:r>
                        <a:rPr lang="ca" sz="1300"/>
                        <a:t>3874</a:t>
                      </a:r>
                      <a:endParaRPr sz="13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19050">
                      <a:solidFill>
                        <a:srgbClr val="B1CCF9"/>
                      </a:solidFill>
                      <a:prstDash val="solid"/>
                      <a:round/>
                      <a:headEnd len="sm" w="sm" type="none"/>
                      <a:tailEnd len="sm" w="sm" type="none"/>
                    </a:lnT>
                    <a:lnB cap="flat" cmpd="sng" w="9525">
                      <a:solidFill>
                        <a:srgbClr val="CCCCCC"/>
                      </a:solidFill>
                      <a:prstDash val="solid"/>
                      <a:round/>
                      <a:headEnd len="sm" w="sm" type="none"/>
                      <a:tailEnd len="sm" w="sm" type="none"/>
                    </a:lnB>
                    <a:solidFill>
                      <a:srgbClr val="FFAB40"/>
                    </a:solidFill>
                  </a:tcPr>
                </a:tc>
                <a:tc>
                  <a:txBody>
                    <a:bodyPr/>
                    <a:lstStyle/>
                    <a:p>
                      <a:pPr indent="0" lvl="0" marL="0" rtl="0" algn="ctr">
                        <a:lnSpc>
                          <a:spcPct val="115000"/>
                        </a:lnSpc>
                        <a:spcBef>
                          <a:spcPts val="0"/>
                        </a:spcBef>
                        <a:spcAft>
                          <a:spcPts val="0"/>
                        </a:spcAft>
                        <a:buNone/>
                      </a:pPr>
                      <a:r>
                        <a:rPr lang="ca" sz="1300"/>
                        <a:t>2957</a:t>
                      </a:r>
                      <a:endParaRPr sz="13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19050">
                      <a:solidFill>
                        <a:srgbClr val="B1CCF9"/>
                      </a:solidFill>
                      <a:prstDash val="solid"/>
                      <a:round/>
                      <a:headEnd len="sm" w="sm" type="none"/>
                      <a:tailEnd len="sm" w="sm" type="none"/>
                    </a:lnT>
                    <a:lnB cap="flat" cmpd="sng" w="9525">
                      <a:solidFill>
                        <a:srgbClr val="CCCCCC"/>
                      </a:solidFill>
                      <a:prstDash val="solid"/>
                      <a:round/>
                      <a:headEnd len="sm" w="sm" type="none"/>
                      <a:tailEnd len="sm" w="sm" type="none"/>
                    </a:lnB>
                    <a:solidFill>
                      <a:srgbClr val="FFAB40"/>
                    </a:solidFill>
                  </a:tcPr>
                </a:tc>
                <a:tc>
                  <a:txBody>
                    <a:bodyPr/>
                    <a:lstStyle/>
                    <a:p>
                      <a:pPr indent="0" lvl="0" marL="0" rtl="0" algn="ctr">
                        <a:lnSpc>
                          <a:spcPct val="115000"/>
                        </a:lnSpc>
                        <a:spcBef>
                          <a:spcPts val="0"/>
                        </a:spcBef>
                        <a:spcAft>
                          <a:spcPts val="0"/>
                        </a:spcAft>
                        <a:buNone/>
                      </a:pPr>
                      <a:r>
                        <a:rPr lang="ca" sz="1300"/>
                        <a:t>21647</a:t>
                      </a:r>
                      <a:endParaRPr sz="13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19050">
                      <a:solidFill>
                        <a:srgbClr val="B1CCF9"/>
                      </a:solidFill>
                      <a:prstDash val="solid"/>
                      <a:round/>
                      <a:headEnd len="sm" w="sm" type="none"/>
                      <a:tailEnd len="sm" w="sm" type="none"/>
                    </a:lnT>
                    <a:lnB cap="flat" cmpd="sng" w="9525">
                      <a:solidFill>
                        <a:srgbClr val="CCCCCC"/>
                      </a:solidFill>
                      <a:prstDash val="solid"/>
                      <a:round/>
                      <a:headEnd len="sm" w="sm" type="none"/>
                      <a:tailEnd len="sm" w="sm" type="none"/>
                    </a:lnB>
                    <a:solidFill>
                      <a:srgbClr val="FFAB40"/>
                    </a:solidFill>
                  </a:tcPr>
                </a:tc>
                <a:tc>
                  <a:txBody>
                    <a:bodyPr/>
                    <a:lstStyle/>
                    <a:p>
                      <a:pPr indent="0" lvl="0" marL="0" rtl="0" algn="ctr">
                        <a:lnSpc>
                          <a:spcPct val="115000"/>
                        </a:lnSpc>
                        <a:spcBef>
                          <a:spcPts val="0"/>
                        </a:spcBef>
                        <a:spcAft>
                          <a:spcPts val="0"/>
                        </a:spcAft>
                        <a:buNone/>
                      </a:pPr>
                      <a:r>
                        <a:rPr lang="ca" sz="1300"/>
                        <a:t>9319</a:t>
                      </a:r>
                      <a:endParaRPr sz="1300"/>
                    </a:p>
                  </a:txBody>
                  <a:tcPr marT="19050" marB="19050" marR="28575" marL="28575" anchor="ctr">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19050">
                      <a:solidFill>
                        <a:srgbClr val="B1CCF9"/>
                      </a:solidFill>
                      <a:prstDash val="solid"/>
                      <a:round/>
                      <a:headEnd len="sm" w="sm" type="none"/>
                      <a:tailEnd len="sm" w="sm" type="none"/>
                    </a:lnT>
                    <a:lnB cap="flat" cmpd="sng" w="9525">
                      <a:solidFill>
                        <a:srgbClr val="CCCCCC"/>
                      </a:solidFill>
                      <a:prstDash val="solid"/>
                      <a:round/>
                      <a:headEnd len="sm" w="sm" type="none"/>
                      <a:tailEnd len="sm" w="sm" type="none"/>
                    </a:lnB>
                    <a:solidFill>
                      <a:srgbClr val="FFAB40"/>
                    </a:solidFill>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1938"/>
        </a:solidFill>
      </p:bgPr>
    </p:bg>
    <p:spTree>
      <p:nvGrpSpPr>
        <p:cNvPr id="141" name="Shape 141"/>
        <p:cNvGrpSpPr/>
        <p:nvPr/>
      </p:nvGrpSpPr>
      <p:grpSpPr>
        <a:xfrm>
          <a:off x="0" y="0"/>
          <a:ext cx="0" cy="0"/>
          <a:chOff x="0" y="0"/>
          <a:chExt cx="0" cy="0"/>
        </a:xfrm>
      </p:grpSpPr>
      <p:sp>
        <p:nvSpPr>
          <p:cNvPr id="142" name="Google Shape;142;p27"/>
          <p:cNvSpPr txBox="1"/>
          <p:nvPr>
            <p:ph type="title"/>
          </p:nvPr>
        </p:nvSpPr>
        <p:spPr>
          <a:xfrm>
            <a:off x="1399200" y="2024850"/>
            <a:ext cx="6345600" cy="1093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ca" sz="3020">
                <a:solidFill>
                  <a:schemeClr val="lt1"/>
                </a:solidFill>
                <a:latin typeface="Comfortaa"/>
                <a:ea typeface="Comfortaa"/>
                <a:cs typeface="Comfortaa"/>
                <a:sym typeface="Comfortaa"/>
              </a:rPr>
              <a:t>Adquisición y Construcción </a:t>
            </a:r>
            <a:endParaRPr sz="3020">
              <a:solidFill>
                <a:schemeClr val="lt1"/>
              </a:solidFill>
              <a:latin typeface="Comfortaa"/>
              <a:ea typeface="Comfortaa"/>
              <a:cs typeface="Comfortaa"/>
              <a:sym typeface="Comfortaa"/>
            </a:endParaRPr>
          </a:p>
          <a:p>
            <a:pPr indent="0" lvl="0" marL="0" rtl="0" algn="ctr">
              <a:spcBef>
                <a:spcPts val="0"/>
              </a:spcBef>
              <a:spcAft>
                <a:spcPts val="0"/>
              </a:spcAft>
              <a:buClr>
                <a:schemeClr val="dk1"/>
              </a:buClr>
              <a:buSzPts val="990"/>
              <a:buFont typeface="Arial"/>
              <a:buNone/>
            </a:pPr>
            <a:r>
              <a:rPr lang="ca" sz="3020">
                <a:solidFill>
                  <a:schemeClr val="lt1"/>
                </a:solidFill>
                <a:latin typeface="Comfortaa"/>
                <a:ea typeface="Comfortaa"/>
                <a:cs typeface="Comfortaa"/>
                <a:sym typeface="Comfortaa"/>
              </a:rPr>
              <a:t>de una BD </a:t>
            </a:r>
            <a:r>
              <a:rPr lang="ca" sz="3020">
                <a:solidFill>
                  <a:schemeClr val="lt1"/>
                </a:solidFill>
                <a:latin typeface="Comfortaa"/>
                <a:ea typeface="Comfortaa"/>
                <a:cs typeface="Comfortaa"/>
                <a:sym typeface="Comfortaa"/>
              </a:rPr>
              <a:t>propia</a:t>
            </a:r>
            <a:endParaRPr sz="3020">
              <a:solidFill>
                <a:schemeClr val="lt1"/>
              </a:solidFill>
              <a:latin typeface="Comfortaa"/>
              <a:ea typeface="Comfortaa"/>
              <a:cs typeface="Comfortaa"/>
              <a:sym typeface="Comforta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1938"/>
        </a:solidFill>
      </p:bgPr>
    </p:bg>
    <p:spTree>
      <p:nvGrpSpPr>
        <p:cNvPr id="146" name="Shape 146"/>
        <p:cNvGrpSpPr/>
        <p:nvPr/>
      </p:nvGrpSpPr>
      <p:grpSpPr>
        <a:xfrm>
          <a:off x="0" y="0"/>
          <a:ext cx="0" cy="0"/>
          <a:chOff x="0" y="0"/>
          <a:chExt cx="0" cy="0"/>
        </a:xfrm>
      </p:grpSpPr>
      <p:sp>
        <p:nvSpPr>
          <p:cNvPr id="147" name="Google Shape;147;p28"/>
          <p:cNvSpPr/>
          <p:nvPr/>
        </p:nvSpPr>
        <p:spPr>
          <a:xfrm>
            <a:off x="4468950" y="448500"/>
            <a:ext cx="3244500" cy="4246500"/>
          </a:xfrm>
          <a:prstGeom prst="bracePair">
            <a:avLst/>
          </a:prstGeom>
          <a:noFill/>
          <a:ln cap="flat" cmpd="sng" w="19050">
            <a:solidFill>
              <a:srgbClr val="B1CCF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
        <p:nvSpPr>
          <p:cNvPr id="148" name="Google Shape;148;p28"/>
          <p:cNvSpPr txBox="1"/>
          <p:nvPr>
            <p:ph type="title"/>
          </p:nvPr>
        </p:nvSpPr>
        <p:spPr>
          <a:xfrm>
            <a:off x="360025" y="268000"/>
            <a:ext cx="8013000" cy="62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lang="ca" sz="2520">
                <a:solidFill>
                  <a:schemeClr val="lt1"/>
                </a:solidFill>
                <a:latin typeface="Comfortaa"/>
                <a:ea typeface="Comfortaa"/>
                <a:cs typeface="Comfortaa"/>
                <a:sym typeface="Comfortaa"/>
              </a:rPr>
              <a:t>Adquisición</a:t>
            </a:r>
            <a:endParaRPr sz="2520">
              <a:solidFill>
                <a:schemeClr val="lt1"/>
              </a:solidFill>
              <a:latin typeface="Comfortaa"/>
              <a:ea typeface="Comfortaa"/>
              <a:cs typeface="Comfortaa"/>
              <a:sym typeface="Comfortaa"/>
            </a:endParaRPr>
          </a:p>
        </p:txBody>
      </p:sp>
      <p:sp>
        <p:nvSpPr>
          <p:cNvPr id="149" name="Google Shape;149;p28"/>
          <p:cNvSpPr/>
          <p:nvPr/>
        </p:nvSpPr>
        <p:spPr>
          <a:xfrm>
            <a:off x="1019588" y="1973700"/>
            <a:ext cx="1987500" cy="1196100"/>
          </a:xfrm>
          <a:prstGeom prst="roundRect">
            <a:avLst>
              <a:gd fmla="val 16667" name="adj"/>
            </a:avLst>
          </a:prstGeom>
          <a:solidFill>
            <a:srgbClr val="013180"/>
          </a:solidFill>
          <a:ln cap="flat" cmpd="sng" w="19050">
            <a:solidFill>
              <a:srgbClr val="B1CCF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ca" sz="1200">
                <a:solidFill>
                  <a:schemeClr val="lt1"/>
                </a:solidFill>
              </a:rPr>
              <a:t>Tiendas físicas</a:t>
            </a:r>
            <a:endParaRPr b="1" sz="1200">
              <a:solidFill>
                <a:schemeClr val="lt1"/>
              </a:solidFill>
            </a:endParaRPr>
          </a:p>
          <a:p>
            <a:pPr indent="0" lvl="0" marL="0" rtl="0" algn="l">
              <a:spcBef>
                <a:spcPts val="0"/>
              </a:spcBef>
              <a:spcAft>
                <a:spcPts val="0"/>
              </a:spcAft>
              <a:buNone/>
            </a:pPr>
            <a:r>
              <a:t/>
            </a:r>
            <a:endParaRPr b="1" sz="1200">
              <a:solidFill>
                <a:schemeClr val="lt1"/>
              </a:solidFill>
            </a:endParaRPr>
          </a:p>
          <a:p>
            <a:pPr indent="0" lvl="0" marL="0" rtl="0" algn="l">
              <a:spcBef>
                <a:spcPts val="0"/>
              </a:spcBef>
              <a:spcAft>
                <a:spcPts val="0"/>
              </a:spcAft>
              <a:buNone/>
            </a:pPr>
            <a:r>
              <a:rPr lang="ca" sz="1000">
                <a:solidFill>
                  <a:schemeClr val="lt1"/>
                </a:solidFill>
              </a:rPr>
              <a:t>9 Tiendas en España</a:t>
            </a:r>
            <a:endParaRPr sz="1000">
              <a:solidFill>
                <a:schemeClr val="lt1"/>
              </a:solidFill>
            </a:endParaRPr>
          </a:p>
          <a:p>
            <a:pPr indent="0" lvl="0" marL="0" rtl="0" algn="l">
              <a:spcBef>
                <a:spcPts val="0"/>
              </a:spcBef>
              <a:spcAft>
                <a:spcPts val="0"/>
              </a:spcAft>
              <a:buNone/>
            </a:pPr>
            <a:r>
              <a:rPr lang="ca" sz="1000">
                <a:solidFill>
                  <a:schemeClr val="lt1"/>
                </a:solidFill>
              </a:rPr>
              <a:t>~50 compras al mes</a:t>
            </a:r>
            <a:endParaRPr sz="1000">
              <a:solidFill>
                <a:schemeClr val="lt1"/>
              </a:solidFill>
            </a:endParaRPr>
          </a:p>
          <a:p>
            <a:pPr indent="0" lvl="0" marL="0" rtl="0" algn="l">
              <a:spcBef>
                <a:spcPts val="0"/>
              </a:spcBef>
              <a:spcAft>
                <a:spcPts val="0"/>
              </a:spcAft>
              <a:buNone/>
            </a:pPr>
            <a:r>
              <a:rPr lang="ca" sz="1000">
                <a:solidFill>
                  <a:schemeClr val="lt1"/>
                </a:solidFill>
              </a:rPr>
              <a:t>~200 clientes en una BD</a:t>
            </a:r>
            <a:endParaRPr sz="1000">
              <a:solidFill>
                <a:schemeClr val="lt1"/>
              </a:solidFill>
            </a:endParaRPr>
          </a:p>
        </p:txBody>
      </p:sp>
      <p:sp>
        <p:nvSpPr>
          <p:cNvPr id="150" name="Google Shape;150;p28"/>
          <p:cNvSpPr/>
          <p:nvPr/>
        </p:nvSpPr>
        <p:spPr>
          <a:xfrm>
            <a:off x="5010900" y="545550"/>
            <a:ext cx="2160600" cy="1196100"/>
          </a:xfrm>
          <a:prstGeom prst="roundRect">
            <a:avLst>
              <a:gd fmla="val 16667" name="adj"/>
            </a:avLst>
          </a:prstGeom>
          <a:solidFill>
            <a:srgbClr val="013180"/>
          </a:solidFill>
          <a:ln cap="flat" cmpd="sng" w="19050">
            <a:solidFill>
              <a:srgbClr val="B1CCF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ca" sz="1200">
                <a:solidFill>
                  <a:schemeClr val="lt1"/>
                </a:solidFill>
              </a:rPr>
              <a:t>Alquiler de BD</a:t>
            </a:r>
            <a:endParaRPr b="1" sz="1200">
              <a:solidFill>
                <a:schemeClr val="lt1"/>
              </a:solidFill>
            </a:endParaRPr>
          </a:p>
          <a:p>
            <a:pPr indent="0" lvl="0" marL="0" rtl="0" algn="l">
              <a:spcBef>
                <a:spcPts val="0"/>
              </a:spcBef>
              <a:spcAft>
                <a:spcPts val="0"/>
              </a:spcAft>
              <a:buNone/>
            </a:pPr>
            <a:r>
              <a:t/>
            </a:r>
            <a:endParaRPr b="1" sz="1200">
              <a:solidFill>
                <a:schemeClr val="lt1"/>
              </a:solidFill>
            </a:endParaRPr>
          </a:p>
          <a:p>
            <a:pPr indent="0" lvl="0" marL="0" rtl="0" algn="l">
              <a:spcBef>
                <a:spcPts val="0"/>
              </a:spcBef>
              <a:spcAft>
                <a:spcPts val="0"/>
              </a:spcAft>
              <a:buNone/>
            </a:pPr>
            <a:r>
              <a:rPr lang="ca" sz="1000">
                <a:solidFill>
                  <a:schemeClr val="lt1"/>
                </a:solidFill>
              </a:rPr>
              <a:t>Especifica para cada campaña</a:t>
            </a:r>
            <a:endParaRPr sz="1000">
              <a:solidFill>
                <a:schemeClr val="lt1"/>
              </a:solidFill>
            </a:endParaRPr>
          </a:p>
        </p:txBody>
      </p:sp>
      <p:sp>
        <p:nvSpPr>
          <p:cNvPr id="151" name="Google Shape;151;p28"/>
          <p:cNvSpPr txBox="1"/>
          <p:nvPr/>
        </p:nvSpPr>
        <p:spPr>
          <a:xfrm>
            <a:off x="3580975" y="2336250"/>
            <a:ext cx="314100" cy="47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800">
                <a:solidFill>
                  <a:schemeClr val="lt1"/>
                </a:solidFill>
              </a:rPr>
              <a:t>+</a:t>
            </a:r>
            <a:endParaRPr sz="1800">
              <a:solidFill>
                <a:schemeClr val="lt1"/>
              </a:solidFill>
            </a:endParaRPr>
          </a:p>
        </p:txBody>
      </p:sp>
      <p:sp>
        <p:nvSpPr>
          <p:cNvPr id="152" name="Google Shape;152;p28"/>
          <p:cNvSpPr/>
          <p:nvPr/>
        </p:nvSpPr>
        <p:spPr>
          <a:xfrm>
            <a:off x="5011050" y="1973700"/>
            <a:ext cx="2160600" cy="1196100"/>
          </a:xfrm>
          <a:prstGeom prst="roundRect">
            <a:avLst>
              <a:gd fmla="val 16667" name="adj"/>
            </a:avLst>
          </a:prstGeom>
          <a:solidFill>
            <a:srgbClr val="013180"/>
          </a:solidFill>
          <a:ln cap="flat" cmpd="sng" w="19050">
            <a:solidFill>
              <a:srgbClr val="B1CCF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ca" sz="1200">
                <a:solidFill>
                  <a:schemeClr val="lt1"/>
                </a:solidFill>
              </a:rPr>
              <a:t>Quizzes</a:t>
            </a:r>
            <a:r>
              <a:rPr b="1" lang="ca" sz="1200">
                <a:solidFill>
                  <a:schemeClr val="lt1"/>
                </a:solidFill>
              </a:rPr>
              <a:t> Online</a:t>
            </a:r>
            <a:endParaRPr b="1" sz="1200">
              <a:solidFill>
                <a:schemeClr val="lt1"/>
              </a:solidFill>
            </a:endParaRPr>
          </a:p>
          <a:p>
            <a:pPr indent="0" lvl="0" marL="0" rtl="0" algn="l">
              <a:spcBef>
                <a:spcPts val="0"/>
              </a:spcBef>
              <a:spcAft>
                <a:spcPts val="0"/>
              </a:spcAft>
              <a:buNone/>
            </a:pPr>
            <a:r>
              <a:t/>
            </a:r>
            <a:endParaRPr b="1" sz="1200">
              <a:solidFill>
                <a:schemeClr val="lt1"/>
              </a:solidFill>
            </a:endParaRPr>
          </a:p>
          <a:p>
            <a:pPr indent="0" lvl="0" marL="0" rtl="0" algn="l">
              <a:spcBef>
                <a:spcPts val="0"/>
              </a:spcBef>
              <a:spcAft>
                <a:spcPts val="0"/>
              </a:spcAft>
              <a:buNone/>
            </a:pPr>
            <a:r>
              <a:rPr lang="ca" sz="1000">
                <a:solidFill>
                  <a:schemeClr val="lt1"/>
                </a:solidFill>
              </a:rPr>
              <a:t>Encuestas</a:t>
            </a:r>
            <a:r>
              <a:rPr lang="ca" sz="1000">
                <a:solidFill>
                  <a:schemeClr val="lt1"/>
                </a:solidFill>
              </a:rPr>
              <a:t> web/rrss con el objetivo de ampliar nuestra BD</a:t>
            </a:r>
            <a:endParaRPr sz="1000">
              <a:solidFill>
                <a:schemeClr val="lt1"/>
              </a:solidFill>
            </a:endParaRPr>
          </a:p>
          <a:p>
            <a:pPr indent="0" lvl="0" marL="0" rtl="0" algn="l">
              <a:spcBef>
                <a:spcPts val="0"/>
              </a:spcBef>
              <a:spcAft>
                <a:spcPts val="0"/>
              </a:spcAft>
              <a:buNone/>
            </a:pPr>
            <a:r>
              <a:rPr lang="ca" sz="1000">
                <a:solidFill>
                  <a:schemeClr val="lt1"/>
                </a:solidFill>
              </a:rPr>
              <a:t>Información consentida y relevante</a:t>
            </a:r>
            <a:endParaRPr sz="1000">
              <a:solidFill>
                <a:schemeClr val="lt1"/>
              </a:solidFill>
            </a:endParaRPr>
          </a:p>
        </p:txBody>
      </p:sp>
      <p:sp>
        <p:nvSpPr>
          <p:cNvPr id="153" name="Google Shape;153;p28"/>
          <p:cNvSpPr/>
          <p:nvPr/>
        </p:nvSpPr>
        <p:spPr>
          <a:xfrm>
            <a:off x="5011050" y="3401850"/>
            <a:ext cx="2160600" cy="1196100"/>
          </a:xfrm>
          <a:prstGeom prst="roundRect">
            <a:avLst>
              <a:gd fmla="val 16667" name="adj"/>
            </a:avLst>
          </a:prstGeom>
          <a:solidFill>
            <a:srgbClr val="013180"/>
          </a:solidFill>
          <a:ln cap="flat" cmpd="sng" w="19050">
            <a:solidFill>
              <a:srgbClr val="B1CCF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ca" sz="1200">
                <a:solidFill>
                  <a:schemeClr val="lt1"/>
                </a:solidFill>
              </a:rPr>
              <a:t>Data x Discount</a:t>
            </a:r>
            <a:endParaRPr b="1" sz="1200">
              <a:solidFill>
                <a:schemeClr val="lt1"/>
              </a:solidFill>
            </a:endParaRPr>
          </a:p>
          <a:p>
            <a:pPr indent="0" lvl="0" marL="0" rtl="0" algn="l">
              <a:spcBef>
                <a:spcPts val="0"/>
              </a:spcBef>
              <a:spcAft>
                <a:spcPts val="0"/>
              </a:spcAft>
              <a:buNone/>
            </a:pPr>
            <a:r>
              <a:t/>
            </a:r>
            <a:endParaRPr b="1" sz="1200">
              <a:solidFill>
                <a:schemeClr val="lt1"/>
              </a:solidFill>
            </a:endParaRPr>
          </a:p>
          <a:p>
            <a:pPr indent="0" lvl="0" marL="0" rtl="0" algn="l">
              <a:spcBef>
                <a:spcPts val="0"/>
              </a:spcBef>
              <a:spcAft>
                <a:spcPts val="0"/>
              </a:spcAft>
              <a:buNone/>
            </a:pPr>
            <a:r>
              <a:rPr lang="ca" sz="1000">
                <a:solidFill>
                  <a:schemeClr val="lt1"/>
                </a:solidFill>
              </a:rPr>
              <a:t>Rellenar formularios complejos en el checkout de compras a cambio de descuentos</a:t>
            </a:r>
            <a:endParaRPr sz="10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1938"/>
        </a:solidFill>
      </p:bgPr>
    </p:bg>
    <p:spTree>
      <p:nvGrpSpPr>
        <p:cNvPr id="157" name="Shape 157"/>
        <p:cNvGrpSpPr/>
        <p:nvPr/>
      </p:nvGrpSpPr>
      <p:grpSpPr>
        <a:xfrm>
          <a:off x="0" y="0"/>
          <a:ext cx="0" cy="0"/>
          <a:chOff x="0" y="0"/>
          <a:chExt cx="0" cy="0"/>
        </a:xfrm>
      </p:grpSpPr>
      <p:sp>
        <p:nvSpPr>
          <p:cNvPr id="158" name="Google Shape;158;p29"/>
          <p:cNvSpPr txBox="1"/>
          <p:nvPr>
            <p:ph type="title"/>
          </p:nvPr>
        </p:nvSpPr>
        <p:spPr>
          <a:xfrm>
            <a:off x="360025" y="268000"/>
            <a:ext cx="8013000" cy="62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ca">
                <a:solidFill>
                  <a:schemeClr val="lt1"/>
                </a:solidFill>
                <a:latin typeface="Comfortaa"/>
                <a:ea typeface="Comfortaa"/>
                <a:cs typeface="Comfortaa"/>
                <a:sym typeface="Comfortaa"/>
              </a:rPr>
              <a:t>Alquiler de BD Externas</a:t>
            </a:r>
            <a:endParaRPr sz="2520">
              <a:solidFill>
                <a:schemeClr val="lt1"/>
              </a:solidFill>
              <a:latin typeface="Comfortaa"/>
              <a:ea typeface="Comfortaa"/>
              <a:cs typeface="Comfortaa"/>
              <a:sym typeface="Comfortaa"/>
            </a:endParaRPr>
          </a:p>
        </p:txBody>
      </p:sp>
      <p:sp>
        <p:nvSpPr>
          <p:cNvPr id="159" name="Google Shape;159;p29"/>
          <p:cNvSpPr/>
          <p:nvPr/>
        </p:nvSpPr>
        <p:spPr>
          <a:xfrm>
            <a:off x="793577" y="1039125"/>
            <a:ext cx="3579900" cy="1704600"/>
          </a:xfrm>
          <a:prstGeom prst="roundRect">
            <a:avLst>
              <a:gd fmla="val 16667" name="adj"/>
            </a:avLst>
          </a:prstGeom>
          <a:solidFill>
            <a:srgbClr val="013180"/>
          </a:solidFill>
          <a:ln cap="flat" cmpd="sng" w="19050">
            <a:solidFill>
              <a:srgbClr val="B1CCF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ca" sz="1200">
                <a:solidFill>
                  <a:schemeClr val="lt1"/>
                </a:solidFill>
              </a:rPr>
              <a:t>DataCentric</a:t>
            </a:r>
            <a:endParaRPr b="1" sz="1200">
              <a:solidFill>
                <a:schemeClr val="lt1"/>
              </a:solidFill>
            </a:endParaRPr>
          </a:p>
          <a:p>
            <a:pPr indent="0" lvl="0" marL="0" rtl="0" algn="l">
              <a:spcBef>
                <a:spcPts val="0"/>
              </a:spcBef>
              <a:spcAft>
                <a:spcPts val="0"/>
              </a:spcAft>
              <a:buNone/>
            </a:pPr>
            <a:r>
              <a:t/>
            </a:r>
            <a:endParaRPr b="1" sz="1200">
              <a:solidFill>
                <a:schemeClr val="lt1"/>
              </a:solidFill>
            </a:endParaRPr>
          </a:p>
          <a:p>
            <a:pPr indent="0" lvl="0" marL="0" rtl="0" algn="l">
              <a:spcBef>
                <a:spcPts val="0"/>
              </a:spcBef>
              <a:spcAft>
                <a:spcPts val="0"/>
              </a:spcAft>
              <a:buNone/>
            </a:pPr>
            <a:r>
              <a:rPr lang="ca" sz="1000">
                <a:solidFill>
                  <a:schemeClr val="lt1"/>
                </a:solidFill>
              </a:rPr>
              <a:t>Bases de datos segmentadas y personalizadas. Soluciones de marketing basadas en datos. Especialización en salud y bienestar.</a:t>
            </a:r>
            <a:endParaRPr sz="1000">
              <a:solidFill>
                <a:schemeClr val="lt1"/>
              </a:solidFill>
            </a:endParaRPr>
          </a:p>
          <a:p>
            <a:pPr indent="0" lvl="0" marL="0" rtl="0" algn="l">
              <a:spcBef>
                <a:spcPts val="0"/>
              </a:spcBef>
              <a:spcAft>
                <a:spcPts val="0"/>
              </a:spcAft>
              <a:buNone/>
            </a:pPr>
            <a:r>
              <a:t/>
            </a:r>
            <a:endParaRPr sz="1000">
              <a:solidFill>
                <a:schemeClr val="lt1"/>
              </a:solidFill>
            </a:endParaRPr>
          </a:p>
          <a:p>
            <a:pPr indent="0" lvl="0" marL="0" rtl="0" algn="l">
              <a:spcBef>
                <a:spcPts val="0"/>
              </a:spcBef>
              <a:spcAft>
                <a:spcPts val="0"/>
              </a:spcAft>
              <a:buNone/>
            </a:pPr>
            <a:r>
              <a:rPr lang="ca" sz="1000">
                <a:solidFill>
                  <a:schemeClr val="lt1"/>
                </a:solidFill>
              </a:rPr>
              <a:t>Nacional, enfoque en base de datos y marketing. Excelente segmentación por hábitos deportivos y salud.</a:t>
            </a:r>
            <a:endParaRPr sz="1000">
              <a:solidFill>
                <a:schemeClr val="lt1"/>
              </a:solidFill>
            </a:endParaRPr>
          </a:p>
        </p:txBody>
      </p:sp>
      <p:sp>
        <p:nvSpPr>
          <p:cNvPr id="160" name="Google Shape;160;p29"/>
          <p:cNvSpPr/>
          <p:nvPr/>
        </p:nvSpPr>
        <p:spPr>
          <a:xfrm>
            <a:off x="793577" y="2982825"/>
            <a:ext cx="3579900" cy="1704600"/>
          </a:xfrm>
          <a:prstGeom prst="roundRect">
            <a:avLst>
              <a:gd fmla="val 16667" name="adj"/>
            </a:avLst>
          </a:prstGeom>
          <a:solidFill>
            <a:srgbClr val="013180"/>
          </a:solidFill>
          <a:ln cap="flat" cmpd="sng" w="19050">
            <a:solidFill>
              <a:srgbClr val="B1CCF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ca" sz="1200">
                <a:solidFill>
                  <a:schemeClr val="lt1"/>
                </a:solidFill>
              </a:rPr>
              <a:t>TTDM</a:t>
            </a:r>
            <a:endParaRPr b="1" sz="1200">
              <a:solidFill>
                <a:schemeClr val="lt1"/>
              </a:solidFill>
            </a:endParaRPr>
          </a:p>
          <a:p>
            <a:pPr indent="0" lvl="0" marL="0" rtl="0" algn="l">
              <a:spcBef>
                <a:spcPts val="0"/>
              </a:spcBef>
              <a:spcAft>
                <a:spcPts val="0"/>
              </a:spcAft>
              <a:buNone/>
            </a:pPr>
            <a:r>
              <a:t/>
            </a:r>
            <a:endParaRPr b="1" sz="1200">
              <a:solidFill>
                <a:schemeClr val="lt1"/>
              </a:solidFill>
            </a:endParaRPr>
          </a:p>
          <a:p>
            <a:pPr indent="0" lvl="0" marL="0" rtl="0" algn="l">
              <a:spcBef>
                <a:spcPts val="0"/>
              </a:spcBef>
              <a:spcAft>
                <a:spcPts val="0"/>
              </a:spcAft>
              <a:buNone/>
            </a:pPr>
            <a:r>
              <a:rPr lang="ca" sz="1000">
                <a:solidFill>
                  <a:schemeClr val="lt1"/>
                </a:solidFill>
              </a:rPr>
              <a:t>Bases de datos enfocadas al mercado fitness. Capacidad de identificar early adopters e influencers.</a:t>
            </a:r>
            <a:endParaRPr sz="1000">
              <a:solidFill>
                <a:schemeClr val="lt1"/>
              </a:solidFill>
            </a:endParaRPr>
          </a:p>
          <a:p>
            <a:pPr indent="0" lvl="0" marL="0" rtl="0" algn="l">
              <a:spcBef>
                <a:spcPts val="0"/>
              </a:spcBef>
              <a:spcAft>
                <a:spcPts val="0"/>
              </a:spcAft>
              <a:buNone/>
            </a:pPr>
            <a:r>
              <a:t/>
            </a:r>
            <a:endParaRPr sz="1000">
              <a:solidFill>
                <a:schemeClr val="lt1"/>
              </a:solidFill>
            </a:endParaRPr>
          </a:p>
          <a:p>
            <a:pPr indent="0" lvl="0" marL="0" rtl="0" algn="l">
              <a:spcBef>
                <a:spcPts val="0"/>
              </a:spcBef>
              <a:spcAft>
                <a:spcPts val="0"/>
              </a:spcAft>
              <a:buNone/>
            </a:pPr>
            <a:r>
              <a:rPr lang="ca" sz="1000">
                <a:solidFill>
                  <a:schemeClr val="lt1"/>
                </a:solidFill>
              </a:rPr>
              <a:t>Costes más elevados pero mayor calidad de leads en nuestro sector.</a:t>
            </a:r>
            <a:endParaRPr sz="1000">
              <a:solidFill>
                <a:schemeClr val="lt1"/>
              </a:solidFill>
            </a:endParaRPr>
          </a:p>
        </p:txBody>
      </p:sp>
      <p:sp>
        <p:nvSpPr>
          <p:cNvPr id="161" name="Google Shape;161;p29"/>
          <p:cNvSpPr/>
          <p:nvPr/>
        </p:nvSpPr>
        <p:spPr>
          <a:xfrm>
            <a:off x="4793127" y="1039125"/>
            <a:ext cx="3579900" cy="3648300"/>
          </a:xfrm>
          <a:prstGeom prst="roundRect">
            <a:avLst>
              <a:gd fmla="val 16667" name="adj"/>
            </a:avLst>
          </a:prstGeom>
          <a:solidFill>
            <a:srgbClr val="013180"/>
          </a:solidFill>
          <a:ln cap="flat" cmpd="sng" w="19050">
            <a:solidFill>
              <a:srgbClr val="B1CCF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ca" sz="1200">
                <a:solidFill>
                  <a:schemeClr val="lt1"/>
                </a:solidFill>
              </a:rPr>
              <a:t>Antevenio</a:t>
            </a:r>
            <a:endParaRPr b="1" sz="1200">
              <a:solidFill>
                <a:schemeClr val="lt1"/>
              </a:solidFill>
            </a:endParaRPr>
          </a:p>
          <a:p>
            <a:pPr indent="0" lvl="0" marL="0" rtl="0" algn="l">
              <a:spcBef>
                <a:spcPts val="0"/>
              </a:spcBef>
              <a:spcAft>
                <a:spcPts val="0"/>
              </a:spcAft>
              <a:buNone/>
            </a:pPr>
            <a:r>
              <a:t/>
            </a:r>
            <a:endParaRPr b="1" sz="1200">
              <a:solidFill>
                <a:schemeClr val="lt1"/>
              </a:solidFill>
            </a:endParaRPr>
          </a:p>
          <a:p>
            <a:pPr indent="0" lvl="0" marL="0" rtl="0" algn="l">
              <a:spcBef>
                <a:spcPts val="0"/>
              </a:spcBef>
              <a:spcAft>
                <a:spcPts val="0"/>
              </a:spcAft>
              <a:buNone/>
            </a:pPr>
            <a:r>
              <a:rPr lang="ca" sz="1000">
                <a:solidFill>
                  <a:schemeClr val="lt1"/>
                </a:solidFill>
              </a:rPr>
              <a:t>Empresa especializada en marketing digital con sólida presencia en el mercado español. Ofrece bases de datos segmentadas para campañas fitness y pérdida de peso con excelentes resultados estacionales.</a:t>
            </a:r>
            <a:endParaRPr sz="1000">
              <a:solidFill>
                <a:schemeClr val="lt1"/>
              </a:solidFill>
            </a:endParaRPr>
          </a:p>
          <a:p>
            <a:pPr indent="0" lvl="0" marL="0" rtl="0" algn="l">
              <a:spcBef>
                <a:spcPts val="0"/>
              </a:spcBef>
              <a:spcAft>
                <a:spcPts val="0"/>
              </a:spcAft>
              <a:buNone/>
            </a:pPr>
            <a:r>
              <a:t/>
            </a:r>
            <a:endParaRPr b="1" sz="1200">
              <a:solidFill>
                <a:schemeClr val="lt1"/>
              </a:solidFill>
            </a:endParaRPr>
          </a:p>
          <a:p>
            <a:pPr indent="0" lvl="0" marL="0" rtl="0" algn="l">
              <a:spcBef>
                <a:spcPts val="0"/>
              </a:spcBef>
              <a:spcAft>
                <a:spcPts val="0"/>
              </a:spcAft>
              <a:buNone/>
            </a:pPr>
            <a:r>
              <a:rPr lang="ca" sz="1000">
                <a:solidFill>
                  <a:schemeClr val="lt1"/>
                </a:solidFill>
              </a:rPr>
              <a:t>Segmentación específica para campañas pre-verano. Experiencia en campañas similares a OB</a:t>
            </a:r>
            <a:endParaRPr sz="1000">
              <a:solidFill>
                <a:schemeClr val="lt1"/>
              </a:solidFill>
            </a:endParaRPr>
          </a:p>
          <a:p>
            <a:pPr indent="0" lvl="0" marL="0" rtl="0" algn="l">
              <a:spcBef>
                <a:spcPts val="0"/>
              </a:spcBef>
              <a:spcAft>
                <a:spcPts val="0"/>
              </a:spcAft>
              <a:buNone/>
            </a:pPr>
            <a:r>
              <a:t/>
            </a:r>
            <a:endParaRPr sz="1000">
              <a:solidFill>
                <a:schemeClr val="lt1"/>
              </a:solidFill>
            </a:endParaRPr>
          </a:p>
          <a:p>
            <a:pPr indent="-292100" lvl="0" marL="457200" rtl="0" algn="l">
              <a:spcBef>
                <a:spcPts val="0"/>
              </a:spcBef>
              <a:spcAft>
                <a:spcPts val="0"/>
              </a:spcAft>
              <a:buClr>
                <a:schemeClr val="lt1"/>
              </a:buClr>
              <a:buSzPts val="1000"/>
              <a:buChar char="●"/>
            </a:pPr>
            <a:r>
              <a:rPr lang="ca" sz="1000">
                <a:solidFill>
                  <a:schemeClr val="lt1"/>
                </a:solidFill>
              </a:rPr>
              <a:t>Mejor rendimiento en campañas estacionales de fitness.</a:t>
            </a:r>
            <a:endParaRPr sz="1000">
              <a:solidFill>
                <a:schemeClr val="lt1"/>
              </a:solidFill>
            </a:endParaRPr>
          </a:p>
          <a:p>
            <a:pPr indent="-292100" lvl="0" marL="457200" rtl="0" algn="l">
              <a:spcBef>
                <a:spcPts val="0"/>
              </a:spcBef>
              <a:spcAft>
                <a:spcPts val="0"/>
              </a:spcAft>
              <a:buClr>
                <a:schemeClr val="lt1"/>
              </a:buClr>
              <a:buSzPts val="1000"/>
              <a:buChar char="●"/>
            </a:pPr>
            <a:r>
              <a:rPr lang="ca" sz="1000">
                <a:solidFill>
                  <a:schemeClr val="lt1"/>
                </a:solidFill>
              </a:rPr>
              <a:t>Mayor afinidad con nuestro target demográfico. </a:t>
            </a:r>
            <a:endParaRPr sz="1000">
              <a:solidFill>
                <a:schemeClr val="lt1"/>
              </a:solidFill>
            </a:endParaRPr>
          </a:p>
          <a:p>
            <a:pPr indent="-292100" lvl="0" marL="457200" rtl="0" algn="l">
              <a:spcBef>
                <a:spcPts val="0"/>
              </a:spcBef>
              <a:spcAft>
                <a:spcPts val="0"/>
              </a:spcAft>
              <a:buClr>
                <a:schemeClr val="lt1"/>
              </a:buClr>
              <a:buSzPts val="1000"/>
              <a:buChar char="●"/>
            </a:pPr>
            <a:r>
              <a:rPr lang="ca" sz="1000">
                <a:solidFill>
                  <a:schemeClr val="lt1"/>
                </a:solidFill>
              </a:rPr>
              <a:t>Excelente relación calidad-precio para nuestro sector.</a:t>
            </a:r>
            <a:endParaRPr sz="1000">
              <a:solidFill>
                <a:schemeClr val="lt1"/>
              </a:solidFill>
            </a:endParaRPr>
          </a:p>
          <a:p>
            <a:pPr indent="0" lvl="0" marL="0" rtl="0" algn="l">
              <a:spcBef>
                <a:spcPts val="0"/>
              </a:spcBef>
              <a:spcAft>
                <a:spcPts val="0"/>
              </a:spcAft>
              <a:buNone/>
            </a:pPr>
            <a:r>
              <a:t/>
            </a:r>
            <a:endParaRPr sz="1000">
              <a:solidFill>
                <a:schemeClr val="lt1"/>
              </a:solidFill>
            </a:endParaRPr>
          </a:p>
          <a:p>
            <a:pPr indent="0" lvl="0" marL="0" rtl="0" algn="l">
              <a:spcBef>
                <a:spcPts val="0"/>
              </a:spcBef>
              <a:spcAft>
                <a:spcPts val="0"/>
              </a:spcAft>
              <a:buNone/>
            </a:pPr>
            <a:r>
              <a:t/>
            </a:r>
            <a:endParaRPr sz="10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1938"/>
        </a:solidFill>
      </p:bgPr>
    </p:bg>
    <p:spTree>
      <p:nvGrpSpPr>
        <p:cNvPr id="165" name="Shape 165"/>
        <p:cNvGrpSpPr/>
        <p:nvPr/>
      </p:nvGrpSpPr>
      <p:grpSpPr>
        <a:xfrm>
          <a:off x="0" y="0"/>
          <a:ext cx="0" cy="0"/>
          <a:chOff x="0" y="0"/>
          <a:chExt cx="0" cy="0"/>
        </a:xfrm>
      </p:grpSpPr>
      <p:sp>
        <p:nvSpPr>
          <p:cNvPr id="166" name="Google Shape;166;p30"/>
          <p:cNvSpPr txBox="1"/>
          <p:nvPr>
            <p:ph type="title"/>
          </p:nvPr>
        </p:nvSpPr>
        <p:spPr>
          <a:xfrm>
            <a:off x="360025" y="268000"/>
            <a:ext cx="8013000" cy="621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ca">
                <a:solidFill>
                  <a:schemeClr val="lt1"/>
                </a:solidFill>
                <a:latin typeface="Comfortaa"/>
                <a:ea typeface="Comfortaa"/>
                <a:cs typeface="Comfortaa"/>
                <a:sym typeface="Comfortaa"/>
              </a:rPr>
              <a:t>Ampliación de nuestra BD</a:t>
            </a:r>
            <a:endParaRPr>
              <a:solidFill>
                <a:schemeClr val="lt1"/>
              </a:solidFill>
              <a:latin typeface="Comfortaa"/>
              <a:ea typeface="Comfortaa"/>
              <a:cs typeface="Comfortaa"/>
              <a:sym typeface="Comfortaa"/>
            </a:endParaRPr>
          </a:p>
        </p:txBody>
      </p:sp>
      <p:sp>
        <p:nvSpPr>
          <p:cNvPr id="167" name="Google Shape;167;p30"/>
          <p:cNvSpPr/>
          <p:nvPr/>
        </p:nvSpPr>
        <p:spPr>
          <a:xfrm>
            <a:off x="5137380" y="2232814"/>
            <a:ext cx="1678419" cy="1044123"/>
          </a:xfrm>
          <a:prstGeom prst="flowChartDisplay">
            <a:avLst/>
          </a:prstGeom>
          <a:solidFill>
            <a:srgbClr val="1B5CC8"/>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1300">
                <a:solidFill>
                  <a:schemeClr val="lt1"/>
                </a:solidFill>
                <a:latin typeface="Comfortaa"/>
                <a:ea typeface="Comfortaa"/>
                <a:cs typeface="Comfortaa"/>
                <a:sym typeface="Comfortaa"/>
              </a:rPr>
              <a:t>Get Something</a:t>
            </a:r>
            <a:endParaRPr sz="1300">
              <a:solidFill>
                <a:schemeClr val="lt1"/>
              </a:solidFill>
              <a:latin typeface="Comfortaa"/>
              <a:ea typeface="Comfortaa"/>
              <a:cs typeface="Comfortaa"/>
              <a:sym typeface="Comfortaa"/>
            </a:endParaRPr>
          </a:p>
        </p:txBody>
      </p:sp>
      <p:sp>
        <p:nvSpPr>
          <p:cNvPr id="168" name="Google Shape;168;p30"/>
          <p:cNvSpPr/>
          <p:nvPr/>
        </p:nvSpPr>
        <p:spPr>
          <a:xfrm flipH="1">
            <a:off x="1917249" y="2232814"/>
            <a:ext cx="1678419" cy="1044123"/>
          </a:xfrm>
          <a:prstGeom prst="flowChartDisplay">
            <a:avLst/>
          </a:prstGeom>
          <a:solidFill>
            <a:srgbClr val="1B5CC8"/>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ca" sz="1300">
                <a:solidFill>
                  <a:schemeClr val="lt1"/>
                </a:solidFill>
                <a:latin typeface="Comfortaa"/>
                <a:ea typeface="Comfortaa"/>
                <a:cs typeface="Comfortaa"/>
                <a:sym typeface="Comfortaa"/>
              </a:rPr>
              <a:t>Give </a:t>
            </a:r>
            <a:r>
              <a:rPr lang="ca" sz="1300">
                <a:solidFill>
                  <a:schemeClr val="lt1"/>
                </a:solidFill>
                <a:latin typeface="Comfortaa"/>
                <a:ea typeface="Comfortaa"/>
                <a:cs typeface="Comfortaa"/>
                <a:sym typeface="Comfortaa"/>
              </a:rPr>
              <a:t>Something</a:t>
            </a:r>
            <a:endParaRPr sz="1300">
              <a:solidFill>
                <a:schemeClr val="lt1"/>
              </a:solidFill>
              <a:latin typeface="Comfortaa"/>
              <a:ea typeface="Comfortaa"/>
              <a:cs typeface="Comfortaa"/>
              <a:sym typeface="Comfortaa"/>
            </a:endParaRPr>
          </a:p>
        </p:txBody>
      </p:sp>
      <p:sp>
        <p:nvSpPr>
          <p:cNvPr id="169" name="Google Shape;169;p30"/>
          <p:cNvSpPr/>
          <p:nvPr/>
        </p:nvSpPr>
        <p:spPr>
          <a:xfrm flipH="1">
            <a:off x="2552596" y="3276936"/>
            <a:ext cx="3627900" cy="1044300"/>
          </a:xfrm>
          <a:prstGeom prst="curvedUpArrow">
            <a:avLst>
              <a:gd fmla="val 25000" name="adj1"/>
              <a:gd fmla="val 50000" name="adj2"/>
              <a:gd fmla="val 25000" name="adj3"/>
            </a:avLst>
          </a:prstGeom>
          <a:solidFill>
            <a:srgbClr val="93C47D"/>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0" name="Google Shape;170;p30"/>
          <p:cNvSpPr/>
          <p:nvPr/>
        </p:nvSpPr>
        <p:spPr>
          <a:xfrm flipH="1" rot="10800000">
            <a:off x="2674120" y="1188514"/>
            <a:ext cx="3627900" cy="1044300"/>
          </a:xfrm>
          <a:prstGeom prst="curvedUpArrow">
            <a:avLst>
              <a:gd fmla="val 25000" name="adj1"/>
              <a:gd fmla="val 50000" name="adj2"/>
              <a:gd fmla="val 25000" name="adj3"/>
            </a:avLst>
          </a:prstGeom>
          <a:solidFill>
            <a:srgbClr val="E06666"/>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1" name="Google Shape;171;p30"/>
          <p:cNvSpPr/>
          <p:nvPr/>
        </p:nvSpPr>
        <p:spPr>
          <a:xfrm>
            <a:off x="1353150" y="3932375"/>
            <a:ext cx="1569900" cy="560700"/>
          </a:xfrm>
          <a:prstGeom prst="round2DiagRect">
            <a:avLst>
              <a:gd fmla="val 16667" name="adj1"/>
              <a:gd fmla="val 0" name="adj2"/>
            </a:avLst>
          </a:prstGeom>
          <a:solidFill>
            <a:srgbClr val="D9EAD3"/>
          </a:solid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ca" sz="1800"/>
              <a:t>Información</a:t>
            </a:r>
            <a:endParaRPr b="1" sz="1800"/>
          </a:p>
        </p:txBody>
      </p:sp>
      <p:sp>
        <p:nvSpPr>
          <p:cNvPr id="172" name="Google Shape;172;p30"/>
          <p:cNvSpPr/>
          <p:nvPr/>
        </p:nvSpPr>
        <p:spPr>
          <a:xfrm>
            <a:off x="5856600" y="889600"/>
            <a:ext cx="2030700" cy="650400"/>
          </a:xfrm>
          <a:prstGeom prst="round2DiagRect">
            <a:avLst>
              <a:gd fmla="val 16667" name="adj1"/>
              <a:gd fmla="val 0" name="adj2"/>
            </a:avLst>
          </a:prstGeom>
          <a:solidFill>
            <a:srgbClr val="F4CCCC"/>
          </a:solid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ca"/>
              <a:t>Descuentos</a:t>
            </a:r>
            <a:endParaRPr/>
          </a:p>
          <a:p>
            <a:pPr indent="0" lvl="0" marL="0" rtl="0" algn="l">
              <a:spcBef>
                <a:spcPts val="0"/>
              </a:spcBef>
              <a:spcAft>
                <a:spcPts val="0"/>
              </a:spcAft>
              <a:buNone/>
            </a:pPr>
            <a:r>
              <a:rPr lang="ca"/>
              <a:t>Productos Ltd.Ed.</a:t>
            </a:r>
            <a:endParaRPr/>
          </a:p>
          <a:p>
            <a:pPr indent="0" lvl="0" marL="0" rtl="0" algn="l">
              <a:spcBef>
                <a:spcPts val="0"/>
              </a:spcBef>
              <a:spcAft>
                <a:spcPts val="0"/>
              </a:spcAft>
              <a:buNone/>
            </a:pPr>
            <a:r>
              <a:rPr lang="ca"/>
              <a:t>Satisfacción Personal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000"/>
                                        <p:tgtEl>
                                          <p:spTgt spid="17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000"/>
                                        <p:tgtEl>
                                          <p:spTgt spid="16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000"/>
                                        <p:tgtEl>
                                          <p:spTgt spid="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1938"/>
        </a:solidFill>
      </p:bgPr>
    </p:bg>
    <p:spTree>
      <p:nvGrpSpPr>
        <p:cNvPr id="176" name="Shape 176"/>
        <p:cNvGrpSpPr/>
        <p:nvPr/>
      </p:nvGrpSpPr>
      <p:grpSpPr>
        <a:xfrm>
          <a:off x="0" y="0"/>
          <a:ext cx="0" cy="0"/>
          <a:chOff x="0" y="0"/>
          <a:chExt cx="0" cy="0"/>
        </a:xfrm>
      </p:grpSpPr>
      <p:sp>
        <p:nvSpPr>
          <p:cNvPr id="177" name="Google Shape;17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solidFill>
                  <a:schemeClr val="lt1"/>
                </a:solidFill>
                <a:latin typeface="Comfortaa"/>
                <a:ea typeface="Comfortaa"/>
                <a:cs typeface="Comfortaa"/>
                <a:sym typeface="Comfortaa"/>
              </a:rPr>
              <a:t>Ampliación de nuestra BD</a:t>
            </a:r>
            <a:endParaRPr>
              <a:solidFill>
                <a:schemeClr val="lt1"/>
              </a:solidFill>
              <a:latin typeface="Comfortaa"/>
              <a:ea typeface="Comfortaa"/>
              <a:cs typeface="Comfortaa"/>
              <a:sym typeface="Comfortaa"/>
            </a:endParaRPr>
          </a:p>
        </p:txBody>
      </p:sp>
      <p:sp>
        <p:nvSpPr>
          <p:cNvPr id="178" name="Google Shape;178;p31"/>
          <p:cNvSpPr txBox="1"/>
          <p:nvPr/>
        </p:nvSpPr>
        <p:spPr>
          <a:xfrm>
            <a:off x="448575" y="1106450"/>
            <a:ext cx="8066700" cy="318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sz="1200">
              <a:solidFill>
                <a:schemeClr val="lt1"/>
              </a:solidFill>
            </a:endParaRPr>
          </a:p>
          <a:p>
            <a:pPr indent="0" lvl="0" marL="0" rtl="0" algn="l">
              <a:spcBef>
                <a:spcPts val="1200"/>
              </a:spcBef>
              <a:spcAft>
                <a:spcPts val="0"/>
              </a:spcAft>
              <a:buNone/>
            </a:pPr>
            <a:r>
              <a:t/>
            </a:r>
            <a:endParaRPr sz="1200">
              <a:solidFill>
                <a:schemeClr val="lt1"/>
              </a:solidFill>
            </a:endParaRPr>
          </a:p>
        </p:txBody>
      </p:sp>
      <p:graphicFrame>
        <p:nvGraphicFramePr>
          <p:cNvPr id="179" name="Google Shape;179;p31"/>
          <p:cNvGraphicFramePr/>
          <p:nvPr/>
        </p:nvGraphicFramePr>
        <p:xfrm>
          <a:off x="952500" y="1428750"/>
          <a:ext cx="3000000" cy="3000000"/>
        </p:xfrm>
        <a:graphic>
          <a:graphicData uri="http://schemas.openxmlformats.org/drawingml/2006/table">
            <a:tbl>
              <a:tblPr>
                <a:noFill/>
                <a:tableStyleId>{C92E59F2-2B9A-4284-B048-645611A6A420}</a:tableStyleId>
              </a:tblPr>
              <a:tblGrid>
                <a:gridCol w="1385725"/>
                <a:gridCol w="2926650"/>
                <a:gridCol w="2926650"/>
              </a:tblGrid>
              <a:tr h="575375">
                <a:tc>
                  <a:txBody>
                    <a:bodyPr/>
                    <a:lstStyle/>
                    <a:p>
                      <a:pPr indent="0" lvl="0" marL="0" rtl="0" algn="ctr">
                        <a:spcBef>
                          <a:spcPts val="0"/>
                        </a:spcBef>
                        <a:spcAft>
                          <a:spcPts val="0"/>
                        </a:spcAft>
                        <a:buNone/>
                      </a:pPr>
                      <a:r>
                        <a:rPr b="1" lang="ca" sz="1200">
                          <a:solidFill>
                            <a:schemeClr val="lt1"/>
                          </a:solidFill>
                        </a:rPr>
                        <a:t>Método</a:t>
                      </a:r>
                      <a:endParaRPr b="1" sz="1200">
                        <a:solidFill>
                          <a:schemeClr val="lt1"/>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ctr">
                        <a:spcBef>
                          <a:spcPts val="0"/>
                        </a:spcBef>
                        <a:spcAft>
                          <a:spcPts val="0"/>
                        </a:spcAft>
                        <a:buNone/>
                      </a:pPr>
                      <a:r>
                        <a:rPr b="1" lang="ca" sz="1200">
                          <a:solidFill>
                            <a:schemeClr val="lt1"/>
                          </a:solidFill>
                        </a:rPr>
                        <a:t>Puntos de Contacto</a:t>
                      </a:r>
                      <a:endParaRPr b="1" sz="1200">
                        <a:solidFill>
                          <a:schemeClr val="lt1"/>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ctr">
                        <a:spcBef>
                          <a:spcPts val="0"/>
                        </a:spcBef>
                        <a:spcAft>
                          <a:spcPts val="0"/>
                        </a:spcAft>
                        <a:buNone/>
                      </a:pPr>
                      <a:r>
                        <a:rPr b="1" lang="ca" sz="1200">
                          <a:solidFill>
                            <a:schemeClr val="lt1"/>
                          </a:solidFill>
                        </a:rPr>
                        <a:t>Datos Recogidos</a:t>
                      </a:r>
                      <a:endParaRPr b="1" sz="1200">
                        <a:solidFill>
                          <a:schemeClr val="lt1"/>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r>
              <a:tr h="575375">
                <a:tc>
                  <a:txBody>
                    <a:bodyPr/>
                    <a:lstStyle/>
                    <a:p>
                      <a:pPr indent="0" lvl="0" marL="0" rtl="0" algn="l">
                        <a:spcBef>
                          <a:spcPts val="0"/>
                        </a:spcBef>
                        <a:spcAft>
                          <a:spcPts val="0"/>
                        </a:spcAft>
                        <a:buNone/>
                      </a:pPr>
                      <a:r>
                        <a:rPr lang="ca" sz="1000">
                          <a:solidFill>
                            <a:schemeClr val="lt1"/>
                          </a:solidFill>
                        </a:rPr>
                        <a:t>Registro durante el proceso de compra</a:t>
                      </a:r>
                      <a:endParaRPr sz="1000">
                        <a:solidFill>
                          <a:schemeClr val="lt1"/>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chemeClr val="lt1"/>
                          </a:solidFill>
                        </a:rPr>
                        <a:t>Captación de datos durante checkout en tienda online o física con casilla de consentimiento para marketing.</a:t>
                      </a:r>
                      <a:endParaRPr sz="1000">
                        <a:solidFill>
                          <a:schemeClr val="lt1"/>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chemeClr val="lt1"/>
                          </a:solidFill>
                        </a:rPr>
                        <a:t>Nombre, dirección de correo electrónico, teléfono, objetivos fitness, edad, género</a:t>
                      </a:r>
                      <a:endParaRPr sz="1000">
                        <a:solidFill>
                          <a:schemeClr val="lt1"/>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r>
              <a:tr h="575375">
                <a:tc>
                  <a:txBody>
                    <a:bodyPr/>
                    <a:lstStyle/>
                    <a:p>
                      <a:pPr indent="0" lvl="0" marL="0" rtl="0" algn="l">
                        <a:spcBef>
                          <a:spcPts val="0"/>
                        </a:spcBef>
                        <a:spcAft>
                          <a:spcPts val="0"/>
                        </a:spcAft>
                        <a:buNone/>
                      </a:pPr>
                      <a:r>
                        <a:rPr lang="ca" sz="1000">
                          <a:solidFill>
                            <a:schemeClr val="lt1"/>
                          </a:solidFill>
                        </a:rPr>
                        <a:t>Formulario de registro en el sitio web</a:t>
                      </a:r>
                      <a:endParaRPr sz="1000">
                        <a:solidFill>
                          <a:schemeClr val="lt1"/>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chemeClr val="lt1"/>
                          </a:solidFill>
                        </a:rPr>
                        <a:t>Formulario accesible para suscripción a boletines y ofertas con solicitud explícita de consentimiento.</a:t>
                      </a:r>
                      <a:endParaRPr sz="1000">
                        <a:solidFill>
                          <a:schemeClr val="lt1"/>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chemeClr val="lt1"/>
                          </a:solidFill>
                        </a:rPr>
                        <a:t>Nombre, e-mail, edad, objetivo fitness (pérdida de peso/ganancia muscular/rendimiento), nivel de actividad física</a:t>
                      </a:r>
                      <a:endParaRPr sz="1000">
                        <a:solidFill>
                          <a:schemeClr val="lt1"/>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r>
              <a:tr h="575375">
                <a:tc>
                  <a:txBody>
                    <a:bodyPr/>
                    <a:lstStyle/>
                    <a:p>
                      <a:pPr indent="0" lvl="0" marL="0" rtl="0" algn="l">
                        <a:spcBef>
                          <a:spcPts val="0"/>
                        </a:spcBef>
                        <a:spcAft>
                          <a:spcPts val="0"/>
                        </a:spcAft>
                        <a:buNone/>
                      </a:pPr>
                      <a:r>
                        <a:rPr lang="ca" sz="1000">
                          <a:solidFill>
                            <a:schemeClr val="lt1"/>
                          </a:solidFill>
                        </a:rPr>
                        <a:t>Ofertas y promociones exclusivas</a:t>
                      </a:r>
                      <a:endParaRPr sz="1000">
                        <a:solidFill>
                          <a:schemeClr val="lt1"/>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chemeClr val="lt1"/>
                          </a:solidFill>
                        </a:rPr>
                        <a:t>Incentivos mediante descuentos o guías gratuitas a cambio de registro y datos de contacto.</a:t>
                      </a:r>
                      <a:endParaRPr sz="1000">
                        <a:solidFill>
                          <a:schemeClr val="lt1"/>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chemeClr val="lt1"/>
                          </a:solidFill>
                        </a:rPr>
                        <a:t>Nombre, email, preferencias de suplementos, frecuencia de entrenamiento</a:t>
                      </a:r>
                      <a:endParaRPr sz="1000">
                        <a:solidFill>
                          <a:schemeClr val="lt1"/>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r>
              <a:tr h="575375">
                <a:tc>
                  <a:txBody>
                    <a:bodyPr/>
                    <a:lstStyle/>
                    <a:p>
                      <a:pPr indent="0" lvl="0" marL="0" rtl="0" algn="l">
                        <a:spcBef>
                          <a:spcPts val="0"/>
                        </a:spcBef>
                        <a:spcAft>
                          <a:spcPts val="0"/>
                        </a:spcAft>
                        <a:buNone/>
                      </a:pPr>
                      <a:r>
                        <a:rPr lang="ca" sz="1000">
                          <a:solidFill>
                            <a:schemeClr val="lt1"/>
                          </a:solidFill>
                        </a:rPr>
                        <a:t>Integración de formularios en redes sociales</a:t>
                      </a:r>
                      <a:endParaRPr sz="1000">
                        <a:solidFill>
                          <a:schemeClr val="lt1"/>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chemeClr val="lt1"/>
                          </a:solidFill>
                        </a:rPr>
                        <a:t>Formularios integrados en redes sociales con solicitud clara de consentimiento.</a:t>
                      </a:r>
                      <a:endParaRPr sz="1000">
                        <a:solidFill>
                          <a:schemeClr val="lt1"/>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chemeClr val="lt1"/>
                          </a:solidFill>
                        </a:rPr>
                        <a:t>Nombre, email, redes sociales, intereses fitness</a:t>
                      </a:r>
                      <a:endParaRPr sz="1000">
                        <a:solidFill>
                          <a:schemeClr val="lt1"/>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1938"/>
        </a:solidFill>
      </p:bgPr>
    </p:bg>
    <p:spTree>
      <p:nvGrpSpPr>
        <p:cNvPr id="64" name="Shape 64"/>
        <p:cNvGrpSpPr/>
        <p:nvPr/>
      </p:nvGrpSpPr>
      <p:grpSpPr>
        <a:xfrm>
          <a:off x="0" y="0"/>
          <a:ext cx="0" cy="0"/>
          <a:chOff x="0" y="0"/>
          <a:chExt cx="0" cy="0"/>
        </a:xfrm>
      </p:grpSpPr>
      <p:sp>
        <p:nvSpPr>
          <p:cNvPr id="65" name="Google Shape;65;p14"/>
          <p:cNvSpPr txBox="1"/>
          <p:nvPr/>
        </p:nvSpPr>
        <p:spPr>
          <a:xfrm>
            <a:off x="1329325" y="2247000"/>
            <a:ext cx="6384900" cy="64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990"/>
              <a:buFont typeface="Arial"/>
              <a:buNone/>
            </a:pPr>
            <a:r>
              <a:rPr lang="ca" sz="3020">
                <a:solidFill>
                  <a:schemeClr val="lt1"/>
                </a:solidFill>
                <a:latin typeface="Comfortaa"/>
                <a:ea typeface="Comfortaa"/>
                <a:cs typeface="Comfortaa"/>
                <a:sym typeface="Comfortaa"/>
              </a:rPr>
              <a:t>Campañas de email</a:t>
            </a:r>
            <a:endParaRPr sz="3020">
              <a:solidFill>
                <a:schemeClr val="lt1"/>
              </a:solidFill>
              <a:latin typeface="Comfortaa"/>
              <a:ea typeface="Comfortaa"/>
              <a:cs typeface="Comfortaa"/>
              <a:sym typeface="Comforta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1938"/>
        </a:solidFill>
      </p:bgPr>
    </p:bg>
    <p:spTree>
      <p:nvGrpSpPr>
        <p:cNvPr id="183" name="Shape 183"/>
        <p:cNvGrpSpPr/>
        <p:nvPr/>
      </p:nvGrpSpPr>
      <p:grpSpPr>
        <a:xfrm>
          <a:off x="0" y="0"/>
          <a:ext cx="0" cy="0"/>
          <a:chOff x="0" y="0"/>
          <a:chExt cx="0" cy="0"/>
        </a:xfrm>
      </p:grpSpPr>
      <p:sp>
        <p:nvSpPr>
          <p:cNvPr id="184" name="Google Shape;184;p32"/>
          <p:cNvSpPr txBox="1"/>
          <p:nvPr>
            <p:ph type="title"/>
          </p:nvPr>
        </p:nvSpPr>
        <p:spPr>
          <a:xfrm>
            <a:off x="1399200" y="2002500"/>
            <a:ext cx="6345600" cy="1138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ca" sz="3020">
                <a:solidFill>
                  <a:schemeClr val="lt1"/>
                </a:solidFill>
                <a:latin typeface="Comfortaa"/>
                <a:ea typeface="Comfortaa"/>
                <a:cs typeface="Comfortaa"/>
                <a:sym typeface="Comfortaa"/>
              </a:rPr>
              <a:t>Tamaño de la BD y </a:t>
            </a:r>
            <a:endParaRPr sz="3020">
              <a:solidFill>
                <a:schemeClr val="lt1"/>
              </a:solidFill>
              <a:latin typeface="Comfortaa"/>
              <a:ea typeface="Comfortaa"/>
              <a:cs typeface="Comfortaa"/>
              <a:sym typeface="Comfortaa"/>
            </a:endParaRPr>
          </a:p>
          <a:p>
            <a:pPr indent="0" lvl="0" marL="0" rtl="0" algn="ctr">
              <a:spcBef>
                <a:spcPts val="0"/>
              </a:spcBef>
              <a:spcAft>
                <a:spcPts val="0"/>
              </a:spcAft>
              <a:buClr>
                <a:schemeClr val="dk1"/>
              </a:buClr>
              <a:buSzPts val="990"/>
              <a:buFont typeface="Arial"/>
              <a:buNone/>
            </a:pPr>
            <a:r>
              <a:rPr lang="ca" sz="3020">
                <a:solidFill>
                  <a:schemeClr val="lt1"/>
                </a:solidFill>
                <a:latin typeface="Comfortaa"/>
                <a:ea typeface="Comfortaa"/>
                <a:cs typeface="Comfortaa"/>
                <a:sym typeface="Comfortaa"/>
              </a:rPr>
              <a:t>Variables de Segmentación</a:t>
            </a:r>
            <a:endParaRPr sz="3020">
              <a:solidFill>
                <a:schemeClr val="lt1"/>
              </a:solidFill>
              <a:latin typeface="Comfortaa"/>
              <a:ea typeface="Comfortaa"/>
              <a:cs typeface="Comfortaa"/>
              <a:sym typeface="Comforta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1938"/>
        </a:solidFill>
      </p:bgPr>
    </p:bg>
    <p:spTree>
      <p:nvGrpSpPr>
        <p:cNvPr id="188" name="Shape 188"/>
        <p:cNvGrpSpPr/>
        <p:nvPr/>
      </p:nvGrpSpPr>
      <p:grpSpPr>
        <a:xfrm>
          <a:off x="0" y="0"/>
          <a:ext cx="0" cy="0"/>
          <a:chOff x="0" y="0"/>
          <a:chExt cx="0" cy="0"/>
        </a:xfrm>
      </p:grpSpPr>
      <p:sp>
        <p:nvSpPr>
          <p:cNvPr id="189" name="Google Shape;18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solidFill>
                  <a:schemeClr val="lt1"/>
                </a:solidFill>
                <a:latin typeface="Comfortaa"/>
                <a:ea typeface="Comfortaa"/>
                <a:cs typeface="Comfortaa"/>
                <a:sym typeface="Comfortaa"/>
              </a:rPr>
              <a:t>Tamaño de la BD alquilada “OB”</a:t>
            </a:r>
            <a:endParaRPr>
              <a:solidFill>
                <a:schemeClr val="lt1"/>
              </a:solidFill>
              <a:latin typeface="Comfortaa"/>
              <a:ea typeface="Comfortaa"/>
              <a:cs typeface="Comfortaa"/>
              <a:sym typeface="Comfortaa"/>
            </a:endParaRPr>
          </a:p>
        </p:txBody>
      </p:sp>
      <p:sp>
        <p:nvSpPr>
          <p:cNvPr id="190" name="Google Shape;190;p33"/>
          <p:cNvSpPr txBox="1"/>
          <p:nvPr/>
        </p:nvSpPr>
        <p:spPr>
          <a:xfrm>
            <a:off x="485950" y="1128875"/>
            <a:ext cx="8066700" cy="31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ca" sz="1200">
                <a:solidFill>
                  <a:schemeClr val="lt1"/>
                </a:solidFill>
              </a:rPr>
              <a:t>Según datos de Antevenio, el CTR medio en campañas de suplementos nutricionales es 1,8%</a:t>
            </a:r>
            <a:endParaRPr sz="1200">
              <a:solidFill>
                <a:schemeClr val="lt1"/>
              </a:solidFill>
            </a:endParaRPr>
          </a:p>
          <a:p>
            <a:pPr indent="0" lvl="0" marL="0" rtl="0" algn="l">
              <a:spcBef>
                <a:spcPts val="0"/>
              </a:spcBef>
              <a:spcAft>
                <a:spcPts val="0"/>
              </a:spcAft>
              <a:buClr>
                <a:schemeClr val="dk1"/>
              </a:buClr>
              <a:buSzPts val="1100"/>
              <a:buFont typeface="Arial"/>
              <a:buNone/>
            </a:pPr>
            <a:r>
              <a:rPr lang="ca" sz="1200">
                <a:solidFill>
                  <a:schemeClr val="lt1"/>
                </a:solidFill>
              </a:rPr>
              <a:t>Nuestro objetivo de campaña: 7.800 visitas desde BD alquilada</a:t>
            </a:r>
            <a:endParaRPr sz="1200">
              <a:solidFill>
                <a:schemeClr val="lt1"/>
              </a:solidFill>
            </a:endParaRPr>
          </a:p>
          <a:p>
            <a:pPr indent="0" lvl="0" marL="0" rtl="0" algn="l">
              <a:spcBef>
                <a:spcPts val="0"/>
              </a:spcBef>
              <a:spcAft>
                <a:spcPts val="0"/>
              </a:spcAft>
              <a:buClr>
                <a:schemeClr val="dk1"/>
              </a:buClr>
              <a:buSzPts val="1100"/>
              <a:buFont typeface="Arial"/>
              <a:buNone/>
            </a:pPr>
            <a:r>
              <a:rPr lang="ca" sz="1200">
                <a:solidFill>
                  <a:schemeClr val="lt1"/>
                </a:solidFill>
              </a:rPr>
              <a:t>Cálculo de destinatarios necesarios:</a:t>
            </a:r>
            <a:endParaRPr sz="1200">
              <a:solidFill>
                <a:schemeClr val="lt1"/>
              </a:solidFill>
            </a:endParaRPr>
          </a:p>
          <a:p>
            <a:pPr indent="0" lvl="0" marL="0" rtl="0" algn="l">
              <a:lnSpc>
                <a:spcPct val="115000"/>
              </a:lnSpc>
              <a:spcBef>
                <a:spcPts val="1200"/>
              </a:spcBef>
              <a:spcAft>
                <a:spcPts val="0"/>
              </a:spcAft>
              <a:buNone/>
            </a:pPr>
            <a:r>
              <a:t/>
            </a:r>
            <a:endParaRPr sz="1200">
              <a:solidFill>
                <a:schemeClr val="lt1"/>
              </a:solidFill>
            </a:endParaRPr>
          </a:p>
          <a:p>
            <a:pPr indent="0" lvl="0" marL="0" rtl="0" algn="l">
              <a:lnSpc>
                <a:spcPct val="115000"/>
              </a:lnSpc>
              <a:spcBef>
                <a:spcPts val="1200"/>
              </a:spcBef>
              <a:spcAft>
                <a:spcPts val="0"/>
              </a:spcAft>
              <a:buNone/>
            </a:pPr>
            <a:r>
              <a:t/>
            </a:r>
            <a:endParaRPr sz="1200">
              <a:solidFill>
                <a:schemeClr val="lt1"/>
              </a:solidFill>
            </a:endParaRPr>
          </a:p>
          <a:p>
            <a:pPr indent="0" lvl="0" marL="0" rtl="0" algn="l">
              <a:lnSpc>
                <a:spcPct val="115000"/>
              </a:lnSpc>
              <a:spcBef>
                <a:spcPts val="0"/>
              </a:spcBef>
              <a:spcAft>
                <a:spcPts val="0"/>
              </a:spcAft>
              <a:buNone/>
            </a:pPr>
            <a:r>
              <a:t/>
            </a:r>
            <a:endParaRPr sz="1200">
              <a:solidFill>
                <a:schemeClr val="lt1"/>
              </a:solidFill>
            </a:endParaRPr>
          </a:p>
          <a:p>
            <a:pPr indent="0" lvl="0" marL="0" rtl="0" algn="l">
              <a:lnSpc>
                <a:spcPct val="115000"/>
              </a:lnSpc>
              <a:spcBef>
                <a:spcPts val="0"/>
              </a:spcBef>
              <a:spcAft>
                <a:spcPts val="0"/>
              </a:spcAft>
              <a:buNone/>
            </a:pPr>
            <a:r>
              <a:t/>
            </a:r>
            <a:endParaRPr sz="1200">
              <a:solidFill>
                <a:schemeClr val="lt1"/>
              </a:solidFill>
            </a:endParaRPr>
          </a:p>
          <a:p>
            <a:pPr indent="0" lvl="0" marL="0" rtl="0" algn="l">
              <a:lnSpc>
                <a:spcPct val="115000"/>
              </a:lnSpc>
              <a:spcBef>
                <a:spcPts val="0"/>
              </a:spcBef>
              <a:spcAft>
                <a:spcPts val="0"/>
              </a:spcAft>
              <a:buNone/>
            </a:pPr>
            <a:r>
              <a:t/>
            </a:r>
            <a:endParaRPr sz="1200">
              <a:solidFill>
                <a:schemeClr val="lt1"/>
              </a:solidFill>
            </a:endParaRPr>
          </a:p>
          <a:p>
            <a:pPr indent="0" lvl="0" marL="0" rtl="0" algn="l">
              <a:lnSpc>
                <a:spcPct val="115000"/>
              </a:lnSpc>
              <a:spcBef>
                <a:spcPts val="0"/>
              </a:spcBef>
              <a:spcAft>
                <a:spcPts val="0"/>
              </a:spcAft>
              <a:buClr>
                <a:schemeClr val="dk1"/>
              </a:buClr>
              <a:buSzPts val="1100"/>
              <a:buFont typeface="Arial"/>
              <a:buNone/>
            </a:pPr>
            <a:r>
              <a:rPr lang="ca" sz="1200">
                <a:solidFill>
                  <a:schemeClr val="lt1"/>
                </a:solidFill>
              </a:rPr>
              <a:t>Inversión en la campaña:</a:t>
            </a:r>
            <a:endParaRPr sz="1200">
              <a:solidFill>
                <a:schemeClr val="lt1"/>
              </a:solidFill>
            </a:endParaRPr>
          </a:p>
          <a:p>
            <a:pPr indent="0" lvl="0" marL="0" rtl="0" algn="l">
              <a:lnSpc>
                <a:spcPct val="115000"/>
              </a:lnSpc>
              <a:spcBef>
                <a:spcPts val="1200"/>
              </a:spcBef>
              <a:spcAft>
                <a:spcPts val="0"/>
              </a:spcAft>
              <a:buNone/>
            </a:pPr>
            <a:r>
              <a:t/>
            </a:r>
            <a:endParaRPr sz="1200">
              <a:solidFill>
                <a:schemeClr val="lt1"/>
              </a:solidFill>
            </a:endParaRPr>
          </a:p>
          <a:p>
            <a:pPr indent="0" lvl="0" marL="0" rtl="0" algn="l">
              <a:spcBef>
                <a:spcPts val="1200"/>
              </a:spcBef>
              <a:spcAft>
                <a:spcPts val="0"/>
              </a:spcAft>
              <a:buNone/>
            </a:pPr>
            <a:r>
              <a:t/>
            </a:r>
            <a:endParaRPr sz="1200">
              <a:solidFill>
                <a:schemeClr val="lt1"/>
              </a:solidFill>
            </a:endParaRPr>
          </a:p>
        </p:txBody>
      </p:sp>
      <p:sp>
        <p:nvSpPr>
          <p:cNvPr id="191" name="Google Shape;191;p33"/>
          <p:cNvSpPr/>
          <p:nvPr/>
        </p:nvSpPr>
        <p:spPr>
          <a:xfrm>
            <a:off x="1733350" y="2093175"/>
            <a:ext cx="5571900" cy="695400"/>
          </a:xfrm>
          <a:prstGeom prst="roundRect">
            <a:avLst>
              <a:gd fmla="val 16667" name="adj"/>
            </a:avLst>
          </a:prstGeom>
          <a:solidFill>
            <a:srgbClr val="013180"/>
          </a:solidFill>
          <a:ln cap="flat" cmpd="sng" w="19050">
            <a:solidFill>
              <a:srgbClr val="B1CCF9"/>
            </a:solidFill>
            <a:prstDash val="solid"/>
            <a:round/>
            <a:headEnd len="sm" w="sm" type="none"/>
            <a:tailEnd len="sm" w="sm" type="none"/>
          </a:ln>
        </p:spPr>
        <p:txBody>
          <a:bodyPr anchorCtr="0" anchor="ctr" bIns="91425" lIns="91425" spcFirstLastPara="1" rIns="91425" wrap="square" tIns="91425">
            <a:noAutofit/>
          </a:bodyPr>
          <a:lstStyle/>
          <a:p>
            <a:pPr indent="-311150" lvl="0" marL="457200" rtl="0" algn="l">
              <a:lnSpc>
                <a:spcPct val="115000"/>
              </a:lnSpc>
              <a:spcBef>
                <a:spcPts val="1200"/>
              </a:spcBef>
              <a:spcAft>
                <a:spcPts val="0"/>
              </a:spcAft>
              <a:buClr>
                <a:schemeClr val="lt1"/>
              </a:buClr>
              <a:buSzPts val="1300"/>
              <a:buChar char="●"/>
            </a:pPr>
            <a:r>
              <a:rPr lang="ca" sz="1200">
                <a:solidFill>
                  <a:schemeClr val="lt1"/>
                </a:solidFill>
              </a:rPr>
              <a:t>7.800 visitas = Número de destinatarios × 0,018 (CTR)</a:t>
            </a:r>
            <a:endParaRPr sz="1200">
              <a:solidFill>
                <a:schemeClr val="lt1"/>
              </a:solidFill>
            </a:endParaRPr>
          </a:p>
          <a:p>
            <a:pPr indent="-311150" lvl="0" marL="457200" rtl="0" algn="l">
              <a:lnSpc>
                <a:spcPct val="115000"/>
              </a:lnSpc>
              <a:spcBef>
                <a:spcPts val="0"/>
              </a:spcBef>
              <a:spcAft>
                <a:spcPts val="0"/>
              </a:spcAft>
              <a:buClr>
                <a:schemeClr val="lt1"/>
              </a:buClr>
              <a:buSzPts val="1300"/>
              <a:buChar char="●"/>
            </a:pPr>
            <a:r>
              <a:rPr lang="ca" sz="1200">
                <a:solidFill>
                  <a:schemeClr val="lt1"/>
                </a:solidFill>
              </a:rPr>
              <a:t>Número de destinatarios = 7.800 ÷ 0,018 = 433.333 destinatarios</a:t>
            </a:r>
            <a:endParaRPr b="1" sz="1200">
              <a:solidFill>
                <a:schemeClr val="lt1"/>
              </a:solidFill>
            </a:endParaRPr>
          </a:p>
        </p:txBody>
      </p:sp>
      <p:sp>
        <p:nvSpPr>
          <p:cNvPr id="192" name="Google Shape;192;p33"/>
          <p:cNvSpPr/>
          <p:nvPr/>
        </p:nvSpPr>
        <p:spPr>
          <a:xfrm>
            <a:off x="1733350" y="3531450"/>
            <a:ext cx="5571900" cy="695400"/>
          </a:xfrm>
          <a:prstGeom prst="roundRect">
            <a:avLst>
              <a:gd fmla="val 16667" name="adj"/>
            </a:avLst>
          </a:prstGeom>
          <a:solidFill>
            <a:srgbClr val="013180"/>
          </a:solidFill>
          <a:ln cap="flat" cmpd="sng" w="19050">
            <a:solidFill>
              <a:srgbClr val="B1CCF9"/>
            </a:solidFill>
            <a:prstDash val="solid"/>
            <a:round/>
            <a:headEnd len="sm" w="sm" type="none"/>
            <a:tailEnd len="sm" w="sm" type="none"/>
          </a:ln>
        </p:spPr>
        <p:txBody>
          <a:bodyPr anchorCtr="0" anchor="ctr" bIns="91425" lIns="91425" spcFirstLastPara="1" rIns="91425" wrap="square" tIns="91425">
            <a:noAutofit/>
          </a:bodyPr>
          <a:lstStyle/>
          <a:p>
            <a:pPr indent="-311150" lvl="0" marL="457200" rtl="0" algn="l">
              <a:lnSpc>
                <a:spcPct val="115000"/>
              </a:lnSpc>
              <a:spcBef>
                <a:spcPts val="1200"/>
              </a:spcBef>
              <a:spcAft>
                <a:spcPts val="0"/>
              </a:spcAft>
              <a:buClr>
                <a:schemeClr val="lt1"/>
              </a:buClr>
              <a:buSzPts val="1300"/>
              <a:buChar char="●"/>
            </a:pPr>
            <a:r>
              <a:rPr lang="ca" sz="1200">
                <a:solidFill>
                  <a:schemeClr val="lt1"/>
                </a:solidFill>
              </a:rPr>
              <a:t>433.333 × 11€/1000 = 4.767€</a:t>
            </a:r>
            <a:endParaRPr sz="1200">
              <a:solidFill>
                <a:schemeClr val="lt1"/>
              </a:solidFill>
            </a:endParaRPr>
          </a:p>
          <a:p>
            <a:pPr indent="-311150" lvl="0" marL="457200" rtl="0" algn="l">
              <a:lnSpc>
                <a:spcPct val="115000"/>
              </a:lnSpc>
              <a:spcBef>
                <a:spcPts val="0"/>
              </a:spcBef>
              <a:spcAft>
                <a:spcPts val="0"/>
              </a:spcAft>
              <a:buClr>
                <a:schemeClr val="lt1"/>
              </a:buClr>
              <a:buSzPts val="1300"/>
              <a:buChar char="●"/>
            </a:pPr>
            <a:r>
              <a:rPr lang="ca" sz="1200">
                <a:solidFill>
                  <a:schemeClr val="lt1"/>
                </a:solidFill>
              </a:rPr>
              <a:t>ROI esperado: 3:1 basado en conversiones históricas del sector</a:t>
            </a:r>
            <a:endParaRPr sz="12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1938"/>
        </a:solidFill>
      </p:bgPr>
    </p:bg>
    <p:spTree>
      <p:nvGrpSpPr>
        <p:cNvPr id="196" name="Shape 196"/>
        <p:cNvGrpSpPr/>
        <p:nvPr/>
      </p:nvGrpSpPr>
      <p:grpSpPr>
        <a:xfrm>
          <a:off x="0" y="0"/>
          <a:ext cx="0" cy="0"/>
          <a:chOff x="0" y="0"/>
          <a:chExt cx="0" cy="0"/>
        </a:xfrm>
      </p:grpSpPr>
      <p:sp>
        <p:nvSpPr>
          <p:cNvPr id="197" name="Google Shape;19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ca">
                <a:solidFill>
                  <a:schemeClr val="lt1"/>
                </a:solidFill>
                <a:latin typeface="Comfortaa"/>
                <a:ea typeface="Comfortaa"/>
                <a:cs typeface="Comfortaa"/>
                <a:sym typeface="Comfortaa"/>
              </a:rPr>
              <a:t>Segmentación de la BD para “OB” de Antevenio</a:t>
            </a:r>
            <a:endParaRPr>
              <a:solidFill>
                <a:schemeClr val="lt1"/>
              </a:solidFill>
              <a:latin typeface="Comfortaa"/>
              <a:ea typeface="Comfortaa"/>
              <a:cs typeface="Comfortaa"/>
              <a:sym typeface="Comfortaa"/>
            </a:endParaRPr>
          </a:p>
          <a:p>
            <a:pPr indent="0" lvl="0" marL="0" rtl="0" algn="l">
              <a:spcBef>
                <a:spcPts val="0"/>
              </a:spcBef>
              <a:spcAft>
                <a:spcPts val="0"/>
              </a:spcAft>
              <a:buNone/>
            </a:pPr>
            <a:r>
              <a:t/>
            </a:r>
            <a:endParaRPr>
              <a:solidFill>
                <a:schemeClr val="lt1"/>
              </a:solidFill>
              <a:latin typeface="Comfortaa"/>
              <a:ea typeface="Comfortaa"/>
              <a:cs typeface="Comfortaa"/>
              <a:sym typeface="Comfortaa"/>
            </a:endParaRPr>
          </a:p>
        </p:txBody>
      </p:sp>
      <p:sp>
        <p:nvSpPr>
          <p:cNvPr id="198" name="Google Shape;198;p34"/>
          <p:cNvSpPr/>
          <p:nvPr/>
        </p:nvSpPr>
        <p:spPr>
          <a:xfrm>
            <a:off x="902300" y="1263400"/>
            <a:ext cx="6095400" cy="2100900"/>
          </a:xfrm>
          <a:prstGeom prst="roundRect">
            <a:avLst>
              <a:gd fmla="val 16667" name="adj"/>
            </a:avLst>
          </a:prstGeom>
          <a:solidFill>
            <a:srgbClr val="013180"/>
          </a:solidFill>
          <a:ln cap="flat" cmpd="sng" w="19050">
            <a:solidFill>
              <a:srgbClr val="B1CCF9"/>
            </a:solidFill>
            <a:prstDash val="solid"/>
            <a:round/>
            <a:headEnd len="sm" w="sm" type="none"/>
            <a:tailEnd len="sm" w="sm" type="none"/>
          </a:ln>
        </p:spPr>
        <p:txBody>
          <a:bodyPr anchorCtr="0" anchor="t" bIns="91425" lIns="91425" spcFirstLastPara="1" rIns="91425" wrap="square" tIns="91425">
            <a:noAutofit/>
          </a:bodyPr>
          <a:lstStyle/>
          <a:p>
            <a:pPr indent="-298450" lvl="0" marL="457200" rtl="0" algn="l">
              <a:lnSpc>
                <a:spcPct val="150000"/>
              </a:lnSpc>
              <a:spcBef>
                <a:spcPts val="0"/>
              </a:spcBef>
              <a:spcAft>
                <a:spcPts val="0"/>
              </a:spcAft>
              <a:buClr>
                <a:schemeClr val="lt1"/>
              </a:buClr>
              <a:buSzPts val="1100"/>
              <a:buChar char="●"/>
            </a:pPr>
            <a:r>
              <a:rPr b="1" lang="ca" sz="1100">
                <a:solidFill>
                  <a:schemeClr val="lt1"/>
                </a:solidFill>
              </a:rPr>
              <a:t>Target principal</a:t>
            </a:r>
            <a:r>
              <a:rPr lang="ca" sz="1100">
                <a:solidFill>
                  <a:schemeClr val="lt1"/>
                </a:solidFill>
              </a:rPr>
              <a:t>: Personas interesadas en pérdida de peso y definición muscular</a:t>
            </a:r>
            <a:endParaRPr sz="1100">
              <a:solidFill>
                <a:schemeClr val="lt1"/>
              </a:solidFill>
            </a:endParaRPr>
          </a:p>
          <a:p>
            <a:pPr indent="-298450" lvl="0" marL="457200" rtl="0" algn="l">
              <a:lnSpc>
                <a:spcPct val="150000"/>
              </a:lnSpc>
              <a:spcBef>
                <a:spcPts val="0"/>
              </a:spcBef>
              <a:spcAft>
                <a:spcPts val="0"/>
              </a:spcAft>
              <a:buClr>
                <a:schemeClr val="lt1"/>
              </a:buClr>
              <a:buSzPts val="1100"/>
              <a:buChar char="●"/>
            </a:pPr>
            <a:r>
              <a:rPr b="1" lang="ca" sz="1100">
                <a:solidFill>
                  <a:schemeClr val="lt1"/>
                </a:solidFill>
              </a:rPr>
              <a:t>Edad</a:t>
            </a:r>
            <a:r>
              <a:rPr lang="ca" sz="1100">
                <a:solidFill>
                  <a:schemeClr val="lt1"/>
                </a:solidFill>
              </a:rPr>
              <a:t>: 20-45 años</a:t>
            </a:r>
            <a:endParaRPr sz="1100">
              <a:solidFill>
                <a:schemeClr val="lt1"/>
              </a:solidFill>
            </a:endParaRPr>
          </a:p>
          <a:p>
            <a:pPr indent="-298450" lvl="0" marL="457200" rtl="0" algn="l">
              <a:lnSpc>
                <a:spcPct val="150000"/>
              </a:lnSpc>
              <a:spcBef>
                <a:spcPts val="0"/>
              </a:spcBef>
              <a:spcAft>
                <a:spcPts val="0"/>
              </a:spcAft>
              <a:buClr>
                <a:schemeClr val="lt1"/>
              </a:buClr>
              <a:buSzPts val="1100"/>
              <a:buChar char="●"/>
            </a:pPr>
            <a:r>
              <a:rPr b="1" lang="ca" sz="1100">
                <a:solidFill>
                  <a:schemeClr val="lt1"/>
                </a:solidFill>
              </a:rPr>
              <a:t>Género</a:t>
            </a:r>
            <a:r>
              <a:rPr lang="ca" sz="1100">
                <a:solidFill>
                  <a:schemeClr val="lt1"/>
                </a:solidFill>
              </a:rPr>
              <a:t>: Enfoque diferenciado para hombres (30%) y mujeres (70%)</a:t>
            </a:r>
            <a:endParaRPr sz="1100">
              <a:solidFill>
                <a:schemeClr val="lt1"/>
              </a:solidFill>
            </a:endParaRPr>
          </a:p>
          <a:p>
            <a:pPr indent="-298450" lvl="0" marL="457200" rtl="0" algn="l">
              <a:lnSpc>
                <a:spcPct val="150000"/>
              </a:lnSpc>
              <a:spcBef>
                <a:spcPts val="0"/>
              </a:spcBef>
              <a:spcAft>
                <a:spcPts val="0"/>
              </a:spcAft>
              <a:buClr>
                <a:schemeClr val="lt1"/>
              </a:buClr>
              <a:buSzPts val="1100"/>
              <a:buChar char="●"/>
            </a:pPr>
            <a:r>
              <a:rPr b="1" lang="ca" sz="1100">
                <a:solidFill>
                  <a:schemeClr val="lt1"/>
                </a:solidFill>
              </a:rPr>
              <a:t>Ubicación</a:t>
            </a:r>
            <a:r>
              <a:rPr lang="ca" sz="1100">
                <a:solidFill>
                  <a:schemeClr val="lt1"/>
                </a:solidFill>
              </a:rPr>
              <a:t>: Áreas urbanas cercanas a nuestras 9 tiendas</a:t>
            </a:r>
            <a:endParaRPr sz="1100">
              <a:solidFill>
                <a:schemeClr val="lt1"/>
              </a:solidFill>
            </a:endParaRPr>
          </a:p>
          <a:p>
            <a:pPr indent="-298450" lvl="0" marL="457200" rtl="0" algn="l">
              <a:lnSpc>
                <a:spcPct val="150000"/>
              </a:lnSpc>
              <a:spcBef>
                <a:spcPts val="0"/>
              </a:spcBef>
              <a:spcAft>
                <a:spcPts val="0"/>
              </a:spcAft>
              <a:buClr>
                <a:schemeClr val="lt1"/>
              </a:buClr>
              <a:buSzPts val="1100"/>
              <a:buChar char="●"/>
            </a:pPr>
            <a:r>
              <a:rPr b="1" lang="ca" sz="1100">
                <a:solidFill>
                  <a:schemeClr val="lt1"/>
                </a:solidFill>
              </a:rPr>
              <a:t>Comportamiento digital</a:t>
            </a:r>
            <a:r>
              <a:rPr lang="ca" sz="1100">
                <a:solidFill>
                  <a:schemeClr val="lt1"/>
                </a:solidFill>
              </a:rPr>
              <a:t>: Interés en fitness, nutrición y vida saludable</a:t>
            </a:r>
            <a:endParaRPr sz="1100">
              <a:solidFill>
                <a:schemeClr val="lt1"/>
              </a:solidFill>
            </a:endParaRPr>
          </a:p>
          <a:p>
            <a:pPr indent="-298450" lvl="0" marL="457200" rtl="0" algn="l">
              <a:lnSpc>
                <a:spcPct val="150000"/>
              </a:lnSpc>
              <a:spcBef>
                <a:spcPts val="0"/>
              </a:spcBef>
              <a:spcAft>
                <a:spcPts val="0"/>
              </a:spcAft>
              <a:buClr>
                <a:schemeClr val="lt1"/>
              </a:buClr>
              <a:buSzPts val="1100"/>
              <a:buChar char="●"/>
            </a:pPr>
            <a:r>
              <a:rPr b="1" lang="ca" sz="1100">
                <a:solidFill>
                  <a:schemeClr val="lt1"/>
                </a:solidFill>
              </a:rPr>
              <a:t>Momento vital</a:t>
            </a:r>
            <a:r>
              <a:rPr lang="ca" sz="1100">
                <a:solidFill>
                  <a:schemeClr val="lt1"/>
                </a:solidFill>
              </a:rPr>
              <a:t>: Especial foco en personas que buscan resultados rápidos pre-verano</a:t>
            </a:r>
            <a:endParaRPr sz="1100">
              <a:solidFill>
                <a:schemeClr val="lt1"/>
              </a:solidFill>
            </a:endParaRPr>
          </a:p>
          <a:p>
            <a:pPr indent="0" lvl="0" marL="0" rtl="0" algn="l">
              <a:spcBef>
                <a:spcPts val="0"/>
              </a:spcBef>
              <a:spcAft>
                <a:spcPts val="0"/>
              </a:spcAft>
              <a:buNone/>
            </a:pPr>
            <a:r>
              <a:t/>
            </a:r>
            <a:endParaRPr b="1" sz="1200">
              <a:solidFill>
                <a:schemeClr val="lt1"/>
              </a:solidFill>
            </a:endParaRPr>
          </a:p>
          <a:p>
            <a:pPr indent="0" lvl="0" marL="0" rtl="0" algn="l">
              <a:spcBef>
                <a:spcPts val="0"/>
              </a:spcBef>
              <a:spcAft>
                <a:spcPts val="0"/>
              </a:spcAft>
              <a:buNone/>
            </a:pPr>
            <a:r>
              <a:t/>
            </a:r>
            <a:endParaRPr b="1" sz="1200">
              <a:solidFill>
                <a:schemeClr val="lt1"/>
              </a:solidFill>
            </a:endParaRPr>
          </a:p>
          <a:p>
            <a:pPr indent="0" lvl="0" marL="0" rtl="0" algn="l">
              <a:spcBef>
                <a:spcPts val="0"/>
              </a:spcBef>
              <a:spcAft>
                <a:spcPts val="0"/>
              </a:spcAft>
              <a:buNone/>
            </a:pPr>
            <a:r>
              <a:t/>
            </a:r>
            <a:endParaRPr b="1" sz="12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1938"/>
        </a:solidFill>
      </p:bgPr>
    </p:bg>
    <p:spTree>
      <p:nvGrpSpPr>
        <p:cNvPr id="202" name="Shape 202"/>
        <p:cNvGrpSpPr/>
        <p:nvPr/>
      </p:nvGrpSpPr>
      <p:grpSpPr>
        <a:xfrm>
          <a:off x="0" y="0"/>
          <a:ext cx="0" cy="0"/>
          <a:chOff x="0" y="0"/>
          <a:chExt cx="0" cy="0"/>
        </a:xfrm>
      </p:grpSpPr>
      <p:sp>
        <p:nvSpPr>
          <p:cNvPr id="203" name="Google Shape;20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solidFill>
                  <a:schemeClr val="lt1"/>
                </a:solidFill>
                <a:latin typeface="Comfortaa"/>
                <a:ea typeface="Comfortaa"/>
                <a:cs typeface="Comfortaa"/>
                <a:sym typeface="Comfortaa"/>
              </a:rPr>
              <a:t>Segmentación de la BD </a:t>
            </a:r>
            <a:r>
              <a:rPr lang="ca">
                <a:solidFill>
                  <a:schemeClr val="lt1"/>
                </a:solidFill>
                <a:latin typeface="Comfortaa"/>
                <a:ea typeface="Comfortaa"/>
                <a:cs typeface="Comfortaa"/>
                <a:sym typeface="Comfortaa"/>
              </a:rPr>
              <a:t>para “OB” de Antevenio</a:t>
            </a:r>
            <a:endParaRPr>
              <a:solidFill>
                <a:schemeClr val="lt1"/>
              </a:solidFill>
              <a:latin typeface="Comfortaa"/>
              <a:ea typeface="Comfortaa"/>
              <a:cs typeface="Comfortaa"/>
              <a:sym typeface="Comfortaa"/>
            </a:endParaRPr>
          </a:p>
        </p:txBody>
      </p:sp>
      <p:graphicFrame>
        <p:nvGraphicFramePr>
          <p:cNvPr id="204" name="Google Shape;204;p35"/>
          <p:cNvGraphicFramePr/>
          <p:nvPr/>
        </p:nvGraphicFramePr>
        <p:xfrm>
          <a:off x="952500" y="1428750"/>
          <a:ext cx="3000000" cy="3000000"/>
        </p:xfrm>
        <a:graphic>
          <a:graphicData uri="http://schemas.openxmlformats.org/drawingml/2006/table">
            <a:tbl>
              <a:tblPr>
                <a:noFill/>
                <a:tableStyleId>{C92E59F2-2B9A-4284-B048-645611A6A420}</a:tableStyleId>
              </a:tblPr>
              <a:tblGrid>
                <a:gridCol w="2169150"/>
                <a:gridCol w="5069850"/>
              </a:tblGrid>
              <a:tr h="575375">
                <a:tc>
                  <a:txBody>
                    <a:bodyPr/>
                    <a:lstStyle/>
                    <a:p>
                      <a:pPr indent="0" lvl="0" marL="0" rtl="0" algn="ctr">
                        <a:spcBef>
                          <a:spcPts val="0"/>
                        </a:spcBef>
                        <a:spcAft>
                          <a:spcPts val="0"/>
                        </a:spcAft>
                        <a:buNone/>
                      </a:pPr>
                      <a:r>
                        <a:rPr b="1" lang="ca" sz="1200">
                          <a:solidFill>
                            <a:schemeClr val="lt1"/>
                          </a:solidFill>
                        </a:rPr>
                        <a:t>Criterio de Segmentación</a:t>
                      </a:r>
                      <a:endParaRPr b="1" sz="1200">
                        <a:solidFill>
                          <a:schemeClr val="lt1"/>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ctr">
                        <a:spcBef>
                          <a:spcPts val="0"/>
                        </a:spcBef>
                        <a:spcAft>
                          <a:spcPts val="0"/>
                        </a:spcAft>
                        <a:buNone/>
                      </a:pPr>
                      <a:r>
                        <a:rPr b="1" lang="ca" sz="1200">
                          <a:solidFill>
                            <a:schemeClr val="lt1"/>
                          </a:solidFill>
                        </a:rPr>
                        <a:t>Descripción</a:t>
                      </a:r>
                      <a:endParaRPr b="1" sz="1200">
                        <a:solidFill>
                          <a:schemeClr val="lt1"/>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r>
              <a:tr h="575375">
                <a:tc>
                  <a:txBody>
                    <a:bodyPr/>
                    <a:lstStyle/>
                    <a:p>
                      <a:pPr indent="0" lvl="0" marL="0" rtl="0" algn="l">
                        <a:spcBef>
                          <a:spcPts val="0"/>
                        </a:spcBef>
                        <a:spcAft>
                          <a:spcPts val="0"/>
                        </a:spcAft>
                        <a:buNone/>
                      </a:pPr>
                      <a:r>
                        <a:rPr lang="ca" sz="1200">
                          <a:solidFill>
                            <a:schemeClr val="lt1"/>
                          </a:solidFill>
                        </a:rPr>
                        <a:t>Esfuerzo fitness pre-verano</a:t>
                      </a:r>
                      <a:endParaRPr sz="1200">
                        <a:solidFill>
                          <a:schemeClr val="lt1"/>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200">
                          <a:solidFill>
                            <a:schemeClr val="lt1"/>
                          </a:solidFill>
                        </a:rPr>
                        <a:t>Segmentamos usuarios que han mostrado interés en ponerse en forma específicamente para el verano, orientando mensajes diferentes según su grado de urgencia y compromiso</a:t>
                      </a:r>
                      <a:endParaRPr sz="1200">
                        <a:solidFill>
                          <a:schemeClr val="lt1"/>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r>
              <a:tr h="575375">
                <a:tc>
                  <a:txBody>
                    <a:bodyPr/>
                    <a:lstStyle/>
                    <a:p>
                      <a:pPr indent="0" lvl="0" marL="0" rtl="0" algn="l">
                        <a:spcBef>
                          <a:spcPts val="0"/>
                        </a:spcBef>
                        <a:spcAft>
                          <a:spcPts val="0"/>
                        </a:spcAft>
                        <a:buNone/>
                      </a:pPr>
                      <a:r>
                        <a:rPr lang="ca" sz="1200">
                          <a:solidFill>
                            <a:schemeClr val="lt1"/>
                          </a:solidFill>
                        </a:rPr>
                        <a:t>Objetivos de fitness</a:t>
                      </a:r>
                      <a:endParaRPr sz="1200">
                        <a:solidFill>
                          <a:schemeClr val="lt1"/>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200">
                          <a:solidFill>
                            <a:schemeClr val="lt1"/>
                          </a:solidFill>
                        </a:rPr>
                        <a:t>Ofrecemos mensajes personalizados según busquen perder peso, tonificar o definir músculo, presentando los suplementos más adecuados para cada objetivo</a:t>
                      </a:r>
                      <a:endParaRPr sz="1200">
                        <a:solidFill>
                          <a:schemeClr val="lt1"/>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r>
              <a:tr h="575375">
                <a:tc>
                  <a:txBody>
                    <a:bodyPr/>
                    <a:lstStyle/>
                    <a:p>
                      <a:pPr indent="0" lvl="0" marL="0" rtl="0" algn="l">
                        <a:spcBef>
                          <a:spcPts val="0"/>
                        </a:spcBef>
                        <a:spcAft>
                          <a:spcPts val="0"/>
                        </a:spcAft>
                        <a:buNone/>
                      </a:pPr>
                      <a:r>
                        <a:rPr lang="ca" sz="1200">
                          <a:solidFill>
                            <a:schemeClr val="lt1"/>
                          </a:solidFill>
                        </a:rPr>
                        <a:t>Nivel de experiencia</a:t>
                      </a:r>
                      <a:endParaRPr sz="1200">
                        <a:solidFill>
                          <a:schemeClr val="lt1"/>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200">
                          <a:solidFill>
                            <a:schemeClr val="lt1"/>
                          </a:solidFill>
                        </a:rPr>
                        <a:t>Diferenciamos entre principiantes (con mensajes educativos) y usuarios avanzados (con información técnica sobre ingredientes y beneficios)</a:t>
                      </a:r>
                      <a:endParaRPr sz="1200">
                        <a:solidFill>
                          <a:schemeClr val="lt1"/>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r>
              <a:tr h="575375">
                <a:tc>
                  <a:txBody>
                    <a:bodyPr/>
                    <a:lstStyle/>
                    <a:p>
                      <a:pPr indent="0" lvl="0" marL="0" rtl="0" algn="l">
                        <a:spcBef>
                          <a:spcPts val="0"/>
                        </a:spcBef>
                        <a:spcAft>
                          <a:spcPts val="0"/>
                        </a:spcAft>
                        <a:buNone/>
                      </a:pPr>
                      <a:r>
                        <a:rPr lang="ca" sz="1200">
                          <a:solidFill>
                            <a:schemeClr val="lt1"/>
                          </a:solidFill>
                        </a:rPr>
                        <a:t>Estilo de entrenamiento</a:t>
                      </a:r>
                      <a:endParaRPr sz="1200">
                        <a:solidFill>
                          <a:schemeClr val="lt1"/>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200">
                          <a:solidFill>
                            <a:schemeClr val="lt1"/>
                          </a:solidFill>
                        </a:rPr>
                        <a:t>Adaptamos las recomendaciones según practiquen cardio, musculación, deportes de equipo o entrenamiento funcional</a:t>
                      </a:r>
                      <a:endParaRPr sz="1200">
                        <a:solidFill>
                          <a:schemeClr val="lt1"/>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1938"/>
        </a:solidFill>
      </p:bgPr>
    </p:bg>
    <p:spTree>
      <p:nvGrpSpPr>
        <p:cNvPr id="208" name="Shape 208"/>
        <p:cNvGrpSpPr/>
        <p:nvPr/>
      </p:nvGrpSpPr>
      <p:grpSpPr>
        <a:xfrm>
          <a:off x="0" y="0"/>
          <a:ext cx="0" cy="0"/>
          <a:chOff x="0" y="0"/>
          <a:chExt cx="0" cy="0"/>
        </a:xfrm>
      </p:grpSpPr>
      <p:sp>
        <p:nvSpPr>
          <p:cNvPr id="209" name="Google Shape;209;p36"/>
          <p:cNvSpPr txBox="1"/>
          <p:nvPr>
            <p:ph type="title"/>
          </p:nvPr>
        </p:nvSpPr>
        <p:spPr>
          <a:xfrm>
            <a:off x="1399200" y="1999050"/>
            <a:ext cx="6345600" cy="1051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ca" sz="3020">
                <a:solidFill>
                  <a:schemeClr val="lt1"/>
                </a:solidFill>
                <a:latin typeface="Comfortaa"/>
                <a:ea typeface="Comfortaa"/>
                <a:cs typeface="Comfortaa"/>
                <a:sym typeface="Comfortaa"/>
              </a:rPr>
              <a:t>Acciones para Requisitos Legales</a:t>
            </a:r>
            <a:endParaRPr sz="3020">
              <a:solidFill>
                <a:schemeClr val="lt1"/>
              </a:solidFill>
              <a:latin typeface="Comfortaa"/>
              <a:ea typeface="Comfortaa"/>
              <a:cs typeface="Comfortaa"/>
              <a:sym typeface="Comforta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1938"/>
        </a:solidFill>
      </p:bgPr>
    </p:bg>
    <p:spTree>
      <p:nvGrpSpPr>
        <p:cNvPr id="213" name="Shape 213"/>
        <p:cNvGrpSpPr/>
        <p:nvPr/>
      </p:nvGrpSpPr>
      <p:grpSpPr>
        <a:xfrm>
          <a:off x="0" y="0"/>
          <a:ext cx="0" cy="0"/>
          <a:chOff x="0" y="0"/>
          <a:chExt cx="0" cy="0"/>
        </a:xfrm>
      </p:grpSpPr>
      <p:sp>
        <p:nvSpPr>
          <p:cNvPr id="214" name="Google Shape;214;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solidFill>
                  <a:schemeClr val="lt1"/>
                </a:solidFill>
                <a:latin typeface="Comfortaa"/>
                <a:ea typeface="Comfortaa"/>
                <a:cs typeface="Comfortaa"/>
                <a:sym typeface="Comfortaa"/>
              </a:rPr>
              <a:t>Marco Legal y Seguridad</a:t>
            </a:r>
            <a:endParaRPr>
              <a:solidFill>
                <a:schemeClr val="lt1"/>
              </a:solidFill>
              <a:latin typeface="Comfortaa"/>
              <a:ea typeface="Comfortaa"/>
              <a:cs typeface="Comfortaa"/>
              <a:sym typeface="Comfortaa"/>
            </a:endParaRPr>
          </a:p>
        </p:txBody>
      </p:sp>
      <p:sp>
        <p:nvSpPr>
          <p:cNvPr id="215" name="Google Shape;215;p37"/>
          <p:cNvSpPr txBox="1"/>
          <p:nvPr/>
        </p:nvSpPr>
        <p:spPr>
          <a:xfrm>
            <a:off x="485950" y="1128875"/>
            <a:ext cx="8066700" cy="31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200">
                <a:solidFill>
                  <a:schemeClr val="lt1"/>
                </a:solidFill>
              </a:rPr>
              <a:t>Como empresa de suplementos nutricionales, nuestro cumplimiento normativo es doble:</a:t>
            </a:r>
            <a:endParaRPr sz="1200">
              <a:solidFill>
                <a:schemeClr val="lt1"/>
              </a:solidFill>
            </a:endParaRPr>
          </a:p>
          <a:p>
            <a:pPr indent="0" lvl="0" marL="0" rtl="0" algn="l">
              <a:lnSpc>
                <a:spcPct val="115000"/>
              </a:lnSpc>
              <a:spcBef>
                <a:spcPts val="1200"/>
              </a:spcBef>
              <a:spcAft>
                <a:spcPts val="0"/>
              </a:spcAft>
              <a:buNone/>
            </a:pPr>
            <a:r>
              <a:t/>
            </a:r>
            <a:endParaRPr sz="1200">
              <a:solidFill>
                <a:schemeClr val="lt1"/>
              </a:solidFill>
            </a:endParaRPr>
          </a:p>
          <a:p>
            <a:pPr indent="0" lvl="0" marL="0" rtl="0" algn="l">
              <a:lnSpc>
                <a:spcPct val="115000"/>
              </a:lnSpc>
              <a:spcBef>
                <a:spcPts val="1200"/>
              </a:spcBef>
              <a:spcAft>
                <a:spcPts val="0"/>
              </a:spcAft>
              <a:buNone/>
            </a:pPr>
            <a:r>
              <a:t/>
            </a:r>
            <a:endParaRPr sz="1200">
              <a:solidFill>
                <a:schemeClr val="lt1"/>
              </a:solidFill>
            </a:endParaRPr>
          </a:p>
          <a:p>
            <a:pPr indent="0" lvl="0" marL="0" rtl="0" algn="l">
              <a:lnSpc>
                <a:spcPct val="115000"/>
              </a:lnSpc>
              <a:spcBef>
                <a:spcPts val="0"/>
              </a:spcBef>
              <a:spcAft>
                <a:spcPts val="0"/>
              </a:spcAft>
              <a:buNone/>
            </a:pPr>
            <a:r>
              <a:t/>
            </a:r>
            <a:endParaRPr sz="1200">
              <a:solidFill>
                <a:schemeClr val="lt1"/>
              </a:solidFill>
            </a:endParaRPr>
          </a:p>
          <a:p>
            <a:pPr indent="0" lvl="0" marL="0" rtl="0" algn="l">
              <a:lnSpc>
                <a:spcPct val="115000"/>
              </a:lnSpc>
              <a:spcBef>
                <a:spcPts val="0"/>
              </a:spcBef>
              <a:spcAft>
                <a:spcPts val="0"/>
              </a:spcAft>
              <a:buNone/>
            </a:pPr>
            <a:r>
              <a:t/>
            </a:r>
            <a:endParaRPr sz="1200">
              <a:solidFill>
                <a:schemeClr val="lt1"/>
              </a:solidFill>
            </a:endParaRPr>
          </a:p>
          <a:p>
            <a:pPr indent="0" lvl="0" marL="0" rtl="0" algn="l">
              <a:lnSpc>
                <a:spcPct val="115000"/>
              </a:lnSpc>
              <a:spcBef>
                <a:spcPts val="0"/>
              </a:spcBef>
              <a:spcAft>
                <a:spcPts val="0"/>
              </a:spcAft>
              <a:buNone/>
            </a:pPr>
            <a:r>
              <a:rPr lang="ca" sz="1200">
                <a:solidFill>
                  <a:schemeClr val="lt1"/>
                </a:solidFill>
              </a:rPr>
              <a:t>Normativas que cumplimos rigurosamente:</a:t>
            </a:r>
            <a:endParaRPr sz="1200">
              <a:solidFill>
                <a:schemeClr val="lt1"/>
              </a:solidFill>
            </a:endParaRPr>
          </a:p>
        </p:txBody>
      </p:sp>
      <p:sp>
        <p:nvSpPr>
          <p:cNvPr id="216" name="Google Shape;216;p37"/>
          <p:cNvSpPr/>
          <p:nvPr/>
        </p:nvSpPr>
        <p:spPr>
          <a:xfrm>
            <a:off x="1733350" y="1635400"/>
            <a:ext cx="5571900" cy="695400"/>
          </a:xfrm>
          <a:prstGeom prst="roundRect">
            <a:avLst>
              <a:gd fmla="val 16667" name="adj"/>
            </a:avLst>
          </a:prstGeom>
          <a:solidFill>
            <a:srgbClr val="013180"/>
          </a:solidFill>
          <a:ln cap="flat" cmpd="sng" w="19050">
            <a:solidFill>
              <a:srgbClr val="B1CCF9"/>
            </a:solidFill>
            <a:prstDash val="solid"/>
            <a:round/>
            <a:headEnd len="sm" w="sm" type="none"/>
            <a:tailEnd len="sm" w="sm" type="none"/>
          </a:ln>
        </p:spPr>
        <p:txBody>
          <a:bodyPr anchorCtr="0" anchor="ctr" bIns="91425" lIns="91425" spcFirstLastPara="1" rIns="91425" wrap="square" tIns="91425">
            <a:noAutofit/>
          </a:bodyPr>
          <a:lstStyle/>
          <a:p>
            <a:pPr indent="-311150" lvl="0" marL="457200" rtl="0" algn="l">
              <a:lnSpc>
                <a:spcPct val="115000"/>
              </a:lnSpc>
              <a:spcBef>
                <a:spcPts val="1200"/>
              </a:spcBef>
              <a:spcAft>
                <a:spcPts val="0"/>
              </a:spcAft>
              <a:buClr>
                <a:schemeClr val="lt1"/>
              </a:buClr>
              <a:buSzPts val="1300"/>
              <a:buChar char="●"/>
            </a:pPr>
            <a:r>
              <a:rPr lang="ca" sz="1200">
                <a:solidFill>
                  <a:schemeClr val="lt1"/>
                </a:solidFill>
              </a:rPr>
              <a:t>Protección de datos personales</a:t>
            </a:r>
            <a:endParaRPr sz="1200">
              <a:solidFill>
                <a:schemeClr val="lt1"/>
              </a:solidFill>
            </a:endParaRPr>
          </a:p>
          <a:p>
            <a:pPr indent="-311150" lvl="0" marL="457200" rtl="0" algn="l">
              <a:lnSpc>
                <a:spcPct val="115000"/>
              </a:lnSpc>
              <a:spcBef>
                <a:spcPts val="0"/>
              </a:spcBef>
              <a:spcAft>
                <a:spcPts val="0"/>
              </a:spcAft>
              <a:buClr>
                <a:schemeClr val="lt1"/>
              </a:buClr>
              <a:buSzPts val="1300"/>
              <a:buChar char="●"/>
            </a:pPr>
            <a:r>
              <a:rPr lang="ca" sz="1200">
                <a:solidFill>
                  <a:schemeClr val="lt1"/>
                </a:solidFill>
              </a:rPr>
              <a:t>Regulaciones específicas del sector alimentario</a:t>
            </a:r>
            <a:endParaRPr sz="1200">
              <a:solidFill>
                <a:schemeClr val="lt1"/>
              </a:solidFill>
            </a:endParaRPr>
          </a:p>
        </p:txBody>
      </p:sp>
      <p:sp>
        <p:nvSpPr>
          <p:cNvPr id="217" name="Google Shape;217;p37"/>
          <p:cNvSpPr/>
          <p:nvPr/>
        </p:nvSpPr>
        <p:spPr>
          <a:xfrm>
            <a:off x="1446750" y="2948475"/>
            <a:ext cx="6250500" cy="1806000"/>
          </a:xfrm>
          <a:prstGeom prst="roundRect">
            <a:avLst>
              <a:gd fmla="val 16667" name="adj"/>
            </a:avLst>
          </a:prstGeom>
          <a:solidFill>
            <a:srgbClr val="013180"/>
          </a:solidFill>
          <a:ln cap="flat" cmpd="sng" w="19050">
            <a:solidFill>
              <a:srgbClr val="B1CCF9"/>
            </a:solidFill>
            <a:prstDash val="solid"/>
            <a:round/>
            <a:headEnd len="sm" w="sm" type="none"/>
            <a:tailEnd len="sm" w="sm" type="none"/>
          </a:ln>
        </p:spPr>
        <p:txBody>
          <a:bodyPr anchorCtr="0" anchor="ctr" bIns="91425" lIns="91425" spcFirstLastPara="1" rIns="91425" wrap="square" tIns="91425">
            <a:noAutofit/>
          </a:bodyPr>
          <a:lstStyle/>
          <a:p>
            <a:pPr indent="-311150" lvl="0" marL="457200" rtl="0" algn="l">
              <a:lnSpc>
                <a:spcPct val="115000"/>
              </a:lnSpc>
              <a:spcBef>
                <a:spcPts val="1200"/>
              </a:spcBef>
              <a:spcAft>
                <a:spcPts val="0"/>
              </a:spcAft>
              <a:buClr>
                <a:schemeClr val="lt1"/>
              </a:buClr>
              <a:buSzPts val="1300"/>
              <a:buChar char="●"/>
            </a:pPr>
            <a:r>
              <a:rPr lang="ca" sz="1200">
                <a:solidFill>
                  <a:schemeClr val="lt1"/>
                </a:solidFill>
              </a:rPr>
              <a:t>RGPD y LOPDGDD: Garantizando la correcta gestión de datos de nuestros clientes </a:t>
            </a:r>
            <a:endParaRPr sz="1200">
              <a:solidFill>
                <a:schemeClr val="lt1"/>
              </a:solidFill>
            </a:endParaRPr>
          </a:p>
          <a:p>
            <a:pPr indent="-311150" lvl="0" marL="457200" rtl="0" algn="l">
              <a:lnSpc>
                <a:spcPct val="115000"/>
              </a:lnSpc>
              <a:spcBef>
                <a:spcPts val="0"/>
              </a:spcBef>
              <a:spcAft>
                <a:spcPts val="0"/>
              </a:spcAft>
              <a:buClr>
                <a:schemeClr val="lt1"/>
              </a:buClr>
              <a:buSzPts val="1300"/>
              <a:buChar char="●"/>
            </a:pPr>
            <a:r>
              <a:rPr lang="ca" sz="1200">
                <a:solidFill>
                  <a:schemeClr val="lt1"/>
                </a:solidFill>
              </a:rPr>
              <a:t>LSSI-CE: Para todas nuestras comunicaciones comerciales electrónicas </a:t>
            </a:r>
            <a:endParaRPr sz="1200">
              <a:solidFill>
                <a:schemeClr val="lt1"/>
              </a:solidFill>
            </a:endParaRPr>
          </a:p>
          <a:p>
            <a:pPr indent="-311150" lvl="0" marL="457200" rtl="0" algn="l">
              <a:lnSpc>
                <a:spcPct val="115000"/>
              </a:lnSpc>
              <a:spcBef>
                <a:spcPts val="0"/>
              </a:spcBef>
              <a:spcAft>
                <a:spcPts val="0"/>
              </a:spcAft>
              <a:buClr>
                <a:schemeClr val="lt1"/>
              </a:buClr>
              <a:buSzPts val="1300"/>
              <a:buChar char="●"/>
            </a:pPr>
            <a:r>
              <a:rPr lang="ca" sz="1200">
                <a:solidFill>
                  <a:schemeClr val="lt1"/>
                </a:solidFill>
              </a:rPr>
              <a:t>Reglamento (UE) Nº 1169/2011: Sobre información alimentaria al consumidor </a:t>
            </a:r>
            <a:endParaRPr sz="1200">
              <a:solidFill>
                <a:schemeClr val="lt1"/>
              </a:solidFill>
            </a:endParaRPr>
          </a:p>
          <a:p>
            <a:pPr indent="-311150" lvl="0" marL="457200" rtl="0" algn="l">
              <a:lnSpc>
                <a:spcPct val="115000"/>
              </a:lnSpc>
              <a:spcBef>
                <a:spcPts val="0"/>
              </a:spcBef>
              <a:spcAft>
                <a:spcPts val="0"/>
              </a:spcAft>
              <a:buClr>
                <a:schemeClr val="lt1"/>
              </a:buClr>
              <a:buSzPts val="1300"/>
              <a:buChar char="●"/>
            </a:pPr>
            <a:r>
              <a:rPr lang="ca" sz="1200">
                <a:solidFill>
                  <a:schemeClr val="lt1"/>
                </a:solidFill>
              </a:rPr>
              <a:t>Reglamento (CE) Nº 1924/2006: Relativo a declaraciones nutricionales y propiedades saludables</a:t>
            </a:r>
            <a:endParaRPr sz="12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1938"/>
        </a:solidFill>
      </p:bgPr>
    </p:bg>
    <p:spTree>
      <p:nvGrpSpPr>
        <p:cNvPr id="221" name="Shape 221"/>
        <p:cNvGrpSpPr/>
        <p:nvPr/>
      </p:nvGrpSpPr>
      <p:grpSpPr>
        <a:xfrm>
          <a:off x="0" y="0"/>
          <a:ext cx="0" cy="0"/>
          <a:chOff x="0" y="0"/>
          <a:chExt cx="0" cy="0"/>
        </a:xfrm>
      </p:grpSpPr>
      <p:sp>
        <p:nvSpPr>
          <p:cNvPr id="222" name="Google Shape;222;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solidFill>
                  <a:schemeClr val="lt1"/>
                </a:solidFill>
                <a:latin typeface="Comfortaa"/>
                <a:ea typeface="Comfortaa"/>
                <a:cs typeface="Comfortaa"/>
                <a:sym typeface="Comfortaa"/>
              </a:rPr>
              <a:t>Gestión de Consentimientos</a:t>
            </a:r>
            <a:endParaRPr>
              <a:solidFill>
                <a:schemeClr val="lt1"/>
              </a:solidFill>
              <a:latin typeface="Comfortaa"/>
              <a:ea typeface="Comfortaa"/>
              <a:cs typeface="Comfortaa"/>
              <a:sym typeface="Comfortaa"/>
            </a:endParaRPr>
          </a:p>
        </p:txBody>
      </p:sp>
      <p:graphicFrame>
        <p:nvGraphicFramePr>
          <p:cNvPr id="223" name="Google Shape;223;p38"/>
          <p:cNvGraphicFramePr/>
          <p:nvPr/>
        </p:nvGraphicFramePr>
        <p:xfrm>
          <a:off x="952500" y="1428750"/>
          <a:ext cx="3000000" cy="3000000"/>
        </p:xfrm>
        <a:graphic>
          <a:graphicData uri="http://schemas.openxmlformats.org/drawingml/2006/table">
            <a:tbl>
              <a:tblPr>
                <a:noFill/>
                <a:tableStyleId>{C92E59F2-2B9A-4284-B048-645611A6A420}</a:tableStyleId>
              </a:tblPr>
              <a:tblGrid>
                <a:gridCol w="2169150"/>
                <a:gridCol w="5069850"/>
              </a:tblGrid>
              <a:tr h="575375">
                <a:tc>
                  <a:txBody>
                    <a:bodyPr/>
                    <a:lstStyle/>
                    <a:p>
                      <a:pPr indent="0" lvl="0" marL="0" rtl="0" algn="ctr">
                        <a:spcBef>
                          <a:spcPts val="0"/>
                        </a:spcBef>
                        <a:spcAft>
                          <a:spcPts val="0"/>
                        </a:spcAft>
                        <a:buNone/>
                      </a:pPr>
                      <a:r>
                        <a:rPr b="1" lang="ca" sz="1200">
                          <a:solidFill>
                            <a:schemeClr val="lt1"/>
                          </a:solidFill>
                        </a:rPr>
                        <a:t>Aspecto</a:t>
                      </a:r>
                      <a:endParaRPr b="1" sz="1200">
                        <a:solidFill>
                          <a:schemeClr val="lt1"/>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ctr">
                        <a:spcBef>
                          <a:spcPts val="0"/>
                        </a:spcBef>
                        <a:spcAft>
                          <a:spcPts val="0"/>
                        </a:spcAft>
                        <a:buNone/>
                      </a:pPr>
                      <a:r>
                        <a:rPr b="1" lang="ca" sz="1200">
                          <a:solidFill>
                            <a:schemeClr val="lt1"/>
                          </a:solidFill>
                        </a:rPr>
                        <a:t>Implementación en Elite Supplements</a:t>
                      </a:r>
                      <a:endParaRPr b="1" sz="1200">
                        <a:solidFill>
                          <a:schemeClr val="lt1"/>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r>
              <a:tr h="575375">
                <a:tc>
                  <a:txBody>
                    <a:bodyPr/>
                    <a:lstStyle/>
                    <a:p>
                      <a:pPr indent="0" lvl="0" marL="0" rtl="0" algn="l">
                        <a:spcBef>
                          <a:spcPts val="0"/>
                        </a:spcBef>
                        <a:spcAft>
                          <a:spcPts val="0"/>
                        </a:spcAft>
                        <a:buNone/>
                      </a:pPr>
                      <a:r>
                        <a:rPr lang="ca" sz="1200">
                          <a:solidFill>
                            <a:schemeClr val="lt1"/>
                          </a:solidFill>
                        </a:rPr>
                        <a:t>Consentimiento explícito</a:t>
                      </a:r>
                      <a:endParaRPr sz="1200">
                        <a:solidFill>
                          <a:schemeClr val="lt1"/>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200">
                          <a:solidFill>
                            <a:schemeClr val="lt1"/>
                          </a:solidFill>
                        </a:rPr>
                        <a:t>Formularios claros con casillas de verificación que requieren acción activa del usuario. Lenguaje directo sobre el uso de datos para comunicaciones de marketing.</a:t>
                      </a:r>
                      <a:endParaRPr sz="1200">
                        <a:solidFill>
                          <a:schemeClr val="lt1"/>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r>
              <a:tr h="575375">
                <a:tc>
                  <a:txBody>
                    <a:bodyPr/>
                    <a:lstStyle/>
                    <a:p>
                      <a:pPr indent="0" lvl="0" marL="0" rtl="0" algn="l">
                        <a:spcBef>
                          <a:spcPts val="0"/>
                        </a:spcBef>
                        <a:spcAft>
                          <a:spcPts val="0"/>
                        </a:spcAft>
                        <a:buNone/>
                      </a:pPr>
                      <a:r>
                        <a:rPr lang="ca" sz="1200">
                          <a:solidFill>
                            <a:schemeClr val="lt1"/>
                          </a:solidFill>
                        </a:rPr>
                        <a:t>Información transparente</a:t>
                      </a:r>
                      <a:endParaRPr sz="1200">
                        <a:solidFill>
                          <a:schemeClr val="lt1"/>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200">
                          <a:solidFill>
                            <a:schemeClr val="lt1"/>
                          </a:solidFill>
                        </a:rPr>
                        <a:t>Política de privacidad accesible con ejemplos concretos del uso de datos. Explicación de beneficios de recibir información personalizada sobre suplementos.</a:t>
                      </a:r>
                      <a:endParaRPr sz="1200">
                        <a:solidFill>
                          <a:schemeClr val="lt1"/>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r>
              <a:tr h="575375">
                <a:tc>
                  <a:txBody>
                    <a:bodyPr/>
                    <a:lstStyle/>
                    <a:p>
                      <a:pPr indent="0" lvl="0" marL="0" rtl="0" algn="l">
                        <a:spcBef>
                          <a:spcPts val="0"/>
                        </a:spcBef>
                        <a:spcAft>
                          <a:spcPts val="0"/>
                        </a:spcAft>
                        <a:buNone/>
                      </a:pPr>
                      <a:r>
                        <a:rPr lang="ca" sz="1200">
                          <a:solidFill>
                            <a:schemeClr val="lt1"/>
                          </a:solidFill>
                        </a:rPr>
                        <a:t>Segmentación ética</a:t>
                      </a:r>
                      <a:endParaRPr sz="1200">
                        <a:solidFill>
                          <a:schemeClr val="lt1"/>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200">
                          <a:solidFill>
                            <a:schemeClr val="lt1"/>
                          </a:solidFill>
                        </a:rPr>
                        <a:t>Compromiso de utilizar datos solo para enviar información relevante según objetivos fitness. Exclusión de datos sensibles de salud no necesarios.</a:t>
                      </a:r>
                      <a:endParaRPr sz="1200">
                        <a:solidFill>
                          <a:schemeClr val="lt1"/>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1938"/>
        </a:solidFill>
      </p:bgPr>
    </p:bg>
    <p:spTree>
      <p:nvGrpSpPr>
        <p:cNvPr id="227" name="Shape 227"/>
        <p:cNvGrpSpPr/>
        <p:nvPr/>
      </p:nvGrpSpPr>
      <p:grpSpPr>
        <a:xfrm>
          <a:off x="0" y="0"/>
          <a:ext cx="0" cy="0"/>
          <a:chOff x="0" y="0"/>
          <a:chExt cx="0" cy="0"/>
        </a:xfrm>
      </p:grpSpPr>
      <p:sp>
        <p:nvSpPr>
          <p:cNvPr id="228" name="Google Shape;228;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solidFill>
                  <a:schemeClr val="lt1"/>
                </a:solidFill>
                <a:latin typeface="Comfortaa"/>
                <a:ea typeface="Comfortaa"/>
                <a:cs typeface="Comfortaa"/>
                <a:sym typeface="Comfortaa"/>
              </a:rPr>
              <a:t>Gestión de Consentimientos</a:t>
            </a:r>
            <a:endParaRPr>
              <a:solidFill>
                <a:schemeClr val="lt1"/>
              </a:solidFill>
              <a:latin typeface="Comfortaa"/>
              <a:ea typeface="Comfortaa"/>
              <a:cs typeface="Comfortaa"/>
              <a:sym typeface="Comfortaa"/>
            </a:endParaRPr>
          </a:p>
        </p:txBody>
      </p:sp>
      <p:graphicFrame>
        <p:nvGraphicFramePr>
          <p:cNvPr id="229" name="Google Shape;229;p39"/>
          <p:cNvGraphicFramePr/>
          <p:nvPr/>
        </p:nvGraphicFramePr>
        <p:xfrm>
          <a:off x="952500" y="1428750"/>
          <a:ext cx="3000000" cy="3000000"/>
        </p:xfrm>
        <a:graphic>
          <a:graphicData uri="http://schemas.openxmlformats.org/drawingml/2006/table">
            <a:tbl>
              <a:tblPr>
                <a:noFill/>
                <a:tableStyleId>{C92E59F2-2B9A-4284-B048-645611A6A420}</a:tableStyleId>
              </a:tblPr>
              <a:tblGrid>
                <a:gridCol w="2169150"/>
                <a:gridCol w="5069850"/>
              </a:tblGrid>
              <a:tr h="575375">
                <a:tc>
                  <a:txBody>
                    <a:bodyPr/>
                    <a:lstStyle/>
                    <a:p>
                      <a:pPr indent="0" lvl="0" marL="0" rtl="0" algn="ctr">
                        <a:spcBef>
                          <a:spcPts val="0"/>
                        </a:spcBef>
                        <a:spcAft>
                          <a:spcPts val="0"/>
                        </a:spcAft>
                        <a:buNone/>
                      </a:pPr>
                      <a:r>
                        <a:rPr b="1" lang="ca" sz="1200">
                          <a:solidFill>
                            <a:schemeClr val="lt1"/>
                          </a:solidFill>
                        </a:rPr>
                        <a:t>Aspecto</a:t>
                      </a:r>
                      <a:endParaRPr b="1" sz="1200">
                        <a:solidFill>
                          <a:schemeClr val="lt1"/>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ctr">
                        <a:spcBef>
                          <a:spcPts val="0"/>
                        </a:spcBef>
                        <a:spcAft>
                          <a:spcPts val="0"/>
                        </a:spcAft>
                        <a:buNone/>
                      </a:pPr>
                      <a:r>
                        <a:rPr b="1" lang="ca" sz="1200">
                          <a:solidFill>
                            <a:schemeClr val="lt1"/>
                          </a:solidFill>
                        </a:rPr>
                        <a:t>Implementación en Elite Supplements</a:t>
                      </a:r>
                      <a:endParaRPr b="1" sz="1200">
                        <a:solidFill>
                          <a:schemeClr val="lt1"/>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r>
              <a:tr h="575375">
                <a:tc>
                  <a:txBody>
                    <a:bodyPr/>
                    <a:lstStyle/>
                    <a:p>
                      <a:pPr indent="0" lvl="0" marL="0" rtl="0" algn="l">
                        <a:spcBef>
                          <a:spcPts val="0"/>
                        </a:spcBef>
                        <a:spcAft>
                          <a:spcPts val="0"/>
                        </a:spcAft>
                        <a:buNone/>
                      </a:pPr>
                      <a:r>
                        <a:rPr lang="ca" sz="1200">
                          <a:solidFill>
                            <a:schemeClr val="lt1"/>
                          </a:solidFill>
                        </a:rPr>
                        <a:t>Control al usuario</a:t>
                      </a:r>
                      <a:endParaRPr sz="1200">
                        <a:solidFill>
                          <a:schemeClr val="lt1"/>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200">
                          <a:solidFill>
                            <a:schemeClr val="lt1"/>
                          </a:solidFill>
                        </a:rPr>
                        <a:t>Proceso de baja con un solo clic en cada comunicación. Portal de preferencias donde pueden modificar frecuencia y tipo de comunicaciones.</a:t>
                      </a:r>
                      <a:endParaRPr sz="1200">
                        <a:solidFill>
                          <a:schemeClr val="lt1"/>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r>
              <a:tr h="575375">
                <a:tc>
                  <a:txBody>
                    <a:bodyPr/>
                    <a:lstStyle/>
                    <a:p>
                      <a:pPr indent="0" lvl="0" marL="0" rtl="0" algn="l">
                        <a:spcBef>
                          <a:spcPts val="0"/>
                        </a:spcBef>
                        <a:spcAft>
                          <a:spcPts val="0"/>
                        </a:spcAft>
                        <a:buNone/>
                      </a:pPr>
                      <a:r>
                        <a:rPr lang="ca" sz="1200">
                          <a:solidFill>
                            <a:schemeClr val="lt1"/>
                          </a:solidFill>
                        </a:rPr>
                        <a:t>Seguridad reforzada</a:t>
                      </a:r>
                      <a:endParaRPr sz="1200">
                        <a:solidFill>
                          <a:schemeClr val="lt1"/>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200">
                          <a:solidFill>
                            <a:schemeClr val="lt1"/>
                          </a:solidFill>
                        </a:rPr>
                        <a:t>Cifrado de datos personales. Acceso restringido </a:t>
                      </a:r>
                      <a:r>
                        <a:rPr lang="ca" sz="1200">
                          <a:solidFill>
                            <a:schemeClr val="lt1"/>
                          </a:solidFill>
                        </a:rPr>
                        <a:t>sólo</a:t>
                      </a:r>
                      <a:r>
                        <a:rPr lang="ca" sz="1200">
                          <a:solidFill>
                            <a:schemeClr val="lt1"/>
                          </a:solidFill>
                        </a:rPr>
                        <a:t> a personal autorizado. Protocolos de respuesta ante posibles brechas de seguridad.</a:t>
                      </a:r>
                      <a:endParaRPr sz="1200">
                        <a:solidFill>
                          <a:schemeClr val="lt1"/>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r>
              <a:tr h="575375">
                <a:tc>
                  <a:txBody>
                    <a:bodyPr/>
                    <a:lstStyle/>
                    <a:p>
                      <a:pPr indent="0" lvl="0" marL="0" rtl="0" algn="l">
                        <a:spcBef>
                          <a:spcPts val="0"/>
                        </a:spcBef>
                        <a:spcAft>
                          <a:spcPts val="0"/>
                        </a:spcAft>
                        <a:buNone/>
                      </a:pPr>
                      <a:r>
                        <a:rPr lang="ca" sz="1200">
                          <a:solidFill>
                            <a:schemeClr val="lt1"/>
                          </a:solidFill>
                        </a:rPr>
                        <a:t>Auditoría continua</a:t>
                      </a:r>
                      <a:endParaRPr sz="1200">
                        <a:solidFill>
                          <a:schemeClr val="lt1"/>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200">
                          <a:solidFill>
                            <a:schemeClr val="lt1"/>
                          </a:solidFill>
                        </a:rPr>
                        <a:t>Revisiones trimestrales de procesos RGPD. Actualización de políticas según evolución normativa. Formación continua del personal.</a:t>
                      </a:r>
                      <a:endParaRPr sz="1200">
                        <a:solidFill>
                          <a:schemeClr val="lt1"/>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r>
              <a:tr h="575375">
                <a:tc>
                  <a:txBody>
                    <a:bodyPr/>
                    <a:lstStyle/>
                    <a:p>
                      <a:pPr indent="0" lvl="0" marL="0" rtl="0" algn="l">
                        <a:spcBef>
                          <a:spcPts val="0"/>
                        </a:spcBef>
                        <a:spcAft>
                          <a:spcPts val="0"/>
                        </a:spcAft>
                        <a:buNone/>
                      </a:pPr>
                      <a:r>
                        <a:rPr lang="ca" sz="1200">
                          <a:solidFill>
                            <a:schemeClr val="lt1"/>
                          </a:solidFill>
                        </a:rPr>
                        <a:t>Valor para el cliente</a:t>
                      </a:r>
                      <a:endParaRPr sz="1200">
                        <a:solidFill>
                          <a:schemeClr val="lt1"/>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200">
                          <a:solidFill>
                            <a:schemeClr val="lt1"/>
                          </a:solidFill>
                        </a:rPr>
                        <a:t>Comunicaciones personalizadas según objetivos fitness (pérdida de peso, ganancia muscular, rendimiento). Recomendaciones adaptadas a su perfil deportivo.</a:t>
                      </a:r>
                      <a:endParaRPr sz="1200">
                        <a:solidFill>
                          <a:schemeClr val="lt1"/>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1938"/>
        </a:solidFill>
      </p:bgPr>
    </p:bg>
    <p:spTree>
      <p:nvGrpSpPr>
        <p:cNvPr id="233" name="Shape 233"/>
        <p:cNvGrpSpPr/>
        <p:nvPr/>
      </p:nvGrpSpPr>
      <p:grpSpPr>
        <a:xfrm>
          <a:off x="0" y="0"/>
          <a:ext cx="0" cy="0"/>
          <a:chOff x="0" y="0"/>
          <a:chExt cx="0" cy="0"/>
        </a:xfrm>
      </p:grpSpPr>
      <p:sp>
        <p:nvSpPr>
          <p:cNvPr id="234" name="Google Shape;234;p40"/>
          <p:cNvSpPr txBox="1"/>
          <p:nvPr>
            <p:ph type="title"/>
          </p:nvPr>
        </p:nvSpPr>
        <p:spPr>
          <a:xfrm>
            <a:off x="311700" y="1961850"/>
            <a:ext cx="8520600" cy="1219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ca">
                <a:solidFill>
                  <a:schemeClr val="lt1"/>
                </a:solidFill>
                <a:latin typeface="Comfortaa"/>
                <a:ea typeface="Comfortaa"/>
                <a:cs typeface="Comfortaa"/>
                <a:sym typeface="Comfortaa"/>
              </a:rPr>
              <a:t>Campaña de BD propia (fidelización) y construcción del mensaje </a:t>
            </a:r>
            <a:endParaRPr>
              <a:solidFill>
                <a:schemeClr val="lt1"/>
              </a:solidFill>
              <a:latin typeface="Comfortaa"/>
              <a:ea typeface="Comfortaa"/>
              <a:cs typeface="Comfortaa"/>
              <a:sym typeface="Comforta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1938"/>
        </a:solidFill>
      </p:bgPr>
    </p:bg>
    <p:spTree>
      <p:nvGrpSpPr>
        <p:cNvPr id="238" name="Shape 238"/>
        <p:cNvGrpSpPr/>
        <p:nvPr/>
      </p:nvGrpSpPr>
      <p:grpSpPr>
        <a:xfrm>
          <a:off x="0" y="0"/>
          <a:ext cx="0" cy="0"/>
          <a:chOff x="0" y="0"/>
          <a:chExt cx="0" cy="0"/>
        </a:xfrm>
      </p:grpSpPr>
      <p:sp>
        <p:nvSpPr>
          <p:cNvPr id="239" name="Google Shape;239;p41"/>
          <p:cNvSpPr txBox="1"/>
          <p:nvPr>
            <p:ph type="title"/>
          </p:nvPr>
        </p:nvSpPr>
        <p:spPr>
          <a:xfrm>
            <a:off x="311700" y="1961850"/>
            <a:ext cx="8520600" cy="1219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ca">
                <a:solidFill>
                  <a:schemeClr val="lt1"/>
                </a:solidFill>
                <a:latin typeface="Comfortaa"/>
                <a:ea typeface="Comfortaa"/>
                <a:cs typeface="Comfortaa"/>
                <a:sym typeface="Comfortaa"/>
              </a:rPr>
              <a:t>Construcción con mailchimp y criterios usados para ser efectivos </a:t>
            </a:r>
            <a:endParaRPr>
              <a:solidFill>
                <a:schemeClr val="lt1"/>
              </a:solidFill>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1938"/>
        </a:solidFill>
      </p:bgPr>
    </p:bg>
    <p:spTree>
      <p:nvGrpSpPr>
        <p:cNvPr id="69" name="Shape 69"/>
        <p:cNvGrpSpPr/>
        <p:nvPr/>
      </p:nvGrpSpPr>
      <p:grpSpPr>
        <a:xfrm>
          <a:off x="0" y="0"/>
          <a:ext cx="0" cy="0"/>
          <a:chOff x="0" y="0"/>
          <a:chExt cx="0" cy="0"/>
        </a:xfrm>
      </p:grpSpPr>
      <p:sp>
        <p:nvSpPr>
          <p:cNvPr id="70" name="Google Shape;70;p15"/>
          <p:cNvSpPr/>
          <p:nvPr/>
        </p:nvSpPr>
        <p:spPr>
          <a:xfrm>
            <a:off x="7797475" y="0"/>
            <a:ext cx="1346400" cy="1734300"/>
          </a:xfrm>
          <a:prstGeom prst="rect">
            <a:avLst/>
          </a:prstGeom>
          <a:solidFill>
            <a:srgbClr val="041938"/>
          </a:solidFill>
          <a:ln cap="flat" cmpd="sng" w="9525">
            <a:solidFill>
              <a:srgbClr val="0419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aphicFrame>
        <p:nvGraphicFramePr>
          <p:cNvPr id="71" name="Google Shape;71;p15"/>
          <p:cNvGraphicFramePr/>
          <p:nvPr/>
        </p:nvGraphicFramePr>
        <p:xfrm>
          <a:off x="353750" y="816488"/>
          <a:ext cx="3000000" cy="3000000"/>
        </p:xfrm>
        <a:graphic>
          <a:graphicData uri="http://schemas.openxmlformats.org/drawingml/2006/table">
            <a:tbl>
              <a:tblPr>
                <a:noFill/>
                <a:tableStyleId>{C92E59F2-2B9A-4284-B048-645611A6A420}</a:tableStyleId>
              </a:tblPr>
              <a:tblGrid>
                <a:gridCol w="520525"/>
                <a:gridCol w="1155200"/>
                <a:gridCol w="712750"/>
                <a:gridCol w="925725"/>
                <a:gridCol w="1206900"/>
                <a:gridCol w="882075"/>
                <a:gridCol w="926350"/>
                <a:gridCol w="1069275"/>
                <a:gridCol w="409725"/>
                <a:gridCol w="627975"/>
              </a:tblGrid>
              <a:tr h="676325">
                <a:tc>
                  <a:txBody>
                    <a:bodyPr/>
                    <a:lstStyle/>
                    <a:p>
                      <a:pPr indent="0" lvl="0" marL="0" rtl="0" algn="ctr">
                        <a:spcBef>
                          <a:spcPts val="0"/>
                        </a:spcBef>
                        <a:spcAft>
                          <a:spcPts val="0"/>
                        </a:spcAft>
                        <a:buNone/>
                      </a:pPr>
                      <a:r>
                        <a:rPr b="1" lang="ca" sz="1000">
                          <a:solidFill>
                            <a:srgbClr val="FFFFFF"/>
                          </a:solidFill>
                        </a:rPr>
                        <a:t>ID</a:t>
                      </a:r>
                      <a:endParaRPr b="1" sz="1000">
                        <a:solidFill>
                          <a:srgbClr val="FFFFFF"/>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ctr">
                        <a:spcBef>
                          <a:spcPts val="0"/>
                        </a:spcBef>
                        <a:spcAft>
                          <a:spcPts val="0"/>
                        </a:spcAft>
                        <a:buNone/>
                      </a:pPr>
                      <a:r>
                        <a:rPr b="1" lang="ca" sz="1000">
                          <a:solidFill>
                            <a:srgbClr val="FFFFFF"/>
                          </a:solidFill>
                        </a:rPr>
                        <a:t>NOMBRE</a:t>
                      </a:r>
                      <a:endParaRPr b="1" sz="1000">
                        <a:solidFill>
                          <a:srgbClr val="FFFFFF"/>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ctr">
                        <a:spcBef>
                          <a:spcPts val="0"/>
                        </a:spcBef>
                        <a:spcAft>
                          <a:spcPts val="0"/>
                        </a:spcAft>
                        <a:buNone/>
                      </a:pPr>
                      <a:r>
                        <a:rPr b="1" lang="ca" sz="1000">
                          <a:solidFill>
                            <a:schemeClr val="lt1"/>
                          </a:solidFill>
                        </a:rPr>
                        <a:t>VISITAS</a:t>
                      </a:r>
                      <a:endParaRPr b="1" sz="1000">
                        <a:solidFill>
                          <a:schemeClr val="lt1"/>
                        </a:solidFill>
                      </a:endParaRPr>
                    </a:p>
                    <a:p>
                      <a:pPr indent="0" lvl="0" marL="0" rtl="0" algn="ctr">
                        <a:spcBef>
                          <a:spcPts val="0"/>
                        </a:spcBef>
                        <a:spcAft>
                          <a:spcPts val="0"/>
                        </a:spcAft>
                        <a:buNone/>
                      </a:pPr>
                      <a:r>
                        <a:rPr b="1" lang="ca" sz="1000">
                          <a:solidFill>
                            <a:schemeClr val="lt1"/>
                          </a:solidFill>
                        </a:rPr>
                        <a:t>(desde email)</a:t>
                      </a:r>
                      <a:endParaRPr b="1" sz="1000">
                        <a:solidFill>
                          <a:srgbClr val="FFFFFF"/>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ctr">
                        <a:spcBef>
                          <a:spcPts val="0"/>
                        </a:spcBef>
                        <a:spcAft>
                          <a:spcPts val="0"/>
                        </a:spcAft>
                        <a:buNone/>
                      </a:pPr>
                      <a:r>
                        <a:rPr b="1" lang="ca" sz="1000">
                          <a:solidFill>
                            <a:srgbClr val="FFFFFF"/>
                          </a:solidFill>
                        </a:rPr>
                        <a:t>TÁCTICAS</a:t>
                      </a:r>
                      <a:endParaRPr b="1" sz="1000">
                        <a:solidFill>
                          <a:srgbClr val="FFFFFF"/>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ctr">
                        <a:spcBef>
                          <a:spcPts val="0"/>
                        </a:spcBef>
                        <a:spcAft>
                          <a:spcPts val="0"/>
                        </a:spcAft>
                        <a:buNone/>
                      </a:pPr>
                      <a:r>
                        <a:rPr b="1" lang="ca" sz="1000">
                          <a:solidFill>
                            <a:srgbClr val="FFFFFF"/>
                          </a:solidFill>
                        </a:rPr>
                        <a:t>OBJETIVO</a:t>
                      </a:r>
                      <a:endParaRPr b="1" sz="1000">
                        <a:solidFill>
                          <a:srgbClr val="FFFFFF"/>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ctr">
                        <a:spcBef>
                          <a:spcPts val="0"/>
                        </a:spcBef>
                        <a:spcAft>
                          <a:spcPts val="0"/>
                        </a:spcAft>
                        <a:buNone/>
                      </a:pPr>
                      <a:r>
                        <a:rPr b="1" lang="ca" sz="1000">
                          <a:solidFill>
                            <a:srgbClr val="FFFFFF"/>
                          </a:solidFill>
                        </a:rPr>
                        <a:t>TIPO DE MENSAJE</a:t>
                      </a:r>
                      <a:endParaRPr b="1" sz="1000">
                        <a:solidFill>
                          <a:srgbClr val="FFFFFF"/>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ctr">
                        <a:spcBef>
                          <a:spcPts val="0"/>
                        </a:spcBef>
                        <a:spcAft>
                          <a:spcPts val="0"/>
                        </a:spcAft>
                        <a:buNone/>
                      </a:pPr>
                      <a:r>
                        <a:rPr b="1" lang="ca" sz="1000">
                          <a:solidFill>
                            <a:srgbClr val="FFFFFF"/>
                          </a:solidFill>
                        </a:rPr>
                        <a:t>PÚBLICO</a:t>
                      </a:r>
                      <a:endParaRPr b="1" sz="1000">
                        <a:solidFill>
                          <a:srgbClr val="FFFFFF"/>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ctr">
                        <a:spcBef>
                          <a:spcPts val="0"/>
                        </a:spcBef>
                        <a:spcAft>
                          <a:spcPts val="0"/>
                        </a:spcAft>
                        <a:buNone/>
                      </a:pPr>
                      <a:r>
                        <a:rPr b="1" lang="ca" sz="1000">
                          <a:solidFill>
                            <a:srgbClr val="FFFFFF"/>
                          </a:solidFill>
                        </a:rPr>
                        <a:t>FECHA</a:t>
                      </a:r>
                      <a:endParaRPr b="1" sz="1000">
                        <a:solidFill>
                          <a:srgbClr val="FFFFFF"/>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ctr">
                        <a:spcBef>
                          <a:spcPts val="0"/>
                        </a:spcBef>
                        <a:spcAft>
                          <a:spcPts val="0"/>
                        </a:spcAft>
                        <a:buNone/>
                      </a:pPr>
                      <a:r>
                        <a:rPr b="1" lang="ca" sz="1000">
                          <a:solidFill>
                            <a:srgbClr val="FFFFFF"/>
                          </a:solidFill>
                        </a:rPr>
                        <a:t>PÁGINA</a:t>
                      </a:r>
                      <a:endParaRPr b="1" sz="1000">
                        <a:solidFill>
                          <a:srgbClr val="FFFFFF"/>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ctr">
                        <a:spcBef>
                          <a:spcPts val="0"/>
                        </a:spcBef>
                        <a:spcAft>
                          <a:spcPts val="0"/>
                        </a:spcAft>
                        <a:buNone/>
                      </a:pPr>
                      <a:r>
                        <a:rPr b="1" lang="ca" sz="1000">
                          <a:solidFill>
                            <a:srgbClr val="FFFFFF"/>
                          </a:solidFill>
                        </a:rPr>
                        <a:t>OTC</a:t>
                      </a:r>
                      <a:endParaRPr b="1" sz="1000">
                        <a:solidFill>
                          <a:srgbClr val="FFFFFF"/>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r>
              <a:tr h="913450">
                <a:tc>
                  <a:txBody>
                    <a:bodyPr/>
                    <a:lstStyle/>
                    <a:p>
                      <a:pPr indent="0" lvl="0" marL="0" rtl="0" algn="ctr">
                        <a:spcBef>
                          <a:spcPts val="0"/>
                        </a:spcBef>
                        <a:spcAft>
                          <a:spcPts val="0"/>
                        </a:spcAft>
                        <a:buNone/>
                      </a:pPr>
                      <a:r>
                        <a:rPr lang="ca" sz="1000">
                          <a:solidFill>
                            <a:srgbClr val="FFFFFF"/>
                          </a:solidFill>
                        </a:rPr>
                        <a:t>AN</a:t>
                      </a:r>
                      <a:endParaRPr sz="1000">
                        <a:solidFill>
                          <a:srgbClr val="FFFFFF"/>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rgbClr val="FFFFFF"/>
                          </a:solidFill>
                        </a:rPr>
                        <a:t>NUEVO AÑO</a:t>
                      </a:r>
                      <a:endParaRPr sz="1000">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rgbClr val="FFFFFF"/>
                          </a:solidFill>
                        </a:rPr>
                        <a:t>14 500</a:t>
                      </a:r>
                      <a:endParaRPr sz="1000">
                        <a:solidFill>
                          <a:srgbClr val="FFFFFF"/>
                        </a:solidFill>
                      </a:endParaRPr>
                    </a:p>
                    <a:p>
                      <a:pPr indent="0" lvl="0" marL="0" rtl="0" algn="l">
                        <a:spcBef>
                          <a:spcPts val="0"/>
                        </a:spcBef>
                        <a:spcAft>
                          <a:spcPts val="0"/>
                        </a:spcAft>
                        <a:buNone/>
                      </a:pPr>
                      <a:br>
                        <a:rPr lang="ca" sz="1000">
                          <a:solidFill>
                            <a:srgbClr val="FFFFFF"/>
                          </a:solidFill>
                        </a:rPr>
                      </a:br>
                      <a:endParaRPr sz="1000">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rgbClr val="FFFFFF"/>
                          </a:solidFill>
                        </a:rPr>
                        <a:t>A - 4 500</a:t>
                      </a:r>
                      <a:endParaRPr sz="1000">
                        <a:solidFill>
                          <a:srgbClr val="FFFFFF"/>
                        </a:solidFill>
                      </a:endParaRPr>
                    </a:p>
                    <a:p>
                      <a:pPr indent="0" lvl="0" marL="0" rtl="0" algn="l">
                        <a:spcBef>
                          <a:spcPts val="0"/>
                        </a:spcBef>
                        <a:spcAft>
                          <a:spcPts val="0"/>
                        </a:spcAft>
                        <a:buNone/>
                      </a:pPr>
                      <a:r>
                        <a:t/>
                      </a:r>
                      <a:endParaRPr sz="1000">
                        <a:solidFill>
                          <a:srgbClr val="FFFFFF"/>
                        </a:solidFill>
                      </a:endParaRPr>
                    </a:p>
                    <a:p>
                      <a:pPr indent="0" lvl="0" marL="0" rtl="0" algn="l">
                        <a:spcBef>
                          <a:spcPts val="0"/>
                        </a:spcBef>
                        <a:spcAft>
                          <a:spcPts val="0"/>
                        </a:spcAft>
                        <a:buNone/>
                      </a:pPr>
                      <a:r>
                        <a:t/>
                      </a:r>
                      <a:endParaRPr sz="1000">
                        <a:solidFill>
                          <a:srgbClr val="FFFFFF"/>
                        </a:solidFill>
                      </a:endParaRPr>
                    </a:p>
                    <a:p>
                      <a:pPr indent="0" lvl="0" marL="0" rtl="0" algn="l">
                        <a:spcBef>
                          <a:spcPts val="0"/>
                        </a:spcBef>
                        <a:spcAft>
                          <a:spcPts val="0"/>
                        </a:spcAft>
                        <a:buNone/>
                      </a:pPr>
                      <a:r>
                        <a:rPr lang="ca" sz="1000">
                          <a:solidFill>
                            <a:srgbClr val="FFFFFF"/>
                          </a:solidFill>
                        </a:rPr>
                        <a:t>F - 10 000</a:t>
                      </a:r>
                      <a:endParaRPr sz="1000">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Clr>
                          <a:schemeClr val="dk1"/>
                        </a:buClr>
                        <a:buSzPts val="1100"/>
                        <a:buFont typeface="Arial"/>
                        <a:buNone/>
                      </a:pPr>
                      <a:r>
                        <a:rPr lang="ca" sz="1000">
                          <a:solidFill>
                            <a:schemeClr val="lt1"/>
                          </a:solidFill>
                        </a:rPr>
                        <a:t>Ofrecer descuentas para las primeras semanas del año</a:t>
                      </a:r>
                      <a:endParaRPr sz="1000">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rgbClr val="FFFFFF"/>
                          </a:solidFill>
                        </a:rPr>
                        <a:t>EMAIL, RRSS, SEO</a:t>
                      </a:r>
                      <a:endParaRPr sz="1000">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rgbClr val="FFFFFF"/>
                          </a:solidFill>
                        </a:rPr>
                        <a:t>Todos clientes nuevos y recurrentes</a:t>
                      </a:r>
                      <a:endParaRPr sz="1000">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rgbClr val="FFFFFF"/>
                          </a:solidFill>
                        </a:rPr>
                        <a:t>ENERO</a:t>
                      </a:r>
                      <a:endParaRPr sz="1000">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rgbClr val="FFFFFF"/>
                          </a:solidFill>
                        </a:rPr>
                        <a:t>PI</a:t>
                      </a:r>
                      <a:endParaRPr sz="1000">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rgbClr val="FFFFFF"/>
                          </a:solidFill>
                        </a:rPr>
                        <a:t>OTC1, OTC2, OTC4</a:t>
                      </a:r>
                      <a:endParaRPr sz="1000">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r>
              <a:tr h="837375">
                <a:tc>
                  <a:txBody>
                    <a:bodyPr/>
                    <a:lstStyle/>
                    <a:p>
                      <a:pPr indent="0" lvl="0" marL="0" rtl="0" algn="ctr">
                        <a:spcBef>
                          <a:spcPts val="0"/>
                        </a:spcBef>
                        <a:spcAft>
                          <a:spcPts val="0"/>
                        </a:spcAft>
                        <a:buNone/>
                      </a:pPr>
                      <a:r>
                        <a:rPr lang="ca" sz="1000">
                          <a:solidFill>
                            <a:srgbClr val="FFFFFF"/>
                          </a:solidFill>
                        </a:rPr>
                        <a:t>NAV</a:t>
                      </a:r>
                      <a:endParaRPr sz="1000">
                        <a:solidFill>
                          <a:srgbClr val="FFFFFF"/>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rgbClr val="FFFFFF"/>
                          </a:solidFill>
                        </a:rPr>
                        <a:t>NAVIDAD</a:t>
                      </a:r>
                      <a:endParaRPr sz="1000">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rgbClr val="FFFFFF"/>
                          </a:solidFill>
                        </a:rPr>
                        <a:t>17 400</a:t>
                      </a:r>
                      <a:endParaRPr sz="1000">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rgbClr val="FFFFFF"/>
                          </a:solidFill>
                        </a:rPr>
                        <a:t>A - 4 900</a:t>
                      </a:r>
                      <a:endParaRPr sz="1000">
                        <a:solidFill>
                          <a:srgbClr val="FFFFFF"/>
                        </a:solidFill>
                      </a:endParaRPr>
                    </a:p>
                    <a:p>
                      <a:pPr indent="0" lvl="0" marL="0" rtl="0" algn="l">
                        <a:spcBef>
                          <a:spcPts val="0"/>
                        </a:spcBef>
                        <a:spcAft>
                          <a:spcPts val="0"/>
                        </a:spcAft>
                        <a:buNone/>
                      </a:pPr>
                      <a:r>
                        <a:t/>
                      </a:r>
                      <a:endParaRPr sz="1000">
                        <a:solidFill>
                          <a:srgbClr val="FFFFFF"/>
                        </a:solidFill>
                      </a:endParaRPr>
                    </a:p>
                    <a:p>
                      <a:pPr indent="0" lvl="0" marL="0" rtl="0" algn="l">
                        <a:spcBef>
                          <a:spcPts val="0"/>
                        </a:spcBef>
                        <a:spcAft>
                          <a:spcPts val="0"/>
                        </a:spcAft>
                        <a:buNone/>
                      </a:pPr>
                      <a:r>
                        <a:t/>
                      </a:r>
                      <a:endParaRPr sz="1000">
                        <a:solidFill>
                          <a:srgbClr val="FFFFFF"/>
                        </a:solidFill>
                      </a:endParaRPr>
                    </a:p>
                    <a:p>
                      <a:pPr indent="0" lvl="0" marL="0" rtl="0" algn="l">
                        <a:spcBef>
                          <a:spcPts val="0"/>
                        </a:spcBef>
                        <a:spcAft>
                          <a:spcPts val="0"/>
                        </a:spcAft>
                        <a:buNone/>
                      </a:pPr>
                      <a:r>
                        <a:rPr lang="ca" sz="1000">
                          <a:solidFill>
                            <a:srgbClr val="FFFFFF"/>
                          </a:solidFill>
                        </a:rPr>
                        <a:t>F - 12 500</a:t>
                      </a:r>
                      <a:endParaRPr sz="1000">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rgbClr val="FFFFFF"/>
                          </a:solidFill>
                        </a:rPr>
                        <a:t>Ofertas en packs de bienestar y envío gratuito</a:t>
                      </a:r>
                      <a:endParaRPr sz="1000">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rgbClr val="FFFFFF"/>
                          </a:solidFill>
                        </a:rPr>
                        <a:t>EMAIL, RRSS, CPM</a:t>
                      </a:r>
                      <a:endParaRPr sz="1000">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rgbClr val="FFFFFF"/>
                          </a:solidFill>
                        </a:rPr>
                        <a:t>Nuevos clientes y clientes con familia</a:t>
                      </a:r>
                      <a:endParaRPr sz="1000">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rgbClr val="FFFFFF"/>
                          </a:solidFill>
                        </a:rPr>
                        <a:t>NOV - DIC</a:t>
                      </a:r>
                      <a:endParaRPr sz="1000">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rgbClr val="FFFFFF"/>
                          </a:solidFill>
                        </a:rPr>
                        <a:t>PI</a:t>
                      </a:r>
                      <a:endParaRPr sz="1000">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rgbClr val="FFFFFF"/>
                          </a:solidFill>
                        </a:rPr>
                        <a:t>OTC1, OTC2, OTC4</a:t>
                      </a:r>
                      <a:endParaRPr sz="1000">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r>
              <a:tr h="1159450">
                <a:tc>
                  <a:txBody>
                    <a:bodyPr/>
                    <a:lstStyle/>
                    <a:p>
                      <a:pPr indent="0" lvl="0" marL="0" rtl="0" algn="ctr">
                        <a:spcBef>
                          <a:spcPts val="0"/>
                        </a:spcBef>
                        <a:spcAft>
                          <a:spcPts val="0"/>
                        </a:spcAft>
                        <a:buNone/>
                      </a:pPr>
                      <a:r>
                        <a:rPr lang="ca" sz="1000">
                          <a:solidFill>
                            <a:srgbClr val="FFFFFF"/>
                          </a:solidFill>
                        </a:rPr>
                        <a:t>OB</a:t>
                      </a:r>
                      <a:endParaRPr sz="1000">
                        <a:solidFill>
                          <a:srgbClr val="FFFFFF"/>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rgbClr val="FFFFFF"/>
                          </a:solidFill>
                        </a:rPr>
                        <a:t>OPERACIÓN BIKINI</a:t>
                      </a:r>
                      <a:endParaRPr sz="1000">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rgbClr val="FFFFFF"/>
                          </a:solidFill>
                        </a:rPr>
                        <a:t>9 400</a:t>
                      </a:r>
                      <a:endParaRPr sz="1000">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rgbClr val="FFFFFF"/>
                          </a:solidFill>
                        </a:rPr>
                        <a:t>A - 4 900</a:t>
                      </a:r>
                      <a:endParaRPr sz="1000">
                        <a:solidFill>
                          <a:srgbClr val="FFFFFF"/>
                        </a:solidFill>
                      </a:endParaRPr>
                    </a:p>
                    <a:p>
                      <a:pPr indent="0" lvl="0" marL="0" rtl="0" algn="l">
                        <a:spcBef>
                          <a:spcPts val="0"/>
                        </a:spcBef>
                        <a:spcAft>
                          <a:spcPts val="0"/>
                        </a:spcAft>
                        <a:buNone/>
                      </a:pPr>
                      <a:r>
                        <a:t/>
                      </a:r>
                      <a:endParaRPr sz="1000">
                        <a:solidFill>
                          <a:srgbClr val="FFFFFF"/>
                        </a:solidFill>
                      </a:endParaRPr>
                    </a:p>
                    <a:p>
                      <a:pPr indent="0" lvl="0" marL="0" rtl="0" algn="l">
                        <a:spcBef>
                          <a:spcPts val="0"/>
                        </a:spcBef>
                        <a:spcAft>
                          <a:spcPts val="0"/>
                        </a:spcAft>
                        <a:buNone/>
                      </a:pPr>
                      <a:r>
                        <a:t/>
                      </a:r>
                      <a:endParaRPr sz="1000">
                        <a:solidFill>
                          <a:srgbClr val="FFFFFF"/>
                        </a:solidFill>
                      </a:endParaRPr>
                    </a:p>
                    <a:p>
                      <a:pPr indent="0" lvl="0" marL="0" rtl="0" algn="l">
                        <a:spcBef>
                          <a:spcPts val="0"/>
                        </a:spcBef>
                        <a:spcAft>
                          <a:spcPts val="0"/>
                        </a:spcAft>
                        <a:buNone/>
                      </a:pPr>
                      <a:r>
                        <a:t/>
                      </a:r>
                      <a:endParaRPr sz="1000">
                        <a:solidFill>
                          <a:srgbClr val="FFFFFF"/>
                        </a:solidFill>
                      </a:endParaRPr>
                    </a:p>
                    <a:p>
                      <a:pPr indent="0" lvl="0" marL="0" rtl="0" algn="l">
                        <a:spcBef>
                          <a:spcPts val="0"/>
                        </a:spcBef>
                        <a:spcAft>
                          <a:spcPts val="0"/>
                        </a:spcAft>
                        <a:buNone/>
                      </a:pPr>
                      <a:r>
                        <a:t/>
                      </a:r>
                      <a:endParaRPr sz="1000">
                        <a:solidFill>
                          <a:srgbClr val="FFFFFF"/>
                        </a:solidFill>
                      </a:endParaRPr>
                    </a:p>
                    <a:p>
                      <a:pPr indent="0" lvl="0" marL="0" rtl="0" algn="l">
                        <a:spcBef>
                          <a:spcPts val="0"/>
                        </a:spcBef>
                        <a:spcAft>
                          <a:spcPts val="0"/>
                        </a:spcAft>
                        <a:buNone/>
                      </a:pPr>
                      <a:r>
                        <a:rPr lang="ca" sz="1000">
                          <a:solidFill>
                            <a:srgbClr val="FFFFFF"/>
                          </a:solidFill>
                        </a:rPr>
                        <a:t>F - 4500</a:t>
                      </a:r>
                      <a:endParaRPr sz="1000">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rgbClr val="FFFFFF"/>
                          </a:solidFill>
                        </a:rPr>
                        <a:t>Descuentos en productos para pérdida de peso y definición muscular</a:t>
                      </a:r>
                      <a:endParaRPr sz="1000">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rgbClr val="FFFFFF"/>
                          </a:solidFill>
                        </a:rPr>
                        <a:t>SEO, </a:t>
                      </a:r>
                      <a:endParaRPr sz="1000">
                        <a:solidFill>
                          <a:srgbClr val="FFFFFF"/>
                        </a:solidFill>
                      </a:endParaRPr>
                    </a:p>
                    <a:p>
                      <a:pPr indent="0" lvl="0" marL="0" rtl="0" algn="l">
                        <a:spcBef>
                          <a:spcPts val="0"/>
                        </a:spcBef>
                        <a:spcAft>
                          <a:spcPts val="0"/>
                        </a:spcAft>
                        <a:buNone/>
                      </a:pPr>
                      <a:r>
                        <a:rPr lang="ca" sz="1000">
                          <a:solidFill>
                            <a:srgbClr val="FFFFFF"/>
                          </a:solidFill>
                        </a:rPr>
                        <a:t>PPC,</a:t>
                      </a:r>
                      <a:endParaRPr sz="1000">
                        <a:solidFill>
                          <a:srgbClr val="FFFFFF"/>
                        </a:solidFill>
                      </a:endParaRPr>
                    </a:p>
                    <a:p>
                      <a:pPr indent="0" lvl="0" marL="0" rtl="0" algn="l">
                        <a:spcBef>
                          <a:spcPts val="0"/>
                        </a:spcBef>
                        <a:spcAft>
                          <a:spcPts val="0"/>
                        </a:spcAft>
                        <a:buNone/>
                      </a:pPr>
                      <a:r>
                        <a:rPr lang="ca" sz="1000">
                          <a:solidFill>
                            <a:srgbClr val="FFFFFF"/>
                          </a:solidFill>
                        </a:rPr>
                        <a:t>RRSS, Influencers</a:t>
                      </a:r>
                      <a:endParaRPr sz="1000">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rgbClr val="FFFFFF"/>
                          </a:solidFill>
                        </a:rPr>
                        <a:t>Clientes nuevos y recurrentes</a:t>
                      </a:r>
                      <a:endParaRPr sz="1000">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rgbClr val="FFFFFF"/>
                          </a:solidFill>
                        </a:rPr>
                        <a:t>ABR - JUN</a:t>
                      </a:r>
                      <a:endParaRPr sz="1000">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rgbClr val="FFFFFF"/>
                          </a:solidFill>
                        </a:rPr>
                        <a:t>PI</a:t>
                      </a:r>
                      <a:endParaRPr sz="1000">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rgbClr val="FFFFFF"/>
                          </a:solidFill>
                        </a:rPr>
                        <a:t>OTC1, OTC2, OTC4</a:t>
                      </a:r>
                      <a:endParaRPr sz="1000">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1938"/>
        </a:solidFill>
      </p:bgPr>
    </p:bg>
    <p:spTree>
      <p:nvGrpSpPr>
        <p:cNvPr id="243" name="Shape 243"/>
        <p:cNvGrpSpPr/>
        <p:nvPr/>
      </p:nvGrpSpPr>
      <p:grpSpPr>
        <a:xfrm>
          <a:off x="0" y="0"/>
          <a:ext cx="0" cy="0"/>
          <a:chOff x="0" y="0"/>
          <a:chExt cx="0" cy="0"/>
        </a:xfrm>
      </p:grpSpPr>
      <p:pic>
        <p:nvPicPr>
          <p:cNvPr id="244" name="Google Shape;244;p42"/>
          <p:cNvPicPr preferRelativeResize="0"/>
          <p:nvPr/>
        </p:nvPicPr>
        <p:blipFill>
          <a:blip r:embed="rId3">
            <a:alphaModFix/>
          </a:blip>
          <a:stretch>
            <a:fillRect/>
          </a:stretch>
        </p:blipFill>
        <p:spPr>
          <a:xfrm>
            <a:off x="3739800" y="348925"/>
            <a:ext cx="2407750" cy="4576500"/>
          </a:xfrm>
          <a:prstGeom prst="rect">
            <a:avLst/>
          </a:prstGeom>
          <a:noFill/>
          <a:ln>
            <a:noFill/>
          </a:ln>
        </p:spPr>
      </p:pic>
      <p:pic>
        <p:nvPicPr>
          <p:cNvPr id="245" name="Google Shape;245;p42"/>
          <p:cNvPicPr preferRelativeResize="0"/>
          <p:nvPr/>
        </p:nvPicPr>
        <p:blipFill>
          <a:blip r:embed="rId4">
            <a:alphaModFix/>
          </a:blip>
          <a:stretch>
            <a:fillRect/>
          </a:stretch>
        </p:blipFill>
        <p:spPr>
          <a:xfrm>
            <a:off x="6479638" y="1282225"/>
            <a:ext cx="2243725" cy="3340841"/>
          </a:xfrm>
          <a:prstGeom prst="rect">
            <a:avLst/>
          </a:prstGeom>
          <a:noFill/>
          <a:ln>
            <a:noFill/>
          </a:ln>
        </p:spPr>
      </p:pic>
      <p:pic>
        <p:nvPicPr>
          <p:cNvPr id="246" name="Google Shape;246;p42"/>
          <p:cNvPicPr preferRelativeResize="0"/>
          <p:nvPr/>
        </p:nvPicPr>
        <p:blipFill>
          <a:blip r:embed="rId5">
            <a:alphaModFix/>
          </a:blip>
          <a:stretch>
            <a:fillRect/>
          </a:stretch>
        </p:blipFill>
        <p:spPr>
          <a:xfrm>
            <a:off x="307050" y="2928873"/>
            <a:ext cx="3100653" cy="1219800"/>
          </a:xfrm>
          <a:prstGeom prst="rect">
            <a:avLst/>
          </a:prstGeom>
          <a:noFill/>
          <a:ln>
            <a:noFill/>
          </a:ln>
        </p:spPr>
      </p:pic>
      <p:sp>
        <p:nvSpPr>
          <p:cNvPr id="247" name="Google Shape;247;p42"/>
          <p:cNvSpPr/>
          <p:nvPr/>
        </p:nvSpPr>
        <p:spPr>
          <a:xfrm>
            <a:off x="306900" y="998725"/>
            <a:ext cx="3100800" cy="1356600"/>
          </a:xfrm>
          <a:prstGeom prst="roundRect">
            <a:avLst>
              <a:gd fmla="val 16667" name="adj"/>
            </a:avLst>
          </a:prstGeom>
          <a:solidFill>
            <a:srgbClr val="013180"/>
          </a:solidFill>
          <a:ln cap="flat" cmpd="sng" w="19050">
            <a:solidFill>
              <a:srgbClr val="B1CCF9"/>
            </a:solidFill>
            <a:prstDash val="solid"/>
            <a:round/>
            <a:headEnd len="sm" w="sm" type="none"/>
            <a:tailEnd len="sm" w="sm" type="none"/>
          </a:ln>
        </p:spPr>
        <p:txBody>
          <a:bodyPr anchorCtr="0" anchor="ctr" bIns="91425" lIns="91425" spcFirstLastPara="1" rIns="91425" wrap="square" tIns="91425">
            <a:noAutofit/>
          </a:bodyPr>
          <a:lstStyle/>
          <a:p>
            <a:pPr indent="-306070" lvl="0" marL="457200" rtl="0" algn="l">
              <a:spcBef>
                <a:spcPts val="0"/>
              </a:spcBef>
              <a:spcAft>
                <a:spcPts val="0"/>
              </a:spcAft>
              <a:buClr>
                <a:schemeClr val="lt1"/>
              </a:buClr>
              <a:buSzPts val="1220"/>
              <a:buFont typeface="Comfortaa"/>
              <a:buAutoNum type="arabicPeriod"/>
            </a:pPr>
            <a:r>
              <a:rPr lang="ca" sz="1220">
                <a:solidFill>
                  <a:schemeClr val="lt1"/>
                </a:solidFill>
                <a:latin typeface="Comfortaa"/>
                <a:ea typeface="Comfortaa"/>
                <a:cs typeface="Comfortaa"/>
                <a:sym typeface="Comfortaa"/>
              </a:rPr>
              <a:t>Asunto breve y llamativo.</a:t>
            </a:r>
            <a:endParaRPr sz="1220">
              <a:solidFill>
                <a:schemeClr val="lt1"/>
              </a:solidFill>
              <a:latin typeface="Comfortaa"/>
              <a:ea typeface="Comfortaa"/>
              <a:cs typeface="Comfortaa"/>
              <a:sym typeface="Comfortaa"/>
            </a:endParaRPr>
          </a:p>
          <a:p>
            <a:pPr indent="-306070" lvl="0" marL="457200" rtl="0" algn="l">
              <a:spcBef>
                <a:spcPts val="0"/>
              </a:spcBef>
              <a:spcAft>
                <a:spcPts val="0"/>
              </a:spcAft>
              <a:buClr>
                <a:schemeClr val="lt1"/>
              </a:buClr>
              <a:buSzPts val="1220"/>
              <a:buFont typeface="Comfortaa"/>
              <a:buAutoNum type="arabicPeriod"/>
            </a:pPr>
            <a:r>
              <a:rPr lang="ca" sz="1220">
                <a:solidFill>
                  <a:schemeClr val="lt1"/>
                </a:solidFill>
                <a:latin typeface="Comfortaa"/>
                <a:ea typeface="Comfortaa"/>
                <a:cs typeface="Comfortaa"/>
                <a:sym typeface="Comfortaa"/>
              </a:rPr>
              <a:t>Refuerzo de la marca.</a:t>
            </a:r>
            <a:endParaRPr sz="1220">
              <a:solidFill>
                <a:schemeClr val="lt1"/>
              </a:solidFill>
              <a:latin typeface="Comfortaa"/>
              <a:ea typeface="Comfortaa"/>
              <a:cs typeface="Comfortaa"/>
              <a:sym typeface="Comfortaa"/>
            </a:endParaRPr>
          </a:p>
          <a:p>
            <a:pPr indent="-306070" lvl="0" marL="457200" rtl="0" algn="l">
              <a:spcBef>
                <a:spcPts val="0"/>
              </a:spcBef>
              <a:spcAft>
                <a:spcPts val="0"/>
              </a:spcAft>
              <a:buClr>
                <a:schemeClr val="lt1"/>
              </a:buClr>
              <a:buSzPts val="1220"/>
              <a:buFont typeface="Comfortaa"/>
              <a:buAutoNum type="arabicPeriod"/>
            </a:pPr>
            <a:r>
              <a:rPr lang="ca" sz="1220">
                <a:solidFill>
                  <a:schemeClr val="lt1"/>
                </a:solidFill>
                <a:latin typeface="Comfortaa"/>
                <a:ea typeface="Comfortaa"/>
                <a:cs typeface="Comfortaa"/>
                <a:sym typeface="Comfortaa"/>
              </a:rPr>
              <a:t>Texto conciso y claro.</a:t>
            </a:r>
            <a:endParaRPr sz="1220">
              <a:solidFill>
                <a:schemeClr val="lt1"/>
              </a:solidFill>
              <a:latin typeface="Comfortaa"/>
              <a:ea typeface="Comfortaa"/>
              <a:cs typeface="Comfortaa"/>
              <a:sym typeface="Comfortaa"/>
            </a:endParaRPr>
          </a:p>
          <a:p>
            <a:pPr indent="-306070" lvl="0" marL="457200" rtl="0" algn="l">
              <a:spcBef>
                <a:spcPts val="0"/>
              </a:spcBef>
              <a:spcAft>
                <a:spcPts val="0"/>
              </a:spcAft>
              <a:buClr>
                <a:schemeClr val="lt1"/>
              </a:buClr>
              <a:buSzPts val="1220"/>
              <a:buFont typeface="Comfortaa"/>
              <a:buAutoNum type="arabicPeriod"/>
            </a:pPr>
            <a:r>
              <a:rPr lang="ca" sz="1220">
                <a:solidFill>
                  <a:schemeClr val="lt1"/>
                </a:solidFill>
                <a:latin typeface="Comfortaa"/>
                <a:ea typeface="Comfortaa"/>
                <a:cs typeface="Comfortaa"/>
                <a:sym typeface="Comfortaa"/>
              </a:rPr>
              <a:t>Elementos visuales.</a:t>
            </a:r>
            <a:endParaRPr sz="1220">
              <a:solidFill>
                <a:schemeClr val="lt1"/>
              </a:solidFill>
              <a:latin typeface="Comfortaa"/>
              <a:ea typeface="Comfortaa"/>
              <a:cs typeface="Comfortaa"/>
              <a:sym typeface="Comfortaa"/>
            </a:endParaRPr>
          </a:p>
          <a:p>
            <a:pPr indent="-306070" lvl="0" marL="457200" rtl="0" algn="l">
              <a:spcBef>
                <a:spcPts val="0"/>
              </a:spcBef>
              <a:spcAft>
                <a:spcPts val="0"/>
              </a:spcAft>
              <a:buClr>
                <a:schemeClr val="lt1"/>
              </a:buClr>
              <a:buSzPts val="1220"/>
              <a:buFont typeface="Comfortaa"/>
              <a:buAutoNum type="arabicPeriod"/>
            </a:pPr>
            <a:r>
              <a:rPr lang="ca" sz="1220">
                <a:solidFill>
                  <a:schemeClr val="lt1"/>
                </a:solidFill>
                <a:latin typeface="Comfortaa"/>
                <a:ea typeface="Comfortaa"/>
                <a:cs typeface="Comfortaa"/>
                <a:sym typeface="Comfortaa"/>
              </a:rPr>
              <a:t>Personalización.</a:t>
            </a:r>
            <a:endParaRPr sz="1220">
              <a:solidFill>
                <a:schemeClr val="lt1"/>
              </a:solidFill>
              <a:latin typeface="Comfortaa"/>
              <a:ea typeface="Comfortaa"/>
              <a:cs typeface="Comfortaa"/>
              <a:sym typeface="Comforta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1938"/>
        </a:solidFill>
      </p:bgPr>
    </p:bg>
    <p:spTree>
      <p:nvGrpSpPr>
        <p:cNvPr id="251" name="Shape 251"/>
        <p:cNvGrpSpPr/>
        <p:nvPr/>
      </p:nvGrpSpPr>
      <p:grpSpPr>
        <a:xfrm>
          <a:off x="0" y="0"/>
          <a:ext cx="0" cy="0"/>
          <a:chOff x="0" y="0"/>
          <a:chExt cx="0" cy="0"/>
        </a:xfrm>
      </p:grpSpPr>
      <p:sp>
        <p:nvSpPr>
          <p:cNvPr id="252" name="Google Shape;252;p43"/>
          <p:cNvSpPr txBox="1"/>
          <p:nvPr>
            <p:ph type="title"/>
          </p:nvPr>
        </p:nvSpPr>
        <p:spPr>
          <a:xfrm>
            <a:off x="311700" y="1961850"/>
            <a:ext cx="8520600" cy="1219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ca">
                <a:solidFill>
                  <a:schemeClr val="lt1"/>
                </a:solidFill>
                <a:latin typeface="Comfortaa"/>
                <a:ea typeface="Comfortaa"/>
                <a:cs typeface="Comfortaa"/>
                <a:sym typeface="Comfortaa"/>
              </a:rPr>
              <a:t>Identificación de los call to-action</a:t>
            </a:r>
            <a:r>
              <a:rPr lang="ca">
                <a:solidFill>
                  <a:schemeClr val="lt1"/>
                </a:solidFill>
                <a:latin typeface="Comfortaa"/>
                <a:ea typeface="Comfortaa"/>
                <a:cs typeface="Comfortaa"/>
                <a:sym typeface="Comfortaa"/>
              </a:rPr>
              <a:t> y LP</a:t>
            </a:r>
            <a:r>
              <a:rPr lang="ca">
                <a:solidFill>
                  <a:schemeClr val="lt1"/>
                </a:solidFill>
                <a:latin typeface="Comfortaa"/>
                <a:ea typeface="Comfortaa"/>
                <a:cs typeface="Comfortaa"/>
                <a:sym typeface="Comfortaa"/>
              </a:rPr>
              <a:t> </a:t>
            </a:r>
            <a:endParaRPr>
              <a:solidFill>
                <a:schemeClr val="lt1"/>
              </a:solidFill>
              <a:latin typeface="Comfortaa"/>
              <a:ea typeface="Comfortaa"/>
              <a:cs typeface="Comfortaa"/>
              <a:sym typeface="Comforta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1938"/>
        </a:solidFill>
      </p:bgPr>
    </p:bg>
    <p:spTree>
      <p:nvGrpSpPr>
        <p:cNvPr id="256" name="Shape 256"/>
        <p:cNvGrpSpPr/>
        <p:nvPr/>
      </p:nvGrpSpPr>
      <p:grpSpPr>
        <a:xfrm>
          <a:off x="0" y="0"/>
          <a:ext cx="0" cy="0"/>
          <a:chOff x="0" y="0"/>
          <a:chExt cx="0" cy="0"/>
        </a:xfrm>
      </p:grpSpPr>
      <p:pic>
        <p:nvPicPr>
          <p:cNvPr id="257" name="Google Shape;257;p44"/>
          <p:cNvPicPr preferRelativeResize="0"/>
          <p:nvPr/>
        </p:nvPicPr>
        <p:blipFill>
          <a:blip r:embed="rId3">
            <a:alphaModFix/>
          </a:blip>
          <a:stretch>
            <a:fillRect/>
          </a:stretch>
        </p:blipFill>
        <p:spPr>
          <a:xfrm>
            <a:off x="4829125" y="77500"/>
            <a:ext cx="2639291" cy="4838700"/>
          </a:xfrm>
          <a:prstGeom prst="rect">
            <a:avLst/>
          </a:prstGeom>
          <a:noFill/>
          <a:ln>
            <a:noFill/>
          </a:ln>
        </p:spPr>
      </p:pic>
      <p:sp>
        <p:nvSpPr>
          <p:cNvPr id="258" name="Google Shape;258;p44"/>
          <p:cNvSpPr/>
          <p:nvPr/>
        </p:nvSpPr>
        <p:spPr>
          <a:xfrm>
            <a:off x="166450" y="690775"/>
            <a:ext cx="4119900" cy="2074500"/>
          </a:xfrm>
          <a:prstGeom prst="roundRect">
            <a:avLst>
              <a:gd fmla="val 16667" name="adj"/>
            </a:avLst>
          </a:prstGeom>
          <a:solidFill>
            <a:srgbClr val="013180"/>
          </a:solidFill>
          <a:ln cap="flat" cmpd="sng" w="19050">
            <a:solidFill>
              <a:srgbClr val="B1CCF9"/>
            </a:solidFill>
            <a:prstDash val="solid"/>
            <a:round/>
            <a:headEnd len="sm" w="sm" type="none"/>
            <a:tailEnd len="sm" w="sm" type="none"/>
          </a:ln>
        </p:spPr>
        <p:txBody>
          <a:bodyPr anchorCtr="0" anchor="ctr" bIns="91425" lIns="91425" spcFirstLastPara="1" rIns="91425" wrap="square" tIns="91425">
            <a:noAutofit/>
          </a:bodyPr>
          <a:lstStyle/>
          <a:p>
            <a:pPr indent="0" lvl="0" marL="0" rtl="0" algn="just">
              <a:spcBef>
                <a:spcPts val="0"/>
              </a:spcBef>
              <a:spcAft>
                <a:spcPts val="0"/>
              </a:spcAft>
              <a:buNone/>
            </a:pPr>
            <a:r>
              <a:rPr b="1" lang="ca">
                <a:solidFill>
                  <a:schemeClr val="lt1"/>
                </a:solidFill>
                <a:latin typeface="Comfortaa"/>
                <a:ea typeface="Comfortaa"/>
                <a:cs typeface="Comfortaa"/>
                <a:sym typeface="Comfortaa"/>
              </a:rPr>
              <a:t>Página de destino:</a:t>
            </a:r>
            <a:endParaRPr b="1">
              <a:solidFill>
                <a:schemeClr val="lt1"/>
              </a:solidFill>
              <a:latin typeface="Comfortaa"/>
              <a:ea typeface="Comfortaa"/>
              <a:cs typeface="Comfortaa"/>
              <a:sym typeface="Comfortaa"/>
            </a:endParaRPr>
          </a:p>
          <a:p>
            <a:pPr indent="-304800" lvl="0" marL="457200" rtl="0" algn="l">
              <a:lnSpc>
                <a:spcPct val="115000"/>
              </a:lnSpc>
              <a:spcBef>
                <a:spcPts val="0"/>
              </a:spcBef>
              <a:spcAft>
                <a:spcPts val="0"/>
              </a:spcAft>
              <a:buClr>
                <a:schemeClr val="lt1"/>
              </a:buClr>
              <a:buSzPts val="1200"/>
              <a:buFont typeface="Comfortaa"/>
              <a:buChar char="●"/>
            </a:pPr>
            <a:r>
              <a:rPr b="1" lang="ca" sz="1200">
                <a:solidFill>
                  <a:schemeClr val="lt1"/>
                </a:solidFill>
                <a:latin typeface="Comfortaa"/>
                <a:ea typeface="Comfortaa"/>
                <a:cs typeface="Comfortaa"/>
                <a:sym typeface="Comfortaa"/>
              </a:rPr>
              <a:t>(1) </a:t>
            </a:r>
            <a:r>
              <a:rPr lang="ca" sz="1200">
                <a:solidFill>
                  <a:schemeClr val="lt1"/>
                </a:solidFill>
                <a:latin typeface="Comfortaa"/>
                <a:ea typeface="Comfortaa"/>
                <a:cs typeface="Comfortaa"/>
                <a:sym typeface="Comfortaa"/>
              </a:rPr>
              <a:t>Página de inicio de EliteSupplements.</a:t>
            </a:r>
            <a:endParaRPr sz="1200">
              <a:solidFill>
                <a:schemeClr val="lt1"/>
              </a:solidFill>
              <a:latin typeface="Comfortaa"/>
              <a:ea typeface="Comfortaa"/>
              <a:cs typeface="Comfortaa"/>
              <a:sym typeface="Comfortaa"/>
            </a:endParaRPr>
          </a:p>
          <a:p>
            <a:pPr indent="-304800" lvl="0" marL="457200" rtl="0" algn="just">
              <a:lnSpc>
                <a:spcPct val="115000"/>
              </a:lnSpc>
              <a:spcBef>
                <a:spcPts val="0"/>
              </a:spcBef>
              <a:spcAft>
                <a:spcPts val="0"/>
              </a:spcAft>
              <a:buClr>
                <a:schemeClr val="lt1"/>
              </a:buClr>
              <a:buSzPts val="1200"/>
              <a:buFont typeface="Comfortaa"/>
              <a:buChar char="●"/>
            </a:pPr>
            <a:r>
              <a:rPr b="1" lang="ca" sz="1200">
                <a:solidFill>
                  <a:schemeClr val="lt1"/>
                </a:solidFill>
                <a:latin typeface="Comfortaa"/>
                <a:ea typeface="Comfortaa"/>
                <a:cs typeface="Comfortaa"/>
                <a:sym typeface="Comfortaa"/>
              </a:rPr>
              <a:t>(2)(3) </a:t>
            </a:r>
            <a:r>
              <a:rPr lang="ca" sz="1200">
                <a:solidFill>
                  <a:schemeClr val="lt1"/>
                </a:solidFill>
                <a:latin typeface="Comfortaa"/>
                <a:ea typeface="Comfortaa"/>
                <a:cs typeface="Comfortaa"/>
                <a:sym typeface="Comfortaa"/>
              </a:rPr>
              <a:t>Página de cada producto.</a:t>
            </a:r>
            <a:endParaRPr sz="1200">
              <a:solidFill>
                <a:schemeClr val="lt1"/>
              </a:solidFill>
              <a:latin typeface="Comfortaa"/>
              <a:ea typeface="Comfortaa"/>
              <a:cs typeface="Comfortaa"/>
              <a:sym typeface="Comfortaa"/>
            </a:endParaRPr>
          </a:p>
          <a:p>
            <a:pPr indent="-304800" lvl="0" marL="457200" rtl="0" algn="just">
              <a:lnSpc>
                <a:spcPct val="115000"/>
              </a:lnSpc>
              <a:spcBef>
                <a:spcPts val="0"/>
              </a:spcBef>
              <a:spcAft>
                <a:spcPts val="0"/>
              </a:spcAft>
              <a:buClr>
                <a:schemeClr val="lt1"/>
              </a:buClr>
              <a:buSzPts val="1200"/>
              <a:buFont typeface="Comfortaa"/>
              <a:buChar char="●"/>
            </a:pPr>
            <a:r>
              <a:rPr b="1" lang="ca" sz="1200">
                <a:solidFill>
                  <a:schemeClr val="lt1"/>
                </a:solidFill>
                <a:latin typeface="Comfortaa"/>
                <a:ea typeface="Comfortaa"/>
                <a:cs typeface="Comfortaa"/>
                <a:sym typeface="Comfortaa"/>
              </a:rPr>
              <a:t>(4) </a:t>
            </a:r>
            <a:r>
              <a:rPr lang="ca" sz="1200">
                <a:solidFill>
                  <a:schemeClr val="lt1"/>
                </a:solidFill>
                <a:latin typeface="Comfortaa"/>
                <a:ea typeface="Comfortaa"/>
                <a:cs typeface="Comfortaa"/>
                <a:sym typeface="Comfortaa"/>
              </a:rPr>
              <a:t>Página de los productos para la operación bikini y rendimiento deportivo.</a:t>
            </a:r>
            <a:endParaRPr sz="1200">
              <a:solidFill>
                <a:schemeClr val="lt1"/>
              </a:solidFill>
              <a:latin typeface="Comfortaa"/>
              <a:ea typeface="Comfortaa"/>
              <a:cs typeface="Comfortaa"/>
              <a:sym typeface="Comfortaa"/>
            </a:endParaRPr>
          </a:p>
          <a:p>
            <a:pPr indent="-304800" lvl="0" marL="457200" rtl="0" algn="just">
              <a:lnSpc>
                <a:spcPct val="115000"/>
              </a:lnSpc>
              <a:spcBef>
                <a:spcPts val="0"/>
              </a:spcBef>
              <a:spcAft>
                <a:spcPts val="0"/>
              </a:spcAft>
              <a:buClr>
                <a:schemeClr val="lt1"/>
              </a:buClr>
              <a:buSzPts val="1200"/>
              <a:buFont typeface="Comfortaa"/>
              <a:buChar char="●"/>
            </a:pPr>
            <a:r>
              <a:rPr b="1" lang="ca" sz="1200">
                <a:solidFill>
                  <a:schemeClr val="lt1"/>
                </a:solidFill>
                <a:latin typeface="Comfortaa"/>
                <a:ea typeface="Comfortaa"/>
                <a:cs typeface="Comfortaa"/>
                <a:sym typeface="Comfortaa"/>
              </a:rPr>
              <a:t>(5)(6)(7)(8) </a:t>
            </a:r>
            <a:r>
              <a:rPr lang="ca" sz="1200">
                <a:solidFill>
                  <a:schemeClr val="lt1"/>
                </a:solidFill>
                <a:latin typeface="Comfortaa"/>
                <a:ea typeface="Comfortaa"/>
                <a:cs typeface="Comfortaa"/>
                <a:sym typeface="Comfortaa"/>
              </a:rPr>
              <a:t>Páginas de redes sociales.</a:t>
            </a:r>
            <a:endParaRPr sz="1000">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1938"/>
        </a:solidFill>
      </p:bgPr>
    </p:bg>
    <p:spTree>
      <p:nvGrpSpPr>
        <p:cNvPr id="262" name="Shape 262"/>
        <p:cNvGrpSpPr/>
        <p:nvPr/>
      </p:nvGrpSpPr>
      <p:grpSpPr>
        <a:xfrm>
          <a:off x="0" y="0"/>
          <a:ext cx="0" cy="0"/>
          <a:chOff x="0" y="0"/>
          <a:chExt cx="0" cy="0"/>
        </a:xfrm>
      </p:grpSpPr>
      <p:sp>
        <p:nvSpPr>
          <p:cNvPr id="263" name="Google Shape;263;p45"/>
          <p:cNvSpPr txBox="1"/>
          <p:nvPr>
            <p:ph type="title"/>
          </p:nvPr>
        </p:nvSpPr>
        <p:spPr>
          <a:xfrm>
            <a:off x="311700" y="2236050"/>
            <a:ext cx="8520600" cy="67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ca">
                <a:solidFill>
                  <a:schemeClr val="lt1"/>
                </a:solidFill>
                <a:latin typeface="Comfortaa"/>
                <a:ea typeface="Comfortaa"/>
                <a:cs typeface="Comfortaa"/>
                <a:sym typeface="Comfortaa"/>
              </a:rPr>
              <a:t>Landing Page</a:t>
            </a:r>
            <a:endParaRPr>
              <a:solidFill>
                <a:schemeClr val="lt1"/>
              </a:solidFill>
              <a:latin typeface="Comfortaa"/>
              <a:ea typeface="Comfortaa"/>
              <a:cs typeface="Comfortaa"/>
              <a:sym typeface="Comforta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1938"/>
        </a:solidFill>
      </p:bgPr>
    </p:bg>
    <p:spTree>
      <p:nvGrpSpPr>
        <p:cNvPr id="267" name="Shape 267"/>
        <p:cNvGrpSpPr/>
        <p:nvPr/>
      </p:nvGrpSpPr>
      <p:grpSpPr>
        <a:xfrm>
          <a:off x="0" y="0"/>
          <a:ext cx="0" cy="0"/>
          <a:chOff x="0" y="0"/>
          <a:chExt cx="0" cy="0"/>
        </a:xfrm>
      </p:grpSpPr>
      <p:pic>
        <p:nvPicPr>
          <p:cNvPr id="268" name="Google Shape;268;p46"/>
          <p:cNvPicPr preferRelativeResize="0"/>
          <p:nvPr/>
        </p:nvPicPr>
        <p:blipFill>
          <a:blip r:embed="rId3">
            <a:alphaModFix/>
          </a:blip>
          <a:stretch>
            <a:fillRect/>
          </a:stretch>
        </p:blipFill>
        <p:spPr>
          <a:xfrm>
            <a:off x="3604499" y="214575"/>
            <a:ext cx="4177500" cy="4714326"/>
          </a:xfrm>
          <a:prstGeom prst="rect">
            <a:avLst/>
          </a:prstGeom>
          <a:noFill/>
          <a:ln>
            <a:noFill/>
          </a:ln>
        </p:spPr>
      </p:pic>
      <p:pic>
        <p:nvPicPr>
          <p:cNvPr id="269" name="Google Shape;269;p46"/>
          <p:cNvPicPr preferRelativeResize="0"/>
          <p:nvPr/>
        </p:nvPicPr>
        <p:blipFill>
          <a:blip r:embed="rId4">
            <a:alphaModFix/>
          </a:blip>
          <a:stretch>
            <a:fillRect/>
          </a:stretch>
        </p:blipFill>
        <p:spPr>
          <a:xfrm>
            <a:off x="388300" y="374888"/>
            <a:ext cx="2639300" cy="4554024"/>
          </a:xfrm>
          <a:prstGeom prst="rect">
            <a:avLst/>
          </a:prstGeom>
          <a:noFill/>
          <a:ln>
            <a:noFill/>
          </a:ln>
        </p:spPr>
      </p:pic>
      <p:sp>
        <p:nvSpPr>
          <p:cNvPr id="270" name="Google Shape;270;p46"/>
          <p:cNvSpPr/>
          <p:nvPr/>
        </p:nvSpPr>
        <p:spPr>
          <a:xfrm>
            <a:off x="2764150" y="1327100"/>
            <a:ext cx="808800" cy="282600"/>
          </a:xfrm>
          <a:prstGeom prst="righ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1938"/>
        </a:solidFill>
      </p:bgPr>
    </p:bg>
    <p:spTree>
      <p:nvGrpSpPr>
        <p:cNvPr id="274" name="Shape 274"/>
        <p:cNvGrpSpPr/>
        <p:nvPr/>
      </p:nvGrpSpPr>
      <p:grpSpPr>
        <a:xfrm>
          <a:off x="0" y="0"/>
          <a:ext cx="0" cy="0"/>
          <a:chOff x="0" y="0"/>
          <a:chExt cx="0" cy="0"/>
        </a:xfrm>
      </p:grpSpPr>
      <p:sp>
        <p:nvSpPr>
          <p:cNvPr id="275" name="Google Shape;275;p47"/>
          <p:cNvSpPr txBox="1"/>
          <p:nvPr>
            <p:ph type="title"/>
          </p:nvPr>
        </p:nvSpPr>
        <p:spPr>
          <a:xfrm>
            <a:off x="311700" y="2266800"/>
            <a:ext cx="8520600" cy="609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9285"/>
              <a:buFont typeface="Arial"/>
              <a:buNone/>
            </a:pPr>
            <a:r>
              <a:rPr lang="ca">
                <a:solidFill>
                  <a:schemeClr val="lt1"/>
                </a:solidFill>
                <a:latin typeface="Comfortaa"/>
                <a:ea typeface="Comfortaa"/>
                <a:cs typeface="Comfortaa"/>
                <a:sym typeface="Comfortaa"/>
              </a:rPr>
              <a:t>Gestión de la BD en mailchimp </a:t>
            </a:r>
            <a:endParaRPr>
              <a:solidFill>
                <a:schemeClr val="lt1"/>
              </a:solidFill>
              <a:latin typeface="Comfortaa"/>
              <a:ea typeface="Comfortaa"/>
              <a:cs typeface="Comfortaa"/>
              <a:sym typeface="Comfortaa"/>
            </a:endParaRPr>
          </a:p>
          <a:p>
            <a:pPr indent="0" lvl="0" marL="0" rtl="0" algn="ctr">
              <a:spcBef>
                <a:spcPts val="0"/>
              </a:spcBef>
              <a:spcAft>
                <a:spcPts val="0"/>
              </a:spcAft>
              <a:buNone/>
            </a:pPr>
            <a:r>
              <a:t/>
            </a:r>
            <a:endParaRPr>
              <a:solidFill>
                <a:schemeClr val="lt1"/>
              </a:solidFill>
              <a:latin typeface="Comfortaa"/>
              <a:ea typeface="Comfortaa"/>
              <a:cs typeface="Comfortaa"/>
              <a:sym typeface="Comforta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1938"/>
        </a:solidFill>
      </p:bgPr>
    </p:bg>
    <p:spTree>
      <p:nvGrpSpPr>
        <p:cNvPr id="279" name="Shape 279"/>
        <p:cNvGrpSpPr/>
        <p:nvPr/>
      </p:nvGrpSpPr>
      <p:grpSpPr>
        <a:xfrm>
          <a:off x="0" y="0"/>
          <a:ext cx="0" cy="0"/>
          <a:chOff x="0" y="0"/>
          <a:chExt cx="0" cy="0"/>
        </a:xfrm>
      </p:grpSpPr>
      <p:sp>
        <p:nvSpPr>
          <p:cNvPr id="280" name="Google Shape;280;p48"/>
          <p:cNvSpPr txBox="1"/>
          <p:nvPr>
            <p:ph type="title"/>
          </p:nvPr>
        </p:nvSpPr>
        <p:spPr>
          <a:xfrm>
            <a:off x="60400" y="359900"/>
            <a:ext cx="8520600" cy="75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solidFill>
                  <a:schemeClr val="lt1"/>
                </a:solidFill>
                <a:latin typeface="Comfortaa"/>
                <a:ea typeface="Comfortaa"/>
                <a:cs typeface="Comfortaa"/>
                <a:sym typeface="Comfortaa"/>
              </a:rPr>
              <a:t>Añadir destinatarios en una lista</a:t>
            </a:r>
            <a:endParaRPr>
              <a:solidFill>
                <a:schemeClr val="lt1"/>
              </a:solidFill>
              <a:latin typeface="Comfortaa"/>
              <a:ea typeface="Comfortaa"/>
              <a:cs typeface="Comfortaa"/>
              <a:sym typeface="Comfortaa"/>
            </a:endParaRPr>
          </a:p>
        </p:txBody>
      </p:sp>
      <p:pic>
        <p:nvPicPr>
          <p:cNvPr id="281" name="Google Shape;281;p48"/>
          <p:cNvPicPr preferRelativeResize="0"/>
          <p:nvPr/>
        </p:nvPicPr>
        <p:blipFill>
          <a:blip r:embed="rId3">
            <a:alphaModFix/>
          </a:blip>
          <a:stretch>
            <a:fillRect/>
          </a:stretch>
        </p:blipFill>
        <p:spPr>
          <a:xfrm>
            <a:off x="389275" y="1259550"/>
            <a:ext cx="8365456" cy="3723700"/>
          </a:xfrm>
          <a:prstGeom prst="rect">
            <a:avLst/>
          </a:prstGeom>
          <a:noFill/>
          <a:ln cap="flat" cmpd="sng" w="9525">
            <a:solidFill>
              <a:srgbClr val="FF0000"/>
            </a:solidFill>
            <a:prstDash val="solid"/>
            <a:round/>
            <a:headEnd len="sm" w="sm" type="none"/>
            <a:tailEnd len="sm" w="sm" type="none"/>
          </a:ln>
        </p:spPr>
      </p:pic>
      <p:sp>
        <p:nvSpPr>
          <p:cNvPr id="282" name="Google Shape;282;p48"/>
          <p:cNvSpPr/>
          <p:nvPr/>
        </p:nvSpPr>
        <p:spPr>
          <a:xfrm>
            <a:off x="2850525" y="2454000"/>
            <a:ext cx="337800" cy="235500"/>
          </a:xfrm>
          <a:prstGeom prst="righ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3" name="Google Shape;283;p48"/>
          <p:cNvSpPr/>
          <p:nvPr/>
        </p:nvSpPr>
        <p:spPr>
          <a:xfrm>
            <a:off x="3997025" y="2454000"/>
            <a:ext cx="337800" cy="235500"/>
          </a:xfrm>
          <a:prstGeom prst="lef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4" name="Google Shape;284;p48"/>
          <p:cNvSpPr/>
          <p:nvPr/>
        </p:nvSpPr>
        <p:spPr>
          <a:xfrm>
            <a:off x="8009725" y="1900350"/>
            <a:ext cx="337800" cy="518400"/>
          </a:xfrm>
          <a:prstGeom prst="upArrow">
            <a:avLst>
              <a:gd fmla="val 50000" name="adj1"/>
              <a:gd fmla="val 50000" name="adj2"/>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1938"/>
        </a:solidFill>
      </p:bgPr>
    </p:bg>
    <p:spTree>
      <p:nvGrpSpPr>
        <p:cNvPr id="288" name="Shape 288"/>
        <p:cNvGrpSpPr/>
        <p:nvPr/>
      </p:nvGrpSpPr>
      <p:grpSpPr>
        <a:xfrm>
          <a:off x="0" y="0"/>
          <a:ext cx="0" cy="0"/>
          <a:chOff x="0" y="0"/>
          <a:chExt cx="0" cy="0"/>
        </a:xfrm>
      </p:grpSpPr>
      <p:sp>
        <p:nvSpPr>
          <p:cNvPr id="289" name="Google Shape;289;p49"/>
          <p:cNvSpPr txBox="1"/>
          <p:nvPr>
            <p:ph type="title"/>
          </p:nvPr>
        </p:nvSpPr>
        <p:spPr>
          <a:xfrm>
            <a:off x="60400" y="359900"/>
            <a:ext cx="8520600" cy="75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solidFill>
                  <a:schemeClr val="lt1"/>
                </a:solidFill>
                <a:latin typeface="Comfortaa"/>
                <a:ea typeface="Comfortaa"/>
                <a:cs typeface="Comfortaa"/>
                <a:sym typeface="Comfortaa"/>
              </a:rPr>
              <a:t>Añadir a un destinatario en una lista</a:t>
            </a:r>
            <a:endParaRPr>
              <a:solidFill>
                <a:schemeClr val="lt1"/>
              </a:solidFill>
              <a:latin typeface="Comfortaa"/>
              <a:ea typeface="Comfortaa"/>
              <a:cs typeface="Comfortaa"/>
              <a:sym typeface="Comfortaa"/>
            </a:endParaRPr>
          </a:p>
        </p:txBody>
      </p:sp>
      <p:sp>
        <p:nvSpPr>
          <p:cNvPr id="290" name="Google Shape;290;p49"/>
          <p:cNvSpPr/>
          <p:nvPr/>
        </p:nvSpPr>
        <p:spPr>
          <a:xfrm>
            <a:off x="2850525" y="2454000"/>
            <a:ext cx="337800" cy="235500"/>
          </a:xfrm>
          <a:prstGeom prst="rightArrow">
            <a:avLst>
              <a:gd fmla="val 50000" name="adj1"/>
              <a:gd fmla="val 50000" name="adj2"/>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1" name="Google Shape;291;p49"/>
          <p:cNvSpPr/>
          <p:nvPr/>
        </p:nvSpPr>
        <p:spPr>
          <a:xfrm>
            <a:off x="3997025" y="2454000"/>
            <a:ext cx="337800" cy="235500"/>
          </a:xfrm>
          <a:prstGeom prst="leftArrow">
            <a:avLst>
              <a:gd fmla="val 50000" name="adj1"/>
              <a:gd fmla="val 50000" name="adj2"/>
            </a:avLst>
          </a:prstGeom>
          <a:solidFill>
            <a:schemeClr val="lt2"/>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92" name="Google Shape;292;p49"/>
          <p:cNvPicPr preferRelativeResize="0"/>
          <p:nvPr/>
        </p:nvPicPr>
        <p:blipFill>
          <a:blip r:embed="rId3">
            <a:alphaModFix/>
          </a:blip>
          <a:stretch>
            <a:fillRect/>
          </a:stretch>
        </p:blipFill>
        <p:spPr>
          <a:xfrm>
            <a:off x="4628575" y="1361775"/>
            <a:ext cx="3269133" cy="2419950"/>
          </a:xfrm>
          <a:prstGeom prst="rect">
            <a:avLst/>
          </a:prstGeom>
          <a:noFill/>
          <a:ln>
            <a:noFill/>
          </a:ln>
        </p:spPr>
      </p:pic>
      <p:pic>
        <p:nvPicPr>
          <p:cNvPr id="293" name="Google Shape;293;p49"/>
          <p:cNvPicPr preferRelativeResize="0"/>
          <p:nvPr/>
        </p:nvPicPr>
        <p:blipFill>
          <a:blip r:embed="rId4">
            <a:alphaModFix/>
          </a:blip>
          <a:stretch>
            <a:fillRect/>
          </a:stretch>
        </p:blipFill>
        <p:spPr>
          <a:xfrm>
            <a:off x="1128150" y="1024125"/>
            <a:ext cx="3206669" cy="3536849"/>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1938"/>
        </a:solidFill>
      </p:bgPr>
    </p:bg>
    <p:spTree>
      <p:nvGrpSpPr>
        <p:cNvPr id="297" name="Shape 297"/>
        <p:cNvGrpSpPr/>
        <p:nvPr/>
      </p:nvGrpSpPr>
      <p:grpSpPr>
        <a:xfrm>
          <a:off x="0" y="0"/>
          <a:ext cx="0" cy="0"/>
          <a:chOff x="0" y="0"/>
          <a:chExt cx="0" cy="0"/>
        </a:xfrm>
      </p:grpSpPr>
      <p:sp>
        <p:nvSpPr>
          <p:cNvPr id="298" name="Google Shape;298;p50"/>
          <p:cNvSpPr txBox="1"/>
          <p:nvPr>
            <p:ph type="title"/>
          </p:nvPr>
        </p:nvSpPr>
        <p:spPr>
          <a:xfrm>
            <a:off x="60400" y="359900"/>
            <a:ext cx="8520600" cy="75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solidFill>
                  <a:schemeClr val="lt1"/>
                </a:solidFill>
                <a:latin typeface="Comfortaa"/>
                <a:ea typeface="Comfortaa"/>
                <a:cs typeface="Comfortaa"/>
                <a:sym typeface="Comfortaa"/>
              </a:rPr>
              <a:t>Añadir </a:t>
            </a:r>
            <a:r>
              <a:rPr lang="ca">
                <a:solidFill>
                  <a:schemeClr val="lt1"/>
                </a:solidFill>
                <a:latin typeface="Comfortaa"/>
                <a:ea typeface="Comfortaa"/>
                <a:cs typeface="Comfortaa"/>
                <a:sym typeface="Comfortaa"/>
              </a:rPr>
              <a:t>múltiples</a:t>
            </a:r>
            <a:r>
              <a:rPr lang="ca">
                <a:solidFill>
                  <a:schemeClr val="lt1"/>
                </a:solidFill>
                <a:latin typeface="Comfortaa"/>
                <a:ea typeface="Comfortaa"/>
                <a:cs typeface="Comfortaa"/>
                <a:sym typeface="Comfortaa"/>
              </a:rPr>
              <a:t> destinatarios en una lista</a:t>
            </a:r>
            <a:endParaRPr>
              <a:solidFill>
                <a:schemeClr val="lt1"/>
              </a:solidFill>
              <a:latin typeface="Comfortaa"/>
              <a:ea typeface="Comfortaa"/>
              <a:cs typeface="Comfortaa"/>
              <a:sym typeface="Comfortaa"/>
            </a:endParaRPr>
          </a:p>
        </p:txBody>
      </p:sp>
      <p:sp>
        <p:nvSpPr>
          <p:cNvPr id="299" name="Google Shape;299;p50"/>
          <p:cNvSpPr txBox="1"/>
          <p:nvPr/>
        </p:nvSpPr>
        <p:spPr>
          <a:xfrm>
            <a:off x="314100" y="1366375"/>
            <a:ext cx="4523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pic>
        <p:nvPicPr>
          <p:cNvPr id="300" name="Google Shape;300;p50"/>
          <p:cNvPicPr preferRelativeResize="0"/>
          <p:nvPr/>
        </p:nvPicPr>
        <p:blipFill>
          <a:blip r:embed="rId3">
            <a:alphaModFix/>
          </a:blip>
          <a:stretch>
            <a:fillRect/>
          </a:stretch>
        </p:blipFill>
        <p:spPr>
          <a:xfrm>
            <a:off x="0" y="1236788"/>
            <a:ext cx="5409977" cy="2669924"/>
          </a:xfrm>
          <a:prstGeom prst="rect">
            <a:avLst/>
          </a:prstGeom>
          <a:noFill/>
          <a:ln>
            <a:noFill/>
          </a:ln>
        </p:spPr>
      </p:pic>
      <p:pic>
        <p:nvPicPr>
          <p:cNvPr id="301" name="Google Shape;301;p50"/>
          <p:cNvPicPr preferRelativeResize="0"/>
          <p:nvPr/>
        </p:nvPicPr>
        <p:blipFill>
          <a:blip r:embed="rId4">
            <a:alphaModFix/>
          </a:blip>
          <a:stretch>
            <a:fillRect/>
          </a:stretch>
        </p:blipFill>
        <p:spPr>
          <a:xfrm>
            <a:off x="3410050" y="2530275"/>
            <a:ext cx="5295599" cy="2359750"/>
          </a:xfrm>
          <a:prstGeom prst="rect">
            <a:avLst/>
          </a:prstGeom>
          <a:noFill/>
          <a:ln>
            <a:noFill/>
          </a:ln>
        </p:spPr>
      </p:pic>
      <p:sp>
        <p:nvSpPr>
          <p:cNvPr id="302" name="Google Shape;302;p50"/>
          <p:cNvSpPr/>
          <p:nvPr/>
        </p:nvSpPr>
        <p:spPr>
          <a:xfrm>
            <a:off x="4138200" y="1743300"/>
            <a:ext cx="433800" cy="243300"/>
          </a:xfrm>
          <a:prstGeom prst="righ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3" name="Google Shape;303;p50"/>
          <p:cNvSpPr/>
          <p:nvPr/>
        </p:nvSpPr>
        <p:spPr>
          <a:xfrm>
            <a:off x="5479200" y="1040350"/>
            <a:ext cx="3284700" cy="1406700"/>
          </a:xfrm>
          <a:prstGeom prst="roundRect">
            <a:avLst>
              <a:gd fmla="val 16667" name="adj"/>
            </a:avLst>
          </a:prstGeom>
          <a:solidFill>
            <a:srgbClr val="013180"/>
          </a:solidFill>
          <a:ln cap="flat" cmpd="sng" w="19050">
            <a:solidFill>
              <a:srgbClr val="B1CCF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ca" sz="1300">
                <a:solidFill>
                  <a:schemeClr val="lt1"/>
                </a:solidFill>
              </a:rPr>
              <a:t>Importar contactos:</a:t>
            </a:r>
            <a:endParaRPr sz="1300">
              <a:solidFill>
                <a:schemeClr val="lt1"/>
              </a:solidFill>
            </a:endParaRPr>
          </a:p>
          <a:p>
            <a:pPr indent="-311150" lvl="0" marL="457200" rtl="0" algn="l">
              <a:spcBef>
                <a:spcPts val="0"/>
              </a:spcBef>
              <a:spcAft>
                <a:spcPts val="0"/>
              </a:spcAft>
              <a:buClr>
                <a:schemeClr val="lt1"/>
              </a:buClr>
              <a:buSzPts val="1300"/>
              <a:buChar char="●"/>
            </a:pPr>
            <a:r>
              <a:rPr lang="ca" sz="1300">
                <a:solidFill>
                  <a:schemeClr val="lt1"/>
                </a:solidFill>
              </a:rPr>
              <a:t>Importar con alguna aplicación.</a:t>
            </a:r>
            <a:endParaRPr sz="1300">
              <a:solidFill>
                <a:schemeClr val="lt1"/>
              </a:solidFill>
            </a:endParaRPr>
          </a:p>
          <a:p>
            <a:pPr indent="-311150" lvl="0" marL="457200" rtl="0" algn="l">
              <a:spcBef>
                <a:spcPts val="0"/>
              </a:spcBef>
              <a:spcAft>
                <a:spcPts val="0"/>
              </a:spcAft>
              <a:buClr>
                <a:schemeClr val="lt1"/>
              </a:buClr>
              <a:buSzPts val="1300"/>
              <a:buChar char="●"/>
            </a:pPr>
            <a:r>
              <a:rPr lang="ca" sz="1300">
                <a:solidFill>
                  <a:schemeClr val="lt1"/>
                </a:solidFill>
              </a:rPr>
              <a:t>Cargar archivos csv o txt.</a:t>
            </a:r>
            <a:endParaRPr sz="1300">
              <a:solidFill>
                <a:schemeClr val="lt1"/>
              </a:solidFill>
            </a:endParaRPr>
          </a:p>
          <a:p>
            <a:pPr indent="-311150" lvl="0" marL="457200" rtl="0" algn="l">
              <a:spcBef>
                <a:spcPts val="0"/>
              </a:spcBef>
              <a:spcAft>
                <a:spcPts val="0"/>
              </a:spcAft>
              <a:buClr>
                <a:schemeClr val="lt1"/>
              </a:buClr>
              <a:buSzPts val="1300"/>
              <a:buChar char="●"/>
            </a:pPr>
            <a:r>
              <a:rPr lang="ca" sz="1300">
                <a:solidFill>
                  <a:schemeClr val="lt1"/>
                </a:solidFill>
              </a:rPr>
              <a:t>Copiar y pegar la información.</a:t>
            </a:r>
            <a:endParaRPr b="1" sz="900">
              <a:solidFill>
                <a:schemeClr val="lt1"/>
              </a:solidFill>
              <a:latin typeface="Comfortaa"/>
              <a:ea typeface="Comfortaa"/>
              <a:cs typeface="Comfortaa"/>
              <a:sym typeface="Comfortaa"/>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1938"/>
        </a:solidFill>
      </p:bgPr>
    </p:bg>
    <p:spTree>
      <p:nvGrpSpPr>
        <p:cNvPr id="307" name="Shape 307"/>
        <p:cNvGrpSpPr/>
        <p:nvPr/>
      </p:nvGrpSpPr>
      <p:grpSpPr>
        <a:xfrm>
          <a:off x="0" y="0"/>
          <a:ext cx="0" cy="0"/>
          <a:chOff x="0" y="0"/>
          <a:chExt cx="0" cy="0"/>
        </a:xfrm>
      </p:grpSpPr>
      <p:sp>
        <p:nvSpPr>
          <p:cNvPr id="308" name="Google Shape;308;p51"/>
          <p:cNvSpPr txBox="1"/>
          <p:nvPr>
            <p:ph type="title"/>
          </p:nvPr>
        </p:nvSpPr>
        <p:spPr>
          <a:xfrm>
            <a:off x="60400" y="359900"/>
            <a:ext cx="8520600" cy="75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ca">
                <a:solidFill>
                  <a:schemeClr val="lt1"/>
                </a:solidFill>
                <a:latin typeface="Comfortaa"/>
                <a:ea typeface="Comfortaa"/>
                <a:cs typeface="Comfortaa"/>
                <a:sym typeface="Comfortaa"/>
              </a:rPr>
              <a:t>Añadir múltiples destinatarios en una lista</a:t>
            </a:r>
            <a:endParaRPr>
              <a:solidFill>
                <a:schemeClr val="lt1"/>
              </a:solidFill>
              <a:latin typeface="Comfortaa"/>
              <a:ea typeface="Comfortaa"/>
              <a:cs typeface="Comfortaa"/>
              <a:sym typeface="Comfortaa"/>
            </a:endParaRPr>
          </a:p>
        </p:txBody>
      </p:sp>
      <p:sp>
        <p:nvSpPr>
          <p:cNvPr id="309" name="Google Shape;309;p51"/>
          <p:cNvSpPr txBox="1"/>
          <p:nvPr/>
        </p:nvSpPr>
        <p:spPr>
          <a:xfrm>
            <a:off x="314100" y="1366375"/>
            <a:ext cx="4523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
        <p:nvSpPr>
          <p:cNvPr id="310" name="Google Shape;310;p51"/>
          <p:cNvSpPr/>
          <p:nvPr/>
        </p:nvSpPr>
        <p:spPr>
          <a:xfrm>
            <a:off x="4138200" y="1743300"/>
            <a:ext cx="433800" cy="243300"/>
          </a:xfrm>
          <a:prstGeom prst="rightArrow">
            <a:avLst>
              <a:gd fmla="val 50000" name="adj1"/>
              <a:gd fmla="val 50000" name="adj2"/>
            </a:avLst>
          </a:prstGeom>
          <a:solidFill>
            <a:srgbClr val="FF0000"/>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311" name="Google Shape;311;p51"/>
          <p:cNvPicPr preferRelativeResize="0"/>
          <p:nvPr/>
        </p:nvPicPr>
        <p:blipFill>
          <a:blip r:embed="rId3">
            <a:alphaModFix/>
          </a:blip>
          <a:stretch>
            <a:fillRect/>
          </a:stretch>
        </p:blipFill>
        <p:spPr>
          <a:xfrm>
            <a:off x="278050" y="1115000"/>
            <a:ext cx="5778652" cy="2434400"/>
          </a:xfrm>
          <a:prstGeom prst="rect">
            <a:avLst/>
          </a:prstGeom>
          <a:noFill/>
          <a:ln>
            <a:noFill/>
          </a:ln>
        </p:spPr>
      </p:pic>
      <p:pic>
        <p:nvPicPr>
          <p:cNvPr id="312" name="Google Shape;312;p51"/>
          <p:cNvPicPr preferRelativeResize="0"/>
          <p:nvPr/>
        </p:nvPicPr>
        <p:blipFill>
          <a:blip r:embed="rId4">
            <a:alphaModFix/>
          </a:blip>
          <a:stretch>
            <a:fillRect/>
          </a:stretch>
        </p:blipFill>
        <p:spPr>
          <a:xfrm>
            <a:off x="2771899" y="1828075"/>
            <a:ext cx="3284800" cy="3284800"/>
          </a:xfrm>
          <a:prstGeom prst="rect">
            <a:avLst/>
          </a:prstGeom>
          <a:noFill/>
          <a:ln>
            <a:noFill/>
          </a:ln>
        </p:spPr>
      </p:pic>
      <p:sp>
        <p:nvSpPr>
          <p:cNvPr id="313" name="Google Shape;313;p51"/>
          <p:cNvSpPr/>
          <p:nvPr/>
        </p:nvSpPr>
        <p:spPr>
          <a:xfrm>
            <a:off x="1368975" y="2244400"/>
            <a:ext cx="433800" cy="2433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4" name="Google Shape;314;p51"/>
          <p:cNvSpPr/>
          <p:nvPr/>
        </p:nvSpPr>
        <p:spPr>
          <a:xfrm>
            <a:off x="6190725" y="1510150"/>
            <a:ext cx="2868600" cy="2287800"/>
          </a:xfrm>
          <a:prstGeom prst="roundRect">
            <a:avLst>
              <a:gd fmla="val 16667" name="adj"/>
            </a:avLst>
          </a:prstGeom>
          <a:solidFill>
            <a:srgbClr val="013180"/>
          </a:solidFill>
          <a:ln cap="flat" cmpd="sng" w="19050">
            <a:solidFill>
              <a:srgbClr val="B1CCF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ca" sz="1500">
                <a:solidFill>
                  <a:schemeClr val="lt1"/>
                </a:solidFill>
              </a:rPr>
              <a:t>Crear formularios:</a:t>
            </a:r>
            <a:endParaRPr sz="1500">
              <a:solidFill>
                <a:schemeClr val="lt1"/>
              </a:solidFill>
            </a:endParaRPr>
          </a:p>
          <a:p>
            <a:pPr indent="-298450" lvl="0" marL="457200" rtl="0" algn="l">
              <a:spcBef>
                <a:spcPts val="0"/>
              </a:spcBef>
              <a:spcAft>
                <a:spcPts val="0"/>
              </a:spcAft>
              <a:buClr>
                <a:schemeClr val="lt1"/>
              </a:buClr>
              <a:buSzPts val="1100"/>
              <a:buChar char="●"/>
            </a:pPr>
            <a:r>
              <a:rPr lang="ca" sz="1100">
                <a:solidFill>
                  <a:schemeClr val="lt1"/>
                </a:solidFill>
              </a:rPr>
              <a:t>Registro en Sign In.</a:t>
            </a:r>
            <a:endParaRPr sz="1100">
              <a:solidFill>
                <a:schemeClr val="lt1"/>
              </a:solidFill>
            </a:endParaRPr>
          </a:p>
          <a:p>
            <a:pPr indent="-298450" lvl="0" marL="457200" rtl="0" algn="l">
              <a:spcBef>
                <a:spcPts val="0"/>
              </a:spcBef>
              <a:spcAft>
                <a:spcPts val="0"/>
              </a:spcAft>
              <a:buClr>
                <a:schemeClr val="lt1"/>
              </a:buClr>
              <a:buSzPts val="1100"/>
              <a:buChar char="●"/>
            </a:pPr>
            <a:r>
              <a:rPr lang="ca" sz="1100">
                <a:solidFill>
                  <a:schemeClr val="lt1"/>
                </a:solidFill>
              </a:rPr>
              <a:t>Registro durante el proceso de compra.</a:t>
            </a:r>
            <a:endParaRPr sz="1100">
              <a:solidFill>
                <a:schemeClr val="lt1"/>
              </a:solidFill>
            </a:endParaRPr>
          </a:p>
          <a:p>
            <a:pPr indent="-298450" lvl="0" marL="457200" rtl="0" algn="l">
              <a:spcBef>
                <a:spcPts val="0"/>
              </a:spcBef>
              <a:spcAft>
                <a:spcPts val="0"/>
              </a:spcAft>
              <a:buClr>
                <a:schemeClr val="lt1"/>
              </a:buClr>
              <a:buSzPts val="1100"/>
              <a:buChar char="●"/>
            </a:pPr>
            <a:r>
              <a:rPr lang="ca" sz="1100">
                <a:solidFill>
                  <a:schemeClr val="lt1"/>
                </a:solidFill>
              </a:rPr>
              <a:t>Formulario para dinámicas en redes sociales.</a:t>
            </a:r>
            <a:endParaRPr sz="1100">
              <a:solidFill>
                <a:schemeClr val="lt1"/>
              </a:solidFill>
            </a:endParaRPr>
          </a:p>
          <a:p>
            <a:pPr indent="-298450" lvl="0" marL="457200" rtl="0" algn="l">
              <a:spcBef>
                <a:spcPts val="0"/>
              </a:spcBef>
              <a:spcAft>
                <a:spcPts val="0"/>
              </a:spcAft>
              <a:buClr>
                <a:schemeClr val="lt1"/>
              </a:buClr>
              <a:buSzPts val="1100"/>
              <a:buChar char="●"/>
            </a:pPr>
            <a:r>
              <a:rPr lang="ca" sz="1100">
                <a:solidFill>
                  <a:schemeClr val="lt1"/>
                </a:solidFill>
              </a:rPr>
              <a:t>Registro en la newsletter.</a:t>
            </a:r>
            <a:endParaRPr sz="1100">
              <a:solidFill>
                <a:schemeClr val="lt1"/>
              </a:solidFill>
            </a:endParaRPr>
          </a:p>
          <a:p>
            <a:pPr indent="-298450" lvl="0" marL="457200" rtl="0" algn="l">
              <a:spcBef>
                <a:spcPts val="0"/>
              </a:spcBef>
              <a:spcAft>
                <a:spcPts val="0"/>
              </a:spcAft>
              <a:buClr>
                <a:schemeClr val="lt1"/>
              </a:buClr>
              <a:buSzPts val="1100"/>
              <a:buChar char="●"/>
            </a:pPr>
            <a:r>
              <a:rPr lang="ca" sz="1100">
                <a:solidFill>
                  <a:schemeClr val="lt1"/>
                </a:solidFill>
              </a:rPr>
              <a:t>Registro en de blogs informativos.</a:t>
            </a:r>
            <a:endParaRPr sz="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1938"/>
        </a:solidFill>
      </p:bgPr>
    </p:bg>
    <p:spTree>
      <p:nvGrpSpPr>
        <p:cNvPr id="75" name="Shape 75"/>
        <p:cNvGrpSpPr/>
        <p:nvPr/>
      </p:nvGrpSpPr>
      <p:grpSpPr>
        <a:xfrm>
          <a:off x="0" y="0"/>
          <a:ext cx="0" cy="0"/>
          <a:chOff x="0" y="0"/>
          <a:chExt cx="0" cy="0"/>
        </a:xfrm>
      </p:grpSpPr>
      <p:sp>
        <p:nvSpPr>
          <p:cNvPr id="76" name="Google Shape;76;p16"/>
          <p:cNvSpPr/>
          <p:nvPr/>
        </p:nvSpPr>
        <p:spPr>
          <a:xfrm>
            <a:off x="7797475" y="0"/>
            <a:ext cx="1346400" cy="1734300"/>
          </a:xfrm>
          <a:prstGeom prst="rect">
            <a:avLst/>
          </a:prstGeom>
          <a:solidFill>
            <a:srgbClr val="041938"/>
          </a:solidFill>
          <a:ln cap="flat" cmpd="sng" w="9525">
            <a:solidFill>
              <a:srgbClr val="0419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aphicFrame>
        <p:nvGraphicFramePr>
          <p:cNvPr id="77" name="Google Shape;77;p16"/>
          <p:cNvGraphicFramePr/>
          <p:nvPr/>
        </p:nvGraphicFramePr>
        <p:xfrm>
          <a:off x="357475" y="804800"/>
          <a:ext cx="3000000" cy="3000000"/>
        </p:xfrm>
        <a:graphic>
          <a:graphicData uri="http://schemas.openxmlformats.org/drawingml/2006/table">
            <a:tbl>
              <a:tblPr>
                <a:noFill/>
                <a:tableStyleId>{C92E59F2-2B9A-4284-B048-645611A6A420}</a:tableStyleId>
              </a:tblPr>
              <a:tblGrid>
                <a:gridCol w="516400"/>
                <a:gridCol w="1146050"/>
                <a:gridCol w="707125"/>
                <a:gridCol w="918400"/>
                <a:gridCol w="1197375"/>
                <a:gridCol w="895525"/>
                <a:gridCol w="839775"/>
                <a:gridCol w="993100"/>
                <a:gridCol w="611975"/>
                <a:gridCol w="603300"/>
              </a:tblGrid>
              <a:tr h="665025">
                <a:tc>
                  <a:txBody>
                    <a:bodyPr/>
                    <a:lstStyle/>
                    <a:p>
                      <a:pPr indent="0" lvl="0" marL="0" rtl="0" algn="ctr">
                        <a:spcBef>
                          <a:spcPts val="0"/>
                        </a:spcBef>
                        <a:spcAft>
                          <a:spcPts val="0"/>
                        </a:spcAft>
                        <a:buNone/>
                      </a:pPr>
                      <a:r>
                        <a:rPr b="1" lang="ca" sz="1000">
                          <a:solidFill>
                            <a:srgbClr val="FFFFFF"/>
                          </a:solidFill>
                        </a:rPr>
                        <a:t>ID</a:t>
                      </a:r>
                      <a:endParaRPr b="1" sz="1000">
                        <a:solidFill>
                          <a:srgbClr val="FFFFFF"/>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ctr">
                        <a:spcBef>
                          <a:spcPts val="0"/>
                        </a:spcBef>
                        <a:spcAft>
                          <a:spcPts val="0"/>
                        </a:spcAft>
                        <a:buNone/>
                      </a:pPr>
                      <a:r>
                        <a:rPr b="1" lang="ca" sz="1000">
                          <a:solidFill>
                            <a:srgbClr val="FFFFFF"/>
                          </a:solidFill>
                        </a:rPr>
                        <a:t>NOMBRE</a:t>
                      </a:r>
                      <a:endParaRPr b="1" sz="1000">
                        <a:solidFill>
                          <a:srgbClr val="FFFFFF"/>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ctr">
                        <a:spcBef>
                          <a:spcPts val="0"/>
                        </a:spcBef>
                        <a:spcAft>
                          <a:spcPts val="0"/>
                        </a:spcAft>
                        <a:buClr>
                          <a:schemeClr val="dk1"/>
                        </a:buClr>
                        <a:buSzPts val="1100"/>
                        <a:buFont typeface="Arial"/>
                        <a:buNone/>
                      </a:pPr>
                      <a:r>
                        <a:rPr b="1" lang="ca" sz="1000">
                          <a:solidFill>
                            <a:schemeClr val="lt1"/>
                          </a:solidFill>
                        </a:rPr>
                        <a:t>VISITAS</a:t>
                      </a:r>
                      <a:endParaRPr b="1" sz="1000">
                        <a:solidFill>
                          <a:schemeClr val="lt1"/>
                        </a:solidFill>
                      </a:endParaRPr>
                    </a:p>
                    <a:p>
                      <a:pPr indent="0" lvl="0" marL="0" rtl="0" algn="ctr">
                        <a:spcBef>
                          <a:spcPts val="0"/>
                        </a:spcBef>
                        <a:spcAft>
                          <a:spcPts val="0"/>
                        </a:spcAft>
                        <a:buNone/>
                      </a:pPr>
                      <a:r>
                        <a:rPr b="1" lang="ca" sz="1000">
                          <a:solidFill>
                            <a:schemeClr val="lt1"/>
                          </a:solidFill>
                        </a:rPr>
                        <a:t>(desde email)</a:t>
                      </a:r>
                      <a:endParaRPr b="1" sz="1000">
                        <a:solidFill>
                          <a:srgbClr val="FFFFFF"/>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ctr">
                        <a:spcBef>
                          <a:spcPts val="0"/>
                        </a:spcBef>
                        <a:spcAft>
                          <a:spcPts val="0"/>
                        </a:spcAft>
                        <a:buNone/>
                      </a:pPr>
                      <a:r>
                        <a:rPr b="1" lang="ca" sz="1000">
                          <a:solidFill>
                            <a:srgbClr val="FFFFFF"/>
                          </a:solidFill>
                        </a:rPr>
                        <a:t>TÁCTICAS</a:t>
                      </a:r>
                      <a:endParaRPr b="1" sz="1000">
                        <a:solidFill>
                          <a:srgbClr val="FFFFFF"/>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ctr">
                        <a:spcBef>
                          <a:spcPts val="0"/>
                        </a:spcBef>
                        <a:spcAft>
                          <a:spcPts val="0"/>
                        </a:spcAft>
                        <a:buNone/>
                      </a:pPr>
                      <a:r>
                        <a:rPr b="1" lang="ca" sz="1000">
                          <a:solidFill>
                            <a:srgbClr val="FFFFFF"/>
                          </a:solidFill>
                        </a:rPr>
                        <a:t>OBJETIVO</a:t>
                      </a:r>
                      <a:endParaRPr b="1" sz="1000">
                        <a:solidFill>
                          <a:srgbClr val="FFFFFF"/>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ctr">
                        <a:spcBef>
                          <a:spcPts val="0"/>
                        </a:spcBef>
                        <a:spcAft>
                          <a:spcPts val="0"/>
                        </a:spcAft>
                        <a:buNone/>
                      </a:pPr>
                      <a:r>
                        <a:rPr b="1" lang="ca" sz="1000">
                          <a:solidFill>
                            <a:srgbClr val="FFFFFF"/>
                          </a:solidFill>
                        </a:rPr>
                        <a:t>TIPO DE MENSAJE</a:t>
                      </a:r>
                      <a:endParaRPr b="1" sz="1000">
                        <a:solidFill>
                          <a:srgbClr val="FFFFFF"/>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ctr">
                        <a:spcBef>
                          <a:spcPts val="0"/>
                        </a:spcBef>
                        <a:spcAft>
                          <a:spcPts val="0"/>
                        </a:spcAft>
                        <a:buNone/>
                      </a:pPr>
                      <a:r>
                        <a:rPr b="1" lang="ca" sz="1000">
                          <a:solidFill>
                            <a:srgbClr val="FFFFFF"/>
                          </a:solidFill>
                        </a:rPr>
                        <a:t>PÚBLICO</a:t>
                      </a:r>
                      <a:endParaRPr b="1" sz="1000">
                        <a:solidFill>
                          <a:srgbClr val="FFFFFF"/>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ctr">
                        <a:spcBef>
                          <a:spcPts val="0"/>
                        </a:spcBef>
                        <a:spcAft>
                          <a:spcPts val="0"/>
                        </a:spcAft>
                        <a:buNone/>
                      </a:pPr>
                      <a:r>
                        <a:rPr b="1" lang="ca" sz="1000">
                          <a:solidFill>
                            <a:srgbClr val="FFFFFF"/>
                          </a:solidFill>
                        </a:rPr>
                        <a:t>FECHA</a:t>
                      </a:r>
                      <a:endParaRPr b="1" sz="1000">
                        <a:solidFill>
                          <a:srgbClr val="FFFFFF"/>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ctr">
                        <a:spcBef>
                          <a:spcPts val="0"/>
                        </a:spcBef>
                        <a:spcAft>
                          <a:spcPts val="0"/>
                        </a:spcAft>
                        <a:buNone/>
                      </a:pPr>
                      <a:r>
                        <a:rPr b="1" lang="ca" sz="1000">
                          <a:solidFill>
                            <a:srgbClr val="FFFFFF"/>
                          </a:solidFill>
                        </a:rPr>
                        <a:t>PÁGINA</a:t>
                      </a:r>
                      <a:endParaRPr b="1" sz="1000">
                        <a:solidFill>
                          <a:srgbClr val="FFFFFF"/>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ctr">
                        <a:spcBef>
                          <a:spcPts val="0"/>
                        </a:spcBef>
                        <a:spcAft>
                          <a:spcPts val="0"/>
                        </a:spcAft>
                        <a:buNone/>
                      </a:pPr>
                      <a:r>
                        <a:rPr b="1" lang="ca" sz="1000">
                          <a:solidFill>
                            <a:srgbClr val="FFFFFF"/>
                          </a:solidFill>
                        </a:rPr>
                        <a:t>OTC</a:t>
                      </a:r>
                      <a:endParaRPr b="1" sz="1000">
                        <a:solidFill>
                          <a:srgbClr val="FFFFFF"/>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r>
              <a:tr h="1017150">
                <a:tc>
                  <a:txBody>
                    <a:bodyPr/>
                    <a:lstStyle/>
                    <a:p>
                      <a:pPr indent="0" lvl="0" marL="0" rtl="0" algn="ctr">
                        <a:spcBef>
                          <a:spcPts val="0"/>
                        </a:spcBef>
                        <a:spcAft>
                          <a:spcPts val="0"/>
                        </a:spcAft>
                        <a:buNone/>
                      </a:pPr>
                      <a:r>
                        <a:rPr lang="ca" sz="1000">
                          <a:solidFill>
                            <a:srgbClr val="FFFFFF"/>
                          </a:solidFill>
                        </a:rPr>
                        <a:t>PEE</a:t>
                      </a:r>
                      <a:endParaRPr sz="1000">
                        <a:solidFill>
                          <a:srgbClr val="FFFFFF"/>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rgbClr val="FFFFFF"/>
                          </a:solidFill>
                        </a:rPr>
                        <a:t>PRESENCIA EN ÉPOCA DE EXÁMENES</a:t>
                      </a:r>
                      <a:endParaRPr sz="1000">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rgbClr val="FFFFFF"/>
                          </a:solidFill>
                        </a:rPr>
                        <a:t>5 500</a:t>
                      </a:r>
                      <a:endParaRPr sz="1000">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rgbClr val="FFFFFF"/>
                          </a:solidFill>
                        </a:rPr>
                        <a:t>A - 3 150</a:t>
                      </a:r>
                      <a:endParaRPr sz="1000">
                        <a:solidFill>
                          <a:srgbClr val="FFFFFF"/>
                        </a:solidFill>
                      </a:endParaRPr>
                    </a:p>
                    <a:p>
                      <a:pPr indent="0" lvl="0" marL="0" rtl="0" algn="l">
                        <a:spcBef>
                          <a:spcPts val="0"/>
                        </a:spcBef>
                        <a:spcAft>
                          <a:spcPts val="0"/>
                        </a:spcAft>
                        <a:buNone/>
                      </a:pPr>
                      <a:r>
                        <a:t/>
                      </a:r>
                      <a:endParaRPr sz="1000">
                        <a:solidFill>
                          <a:srgbClr val="FFFFFF"/>
                        </a:solidFill>
                      </a:endParaRPr>
                    </a:p>
                    <a:p>
                      <a:pPr indent="0" lvl="0" marL="0" rtl="0" algn="l">
                        <a:spcBef>
                          <a:spcPts val="0"/>
                        </a:spcBef>
                        <a:spcAft>
                          <a:spcPts val="0"/>
                        </a:spcAft>
                        <a:buNone/>
                      </a:pPr>
                      <a:r>
                        <a:t/>
                      </a:r>
                      <a:endParaRPr sz="1000">
                        <a:solidFill>
                          <a:srgbClr val="FFFFFF"/>
                        </a:solidFill>
                      </a:endParaRPr>
                    </a:p>
                    <a:p>
                      <a:pPr indent="0" lvl="0" marL="0" rtl="0" algn="l">
                        <a:spcBef>
                          <a:spcPts val="0"/>
                        </a:spcBef>
                        <a:spcAft>
                          <a:spcPts val="0"/>
                        </a:spcAft>
                        <a:buNone/>
                      </a:pPr>
                      <a:r>
                        <a:t/>
                      </a:r>
                      <a:endParaRPr sz="1000">
                        <a:solidFill>
                          <a:srgbClr val="FFFFFF"/>
                        </a:solidFill>
                      </a:endParaRPr>
                    </a:p>
                    <a:p>
                      <a:pPr indent="0" lvl="0" marL="0" rtl="0" algn="l">
                        <a:spcBef>
                          <a:spcPts val="0"/>
                        </a:spcBef>
                        <a:spcAft>
                          <a:spcPts val="0"/>
                        </a:spcAft>
                        <a:buNone/>
                      </a:pPr>
                      <a:r>
                        <a:rPr lang="ca" sz="1000">
                          <a:solidFill>
                            <a:srgbClr val="FFFFFF"/>
                          </a:solidFill>
                        </a:rPr>
                        <a:t>F - 5 000</a:t>
                      </a:r>
                      <a:endParaRPr sz="1000">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rgbClr val="FFFFFF"/>
                          </a:solidFill>
                        </a:rPr>
                        <a:t>Ofrecer descuentas para la epoca de examenes</a:t>
                      </a:r>
                      <a:endParaRPr sz="1000">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rgbClr val="FFFFFF"/>
                          </a:solidFill>
                        </a:rPr>
                        <a:t>Promocional</a:t>
                      </a:r>
                      <a:endParaRPr sz="1000">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900">
                          <a:solidFill>
                            <a:srgbClr val="FFFFFF"/>
                          </a:solidFill>
                        </a:rPr>
                        <a:t>Estudiantes</a:t>
                      </a:r>
                      <a:endParaRPr sz="900">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rgbClr val="FFFFFF"/>
                          </a:solidFill>
                        </a:rPr>
                        <a:t>MAY - JUN / NOV- DIC</a:t>
                      </a:r>
                      <a:endParaRPr sz="1000">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rgbClr val="FFFFFF"/>
                          </a:solidFill>
                        </a:rPr>
                        <a:t>PI</a:t>
                      </a:r>
                      <a:endParaRPr sz="1000">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rgbClr val="FFFFFF"/>
                          </a:solidFill>
                        </a:rPr>
                        <a:t>OTC1, OTC2</a:t>
                      </a:r>
                      <a:endParaRPr sz="1000">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r>
              <a:tr h="869950">
                <a:tc>
                  <a:txBody>
                    <a:bodyPr/>
                    <a:lstStyle/>
                    <a:p>
                      <a:pPr indent="0" lvl="0" marL="0" rtl="0" algn="ctr">
                        <a:spcBef>
                          <a:spcPts val="0"/>
                        </a:spcBef>
                        <a:spcAft>
                          <a:spcPts val="0"/>
                        </a:spcAft>
                        <a:buNone/>
                      </a:pPr>
                      <a:r>
                        <a:rPr lang="ca" sz="1000">
                          <a:solidFill>
                            <a:srgbClr val="FFFFFF"/>
                          </a:solidFill>
                        </a:rPr>
                        <a:t>CPJ</a:t>
                      </a:r>
                      <a:endParaRPr sz="1000">
                        <a:solidFill>
                          <a:srgbClr val="FFFFFF"/>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rgbClr val="FFFFFF"/>
                          </a:solidFill>
                        </a:rPr>
                        <a:t>CONECTANDO CON PÚBLICO JOVEN</a:t>
                      </a:r>
                      <a:endParaRPr sz="1000">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rgbClr val="FFFFFF"/>
                          </a:solidFill>
                        </a:rPr>
                        <a:t>16 000</a:t>
                      </a:r>
                      <a:endParaRPr sz="1000">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rgbClr val="FFFFFF"/>
                          </a:solidFill>
                        </a:rPr>
                        <a:t>A - 3 500</a:t>
                      </a:r>
                      <a:endParaRPr sz="1000">
                        <a:solidFill>
                          <a:srgbClr val="FFFFFF"/>
                        </a:solidFill>
                      </a:endParaRPr>
                    </a:p>
                    <a:p>
                      <a:pPr indent="0" lvl="0" marL="0" rtl="0" algn="l">
                        <a:spcBef>
                          <a:spcPts val="0"/>
                        </a:spcBef>
                        <a:spcAft>
                          <a:spcPts val="0"/>
                        </a:spcAft>
                        <a:buNone/>
                      </a:pPr>
                      <a:r>
                        <a:t/>
                      </a:r>
                      <a:endParaRPr sz="1000">
                        <a:solidFill>
                          <a:srgbClr val="FFFFFF"/>
                        </a:solidFill>
                      </a:endParaRPr>
                    </a:p>
                    <a:p>
                      <a:pPr indent="0" lvl="0" marL="0" rtl="0" algn="l">
                        <a:spcBef>
                          <a:spcPts val="0"/>
                        </a:spcBef>
                        <a:spcAft>
                          <a:spcPts val="0"/>
                        </a:spcAft>
                        <a:buNone/>
                      </a:pPr>
                      <a:r>
                        <a:t/>
                      </a:r>
                      <a:endParaRPr sz="1000">
                        <a:solidFill>
                          <a:srgbClr val="FFFFFF"/>
                        </a:solidFill>
                      </a:endParaRPr>
                    </a:p>
                    <a:p>
                      <a:pPr indent="0" lvl="0" marL="0" rtl="0" algn="l">
                        <a:spcBef>
                          <a:spcPts val="0"/>
                        </a:spcBef>
                        <a:spcAft>
                          <a:spcPts val="0"/>
                        </a:spcAft>
                        <a:buNone/>
                      </a:pPr>
                      <a:r>
                        <a:rPr lang="ca" sz="1000">
                          <a:solidFill>
                            <a:srgbClr val="FFFFFF"/>
                          </a:solidFill>
                        </a:rPr>
                        <a:t>F - 16 000</a:t>
                      </a:r>
                      <a:endParaRPr sz="1000">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Clr>
                          <a:schemeClr val="dk1"/>
                        </a:buClr>
                        <a:buSzPts val="1100"/>
                        <a:buFont typeface="Arial"/>
                        <a:buNone/>
                      </a:pPr>
                      <a:r>
                        <a:rPr lang="ca" sz="1000">
                          <a:solidFill>
                            <a:schemeClr val="lt1"/>
                          </a:solidFill>
                        </a:rPr>
                        <a:t>Ofrecer descuentas para la el público joven y sus familias</a:t>
                      </a:r>
                      <a:endParaRPr sz="1000">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Clr>
                          <a:schemeClr val="dk1"/>
                        </a:buClr>
                        <a:buSzPts val="1100"/>
                        <a:buFont typeface="Arial"/>
                        <a:buNone/>
                      </a:pPr>
                      <a:r>
                        <a:rPr lang="ca" sz="1000">
                          <a:solidFill>
                            <a:schemeClr val="lt1"/>
                          </a:solidFill>
                        </a:rPr>
                        <a:t>Promocional</a:t>
                      </a:r>
                      <a:endParaRPr sz="1000">
                        <a:solidFill>
                          <a:schemeClr val="lt1"/>
                        </a:solidFill>
                      </a:endParaRPr>
                    </a:p>
                    <a:p>
                      <a:pPr indent="0" lvl="0" marL="0" rtl="0" algn="l">
                        <a:spcBef>
                          <a:spcPts val="0"/>
                        </a:spcBef>
                        <a:spcAft>
                          <a:spcPts val="0"/>
                        </a:spcAft>
                        <a:buNone/>
                      </a:pPr>
                      <a:r>
                        <a:t/>
                      </a:r>
                      <a:endParaRPr sz="1000">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rgbClr val="FFFFFF"/>
                          </a:solidFill>
                        </a:rPr>
                        <a:t>Jóvenes</a:t>
                      </a:r>
                      <a:r>
                        <a:rPr lang="ca" sz="1000">
                          <a:solidFill>
                            <a:srgbClr val="FFFFFF"/>
                          </a:solidFill>
                        </a:rPr>
                        <a:t>, sus familias</a:t>
                      </a:r>
                      <a:endParaRPr sz="1000">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rgbClr val="FFFFFF"/>
                          </a:solidFill>
                        </a:rPr>
                        <a:t>ABR - SEP</a:t>
                      </a:r>
                      <a:endParaRPr sz="1000">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rgbClr val="FFFFFF"/>
                          </a:solidFill>
                        </a:rPr>
                        <a:t>PI</a:t>
                      </a:r>
                      <a:endParaRPr sz="1000">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rgbClr val="FFFFFF"/>
                          </a:solidFill>
                        </a:rPr>
                        <a:t>OTC1, OTC2, OTC3</a:t>
                      </a:r>
                      <a:endParaRPr sz="1000">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r>
              <a:tr h="981775">
                <a:tc>
                  <a:txBody>
                    <a:bodyPr/>
                    <a:lstStyle/>
                    <a:p>
                      <a:pPr indent="0" lvl="0" marL="0" rtl="0" algn="ctr">
                        <a:spcBef>
                          <a:spcPts val="0"/>
                        </a:spcBef>
                        <a:spcAft>
                          <a:spcPts val="0"/>
                        </a:spcAft>
                        <a:buNone/>
                      </a:pPr>
                      <a:r>
                        <a:rPr lang="ca" sz="1000">
                          <a:solidFill>
                            <a:srgbClr val="FFFFFF"/>
                          </a:solidFill>
                        </a:rPr>
                        <a:t>BW</a:t>
                      </a:r>
                      <a:endParaRPr sz="1000">
                        <a:solidFill>
                          <a:srgbClr val="FFFFFF"/>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rgbClr val="FFFFFF"/>
                          </a:solidFill>
                        </a:rPr>
                        <a:t>BLACK WEEKS</a:t>
                      </a:r>
                      <a:endParaRPr sz="1000">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rgbClr val="FFFFFF"/>
                          </a:solidFill>
                        </a:rPr>
                        <a:t>11 300</a:t>
                      </a:r>
                      <a:endParaRPr sz="1000">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rgbClr val="FFFFFF"/>
                          </a:solidFill>
                        </a:rPr>
                        <a:t>A - 6 300</a:t>
                      </a:r>
                      <a:endParaRPr sz="1000">
                        <a:solidFill>
                          <a:srgbClr val="FFFFFF"/>
                        </a:solidFill>
                      </a:endParaRPr>
                    </a:p>
                    <a:p>
                      <a:pPr indent="0" lvl="0" marL="0" rtl="0" algn="l">
                        <a:spcBef>
                          <a:spcPts val="0"/>
                        </a:spcBef>
                        <a:spcAft>
                          <a:spcPts val="0"/>
                        </a:spcAft>
                        <a:buNone/>
                      </a:pPr>
                      <a:r>
                        <a:t/>
                      </a:r>
                      <a:endParaRPr sz="1000">
                        <a:solidFill>
                          <a:srgbClr val="FFFFFF"/>
                        </a:solidFill>
                      </a:endParaRPr>
                    </a:p>
                    <a:p>
                      <a:pPr indent="0" lvl="0" marL="0" rtl="0" algn="l">
                        <a:spcBef>
                          <a:spcPts val="0"/>
                        </a:spcBef>
                        <a:spcAft>
                          <a:spcPts val="0"/>
                        </a:spcAft>
                        <a:buNone/>
                      </a:pPr>
                      <a:r>
                        <a:rPr lang="ca" sz="1000">
                          <a:solidFill>
                            <a:srgbClr val="FFFFFF"/>
                          </a:solidFill>
                        </a:rPr>
                        <a:t>F - 5 000</a:t>
                      </a:r>
                      <a:endParaRPr sz="1000">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Clr>
                          <a:schemeClr val="dk1"/>
                        </a:buClr>
                        <a:buSzPts val="1100"/>
                        <a:buFont typeface="Arial"/>
                        <a:buNone/>
                      </a:pPr>
                      <a:r>
                        <a:rPr lang="ca" sz="1000">
                          <a:solidFill>
                            <a:schemeClr val="lt1"/>
                          </a:solidFill>
                        </a:rPr>
                        <a:t>Ofrecer descuentas para las semanas de black friday y cyber monday</a:t>
                      </a:r>
                      <a:endParaRPr sz="1000">
                        <a:solidFill>
                          <a:schemeClr val="lt1"/>
                        </a:solidFill>
                      </a:endParaRPr>
                    </a:p>
                    <a:p>
                      <a:pPr indent="0" lvl="0" marL="0" rtl="0" algn="l">
                        <a:spcBef>
                          <a:spcPts val="0"/>
                        </a:spcBef>
                        <a:spcAft>
                          <a:spcPts val="0"/>
                        </a:spcAft>
                        <a:buNone/>
                      </a:pPr>
                      <a:r>
                        <a:t/>
                      </a:r>
                      <a:endParaRPr sz="1000">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Clr>
                          <a:schemeClr val="dk1"/>
                        </a:buClr>
                        <a:buSzPts val="1100"/>
                        <a:buFont typeface="Arial"/>
                        <a:buNone/>
                      </a:pPr>
                      <a:r>
                        <a:rPr lang="ca" sz="1000">
                          <a:solidFill>
                            <a:schemeClr val="lt1"/>
                          </a:solidFill>
                        </a:rPr>
                        <a:t>Promocional</a:t>
                      </a:r>
                      <a:endParaRPr sz="1000">
                        <a:solidFill>
                          <a:schemeClr val="lt1"/>
                        </a:solidFill>
                      </a:endParaRPr>
                    </a:p>
                    <a:p>
                      <a:pPr indent="0" lvl="0" marL="0" rtl="0" algn="l">
                        <a:spcBef>
                          <a:spcPts val="0"/>
                        </a:spcBef>
                        <a:spcAft>
                          <a:spcPts val="0"/>
                        </a:spcAft>
                        <a:buNone/>
                      </a:pPr>
                      <a:r>
                        <a:t/>
                      </a:r>
                      <a:endParaRPr sz="1000">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rgbClr val="FFFFFF"/>
                          </a:solidFill>
                        </a:rPr>
                        <a:t>Nuevos clientes</a:t>
                      </a:r>
                      <a:endParaRPr sz="1000">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rgbClr val="FFFFFF"/>
                          </a:solidFill>
                        </a:rPr>
                        <a:t>NOVIEMBRE</a:t>
                      </a:r>
                      <a:endParaRPr sz="1000">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rgbClr val="FFFFFF"/>
                          </a:solidFill>
                        </a:rPr>
                        <a:t>PL</a:t>
                      </a:r>
                      <a:endParaRPr sz="1000">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rgbClr val="FFFFFF"/>
                          </a:solidFill>
                        </a:rPr>
                        <a:t>OTC1, OTC2</a:t>
                      </a:r>
                      <a:endParaRPr sz="1000">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1938"/>
        </a:solidFill>
      </p:bgPr>
    </p:bg>
    <p:spTree>
      <p:nvGrpSpPr>
        <p:cNvPr id="318" name="Shape 318"/>
        <p:cNvGrpSpPr/>
        <p:nvPr/>
      </p:nvGrpSpPr>
      <p:grpSpPr>
        <a:xfrm>
          <a:off x="0" y="0"/>
          <a:ext cx="0" cy="0"/>
          <a:chOff x="0" y="0"/>
          <a:chExt cx="0" cy="0"/>
        </a:xfrm>
      </p:grpSpPr>
      <p:sp>
        <p:nvSpPr>
          <p:cNvPr id="319" name="Google Shape;319;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solidFill>
                  <a:schemeClr val="lt1"/>
                </a:solidFill>
                <a:latin typeface="Comfortaa"/>
                <a:ea typeface="Comfortaa"/>
                <a:cs typeface="Comfortaa"/>
                <a:sym typeface="Comfortaa"/>
              </a:rPr>
              <a:t>Personalización</a:t>
            </a:r>
            <a:endParaRPr>
              <a:solidFill>
                <a:schemeClr val="lt1"/>
              </a:solidFill>
              <a:latin typeface="Comfortaa"/>
              <a:ea typeface="Comfortaa"/>
              <a:cs typeface="Comfortaa"/>
              <a:sym typeface="Comfortaa"/>
            </a:endParaRPr>
          </a:p>
        </p:txBody>
      </p:sp>
      <p:pic>
        <p:nvPicPr>
          <p:cNvPr id="320" name="Google Shape;320;p52" title="Captura de pantalla 2025-05-05 195447.jpg"/>
          <p:cNvPicPr preferRelativeResize="0"/>
          <p:nvPr/>
        </p:nvPicPr>
        <p:blipFill>
          <a:blip r:embed="rId3">
            <a:alphaModFix/>
          </a:blip>
          <a:stretch>
            <a:fillRect/>
          </a:stretch>
        </p:blipFill>
        <p:spPr>
          <a:xfrm>
            <a:off x="5426125" y="351675"/>
            <a:ext cx="2391825" cy="4293851"/>
          </a:xfrm>
          <a:prstGeom prst="rect">
            <a:avLst/>
          </a:prstGeom>
          <a:noFill/>
          <a:ln cap="flat" cmpd="sng" w="19050">
            <a:solidFill>
              <a:srgbClr val="E8D385"/>
            </a:solidFill>
            <a:prstDash val="solid"/>
            <a:round/>
            <a:headEnd len="sm" w="sm" type="none"/>
            <a:tailEnd len="sm" w="sm" type="none"/>
          </a:ln>
        </p:spPr>
      </p:pic>
      <p:sp>
        <p:nvSpPr>
          <p:cNvPr id="321" name="Google Shape;321;p52"/>
          <p:cNvSpPr/>
          <p:nvPr/>
        </p:nvSpPr>
        <p:spPr>
          <a:xfrm flipH="1">
            <a:off x="1470421" y="1417332"/>
            <a:ext cx="2067000" cy="620700"/>
          </a:xfrm>
          <a:prstGeom prst="rect">
            <a:avLst/>
          </a:prstGeom>
          <a:solidFill>
            <a:srgbClr val="B173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52"/>
          <p:cNvSpPr/>
          <p:nvPr/>
        </p:nvSpPr>
        <p:spPr>
          <a:xfrm>
            <a:off x="1537343" y="1492054"/>
            <a:ext cx="2174700" cy="478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ca" sz="1200">
                <a:solidFill>
                  <a:srgbClr val="FFFFFF"/>
                </a:solidFill>
                <a:latin typeface="Roboto Medium"/>
                <a:ea typeface="Roboto Medium"/>
                <a:cs typeface="Roboto Medium"/>
                <a:sym typeface="Roboto Medium"/>
              </a:rPr>
              <a:t>Nombre del cliente</a:t>
            </a:r>
            <a:endParaRPr sz="1200">
              <a:solidFill>
                <a:srgbClr val="FFFFFF"/>
              </a:solidFill>
              <a:latin typeface="Roboto"/>
              <a:ea typeface="Roboto"/>
              <a:cs typeface="Roboto"/>
              <a:sym typeface="Roboto"/>
            </a:endParaRPr>
          </a:p>
        </p:txBody>
      </p:sp>
      <p:sp>
        <p:nvSpPr>
          <p:cNvPr id="323" name="Google Shape;323;p52"/>
          <p:cNvSpPr/>
          <p:nvPr/>
        </p:nvSpPr>
        <p:spPr>
          <a:xfrm>
            <a:off x="697300" y="1417325"/>
            <a:ext cx="773400" cy="620400"/>
          </a:xfrm>
          <a:prstGeom prst="rect">
            <a:avLst/>
          </a:prstGeom>
          <a:solidFill>
            <a:srgbClr val="B02B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52"/>
          <p:cNvSpPr/>
          <p:nvPr/>
        </p:nvSpPr>
        <p:spPr>
          <a:xfrm>
            <a:off x="697300" y="1417332"/>
            <a:ext cx="773400" cy="620700"/>
          </a:xfrm>
          <a:prstGeom prst="rect">
            <a:avLst/>
          </a:prstGeom>
          <a:solidFill>
            <a:srgbClr val="DEC07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ca" sz="2600">
                <a:solidFill>
                  <a:srgbClr val="FFFFFF"/>
                </a:solidFill>
                <a:latin typeface="Roboto Thin"/>
                <a:ea typeface="Roboto Thin"/>
                <a:cs typeface="Roboto Thin"/>
                <a:sym typeface="Roboto Thin"/>
              </a:rPr>
              <a:t>1</a:t>
            </a:r>
            <a:endParaRPr sz="2600">
              <a:solidFill>
                <a:srgbClr val="FFFFFF"/>
              </a:solidFill>
              <a:latin typeface="Roboto Thin"/>
              <a:ea typeface="Roboto Thin"/>
              <a:cs typeface="Roboto Thin"/>
              <a:sym typeface="Roboto Thin"/>
            </a:endParaRPr>
          </a:p>
        </p:txBody>
      </p:sp>
      <p:sp>
        <p:nvSpPr>
          <p:cNvPr id="325" name="Google Shape;325;p52"/>
          <p:cNvSpPr/>
          <p:nvPr/>
        </p:nvSpPr>
        <p:spPr>
          <a:xfrm flipH="1">
            <a:off x="1470428" y="2454285"/>
            <a:ext cx="2067000" cy="620700"/>
          </a:xfrm>
          <a:prstGeom prst="rect">
            <a:avLst/>
          </a:prstGeom>
          <a:solidFill>
            <a:srgbClr val="B173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52"/>
          <p:cNvSpPr/>
          <p:nvPr/>
        </p:nvSpPr>
        <p:spPr>
          <a:xfrm>
            <a:off x="1537350" y="2529008"/>
            <a:ext cx="2174700" cy="478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ca" sz="1200">
                <a:solidFill>
                  <a:srgbClr val="FFFFFF"/>
                </a:solidFill>
                <a:latin typeface="Roboto Medium"/>
                <a:ea typeface="Roboto Medium"/>
                <a:cs typeface="Roboto Medium"/>
                <a:sym typeface="Roboto Medium"/>
              </a:rPr>
              <a:t>Objetivo del cliente</a:t>
            </a:r>
            <a:endParaRPr sz="1200">
              <a:solidFill>
                <a:srgbClr val="FFFFFF"/>
              </a:solidFill>
              <a:latin typeface="Roboto"/>
              <a:ea typeface="Roboto"/>
              <a:cs typeface="Roboto"/>
              <a:sym typeface="Roboto"/>
            </a:endParaRPr>
          </a:p>
        </p:txBody>
      </p:sp>
      <p:sp>
        <p:nvSpPr>
          <p:cNvPr id="327" name="Google Shape;327;p52"/>
          <p:cNvSpPr/>
          <p:nvPr/>
        </p:nvSpPr>
        <p:spPr>
          <a:xfrm>
            <a:off x="697307" y="2454278"/>
            <a:ext cx="773400" cy="620400"/>
          </a:xfrm>
          <a:prstGeom prst="rect">
            <a:avLst/>
          </a:prstGeom>
          <a:solidFill>
            <a:srgbClr val="B02B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52"/>
          <p:cNvSpPr/>
          <p:nvPr/>
        </p:nvSpPr>
        <p:spPr>
          <a:xfrm>
            <a:off x="697307" y="2454285"/>
            <a:ext cx="773400" cy="620700"/>
          </a:xfrm>
          <a:prstGeom prst="rect">
            <a:avLst/>
          </a:prstGeom>
          <a:solidFill>
            <a:srgbClr val="DEC07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ca" sz="2600">
                <a:solidFill>
                  <a:srgbClr val="FFFFFF"/>
                </a:solidFill>
                <a:latin typeface="Roboto Thin"/>
                <a:ea typeface="Roboto Thin"/>
                <a:cs typeface="Roboto Thin"/>
                <a:sym typeface="Roboto Thin"/>
              </a:rPr>
              <a:t>2</a:t>
            </a:r>
            <a:endParaRPr sz="2600">
              <a:solidFill>
                <a:srgbClr val="FFFFFF"/>
              </a:solidFill>
              <a:latin typeface="Roboto Thin"/>
              <a:ea typeface="Roboto Thin"/>
              <a:cs typeface="Roboto Thin"/>
              <a:sym typeface="Roboto Thin"/>
            </a:endParaRPr>
          </a:p>
        </p:txBody>
      </p:sp>
      <p:sp>
        <p:nvSpPr>
          <p:cNvPr id="329" name="Google Shape;329;p52"/>
          <p:cNvSpPr/>
          <p:nvPr/>
        </p:nvSpPr>
        <p:spPr>
          <a:xfrm flipH="1">
            <a:off x="1470478" y="3491063"/>
            <a:ext cx="2067000" cy="620700"/>
          </a:xfrm>
          <a:prstGeom prst="rect">
            <a:avLst/>
          </a:prstGeom>
          <a:solidFill>
            <a:srgbClr val="B1730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52"/>
          <p:cNvSpPr/>
          <p:nvPr/>
        </p:nvSpPr>
        <p:spPr>
          <a:xfrm>
            <a:off x="1537400" y="3565786"/>
            <a:ext cx="2174700" cy="478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ca" sz="1200">
                <a:solidFill>
                  <a:srgbClr val="FFFFFF"/>
                </a:solidFill>
                <a:latin typeface="Roboto Medium"/>
                <a:ea typeface="Roboto Medium"/>
                <a:cs typeface="Roboto Medium"/>
                <a:sym typeface="Roboto Medium"/>
              </a:rPr>
              <a:t>Productos Recomendados</a:t>
            </a:r>
            <a:endParaRPr sz="1200">
              <a:solidFill>
                <a:srgbClr val="FFFFFF"/>
              </a:solidFill>
              <a:latin typeface="Roboto"/>
              <a:ea typeface="Roboto"/>
              <a:cs typeface="Roboto"/>
              <a:sym typeface="Roboto"/>
            </a:endParaRPr>
          </a:p>
        </p:txBody>
      </p:sp>
      <p:sp>
        <p:nvSpPr>
          <p:cNvPr id="331" name="Google Shape;331;p52"/>
          <p:cNvSpPr/>
          <p:nvPr/>
        </p:nvSpPr>
        <p:spPr>
          <a:xfrm>
            <a:off x="697357" y="3491057"/>
            <a:ext cx="773400" cy="620400"/>
          </a:xfrm>
          <a:prstGeom prst="rect">
            <a:avLst/>
          </a:prstGeom>
          <a:solidFill>
            <a:srgbClr val="B02B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52"/>
          <p:cNvSpPr/>
          <p:nvPr/>
        </p:nvSpPr>
        <p:spPr>
          <a:xfrm>
            <a:off x="697357" y="3491063"/>
            <a:ext cx="773400" cy="620700"/>
          </a:xfrm>
          <a:prstGeom prst="rect">
            <a:avLst/>
          </a:prstGeom>
          <a:solidFill>
            <a:srgbClr val="DEC07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ca" sz="2600">
                <a:solidFill>
                  <a:srgbClr val="FFFFFF"/>
                </a:solidFill>
                <a:latin typeface="Roboto Thin"/>
                <a:ea typeface="Roboto Thin"/>
                <a:cs typeface="Roboto Thin"/>
                <a:sym typeface="Roboto Thin"/>
              </a:rPr>
              <a:t>3</a:t>
            </a:r>
            <a:endParaRPr sz="2600">
              <a:solidFill>
                <a:srgbClr val="FFFFFF"/>
              </a:solidFill>
              <a:latin typeface="Roboto Thin"/>
              <a:ea typeface="Roboto Thin"/>
              <a:cs typeface="Roboto Thin"/>
              <a:sym typeface="Roboto Thin"/>
            </a:endParaRPr>
          </a:p>
        </p:txBody>
      </p:sp>
      <p:grpSp>
        <p:nvGrpSpPr>
          <p:cNvPr id="333" name="Google Shape;333;p52"/>
          <p:cNvGrpSpPr/>
          <p:nvPr/>
        </p:nvGrpSpPr>
        <p:grpSpPr>
          <a:xfrm>
            <a:off x="3712043" y="1731454"/>
            <a:ext cx="2157707" cy="502396"/>
            <a:chOff x="3712043" y="1731454"/>
            <a:chExt cx="2157707" cy="502396"/>
          </a:xfrm>
        </p:grpSpPr>
        <p:sp>
          <p:nvSpPr>
            <p:cNvPr id="334" name="Google Shape;334;p52"/>
            <p:cNvSpPr/>
            <p:nvPr/>
          </p:nvSpPr>
          <p:spPr>
            <a:xfrm>
              <a:off x="5604250" y="2128550"/>
              <a:ext cx="265500" cy="105300"/>
            </a:xfrm>
            <a:prstGeom prst="roundRect">
              <a:avLst>
                <a:gd fmla="val 16667" name="adj"/>
              </a:avLst>
            </a:prstGeom>
            <a:noFill/>
            <a:ln cap="flat" cmpd="sng" w="9525">
              <a:solidFill>
                <a:srgbClr val="B1730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35" name="Google Shape;335;p52"/>
            <p:cNvCxnSpPr>
              <a:stCxn id="322" idx="3"/>
              <a:endCxn id="334" idx="0"/>
            </p:cNvCxnSpPr>
            <p:nvPr/>
          </p:nvCxnSpPr>
          <p:spPr>
            <a:xfrm>
              <a:off x="3712043" y="1731454"/>
              <a:ext cx="2025000" cy="397200"/>
            </a:xfrm>
            <a:prstGeom prst="bentConnector2">
              <a:avLst/>
            </a:prstGeom>
            <a:noFill/>
            <a:ln cap="flat" cmpd="sng" w="19050">
              <a:solidFill>
                <a:srgbClr val="B17308"/>
              </a:solidFill>
              <a:prstDash val="solid"/>
              <a:round/>
              <a:headEnd len="med" w="med" type="none"/>
              <a:tailEnd len="med" w="med" type="none"/>
            </a:ln>
          </p:spPr>
        </p:cxnSp>
      </p:grpSp>
      <p:grpSp>
        <p:nvGrpSpPr>
          <p:cNvPr id="336" name="Google Shape;336;p52"/>
          <p:cNvGrpSpPr/>
          <p:nvPr/>
        </p:nvGrpSpPr>
        <p:grpSpPr>
          <a:xfrm>
            <a:off x="3712050" y="2128508"/>
            <a:ext cx="3027801" cy="639900"/>
            <a:chOff x="3712050" y="2128508"/>
            <a:chExt cx="3027801" cy="639900"/>
          </a:xfrm>
        </p:grpSpPr>
        <p:sp>
          <p:nvSpPr>
            <p:cNvPr id="337" name="Google Shape;337;p52"/>
            <p:cNvSpPr/>
            <p:nvPr/>
          </p:nvSpPr>
          <p:spPr>
            <a:xfrm>
              <a:off x="6450651" y="2128550"/>
              <a:ext cx="289200" cy="105300"/>
            </a:xfrm>
            <a:prstGeom prst="roundRect">
              <a:avLst>
                <a:gd fmla="val 16667" name="adj"/>
              </a:avLst>
            </a:prstGeom>
            <a:noFill/>
            <a:ln cap="flat" cmpd="sng" w="9525">
              <a:solidFill>
                <a:srgbClr val="B1730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38" name="Google Shape;338;p52"/>
            <p:cNvCxnSpPr>
              <a:stCxn id="326" idx="3"/>
              <a:endCxn id="337" idx="0"/>
            </p:cNvCxnSpPr>
            <p:nvPr/>
          </p:nvCxnSpPr>
          <p:spPr>
            <a:xfrm flipH="1" rot="10800000">
              <a:off x="3712050" y="2128508"/>
              <a:ext cx="2883300" cy="639900"/>
            </a:xfrm>
            <a:prstGeom prst="bentConnector4">
              <a:avLst>
                <a:gd fmla="val 47491" name="adj1"/>
                <a:gd fmla="val 137206" name="adj2"/>
              </a:avLst>
            </a:prstGeom>
            <a:noFill/>
            <a:ln cap="flat" cmpd="sng" w="19050">
              <a:solidFill>
                <a:srgbClr val="B17308"/>
              </a:solidFill>
              <a:prstDash val="solid"/>
              <a:round/>
              <a:headEnd len="med" w="med" type="none"/>
              <a:tailEnd len="med" w="med" type="none"/>
            </a:ln>
          </p:spPr>
        </p:cxnSp>
      </p:grpSp>
      <p:grpSp>
        <p:nvGrpSpPr>
          <p:cNvPr id="339" name="Google Shape;339;p52"/>
          <p:cNvGrpSpPr/>
          <p:nvPr/>
        </p:nvGrpSpPr>
        <p:grpSpPr>
          <a:xfrm>
            <a:off x="3712100" y="2743375"/>
            <a:ext cx="4058337" cy="1877100"/>
            <a:chOff x="3712100" y="2743375"/>
            <a:chExt cx="4058337" cy="1877100"/>
          </a:xfrm>
        </p:grpSpPr>
        <p:sp>
          <p:nvSpPr>
            <p:cNvPr id="340" name="Google Shape;340;p52"/>
            <p:cNvSpPr/>
            <p:nvPr/>
          </p:nvSpPr>
          <p:spPr>
            <a:xfrm>
              <a:off x="5473638" y="2743375"/>
              <a:ext cx="2296800" cy="1877100"/>
            </a:xfrm>
            <a:prstGeom prst="roundRect">
              <a:avLst>
                <a:gd fmla="val 16667" name="adj"/>
              </a:avLst>
            </a:prstGeom>
            <a:noFill/>
            <a:ln cap="flat" cmpd="sng" w="28575">
              <a:solidFill>
                <a:srgbClr val="B1730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41" name="Google Shape;341;p52"/>
            <p:cNvCxnSpPr>
              <a:stCxn id="330" idx="3"/>
              <a:endCxn id="340" idx="1"/>
            </p:cNvCxnSpPr>
            <p:nvPr/>
          </p:nvCxnSpPr>
          <p:spPr>
            <a:xfrm flipH="1" rot="10800000">
              <a:off x="3712100" y="3681886"/>
              <a:ext cx="1761600" cy="123300"/>
            </a:xfrm>
            <a:prstGeom prst="bentConnector3">
              <a:avLst>
                <a:gd fmla="val 49998" name="adj1"/>
              </a:avLst>
            </a:prstGeom>
            <a:noFill/>
            <a:ln cap="flat" cmpd="sng" w="19050">
              <a:solidFill>
                <a:srgbClr val="B17308"/>
              </a:solidFill>
              <a:prstDash val="solid"/>
              <a:round/>
              <a:headEnd len="med" w="med" type="none"/>
              <a:tailEnd len="med" w="med"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000"/>
                                        <p:tgtEl>
                                          <p:spTgt spid="3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000"/>
                                        <p:tgtEl>
                                          <p:spTgt spid="3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000"/>
                                        <p:tgtEl>
                                          <p:spTgt spid="3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1938"/>
        </a:solidFill>
      </p:bgPr>
    </p:bg>
    <p:spTree>
      <p:nvGrpSpPr>
        <p:cNvPr id="345" name="Shape 345"/>
        <p:cNvGrpSpPr/>
        <p:nvPr/>
      </p:nvGrpSpPr>
      <p:grpSpPr>
        <a:xfrm>
          <a:off x="0" y="0"/>
          <a:ext cx="0" cy="0"/>
          <a:chOff x="0" y="0"/>
          <a:chExt cx="0" cy="0"/>
        </a:xfrm>
      </p:grpSpPr>
      <p:sp>
        <p:nvSpPr>
          <p:cNvPr id="346" name="Google Shape;346;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solidFill>
                  <a:schemeClr val="lt1"/>
                </a:solidFill>
                <a:latin typeface="Comfortaa"/>
                <a:ea typeface="Comfortaa"/>
                <a:cs typeface="Comfortaa"/>
                <a:sym typeface="Comfortaa"/>
              </a:rPr>
              <a:t>Información utilizada  </a:t>
            </a:r>
            <a:endParaRPr>
              <a:solidFill>
                <a:schemeClr val="lt1"/>
              </a:solidFill>
              <a:latin typeface="Comfortaa"/>
              <a:ea typeface="Comfortaa"/>
              <a:cs typeface="Comfortaa"/>
              <a:sym typeface="Comfortaa"/>
            </a:endParaRPr>
          </a:p>
        </p:txBody>
      </p:sp>
      <p:sp>
        <p:nvSpPr>
          <p:cNvPr id="347" name="Google Shape;347;p53"/>
          <p:cNvSpPr/>
          <p:nvPr/>
        </p:nvSpPr>
        <p:spPr>
          <a:xfrm>
            <a:off x="1390650" y="1323975"/>
            <a:ext cx="1086000" cy="83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8" name="Google Shape;348;p53"/>
          <p:cNvSpPr/>
          <p:nvPr/>
        </p:nvSpPr>
        <p:spPr>
          <a:xfrm>
            <a:off x="1543050" y="1476375"/>
            <a:ext cx="1086000" cy="83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9" name="Google Shape;349;p53"/>
          <p:cNvSpPr/>
          <p:nvPr/>
        </p:nvSpPr>
        <p:spPr>
          <a:xfrm>
            <a:off x="1695450" y="1628775"/>
            <a:ext cx="1086000" cy="83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0" name="Google Shape;350;p53"/>
          <p:cNvSpPr/>
          <p:nvPr/>
        </p:nvSpPr>
        <p:spPr>
          <a:xfrm>
            <a:off x="1847850" y="1781175"/>
            <a:ext cx="1086000" cy="83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1" name="Google Shape;351;p53"/>
          <p:cNvSpPr/>
          <p:nvPr/>
        </p:nvSpPr>
        <p:spPr>
          <a:xfrm>
            <a:off x="2000250" y="1933575"/>
            <a:ext cx="1086000" cy="83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52" name="Google Shape;352;p53"/>
          <p:cNvCxnSpPr/>
          <p:nvPr/>
        </p:nvCxnSpPr>
        <p:spPr>
          <a:xfrm flipH="1">
            <a:off x="4609950" y="1352550"/>
            <a:ext cx="19200" cy="3210000"/>
          </a:xfrm>
          <a:prstGeom prst="straightConnector1">
            <a:avLst/>
          </a:prstGeom>
          <a:noFill/>
          <a:ln cap="flat" cmpd="sng" w="9525">
            <a:solidFill>
              <a:schemeClr val="lt1"/>
            </a:solidFill>
            <a:prstDash val="solid"/>
            <a:round/>
            <a:headEnd len="med" w="med" type="none"/>
            <a:tailEnd len="med" w="med" type="none"/>
          </a:ln>
        </p:spPr>
      </p:cxnSp>
      <p:cxnSp>
        <p:nvCxnSpPr>
          <p:cNvPr id="353" name="Google Shape;353;p53"/>
          <p:cNvCxnSpPr/>
          <p:nvPr/>
        </p:nvCxnSpPr>
        <p:spPr>
          <a:xfrm>
            <a:off x="695325" y="2952750"/>
            <a:ext cx="8143800" cy="47700"/>
          </a:xfrm>
          <a:prstGeom prst="straightConnector1">
            <a:avLst/>
          </a:prstGeom>
          <a:noFill/>
          <a:ln cap="flat" cmpd="sng" w="9525">
            <a:solidFill>
              <a:schemeClr val="lt1"/>
            </a:solidFill>
            <a:prstDash val="solid"/>
            <a:round/>
            <a:headEnd len="med" w="med" type="none"/>
            <a:tailEnd len="med" w="med" type="none"/>
          </a:ln>
        </p:spPr>
      </p:cxnSp>
      <p:sp>
        <p:nvSpPr>
          <p:cNvPr id="354" name="Google Shape;354;p53"/>
          <p:cNvSpPr/>
          <p:nvPr/>
        </p:nvSpPr>
        <p:spPr>
          <a:xfrm>
            <a:off x="5906350" y="1188725"/>
            <a:ext cx="1655100" cy="1593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355" name="Google Shape;355;p53" title="107831.png"/>
          <p:cNvPicPr preferRelativeResize="0"/>
          <p:nvPr/>
        </p:nvPicPr>
        <p:blipFill>
          <a:blip r:embed="rId3">
            <a:alphaModFix/>
          </a:blip>
          <a:stretch>
            <a:fillRect/>
          </a:stretch>
        </p:blipFill>
        <p:spPr>
          <a:xfrm>
            <a:off x="6152850" y="1542897"/>
            <a:ext cx="1009949" cy="1009949"/>
          </a:xfrm>
          <a:prstGeom prst="rect">
            <a:avLst/>
          </a:prstGeom>
          <a:noFill/>
          <a:ln>
            <a:noFill/>
          </a:ln>
        </p:spPr>
      </p:pic>
      <p:pic>
        <p:nvPicPr>
          <p:cNvPr id="356" name="Google Shape;356;p53" title="historique-icone-de-l-historique-noir.png"/>
          <p:cNvPicPr preferRelativeResize="0"/>
          <p:nvPr/>
        </p:nvPicPr>
        <p:blipFill>
          <a:blip r:embed="rId4">
            <a:alphaModFix/>
          </a:blip>
          <a:stretch>
            <a:fillRect/>
          </a:stretch>
        </p:blipFill>
        <p:spPr>
          <a:xfrm>
            <a:off x="1471725" y="3134200"/>
            <a:ext cx="1704500" cy="1704500"/>
          </a:xfrm>
          <a:prstGeom prst="rect">
            <a:avLst/>
          </a:prstGeom>
          <a:noFill/>
          <a:ln>
            <a:noFill/>
          </a:ln>
        </p:spPr>
      </p:pic>
      <p:pic>
        <p:nvPicPr>
          <p:cNvPr id="357" name="Google Shape;357;p53" title="5931349.png"/>
          <p:cNvPicPr preferRelativeResize="0"/>
          <p:nvPr/>
        </p:nvPicPr>
        <p:blipFill>
          <a:blip r:embed="rId5">
            <a:alphaModFix/>
          </a:blip>
          <a:stretch>
            <a:fillRect/>
          </a:stretch>
        </p:blipFill>
        <p:spPr>
          <a:xfrm>
            <a:off x="6062875" y="3274400"/>
            <a:ext cx="1424100" cy="1424100"/>
          </a:xfrm>
          <a:prstGeom prst="rect">
            <a:avLst/>
          </a:prstGeom>
          <a:noFill/>
          <a:ln>
            <a:noFill/>
          </a:ln>
        </p:spPr>
      </p:pic>
      <p:sp>
        <p:nvSpPr>
          <p:cNvPr id="358" name="Google Shape;358;p53"/>
          <p:cNvSpPr txBox="1"/>
          <p:nvPr/>
        </p:nvSpPr>
        <p:spPr>
          <a:xfrm>
            <a:off x="2000250" y="1933575"/>
            <a:ext cx="867600" cy="394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300">
                <a:solidFill>
                  <a:schemeClr val="dk2"/>
                </a:solidFill>
              </a:rPr>
              <a:t>Cliente 1</a:t>
            </a:r>
            <a:endParaRPr sz="1300">
              <a:solidFill>
                <a:schemeClr val="dk2"/>
              </a:solidFill>
            </a:endParaRPr>
          </a:p>
        </p:txBody>
      </p:sp>
      <p:cxnSp>
        <p:nvCxnSpPr>
          <p:cNvPr id="359" name="Google Shape;359;p53"/>
          <p:cNvCxnSpPr/>
          <p:nvPr/>
        </p:nvCxnSpPr>
        <p:spPr>
          <a:xfrm>
            <a:off x="2166675" y="2386475"/>
            <a:ext cx="722100" cy="0"/>
          </a:xfrm>
          <a:prstGeom prst="straightConnector1">
            <a:avLst/>
          </a:prstGeom>
          <a:noFill/>
          <a:ln cap="flat" cmpd="sng" w="9525">
            <a:solidFill>
              <a:schemeClr val="dk2"/>
            </a:solidFill>
            <a:prstDash val="solid"/>
            <a:round/>
            <a:headEnd len="med" w="med" type="none"/>
            <a:tailEnd len="med" w="med" type="none"/>
          </a:ln>
        </p:spPr>
      </p:cxnSp>
      <p:cxnSp>
        <p:nvCxnSpPr>
          <p:cNvPr id="360" name="Google Shape;360;p53"/>
          <p:cNvCxnSpPr/>
          <p:nvPr/>
        </p:nvCxnSpPr>
        <p:spPr>
          <a:xfrm>
            <a:off x="2182200" y="2508950"/>
            <a:ext cx="722100" cy="0"/>
          </a:xfrm>
          <a:prstGeom prst="straightConnector1">
            <a:avLst/>
          </a:prstGeom>
          <a:noFill/>
          <a:ln cap="flat" cmpd="sng" w="9525">
            <a:solidFill>
              <a:schemeClr val="dk2"/>
            </a:solidFill>
            <a:prstDash val="solid"/>
            <a:round/>
            <a:headEnd len="med" w="med" type="none"/>
            <a:tailEnd len="med" w="med" type="none"/>
          </a:ln>
        </p:spPr>
      </p:cxnSp>
      <p:cxnSp>
        <p:nvCxnSpPr>
          <p:cNvPr id="361" name="Google Shape;361;p53"/>
          <p:cNvCxnSpPr/>
          <p:nvPr/>
        </p:nvCxnSpPr>
        <p:spPr>
          <a:xfrm>
            <a:off x="2182200" y="2619375"/>
            <a:ext cx="7221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1938"/>
        </a:solidFill>
      </p:bgPr>
    </p:bg>
    <p:spTree>
      <p:nvGrpSpPr>
        <p:cNvPr id="365" name="Shape 365"/>
        <p:cNvGrpSpPr/>
        <p:nvPr/>
      </p:nvGrpSpPr>
      <p:grpSpPr>
        <a:xfrm>
          <a:off x="0" y="0"/>
          <a:ext cx="0" cy="0"/>
          <a:chOff x="0" y="0"/>
          <a:chExt cx="0" cy="0"/>
        </a:xfrm>
      </p:grpSpPr>
      <p:sp>
        <p:nvSpPr>
          <p:cNvPr id="366" name="Google Shape;366;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solidFill>
                  <a:schemeClr val="lt1"/>
                </a:solidFill>
                <a:latin typeface="Comfortaa"/>
                <a:ea typeface="Comfortaa"/>
                <a:cs typeface="Comfortaa"/>
                <a:sym typeface="Comfortaa"/>
              </a:rPr>
              <a:t>Fuentes internas</a:t>
            </a:r>
            <a:endParaRPr>
              <a:solidFill>
                <a:schemeClr val="lt1"/>
              </a:solidFill>
              <a:latin typeface="Comfortaa"/>
              <a:ea typeface="Comfortaa"/>
              <a:cs typeface="Comfortaa"/>
              <a:sym typeface="Comfortaa"/>
            </a:endParaRPr>
          </a:p>
        </p:txBody>
      </p:sp>
      <p:pic>
        <p:nvPicPr>
          <p:cNvPr id="367" name="Google Shape;367;p54" title="EditedScreenshot23.png"/>
          <p:cNvPicPr preferRelativeResize="0"/>
          <p:nvPr/>
        </p:nvPicPr>
        <p:blipFill>
          <a:blip r:embed="rId3">
            <a:alphaModFix/>
          </a:blip>
          <a:stretch>
            <a:fillRect/>
          </a:stretch>
        </p:blipFill>
        <p:spPr>
          <a:xfrm>
            <a:off x="553025" y="1922375"/>
            <a:ext cx="3703977" cy="1706475"/>
          </a:xfrm>
          <a:prstGeom prst="rect">
            <a:avLst/>
          </a:prstGeom>
          <a:noFill/>
          <a:ln cap="flat" cmpd="sng" w="19050">
            <a:solidFill>
              <a:srgbClr val="DEC070"/>
            </a:solidFill>
            <a:prstDash val="solid"/>
            <a:round/>
            <a:headEnd len="sm" w="sm" type="none"/>
            <a:tailEnd len="sm" w="sm" type="none"/>
          </a:ln>
        </p:spPr>
      </p:pic>
      <p:pic>
        <p:nvPicPr>
          <p:cNvPr id="368" name="Google Shape;368;p54" title="CleanShot-2021-08-04-at-14.59.07.png"/>
          <p:cNvPicPr preferRelativeResize="0"/>
          <p:nvPr/>
        </p:nvPicPr>
        <p:blipFill>
          <a:blip r:embed="rId4">
            <a:alphaModFix/>
          </a:blip>
          <a:stretch>
            <a:fillRect/>
          </a:stretch>
        </p:blipFill>
        <p:spPr>
          <a:xfrm>
            <a:off x="4752849" y="2969925"/>
            <a:ext cx="3859100" cy="1585475"/>
          </a:xfrm>
          <a:prstGeom prst="rect">
            <a:avLst/>
          </a:prstGeom>
          <a:noFill/>
          <a:ln cap="flat" cmpd="sng" w="19050">
            <a:solidFill>
              <a:srgbClr val="DCBD6A"/>
            </a:solidFill>
            <a:prstDash val="solid"/>
            <a:round/>
            <a:headEnd len="sm" w="sm" type="none"/>
            <a:tailEnd len="sm" w="sm" type="none"/>
          </a:ln>
        </p:spPr>
      </p:pic>
      <p:pic>
        <p:nvPicPr>
          <p:cNvPr id="369" name="Google Shape;369;p54" title="Screen-Shot-2020-10-03-at-12.17.33-PM.png"/>
          <p:cNvPicPr preferRelativeResize="0"/>
          <p:nvPr/>
        </p:nvPicPr>
        <p:blipFill rotWithShape="1">
          <a:blip r:embed="rId5">
            <a:alphaModFix/>
          </a:blip>
          <a:srcRect b="4502" l="3650" r="2751" t="4530"/>
          <a:stretch/>
        </p:blipFill>
        <p:spPr>
          <a:xfrm>
            <a:off x="4752850" y="956600"/>
            <a:ext cx="3275425" cy="1706475"/>
          </a:xfrm>
          <a:prstGeom prst="rect">
            <a:avLst/>
          </a:prstGeom>
          <a:noFill/>
          <a:ln cap="flat" cmpd="sng" w="19050">
            <a:solidFill>
              <a:srgbClr val="DCBD6A"/>
            </a:solidFill>
            <a:prstDash val="solid"/>
            <a:round/>
            <a:headEnd len="sm" w="sm" type="none"/>
            <a:tailEnd len="sm" w="sm" type="none"/>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1938"/>
        </a:solidFill>
      </p:bgPr>
    </p:bg>
    <p:spTree>
      <p:nvGrpSpPr>
        <p:cNvPr id="373" name="Shape 373"/>
        <p:cNvGrpSpPr/>
        <p:nvPr/>
      </p:nvGrpSpPr>
      <p:grpSpPr>
        <a:xfrm>
          <a:off x="0" y="0"/>
          <a:ext cx="0" cy="0"/>
          <a:chOff x="0" y="0"/>
          <a:chExt cx="0" cy="0"/>
        </a:xfrm>
      </p:grpSpPr>
      <p:sp>
        <p:nvSpPr>
          <p:cNvPr id="374" name="Google Shape;374;p55"/>
          <p:cNvSpPr txBox="1"/>
          <p:nvPr>
            <p:ph type="title"/>
          </p:nvPr>
        </p:nvSpPr>
        <p:spPr>
          <a:xfrm>
            <a:off x="1399200" y="2285400"/>
            <a:ext cx="6345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ca" sz="3020">
                <a:solidFill>
                  <a:schemeClr val="lt1"/>
                </a:solidFill>
                <a:latin typeface="Comfortaa"/>
                <a:ea typeface="Comfortaa"/>
                <a:cs typeface="Comfortaa"/>
                <a:sym typeface="Comfortaa"/>
              </a:rPr>
              <a:t>Enviament</a:t>
            </a:r>
            <a:endParaRPr sz="3020">
              <a:solidFill>
                <a:schemeClr val="lt1"/>
              </a:solidFill>
              <a:latin typeface="Comfortaa"/>
              <a:ea typeface="Comfortaa"/>
              <a:cs typeface="Comfortaa"/>
              <a:sym typeface="Comfortaa"/>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1938"/>
        </a:solidFill>
      </p:bgPr>
    </p:bg>
    <p:spTree>
      <p:nvGrpSpPr>
        <p:cNvPr id="378" name="Shape 378"/>
        <p:cNvGrpSpPr/>
        <p:nvPr/>
      </p:nvGrpSpPr>
      <p:grpSpPr>
        <a:xfrm>
          <a:off x="0" y="0"/>
          <a:ext cx="0" cy="0"/>
          <a:chOff x="0" y="0"/>
          <a:chExt cx="0" cy="0"/>
        </a:xfrm>
      </p:grpSpPr>
      <p:sp>
        <p:nvSpPr>
          <p:cNvPr id="379" name="Google Shape;379;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solidFill>
                  <a:schemeClr val="lt1"/>
                </a:solidFill>
                <a:latin typeface="Comfortaa"/>
                <a:ea typeface="Comfortaa"/>
                <a:cs typeface="Comfortaa"/>
                <a:sym typeface="Comfortaa"/>
              </a:rPr>
              <a:t>Mecanismo opt-out mailchimp: Descripción</a:t>
            </a:r>
            <a:endParaRPr>
              <a:solidFill>
                <a:schemeClr val="lt1"/>
              </a:solidFill>
              <a:latin typeface="Comfortaa"/>
              <a:ea typeface="Comfortaa"/>
              <a:cs typeface="Comfortaa"/>
              <a:sym typeface="Comfortaa"/>
            </a:endParaRPr>
          </a:p>
        </p:txBody>
      </p:sp>
      <p:pic>
        <p:nvPicPr>
          <p:cNvPr id="380" name="Google Shape;380;p56"/>
          <p:cNvPicPr preferRelativeResize="0"/>
          <p:nvPr/>
        </p:nvPicPr>
        <p:blipFill>
          <a:blip r:embed="rId3">
            <a:alphaModFix/>
          </a:blip>
          <a:stretch>
            <a:fillRect/>
          </a:stretch>
        </p:blipFill>
        <p:spPr>
          <a:xfrm>
            <a:off x="5516500" y="1258025"/>
            <a:ext cx="2962825" cy="1933225"/>
          </a:xfrm>
          <a:prstGeom prst="rect">
            <a:avLst/>
          </a:prstGeom>
          <a:noFill/>
          <a:ln cap="flat" cmpd="sng" w="28575">
            <a:solidFill>
              <a:schemeClr val="dk2"/>
            </a:solidFill>
            <a:prstDash val="solid"/>
            <a:round/>
            <a:headEnd len="sm" w="sm" type="none"/>
            <a:tailEnd len="sm" w="sm" type="none"/>
          </a:ln>
        </p:spPr>
      </p:pic>
      <p:pic>
        <p:nvPicPr>
          <p:cNvPr id="381" name="Google Shape;381;p56"/>
          <p:cNvPicPr preferRelativeResize="0"/>
          <p:nvPr/>
        </p:nvPicPr>
        <p:blipFill>
          <a:blip r:embed="rId4">
            <a:alphaModFix/>
          </a:blip>
          <a:stretch>
            <a:fillRect/>
          </a:stretch>
        </p:blipFill>
        <p:spPr>
          <a:xfrm>
            <a:off x="438175" y="1573963"/>
            <a:ext cx="3074399" cy="1381500"/>
          </a:xfrm>
          <a:prstGeom prst="rect">
            <a:avLst/>
          </a:prstGeom>
          <a:noFill/>
          <a:ln cap="flat" cmpd="sng" w="28575">
            <a:solidFill>
              <a:schemeClr val="dk2"/>
            </a:solidFill>
            <a:prstDash val="solid"/>
            <a:round/>
            <a:headEnd len="sm" w="sm" type="none"/>
            <a:tailEnd len="sm" w="sm" type="none"/>
          </a:ln>
        </p:spPr>
      </p:pic>
      <p:sp>
        <p:nvSpPr>
          <p:cNvPr id="382" name="Google Shape;382;p56"/>
          <p:cNvSpPr/>
          <p:nvPr/>
        </p:nvSpPr>
        <p:spPr>
          <a:xfrm>
            <a:off x="3736475" y="1894038"/>
            <a:ext cx="1627800" cy="661200"/>
          </a:xfrm>
          <a:prstGeom prst="rightArrow">
            <a:avLst>
              <a:gd fmla="val 50000" name="adj1"/>
              <a:gd fmla="val 50000" name="adj2"/>
            </a:avLst>
          </a:prstGeom>
          <a:solidFill>
            <a:srgbClr val="FAF0B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383" name="Google Shape;383;p56"/>
          <p:cNvCxnSpPr/>
          <p:nvPr/>
        </p:nvCxnSpPr>
        <p:spPr>
          <a:xfrm rot="10800000">
            <a:off x="502300" y="3433100"/>
            <a:ext cx="8217600" cy="32100"/>
          </a:xfrm>
          <a:prstGeom prst="straightConnector1">
            <a:avLst/>
          </a:prstGeom>
          <a:noFill/>
          <a:ln cap="flat" cmpd="sng" w="9525">
            <a:solidFill>
              <a:schemeClr val="lt1"/>
            </a:solidFill>
            <a:prstDash val="solid"/>
            <a:round/>
            <a:headEnd len="med" w="med" type="none"/>
            <a:tailEnd len="med" w="med" type="none"/>
          </a:ln>
        </p:spPr>
      </p:cxnSp>
      <p:pic>
        <p:nvPicPr>
          <p:cNvPr id="384" name="Google Shape;384;p56" title="20093.png"/>
          <p:cNvPicPr preferRelativeResize="0"/>
          <p:nvPr/>
        </p:nvPicPr>
        <p:blipFill>
          <a:blip r:embed="rId5">
            <a:alphaModFix/>
          </a:blip>
          <a:stretch>
            <a:fillRect/>
          </a:stretch>
        </p:blipFill>
        <p:spPr>
          <a:xfrm>
            <a:off x="1284638" y="3579525"/>
            <a:ext cx="1381475" cy="1381475"/>
          </a:xfrm>
          <a:prstGeom prst="rect">
            <a:avLst/>
          </a:prstGeom>
          <a:noFill/>
          <a:ln>
            <a:noFill/>
          </a:ln>
        </p:spPr>
      </p:pic>
      <p:pic>
        <p:nvPicPr>
          <p:cNvPr id="385" name="Google Shape;385;p56" title="image.png"/>
          <p:cNvPicPr preferRelativeResize="0"/>
          <p:nvPr/>
        </p:nvPicPr>
        <p:blipFill>
          <a:blip r:embed="rId6">
            <a:alphaModFix/>
          </a:blip>
          <a:stretch>
            <a:fillRect/>
          </a:stretch>
        </p:blipFill>
        <p:spPr>
          <a:xfrm>
            <a:off x="3768450" y="3579526"/>
            <a:ext cx="1607076" cy="1607076"/>
          </a:xfrm>
          <a:prstGeom prst="rect">
            <a:avLst/>
          </a:prstGeom>
          <a:noFill/>
          <a:ln>
            <a:noFill/>
          </a:ln>
        </p:spPr>
      </p:pic>
      <p:pic>
        <p:nvPicPr>
          <p:cNvPr id="386" name="Google Shape;386;p56" title="image.png"/>
          <p:cNvPicPr preferRelativeResize="0"/>
          <p:nvPr/>
        </p:nvPicPr>
        <p:blipFill rotWithShape="1">
          <a:blip r:embed="rId7">
            <a:alphaModFix/>
          </a:blip>
          <a:srcRect b="8044" l="0" r="0" t="28859"/>
          <a:stretch/>
        </p:blipFill>
        <p:spPr>
          <a:xfrm>
            <a:off x="6400375" y="3828312"/>
            <a:ext cx="1559401" cy="9839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1938"/>
        </a:solidFill>
      </p:bgPr>
    </p:bg>
    <p:spTree>
      <p:nvGrpSpPr>
        <p:cNvPr id="390" name="Shape 390"/>
        <p:cNvGrpSpPr/>
        <p:nvPr/>
      </p:nvGrpSpPr>
      <p:grpSpPr>
        <a:xfrm>
          <a:off x="0" y="0"/>
          <a:ext cx="0" cy="0"/>
          <a:chOff x="0" y="0"/>
          <a:chExt cx="0" cy="0"/>
        </a:xfrm>
      </p:grpSpPr>
      <p:sp>
        <p:nvSpPr>
          <p:cNvPr id="391" name="Google Shape;391;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solidFill>
                  <a:schemeClr val="lt1"/>
                </a:solidFill>
                <a:latin typeface="Comfortaa"/>
                <a:ea typeface="Comfortaa"/>
                <a:cs typeface="Comfortaa"/>
                <a:sym typeface="Comfortaa"/>
              </a:rPr>
              <a:t>Posibilidad de configuración: </a:t>
            </a:r>
            <a:endParaRPr>
              <a:solidFill>
                <a:schemeClr val="lt1"/>
              </a:solidFill>
              <a:latin typeface="Comfortaa"/>
              <a:ea typeface="Comfortaa"/>
              <a:cs typeface="Comfortaa"/>
              <a:sym typeface="Comfortaa"/>
            </a:endParaRPr>
          </a:p>
        </p:txBody>
      </p:sp>
      <p:sp>
        <p:nvSpPr>
          <p:cNvPr id="392" name="Google Shape;392;p57"/>
          <p:cNvSpPr txBox="1"/>
          <p:nvPr/>
        </p:nvSpPr>
        <p:spPr>
          <a:xfrm>
            <a:off x="5844913" y="1910650"/>
            <a:ext cx="2512200" cy="5109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ca" sz="1800">
                <a:solidFill>
                  <a:schemeClr val="lt1"/>
                </a:solidFill>
              </a:rPr>
              <a:t>Mensaje de despedida</a:t>
            </a:r>
            <a:endParaRPr sz="1800">
              <a:solidFill>
                <a:schemeClr val="lt1"/>
              </a:solidFill>
            </a:endParaRPr>
          </a:p>
          <a:p>
            <a:pPr indent="0" lvl="0" marL="0" rtl="0" algn="l">
              <a:spcBef>
                <a:spcPts val="0"/>
              </a:spcBef>
              <a:spcAft>
                <a:spcPts val="0"/>
              </a:spcAft>
              <a:buNone/>
            </a:pPr>
            <a:r>
              <a:rPr lang="ca" sz="1800">
                <a:solidFill>
                  <a:schemeClr val="lt1"/>
                </a:solidFill>
              </a:rPr>
              <a:t> </a:t>
            </a:r>
            <a:endParaRPr sz="1800">
              <a:solidFill>
                <a:schemeClr val="lt1"/>
              </a:solidFill>
            </a:endParaRPr>
          </a:p>
        </p:txBody>
      </p:sp>
      <p:sp>
        <p:nvSpPr>
          <p:cNvPr id="393" name="Google Shape;393;p57"/>
          <p:cNvSpPr txBox="1"/>
          <p:nvPr/>
        </p:nvSpPr>
        <p:spPr>
          <a:xfrm>
            <a:off x="5844913" y="1236175"/>
            <a:ext cx="1947000" cy="5109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ca" sz="1800">
                <a:solidFill>
                  <a:schemeClr val="lt1"/>
                </a:solidFill>
              </a:rPr>
              <a:t>Editar Estructura </a:t>
            </a:r>
            <a:endParaRPr sz="1800">
              <a:solidFill>
                <a:schemeClr val="lt1"/>
              </a:solidFill>
            </a:endParaRPr>
          </a:p>
          <a:p>
            <a:pPr indent="0" lvl="0" marL="0" rtl="0" algn="l">
              <a:spcBef>
                <a:spcPts val="0"/>
              </a:spcBef>
              <a:spcAft>
                <a:spcPts val="0"/>
              </a:spcAft>
              <a:buNone/>
            </a:pPr>
            <a:r>
              <a:rPr lang="ca" sz="1800">
                <a:solidFill>
                  <a:schemeClr val="lt1"/>
                </a:solidFill>
              </a:rPr>
              <a:t> </a:t>
            </a:r>
            <a:endParaRPr sz="1800">
              <a:solidFill>
                <a:schemeClr val="lt1"/>
              </a:solidFill>
            </a:endParaRPr>
          </a:p>
        </p:txBody>
      </p:sp>
      <p:sp>
        <p:nvSpPr>
          <p:cNvPr id="394" name="Google Shape;394;p57"/>
          <p:cNvSpPr txBox="1"/>
          <p:nvPr/>
        </p:nvSpPr>
        <p:spPr>
          <a:xfrm>
            <a:off x="5844913" y="2585125"/>
            <a:ext cx="2219100" cy="5109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ca" sz="1800">
                <a:solidFill>
                  <a:schemeClr val="lt1"/>
                </a:solidFill>
              </a:rPr>
              <a:t>Formularios de baja</a:t>
            </a:r>
            <a:endParaRPr sz="1800">
              <a:solidFill>
                <a:schemeClr val="lt1"/>
              </a:solidFill>
            </a:endParaRPr>
          </a:p>
          <a:p>
            <a:pPr indent="0" lvl="0" marL="0" rtl="0" algn="l">
              <a:spcBef>
                <a:spcPts val="0"/>
              </a:spcBef>
              <a:spcAft>
                <a:spcPts val="0"/>
              </a:spcAft>
              <a:buNone/>
            </a:pPr>
            <a:r>
              <a:rPr lang="ca" sz="1800">
                <a:solidFill>
                  <a:schemeClr val="lt1"/>
                </a:solidFill>
              </a:rPr>
              <a:t> </a:t>
            </a:r>
            <a:endParaRPr sz="1800">
              <a:solidFill>
                <a:schemeClr val="lt1"/>
              </a:solidFill>
            </a:endParaRPr>
          </a:p>
        </p:txBody>
      </p:sp>
      <p:pic>
        <p:nvPicPr>
          <p:cNvPr id="395" name="Google Shape;395;p57" title="mailchimp_unsubscribe-form.png"/>
          <p:cNvPicPr preferRelativeResize="0"/>
          <p:nvPr/>
        </p:nvPicPr>
        <p:blipFill>
          <a:blip r:embed="rId3">
            <a:alphaModFix/>
          </a:blip>
          <a:stretch>
            <a:fillRect/>
          </a:stretch>
        </p:blipFill>
        <p:spPr>
          <a:xfrm>
            <a:off x="357888" y="1236175"/>
            <a:ext cx="5310199" cy="3267800"/>
          </a:xfrm>
          <a:prstGeom prst="rect">
            <a:avLst/>
          </a:prstGeom>
          <a:noFill/>
          <a:ln cap="flat" cmpd="sng" w="19050">
            <a:solidFill>
              <a:srgbClr val="E8D385"/>
            </a:solidFill>
            <a:prstDash val="solid"/>
            <a:round/>
            <a:headEnd len="sm" w="sm" type="none"/>
            <a:tailEnd len="sm" w="sm" type="none"/>
          </a:ln>
        </p:spPr>
      </p:pic>
      <p:sp>
        <p:nvSpPr>
          <p:cNvPr id="396" name="Google Shape;396;p57"/>
          <p:cNvSpPr/>
          <p:nvPr/>
        </p:nvSpPr>
        <p:spPr>
          <a:xfrm>
            <a:off x="632338" y="1570050"/>
            <a:ext cx="4815000" cy="251400"/>
          </a:xfrm>
          <a:prstGeom prst="roundRect">
            <a:avLst>
              <a:gd fmla="val 16667" name="adj"/>
            </a:avLst>
          </a:prstGeom>
          <a:noFill/>
          <a:ln cap="flat" cmpd="sng" w="28575">
            <a:solidFill>
              <a:srgbClr val="DEC07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7" name="Google Shape;397;p57"/>
          <p:cNvSpPr txBox="1"/>
          <p:nvPr/>
        </p:nvSpPr>
        <p:spPr>
          <a:xfrm>
            <a:off x="5844925" y="3259600"/>
            <a:ext cx="2696100" cy="5109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ca" sz="1800">
                <a:solidFill>
                  <a:schemeClr val="lt1"/>
                </a:solidFill>
              </a:rPr>
              <a:t>Gestión de preferencias</a:t>
            </a:r>
            <a:r>
              <a:rPr lang="ca" sz="1800">
                <a:solidFill>
                  <a:schemeClr val="lt1"/>
                </a:solidFill>
              </a:rPr>
              <a:t> </a:t>
            </a:r>
            <a:endParaRPr sz="1800">
              <a:solidFill>
                <a:schemeClr val="lt1"/>
              </a:solidFill>
            </a:endParaRPr>
          </a:p>
        </p:txBody>
      </p:sp>
      <p:sp>
        <p:nvSpPr>
          <p:cNvPr id="398" name="Google Shape;398;p57"/>
          <p:cNvSpPr txBox="1"/>
          <p:nvPr/>
        </p:nvSpPr>
        <p:spPr>
          <a:xfrm>
            <a:off x="5844913" y="3934075"/>
            <a:ext cx="2512200" cy="510900"/>
          </a:xfrm>
          <a:prstGeom prst="rect">
            <a:avLst/>
          </a:prstGeom>
          <a:noFill/>
          <a:ln cap="flat" cmpd="sng" w="19050">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ca" sz="1800">
                <a:solidFill>
                  <a:schemeClr val="lt1"/>
                </a:solidFill>
              </a:rPr>
              <a:t>Redirección post-baja</a:t>
            </a:r>
            <a:endParaRPr sz="1800">
              <a:solidFill>
                <a:schemeClr val="lt1"/>
              </a:solidFill>
            </a:endParaRPr>
          </a:p>
        </p:txBody>
      </p:sp>
      <p:sp>
        <p:nvSpPr>
          <p:cNvPr id="399" name="Google Shape;399;p57"/>
          <p:cNvSpPr/>
          <p:nvPr/>
        </p:nvSpPr>
        <p:spPr>
          <a:xfrm>
            <a:off x="605488" y="2643475"/>
            <a:ext cx="4815000" cy="1290600"/>
          </a:xfrm>
          <a:prstGeom prst="roundRect">
            <a:avLst>
              <a:gd fmla="val 16667" name="adj"/>
            </a:avLst>
          </a:prstGeom>
          <a:noFill/>
          <a:ln cap="flat" cmpd="sng" w="28575">
            <a:solidFill>
              <a:srgbClr val="DEC07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0" name="Google Shape;400;p57"/>
          <p:cNvSpPr txBox="1"/>
          <p:nvPr/>
        </p:nvSpPr>
        <p:spPr>
          <a:xfrm>
            <a:off x="1737525" y="4090975"/>
            <a:ext cx="30000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ca" sz="1100" u="sng">
                <a:solidFill>
                  <a:schemeClr val="hlink"/>
                </a:solidFill>
                <a:hlinkClick r:id="rId4"/>
              </a:rPr>
              <a:t>tienda de novedades</a:t>
            </a:r>
            <a:r>
              <a:rPr lang="ca" sz="1100">
                <a:solidFill>
                  <a:schemeClr val="dk1"/>
                </a:solidFill>
              </a:rPr>
              <a:t> </a:t>
            </a:r>
            <a:endParaRPr sz="1100">
              <a:solidFill>
                <a:schemeClr val="dk1"/>
              </a:solidFill>
            </a:endParaRPr>
          </a:p>
        </p:txBody>
      </p:sp>
      <p:sp>
        <p:nvSpPr>
          <p:cNvPr id="401" name="Google Shape;401;p57"/>
          <p:cNvSpPr/>
          <p:nvPr/>
        </p:nvSpPr>
        <p:spPr>
          <a:xfrm>
            <a:off x="1737525" y="4142275"/>
            <a:ext cx="1496700" cy="251400"/>
          </a:xfrm>
          <a:prstGeom prst="roundRect">
            <a:avLst>
              <a:gd fmla="val 16667" name="adj"/>
            </a:avLst>
          </a:prstGeom>
          <a:noFill/>
          <a:ln cap="flat" cmpd="sng" w="28575">
            <a:solidFill>
              <a:srgbClr val="DEC07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1938"/>
        </a:solidFill>
      </p:bgPr>
    </p:bg>
    <p:spTree>
      <p:nvGrpSpPr>
        <p:cNvPr id="405" name="Shape 405"/>
        <p:cNvGrpSpPr/>
        <p:nvPr/>
      </p:nvGrpSpPr>
      <p:grpSpPr>
        <a:xfrm>
          <a:off x="0" y="0"/>
          <a:ext cx="0" cy="0"/>
          <a:chOff x="0" y="0"/>
          <a:chExt cx="0" cy="0"/>
        </a:xfrm>
      </p:grpSpPr>
      <p:sp>
        <p:nvSpPr>
          <p:cNvPr id="406" name="Google Shape;406;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solidFill>
                  <a:schemeClr val="lt1"/>
                </a:solidFill>
                <a:latin typeface="Comfortaa"/>
                <a:ea typeface="Comfortaa"/>
                <a:cs typeface="Comfortaa"/>
                <a:sym typeface="Comfortaa"/>
              </a:rPr>
              <a:t>Informes resultantes: </a:t>
            </a:r>
            <a:endParaRPr>
              <a:solidFill>
                <a:schemeClr val="lt1"/>
              </a:solidFill>
              <a:latin typeface="Comfortaa"/>
              <a:ea typeface="Comfortaa"/>
              <a:cs typeface="Comfortaa"/>
              <a:sym typeface="Comfortaa"/>
            </a:endParaRPr>
          </a:p>
        </p:txBody>
      </p:sp>
      <p:pic>
        <p:nvPicPr>
          <p:cNvPr id="407" name="Google Shape;407;p58" title="image-removebg-preview.png"/>
          <p:cNvPicPr preferRelativeResize="0"/>
          <p:nvPr/>
        </p:nvPicPr>
        <p:blipFill rotWithShape="1">
          <a:blip r:embed="rId3">
            <a:alphaModFix/>
          </a:blip>
          <a:srcRect b="62245" l="8671" r="55921" t="8839"/>
          <a:stretch/>
        </p:blipFill>
        <p:spPr>
          <a:xfrm>
            <a:off x="808874" y="1160461"/>
            <a:ext cx="701275" cy="572700"/>
          </a:xfrm>
          <a:prstGeom prst="rect">
            <a:avLst/>
          </a:prstGeom>
          <a:noFill/>
          <a:ln>
            <a:noFill/>
          </a:ln>
        </p:spPr>
      </p:pic>
      <p:pic>
        <p:nvPicPr>
          <p:cNvPr id="408" name="Google Shape;408;p58" title="image-removebg-preview.png"/>
          <p:cNvPicPr preferRelativeResize="0"/>
          <p:nvPr/>
        </p:nvPicPr>
        <p:blipFill rotWithShape="1">
          <a:blip r:embed="rId3">
            <a:alphaModFix/>
          </a:blip>
          <a:srcRect b="63714" l="61287" r="13345" t="7370"/>
          <a:stretch/>
        </p:blipFill>
        <p:spPr>
          <a:xfrm>
            <a:off x="908298" y="1898586"/>
            <a:ext cx="502425" cy="572700"/>
          </a:xfrm>
          <a:prstGeom prst="rect">
            <a:avLst/>
          </a:prstGeom>
          <a:noFill/>
          <a:ln>
            <a:noFill/>
          </a:ln>
        </p:spPr>
      </p:pic>
      <p:pic>
        <p:nvPicPr>
          <p:cNvPr id="409" name="Google Shape;409;p58" title="image-removebg-preview.png"/>
          <p:cNvPicPr preferRelativeResize="0"/>
          <p:nvPr/>
        </p:nvPicPr>
        <p:blipFill rotWithShape="1">
          <a:blip r:embed="rId3">
            <a:alphaModFix/>
          </a:blip>
          <a:srcRect b="21029" l="2641" r="65532" t="50054"/>
          <a:stretch/>
        </p:blipFill>
        <p:spPr>
          <a:xfrm>
            <a:off x="844338" y="2636697"/>
            <a:ext cx="630350" cy="572700"/>
          </a:xfrm>
          <a:prstGeom prst="rect">
            <a:avLst/>
          </a:prstGeom>
          <a:noFill/>
          <a:ln>
            <a:noFill/>
          </a:ln>
        </p:spPr>
      </p:pic>
      <p:pic>
        <p:nvPicPr>
          <p:cNvPr id="410" name="Google Shape;410;p58" title="image-removebg-preview.png"/>
          <p:cNvPicPr preferRelativeResize="0"/>
          <p:nvPr/>
        </p:nvPicPr>
        <p:blipFill rotWithShape="1">
          <a:blip r:embed="rId3">
            <a:alphaModFix/>
          </a:blip>
          <a:srcRect b="23898" l="38636" r="35996" t="54961"/>
          <a:stretch/>
        </p:blipFill>
        <p:spPr>
          <a:xfrm>
            <a:off x="908300" y="3450350"/>
            <a:ext cx="502425" cy="418700"/>
          </a:xfrm>
          <a:prstGeom prst="rect">
            <a:avLst/>
          </a:prstGeom>
          <a:noFill/>
          <a:ln>
            <a:noFill/>
          </a:ln>
        </p:spPr>
      </p:pic>
      <p:pic>
        <p:nvPicPr>
          <p:cNvPr id="411" name="Google Shape;411;p58" title="image-removebg-preview.png"/>
          <p:cNvPicPr preferRelativeResize="0"/>
          <p:nvPr/>
        </p:nvPicPr>
        <p:blipFill rotWithShape="1">
          <a:blip r:embed="rId3">
            <a:alphaModFix/>
          </a:blip>
          <a:srcRect b="22634" l="68174" r="0" t="56225"/>
          <a:stretch/>
        </p:blipFill>
        <p:spPr>
          <a:xfrm>
            <a:off x="844362" y="4189947"/>
            <a:ext cx="630350" cy="418700"/>
          </a:xfrm>
          <a:prstGeom prst="rect">
            <a:avLst/>
          </a:prstGeom>
          <a:noFill/>
          <a:ln>
            <a:noFill/>
          </a:ln>
        </p:spPr>
      </p:pic>
      <p:sp>
        <p:nvSpPr>
          <p:cNvPr id="412" name="Google Shape;412;p58"/>
          <p:cNvSpPr txBox="1"/>
          <p:nvPr/>
        </p:nvSpPr>
        <p:spPr>
          <a:xfrm>
            <a:off x="1637150" y="1237400"/>
            <a:ext cx="1947000" cy="4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700">
                <a:solidFill>
                  <a:schemeClr val="lt1"/>
                </a:solidFill>
              </a:rPr>
              <a:t>Open Rate</a:t>
            </a:r>
            <a:endParaRPr sz="1700">
              <a:solidFill>
                <a:schemeClr val="lt1"/>
              </a:solidFill>
            </a:endParaRPr>
          </a:p>
          <a:p>
            <a:pPr indent="0" lvl="0" marL="0" rtl="0" algn="l">
              <a:spcBef>
                <a:spcPts val="0"/>
              </a:spcBef>
              <a:spcAft>
                <a:spcPts val="0"/>
              </a:spcAft>
              <a:buNone/>
            </a:pPr>
            <a:r>
              <a:t/>
            </a:r>
            <a:endParaRPr sz="1800">
              <a:solidFill>
                <a:schemeClr val="lt1"/>
              </a:solidFill>
            </a:endParaRPr>
          </a:p>
        </p:txBody>
      </p:sp>
      <p:sp>
        <p:nvSpPr>
          <p:cNvPr id="413" name="Google Shape;413;p58"/>
          <p:cNvSpPr txBox="1"/>
          <p:nvPr/>
        </p:nvSpPr>
        <p:spPr>
          <a:xfrm>
            <a:off x="1637150" y="1975525"/>
            <a:ext cx="1947000" cy="4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700">
                <a:solidFill>
                  <a:schemeClr val="lt1"/>
                </a:solidFill>
              </a:rPr>
              <a:t>CTR</a:t>
            </a:r>
            <a:endParaRPr sz="1800">
              <a:solidFill>
                <a:schemeClr val="lt1"/>
              </a:solidFill>
            </a:endParaRPr>
          </a:p>
        </p:txBody>
      </p:sp>
      <p:sp>
        <p:nvSpPr>
          <p:cNvPr id="414" name="Google Shape;414;p58"/>
          <p:cNvSpPr txBox="1"/>
          <p:nvPr/>
        </p:nvSpPr>
        <p:spPr>
          <a:xfrm>
            <a:off x="1637150" y="2713650"/>
            <a:ext cx="1947000" cy="4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700">
                <a:solidFill>
                  <a:schemeClr val="lt1"/>
                </a:solidFill>
              </a:rPr>
              <a:t>Bounce Rate</a:t>
            </a:r>
            <a:endParaRPr sz="1800">
              <a:solidFill>
                <a:schemeClr val="lt1"/>
              </a:solidFill>
            </a:endParaRPr>
          </a:p>
        </p:txBody>
      </p:sp>
      <p:sp>
        <p:nvSpPr>
          <p:cNvPr id="415" name="Google Shape;415;p58"/>
          <p:cNvSpPr txBox="1"/>
          <p:nvPr/>
        </p:nvSpPr>
        <p:spPr>
          <a:xfrm>
            <a:off x="1637150" y="3451775"/>
            <a:ext cx="1947000" cy="4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700">
                <a:solidFill>
                  <a:schemeClr val="lt1"/>
                </a:solidFill>
              </a:rPr>
              <a:t>Unsubscribes</a:t>
            </a:r>
            <a:endParaRPr sz="1800">
              <a:solidFill>
                <a:schemeClr val="lt1"/>
              </a:solidFill>
            </a:endParaRPr>
          </a:p>
        </p:txBody>
      </p:sp>
      <p:sp>
        <p:nvSpPr>
          <p:cNvPr id="416" name="Google Shape;416;p58"/>
          <p:cNvSpPr txBox="1"/>
          <p:nvPr/>
        </p:nvSpPr>
        <p:spPr>
          <a:xfrm>
            <a:off x="1637175" y="4189900"/>
            <a:ext cx="1947000" cy="4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700">
                <a:solidFill>
                  <a:schemeClr val="lt1"/>
                </a:solidFill>
              </a:rPr>
              <a:t>Conversiones</a:t>
            </a:r>
            <a:endParaRPr sz="1800">
              <a:solidFill>
                <a:schemeClr val="lt1"/>
              </a:solidFill>
            </a:endParaRPr>
          </a:p>
        </p:txBody>
      </p:sp>
      <p:pic>
        <p:nvPicPr>
          <p:cNvPr id="417" name="Google Shape;417;p58" title="image.png"/>
          <p:cNvPicPr preferRelativeResize="0"/>
          <p:nvPr/>
        </p:nvPicPr>
        <p:blipFill>
          <a:blip r:embed="rId4">
            <a:alphaModFix/>
          </a:blip>
          <a:stretch>
            <a:fillRect/>
          </a:stretch>
        </p:blipFill>
        <p:spPr>
          <a:xfrm>
            <a:off x="4511150" y="1146974"/>
            <a:ext cx="3475200" cy="3475200"/>
          </a:xfrm>
          <a:prstGeom prst="rect">
            <a:avLst/>
          </a:prstGeom>
          <a:noFill/>
          <a:ln cap="flat" cmpd="sng" w="19050">
            <a:solidFill>
              <a:srgbClr val="DEC070"/>
            </a:solidFill>
            <a:prstDash val="solid"/>
            <a:round/>
            <a:headEnd len="sm" w="sm" type="none"/>
            <a:tailEnd len="sm" w="sm" type="none"/>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1938"/>
        </a:solidFill>
      </p:bgPr>
    </p:bg>
    <p:spTree>
      <p:nvGrpSpPr>
        <p:cNvPr id="421" name="Shape 421"/>
        <p:cNvGrpSpPr/>
        <p:nvPr/>
      </p:nvGrpSpPr>
      <p:grpSpPr>
        <a:xfrm>
          <a:off x="0" y="0"/>
          <a:ext cx="0" cy="0"/>
          <a:chOff x="0" y="0"/>
          <a:chExt cx="0" cy="0"/>
        </a:xfrm>
      </p:grpSpPr>
      <p:sp>
        <p:nvSpPr>
          <p:cNvPr id="422" name="Google Shape;422;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solidFill>
                  <a:schemeClr val="lt1"/>
                </a:solidFill>
                <a:latin typeface="Comfortaa"/>
                <a:ea typeface="Comfortaa"/>
                <a:cs typeface="Comfortaa"/>
                <a:sym typeface="Comfortaa"/>
              </a:rPr>
              <a:t>Informes resultantes: Ejemplo</a:t>
            </a:r>
            <a:endParaRPr>
              <a:solidFill>
                <a:schemeClr val="lt1"/>
              </a:solidFill>
              <a:latin typeface="Comfortaa"/>
              <a:ea typeface="Comfortaa"/>
              <a:cs typeface="Comfortaa"/>
              <a:sym typeface="Comfortaa"/>
            </a:endParaRPr>
          </a:p>
        </p:txBody>
      </p:sp>
      <p:pic>
        <p:nvPicPr>
          <p:cNvPr id="423" name="Google Shape;423;p59" title="image-removebg-preview.png"/>
          <p:cNvPicPr preferRelativeResize="0"/>
          <p:nvPr/>
        </p:nvPicPr>
        <p:blipFill rotWithShape="1">
          <a:blip r:embed="rId3">
            <a:alphaModFix/>
          </a:blip>
          <a:srcRect b="62245" l="8671" r="55921" t="8839"/>
          <a:stretch/>
        </p:blipFill>
        <p:spPr>
          <a:xfrm>
            <a:off x="836874" y="1621136"/>
            <a:ext cx="701275" cy="572700"/>
          </a:xfrm>
          <a:prstGeom prst="rect">
            <a:avLst/>
          </a:prstGeom>
          <a:noFill/>
          <a:ln>
            <a:noFill/>
          </a:ln>
        </p:spPr>
      </p:pic>
      <p:pic>
        <p:nvPicPr>
          <p:cNvPr id="424" name="Google Shape;424;p59" title="image-removebg-preview.png"/>
          <p:cNvPicPr preferRelativeResize="0"/>
          <p:nvPr/>
        </p:nvPicPr>
        <p:blipFill rotWithShape="1">
          <a:blip r:embed="rId3">
            <a:alphaModFix/>
          </a:blip>
          <a:srcRect b="63714" l="61287" r="13345" t="7370"/>
          <a:stretch/>
        </p:blipFill>
        <p:spPr>
          <a:xfrm>
            <a:off x="2416785" y="1591049"/>
            <a:ext cx="502425" cy="572700"/>
          </a:xfrm>
          <a:prstGeom prst="rect">
            <a:avLst/>
          </a:prstGeom>
          <a:noFill/>
          <a:ln>
            <a:noFill/>
          </a:ln>
        </p:spPr>
      </p:pic>
      <p:pic>
        <p:nvPicPr>
          <p:cNvPr id="425" name="Google Shape;425;p59" title="image-removebg-preview.png"/>
          <p:cNvPicPr preferRelativeResize="0"/>
          <p:nvPr/>
        </p:nvPicPr>
        <p:blipFill rotWithShape="1">
          <a:blip r:embed="rId3">
            <a:alphaModFix/>
          </a:blip>
          <a:srcRect b="21029" l="2641" r="65532" t="50054"/>
          <a:stretch/>
        </p:blipFill>
        <p:spPr>
          <a:xfrm>
            <a:off x="4031788" y="1591047"/>
            <a:ext cx="630350" cy="572700"/>
          </a:xfrm>
          <a:prstGeom prst="rect">
            <a:avLst/>
          </a:prstGeom>
          <a:noFill/>
          <a:ln>
            <a:noFill/>
          </a:ln>
        </p:spPr>
      </p:pic>
      <p:pic>
        <p:nvPicPr>
          <p:cNvPr id="426" name="Google Shape;426;p59" title="image-removebg-preview.png"/>
          <p:cNvPicPr preferRelativeResize="0"/>
          <p:nvPr/>
        </p:nvPicPr>
        <p:blipFill rotWithShape="1">
          <a:blip r:embed="rId3">
            <a:alphaModFix/>
          </a:blip>
          <a:srcRect b="23898" l="38636" r="35996" t="54961"/>
          <a:stretch/>
        </p:blipFill>
        <p:spPr>
          <a:xfrm>
            <a:off x="5774750" y="1698125"/>
            <a:ext cx="502425" cy="418700"/>
          </a:xfrm>
          <a:prstGeom prst="rect">
            <a:avLst/>
          </a:prstGeom>
          <a:noFill/>
          <a:ln>
            <a:noFill/>
          </a:ln>
        </p:spPr>
      </p:pic>
      <p:pic>
        <p:nvPicPr>
          <p:cNvPr id="427" name="Google Shape;427;p59" title="image-removebg-preview.png"/>
          <p:cNvPicPr preferRelativeResize="0"/>
          <p:nvPr/>
        </p:nvPicPr>
        <p:blipFill rotWithShape="1">
          <a:blip r:embed="rId3">
            <a:alphaModFix/>
          </a:blip>
          <a:srcRect b="22634" l="68174" r="0" t="56225"/>
          <a:stretch/>
        </p:blipFill>
        <p:spPr>
          <a:xfrm>
            <a:off x="7445287" y="1690472"/>
            <a:ext cx="630350" cy="418700"/>
          </a:xfrm>
          <a:prstGeom prst="rect">
            <a:avLst/>
          </a:prstGeom>
          <a:noFill/>
          <a:ln>
            <a:noFill/>
          </a:ln>
        </p:spPr>
      </p:pic>
      <p:sp>
        <p:nvSpPr>
          <p:cNvPr id="428" name="Google Shape;428;p59"/>
          <p:cNvSpPr txBox="1"/>
          <p:nvPr/>
        </p:nvSpPr>
        <p:spPr>
          <a:xfrm>
            <a:off x="2312200" y="1202325"/>
            <a:ext cx="814200" cy="4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700">
                <a:solidFill>
                  <a:schemeClr val="lt1"/>
                </a:solidFill>
              </a:rPr>
              <a:t>CTR</a:t>
            </a:r>
            <a:endParaRPr sz="1800">
              <a:solidFill>
                <a:schemeClr val="lt1"/>
              </a:solidFill>
            </a:endParaRPr>
          </a:p>
        </p:txBody>
      </p:sp>
      <p:sp>
        <p:nvSpPr>
          <p:cNvPr id="429" name="Google Shape;429;p59"/>
          <p:cNvSpPr txBox="1"/>
          <p:nvPr/>
        </p:nvSpPr>
        <p:spPr>
          <a:xfrm>
            <a:off x="3610475" y="1202325"/>
            <a:ext cx="1473000" cy="4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700">
                <a:solidFill>
                  <a:schemeClr val="lt1"/>
                </a:solidFill>
              </a:rPr>
              <a:t>Bounce Rate</a:t>
            </a:r>
            <a:endParaRPr sz="1800">
              <a:solidFill>
                <a:schemeClr val="lt1"/>
              </a:solidFill>
            </a:endParaRPr>
          </a:p>
        </p:txBody>
      </p:sp>
      <p:sp>
        <p:nvSpPr>
          <p:cNvPr id="430" name="Google Shape;430;p59"/>
          <p:cNvSpPr txBox="1"/>
          <p:nvPr/>
        </p:nvSpPr>
        <p:spPr>
          <a:xfrm>
            <a:off x="5261163" y="1202325"/>
            <a:ext cx="1523100" cy="4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700">
                <a:solidFill>
                  <a:schemeClr val="lt1"/>
                </a:solidFill>
              </a:rPr>
              <a:t>Unsubscribes</a:t>
            </a:r>
            <a:endParaRPr sz="1800">
              <a:solidFill>
                <a:schemeClr val="lt1"/>
              </a:solidFill>
            </a:endParaRPr>
          </a:p>
        </p:txBody>
      </p:sp>
      <p:sp>
        <p:nvSpPr>
          <p:cNvPr id="431" name="Google Shape;431;p59"/>
          <p:cNvSpPr txBox="1"/>
          <p:nvPr/>
        </p:nvSpPr>
        <p:spPr>
          <a:xfrm>
            <a:off x="7044625" y="1187025"/>
            <a:ext cx="1523100" cy="4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700">
                <a:solidFill>
                  <a:schemeClr val="lt1"/>
                </a:solidFill>
              </a:rPr>
              <a:t>Conversiones</a:t>
            </a:r>
            <a:endParaRPr sz="1800">
              <a:solidFill>
                <a:schemeClr val="lt1"/>
              </a:solidFill>
            </a:endParaRPr>
          </a:p>
        </p:txBody>
      </p:sp>
      <p:cxnSp>
        <p:nvCxnSpPr>
          <p:cNvPr id="432" name="Google Shape;432;p59"/>
          <p:cNvCxnSpPr/>
          <p:nvPr/>
        </p:nvCxnSpPr>
        <p:spPr>
          <a:xfrm flipH="1">
            <a:off x="1920225" y="1146900"/>
            <a:ext cx="9900" cy="3480900"/>
          </a:xfrm>
          <a:prstGeom prst="straightConnector1">
            <a:avLst/>
          </a:prstGeom>
          <a:noFill/>
          <a:ln cap="flat" cmpd="sng" w="9525">
            <a:solidFill>
              <a:schemeClr val="lt1"/>
            </a:solidFill>
            <a:prstDash val="solid"/>
            <a:round/>
            <a:headEnd len="med" w="med" type="none"/>
            <a:tailEnd len="med" w="med" type="none"/>
          </a:ln>
        </p:spPr>
      </p:cxnSp>
      <p:cxnSp>
        <p:nvCxnSpPr>
          <p:cNvPr id="433" name="Google Shape;433;p59"/>
          <p:cNvCxnSpPr/>
          <p:nvPr/>
        </p:nvCxnSpPr>
        <p:spPr>
          <a:xfrm flipH="1">
            <a:off x="3422875" y="1146900"/>
            <a:ext cx="9900" cy="3480900"/>
          </a:xfrm>
          <a:prstGeom prst="straightConnector1">
            <a:avLst/>
          </a:prstGeom>
          <a:noFill/>
          <a:ln cap="flat" cmpd="sng" w="9525">
            <a:solidFill>
              <a:schemeClr val="lt1"/>
            </a:solidFill>
            <a:prstDash val="solid"/>
            <a:round/>
            <a:headEnd len="med" w="med" type="none"/>
            <a:tailEnd len="med" w="med" type="none"/>
          </a:ln>
        </p:spPr>
      </p:cxnSp>
      <p:cxnSp>
        <p:nvCxnSpPr>
          <p:cNvPr id="434" name="Google Shape;434;p59"/>
          <p:cNvCxnSpPr/>
          <p:nvPr/>
        </p:nvCxnSpPr>
        <p:spPr>
          <a:xfrm flipH="1">
            <a:off x="5147050" y="1146900"/>
            <a:ext cx="9900" cy="3480900"/>
          </a:xfrm>
          <a:prstGeom prst="straightConnector1">
            <a:avLst/>
          </a:prstGeom>
          <a:noFill/>
          <a:ln cap="flat" cmpd="sng" w="9525">
            <a:solidFill>
              <a:schemeClr val="lt1"/>
            </a:solidFill>
            <a:prstDash val="solid"/>
            <a:round/>
            <a:headEnd len="med" w="med" type="none"/>
            <a:tailEnd len="med" w="med" type="none"/>
          </a:ln>
        </p:spPr>
      </p:cxnSp>
      <p:cxnSp>
        <p:nvCxnSpPr>
          <p:cNvPr id="435" name="Google Shape;435;p59"/>
          <p:cNvCxnSpPr/>
          <p:nvPr/>
        </p:nvCxnSpPr>
        <p:spPr>
          <a:xfrm flipH="1">
            <a:off x="6840625" y="1146900"/>
            <a:ext cx="9900" cy="3480900"/>
          </a:xfrm>
          <a:prstGeom prst="straightConnector1">
            <a:avLst/>
          </a:prstGeom>
          <a:noFill/>
          <a:ln cap="flat" cmpd="sng" w="9525">
            <a:solidFill>
              <a:schemeClr val="lt1"/>
            </a:solidFill>
            <a:prstDash val="solid"/>
            <a:round/>
            <a:headEnd len="med" w="med" type="none"/>
            <a:tailEnd len="med" w="med" type="none"/>
          </a:ln>
        </p:spPr>
      </p:cxnSp>
      <p:sp>
        <p:nvSpPr>
          <p:cNvPr id="436" name="Google Shape;436;p59"/>
          <p:cNvSpPr/>
          <p:nvPr/>
        </p:nvSpPr>
        <p:spPr>
          <a:xfrm>
            <a:off x="1061750" y="2737075"/>
            <a:ext cx="230400" cy="572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7" name="Google Shape;437;p59"/>
          <p:cNvSpPr/>
          <p:nvPr/>
        </p:nvSpPr>
        <p:spPr>
          <a:xfrm>
            <a:off x="2594075" y="2737075"/>
            <a:ext cx="230400" cy="572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8" name="Google Shape;438;p59"/>
          <p:cNvSpPr/>
          <p:nvPr/>
        </p:nvSpPr>
        <p:spPr>
          <a:xfrm>
            <a:off x="4221750" y="2737075"/>
            <a:ext cx="230400" cy="572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9" name="Google Shape;439;p59"/>
          <p:cNvSpPr/>
          <p:nvPr/>
        </p:nvSpPr>
        <p:spPr>
          <a:xfrm>
            <a:off x="5910763" y="2737075"/>
            <a:ext cx="230400" cy="572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0" name="Google Shape;440;p59"/>
          <p:cNvSpPr/>
          <p:nvPr/>
        </p:nvSpPr>
        <p:spPr>
          <a:xfrm>
            <a:off x="7635225" y="2737075"/>
            <a:ext cx="230400" cy="572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1" name="Google Shape;441;p59"/>
          <p:cNvSpPr txBox="1"/>
          <p:nvPr/>
        </p:nvSpPr>
        <p:spPr>
          <a:xfrm>
            <a:off x="498200" y="1202325"/>
            <a:ext cx="1299900" cy="4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700">
                <a:solidFill>
                  <a:schemeClr val="lt1"/>
                </a:solidFill>
              </a:rPr>
              <a:t>Open Rate</a:t>
            </a:r>
            <a:endParaRPr sz="1700">
              <a:solidFill>
                <a:schemeClr val="lt1"/>
              </a:solidFill>
            </a:endParaRPr>
          </a:p>
          <a:p>
            <a:pPr indent="0" lvl="0" marL="0" rtl="0" algn="l">
              <a:spcBef>
                <a:spcPts val="0"/>
              </a:spcBef>
              <a:spcAft>
                <a:spcPts val="0"/>
              </a:spcAft>
              <a:buNone/>
            </a:pPr>
            <a:r>
              <a:t/>
            </a:r>
            <a:endParaRPr sz="1800">
              <a:solidFill>
                <a:schemeClr val="lt1"/>
              </a:solidFill>
            </a:endParaRPr>
          </a:p>
        </p:txBody>
      </p:sp>
      <p:sp>
        <p:nvSpPr>
          <p:cNvPr id="442" name="Google Shape;442;p59"/>
          <p:cNvSpPr txBox="1"/>
          <p:nvPr/>
        </p:nvSpPr>
        <p:spPr>
          <a:xfrm>
            <a:off x="849263" y="2193825"/>
            <a:ext cx="676500" cy="4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800">
                <a:solidFill>
                  <a:schemeClr val="lt1"/>
                </a:solidFill>
              </a:rPr>
              <a:t>42%</a:t>
            </a:r>
            <a:endParaRPr sz="1800">
              <a:solidFill>
                <a:schemeClr val="lt1"/>
              </a:solidFill>
            </a:endParaRPr>
          </a:p>
        </p:txBody>
      </p:sp>
      <p:sp>
        <p:nvSpPr>
          <p:cNvPr id="443" name="Google Shape;443;p59"/>
          <p:cNvSpPr txBox="1"/>
          <p:nvPr/>
        </p:nvSpPr>
        <p:spPr>
          <a:xfrm>
            <a:off x="2449900" y="2193825"/>
            <a:ext cx="560100" cy="4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800">
                <a:solidFill>
                  <a:schemeClr val="lt1"/>
                </a:solidFill>
              </a:rPr>
              <a:t>7%</a:t>
            </a:r>
            <a:endParaRPr sz="1800">
              <a:solidFill>
                <a:schemeClr val="lt1"/>
              </a:solidFill>
            </a:endParaRPr>
          </a:p>
        </p:txBody>
      </p:sp>
      <p:sp>
        <p:nvSpPr>
          <p:cNvPr id="444" name="Google Shape;444;p59"/>
          <p:cNvSpPr txBox="1"/>
          <p:nvPr/>
        </p:nvSpPr>
        <p:spPr>
          <a:xfrm>
            <a:off x="4082075" y="2193825"/>
            <a:ext cx="606600" cy="4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800">
                <a:solidFill>
                  <a:schemeClr val="lt1"/>
                </a:solidFill>
              </a:rPr>
              <a:t>6</a:t>
            </a:r>
            <a:r>
              <a:rPr lang="ca" sz="1800">
                <a:solidFill>
                  <a:schemeClr val="lt1"/>
                </a:solidFill>
              </a:rPr>
              <a:t>%</a:t>
            </a:r>
            <a:endParaRPr sz="1800">
              <a:solidFill>
                <a:schemeClr val="lt1"/>
              </a:solidFill>
            </a:endParaRPr>
          </a:p>
        </p:txBody>
      </p:sp>
      <p:sp>
        <p:nvSpPr>
          <p:cNvPr id="445" name="Google Shape;445;p59"/>
          <p:cNvSpPr txBox="1"/>
          <p:nvPr/>
        </p:nvSpPr>
        <p:spPr>
          <a:xfrm>
            <a:off x="5706038" y="2193825"/>
            <a:ext cx="726000" cy="4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800">
                <a:solidFill>
                  <a:schemeClr val="lt1"/>
                </a:solidFill>
              </a:rPr>
              <a:t>0,8</a:t>
            </a:r>
            <a:r>
              <a:rPr lang="ca" sz="1800">
                <a:solidFill>
                  <a:schemeClr val="lt1"/>
                </a:solidFill>
              </a:rPr>
              <a:t>%</a:t>
            </a:r>
            <a:endParaRPr sz="1800">
              <a:solidFill>
                <a:schemeClr val="lt1"/>
              </a:solidFill>
            </a:endParaRPr>
          </a:p>
        </p:txBody>
      </p:sp>
      <p:sp>
        <p:nvSpPr>
          <p:cNvPr id="446" name="Google Shape;446;p59"/>
          <p:cNvSpPr txBox="1"/>
          <p:nvPr/>
        </p:nvSpPr>
        <p:spPr>
          <a:xfrm>
            <a:off x="7480400" y="2193825"/>
            <a:ext cx="560100" cy="4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ca" sz="1800">
                <a:solidFill>
                  <a:schemeClr val="lt1"/>
                </a:solidFill>
              </a:rPr>
              <a:t>6</a:t>
            </a:r>
            <a:r>
              <a:rPr lang="ca" sz="1800">
                <a:solidFill>
                  <a:schemeClr val="lt1"/>
                </a:solidFill>
              </a:rPr>
              <a:t>%</a:t>
            </a:r>
            <a:endParaRPr sz="1800">
              <a:solidFill>
                <a:schemeClr val="lt1"/>
              </a:solidFill>
            </a:endParaRPr>
          </a:p>
        </p:txBody>
      </p:sp>
      <p:sp>
        <p:nvSpPr>
          <p:cNvPr id="447" name="Google Shape;447;p59"/>
          <p:cNvSpPr/>
          <p:nvPr/>
        </p:nvSpPr>
        <p:spPr>
          <a:xfrm>
            <a:off x="2302175" y="3532775"/>
            <a:ext cx="814200" cy="856500"/>
          </a:xfrm>
          <a:prstGeom prst="mathMultiply">
            <a:avLst>
              <a:gd fmla="val 23520" name="adj1"/>
            </a:avLst>
          </a:prstGeom>
          <a:solidFill>
            <a:srgbClr val="B02B2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448" name="Google Shape;448;p59"/>
          <p:cNvGrpSpPr/>
          <p:nvPr/>
        </p:nvGrpSpPr>
        <p:grpSpPr>
          <a:xfrm>
            <a:off x="791212" y="3682319"/>
            <a:ext cx="792647" cy="557419"/>
            <a:chOff x="2273562" y="4024294"/>
            <a:chExt cx="792647" cy="557419"/>
          </a:xfrm>
        </p:grpSpPr>
        <p:sp>
          <p:nvSpPr>
            <p:cNvPr id="449" name="Google Shape;449;p59"/>
            <p:cNvSpPr/>
            <p:nvPr/>
          </p:nvSpPr>
          <p:spPr>
            <a:xfrm rot="3039052">
              <a:off x="2257503" y="4302523"/>
              <a:ext cx="405019" cy="150077"/>
            </a:xfrm>
            <a:prstGeom prst="rect">
              <a:avLst/>
            </a:prstGeom>
            <a:solidFill>
              <a:srgbClr val="69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0" name="Google Shape;450;p59"/>
            <p:cNvSpPr/>
            <p:nvPr/>
          </p:nvSpPr>
          <p:spPr>
            <a:xfrm rot="-2372533">
              <a:off x="2404092" y="4227880"/>
              <a:ext cx="693634" cy="150227"/>
            </a:xfrm>
            <a:prstGeom prst="rect">
              <a:avLst/>
            </a:prstGeom>
            <a:solidFill>
              <a:srgbClr val="69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451" name="Google Shape;451;p59"/>
          <p:cNvGrpSpPr/>
          <p:nvPr/>
        </p:nvGrpSpPr>
        <p:grpSpPr>
          <a:xfrm>
            <a:off x="5629662" y="3682319"/>
            <a:ext cx="792647" cy="557419"/>
            <a:chOff x="2273562" y="4024294"/>
            <a:chExt cx="792647" cy="557419"/>
          </a:xfrm>
        </p:grpSpPr>
        <p:sp>
          <p:nvSpPr>
            <p:cNvPr id="452" name="Google Shape;452;p59"/>
            <p:cNvSpPr/>
            <p:nvPr/>
          </p:nvSpPr>
          <p:spPr>
            <a:xfrm rot="3039052">
              <a:off x="2257503" y="4302523"/>
              <a:ext cx="405019" cy="150077"/>
            </a:xfrm>
            <a:prstGeom prst="rect">
              <a:avLst/>
            </a:prstGeom>
            <a:solidFill>
              <a:srgbClr val="69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3" name="Google Shape;453;p59"/>
            <p:cNvSpPr/>
            <p:nvPr/>
          </p:nvSpPr>
          <p:spPr>
            <a:xfrm rot="-2372533">
              <a:off x="2404092" y="4227880"/>
              <a:ext cx="693634" cy="150227"/>
            </a:xfrm>
            <a:prstGeom prst="rect">
              <a:avLst/>
            </a:prstGeom>
            <a:solidFill>
              <a:srgbClr val="69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454" name="Google Shape;454;p59"/>
          <p:cNvGrpSpPr/>
          <p:nvPr/>
        </p:nvGrpSpPr>
        <p:grpSpPr>
          <a:xfrm>
            <a:off x="7364137" y="3682319"/>
            <a:ext cx="792647" cy="557419"/>
            <a:chOff x="2273562" y="4024294"/>
            <a:chExt cx="792647" cy="557419"/>
          </a:xfrm>
        </p:grpSpPr>
        <p:sp>
          <p:nvSpPr>
            <p:cNvPr id="455" name="Google Shape;455;p59"/>
            <p:cNvSpPr/>
            <p:nvPr/>
          </p:nvSpPr>
          <p:spPr>
            <a:xfrm rot="3039052">
              <a:off x="2257503" y="4302523"/>
              <a:ext cx="405019" cy="150077"/>
            </a:xfrm>
            <a:prstGeom prst="rect">
              <a:avLst/>
            </a:prstGeom>
            <a:solidFill>
              <a:srgbClr val="69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6" name="Google Shape;456;p59"/>
            <p:cNvSpPr/>
            <p:nvPr/>
          </p:nvSpPr>
          <p:spPr>
            <a:xfrm rot="-2372533">
              <a:off x="2404092" y="4227880"/>
              <a:ext cx="693634" cy="150227"/>
            </a:xfrm>
            <a:prstGeom prst="rect">
              <a:avLst/>
            </a:prstGeom>
            <a:solidFill>
              <a:srgbClr val="69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57" name="Google Shape;457;p59"/>
          <p:cNvSpPr/>
          <p:nvPr/>
        </p:nvSpPr>
        <p:spPr>
          <a:xfrm>
            <a:off x="3960425" y="3856400"/>
            <a:ext cx="773100" cy="1692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1938"/>
        </a:solidFill>
      </p:bgPr>
    </p:bg>
    <p:spTree>
      <p:nvGrpSpPr>
        <p:cNvPr id="461" name="Shape 461"/>
        <p:cNvGrpSpPr/>
        <p:nvPr/>
      </p:nvGrpSpPr>
      <p:grpSpPr>
        <a:xfrm>
          <a:off x="0" y="0"/>
          <a:ext cx="0" cy="0"/>
          <a:chOff x="0" y="0"/>
          <a:chExt cx="0" cy="0"/>
        </a:xfrm>
      </p:grpSpPr>
      <p:sp>
        <p:nvSpPr>
          <p:cNvPr id="462" name="Google Shape;462;p60"/>
          <p:cNvSpPr txBox="1"/>
          <p:nvPr>
            <p:ph type="title"/>
          </p:nvPr>
        </p:nvSpPr>
        <p:spPr>
          <a:xfrm>
            <a:off x="1399200" y="2285400"/>
            <a:ext cx="6345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ca" sz="3020">
                <a:solidFill>
                  <a:schemeClr val="lt1"/>
                </a:solidFill>
                <a:latin typeface="Comfortaa"/>
                <a:ea typeface="Comfortaa"/>
                <a:cs typeface="Comfortaa"/>
                <a:sym typeface="Comfortaa"/>
              </a:rPr>
              <a:t>KPIs</a:t>
            </a:r>
            <a:endParaRPr sz="3020">
              <a:solidFill>
                <a:schemeClr val="lt1"/>
              </a:solidFill>
              <a:latin typeface="Comfortaa"/>
              <a:ea typeface="Comfortaa"/>
              <a:cs typeface="Comfortaa"/>
              <a:sym typeface="Comfortaa"/>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1938"/>
        </a:solidFill>
      </p:bgPr>
    </p:bg>
    <p:spTree>
      <p:nvGrpSpPr>
        <p:cNvPr id="466" name="Shape 466"/>
        <p:cNvGrpSpPr/>
        <p:nvPr/>
      </p:nvGrpSpPr>
      <p:grpSpPr>
        <a:xfrm>
          <a:off x="0" y="0"/>
          <a:ext cx="0" cy="0"/>
          <a:chOff x="0" y="0"/>
          <a:chExt cx="0" cy="0"/>
        </a:xfrm>
      </p:grpSpPr>
      <p:sp>
        <p:nvSpPr>
          <p:cNvPr id="467" name="Google Shape;467;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solidFill>
                  <a:schemeClr val="lt1"/>
                </a:solidFill>
                <a:latin typeface="Comfortaa"/>
                <a:ea typeface="Comfortaa"/>
                <a:cs typeface="Comfortaa"/>
                <a:sym typeface="Comfortaa"/>
              </a:rPr>
              <a:t>KPIs</a:t>
            </a:r>
            <a:endParaRPr>
              <a:solidFill>
                <a:schemeClr val="lt1"/>
              </a:solidFill>
              <a:latin typeface="Comfortaa"/>
              <a:ea typeface="Comfortaa"/>
              <a:cs typeface="Comfortaa"/>
              <a:sym typeface="Comfortaa"/>
            </a:endParaRPr>
          </a:p>
        </p:txBody>
      </p:sp>
      <p:graphicFrame>
        <p:nvGraphicFramePr>
          <p:cNvPr id="468" name="Google Shape;468;p61"/>
          <p:cNvGraphicFramePr/>
          <p:nvPr/>
        </p:nvGraphicFramePr>
        <p:xfrm>
          <a:off x="660900" y="1227325"/>
          <a:ext cx="3000000" cy="3000000"/>
        </p:xfrm>
        <a:graphic>
          <a:graphicData uri="http://schemas.openxmlformats.org/drawingml/2006/table">
            <a:tbl>
              <a:tblPr>
                <a:noFill/>
                <a:tableStyleId>{C92E59F2-2B9A-4284-B048-645611A6A420}</a:tableStyleId>
              </a:tblPr>
              <a:tblGrid>
                <a:gridCol w="1275525"/>
                <a:gridCol w="1045225"/>
                <a:gridCol w="2721200"/>
                <a:gridCol w="2780250"/>
              </a:tblGrid>
              <a:tr h="542000">
                <a:tc>
                  <a:txBody>
                    <a:bodyPr/>
                    <a:lstStyle/>
                    <a:p>
                      <a:pPr indent="0" lvl="0" marL="0" rtl="0" algn="ctr">
                        <a:spcBef>
                          <a:spcPts val="0"/>
                        </a:spcBef>
                        <a:spcAft>
                          <a:spcPts val="0"/>
                        </a:spcAft>
                        <a:buNone/>
                      </a:pPr>
                      <a:r>
                        <a:rPr b="1" lang="ca">
                          <a:solidFill>
                            <a:schemeClr val="lt1"/>
                          </a:solidFill>
                        </a:rPr>
                        <a:t>Aspecto</a:t>
                      </a:r>
                      <a:endParaRPr b="1">
                        <a:solidFill>
                          <a:schemeClr val="lt1"/>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ctr">
                        <a:spcBef>
                          <a:spcPts val="0"/>
                        </a:spcBef>
                        <a:spcAft>
                          <a:spcPts val="0"/>
                        </a:spcAft>
                        <a:buNone/>
                      </a:pPr>
                      <a:r>
                        <a:rPr b="1" lang="ca">
                          <a:solidFill>
                            <a:schemeClr val="lt1"/>
                          </a:solidFill>
                        </a:rPr>
                        <a:t>Valor</a:t>
                      </a:r>
                      <a:endParaRPr b="1">
                        <a:solidFill>
                          <a:schemeClr val="lt1"/>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ctr">
                        <a:spcBef>
                          <a:spcPts val="0"/>
                        </a:spcBef>
                        <a:spcAft>
                          <a:spcPts val="0"/>
                        </a:spcAft>
                        <a:buNone/>
                      </a:pPr>
                      <a:r>
                        <a:rPr b="1" lang="ca">
                          <a:solidFill>
                            <a:schemeClr val="lt1"/>
                          </a:solidFill>
                        </a:rPr>
                        <a:t>KPI</a:t>
                      </a:r>
                      <a:endParaRPr b="1">
                        <a:solidFill>
                          <a:schemeClr val="lt1"/>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ctr">
                        <a:spcBef>
                          <a:spcPts val="0"/>
                        </a:spcBef>
                        <a:spcAft>
                          <a:spcPts val="0"/>
                        </a:spcAft>
                        <a:buNone/>
                      </a:pPr>
                      <a:r>
                        <a:rPr b="1" lang="ca">
                          <a:solidFill>
                            <a:schemeClr val="lt1"/>
                          </a:solidFill>
                        </a:rPr>
                        <a:t>Obtención</a:t>
                      </a:r>
                      <a:endParaRPr b="1">
                        <a:solidFill>
                          <a:schemeClr val="lt1"/>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r>
              <a:tr h="542000">
                <a:tc>
                  <a:txBody>
                    <a:bodyPr/>
                    <a:lstStyle/>
                    <a:p>
                      <a:pPr indent="0" lvl="0" marL="0" rtl="0" algn="l">
                        <a:spcBef>
                          <a:spcPts val="0"/>
                        </a:spcBef>
                        <a:spcAft>
                          <a:spcPts val="0"/>
                        </a:spcAft>
                        <a:buNone/>
                      </a:pPr>
                      <a:r>
                        <a:rPr lang="ca" sz="1000">
                          <a:solidFill>
                            <a:schemeClr val="lt1"/>
                          </a:solidFill>
                        </a:rPr>
                        <a:t>Email marketing atracción</a:t>
                      </a:r>
                      <a:endParaRPr sz="1000">
                        <a:solidFill>
                          <a:schemeClr val="lt1"/>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chemeClr val="lt1"/>
                          </a:solidFill>
                        </a:rPr>
                        <a:t>74 100</a:t>
                      </a:r>
                      <a:endParaRPr sz="1000">
                        <a:solidFill>
                          <a:schemeClr val="lt1"/>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chemeClr val="lt1"/>
                          </a:solidFill>
                        </a:rPr>
                        <a:t>Número de visitas al sitio web desde BD alquilada a través de las campañas</a:t>
                      </a:r>
                      <a:endParaRPr sz="1000">
                        <a:solidFill>
                          <a:schemeClr val="lt1"/>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chemeClr val="lt1"/>
                          </a:solidFill>
                        </a:rPr>
                        <a:t>En GA (informes -&gt; adquisición -&gt; adquisición de tránsito -&gt; Email) con UTM específicos para campaña de atracción.</a:t>
                      </a:r>
                      <a:endParaRPr sz="1000">
                        <a:solidFill>
                          <a:schemeClr val="lt1"/>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r>
              <a:tr h="542000">
                <a:tc>
                  <a:txBody>
                    <a:bodyPr/>
                    <a:lstStyle/>
                    <a:p>
                      <a:pPr indent="0" lvl="0" marL="0" rtl="0" algn="l">
                        <a:spcBef>
                          <a:spcPts val="0"/>
                        </a:spcBef>
                        <a:spcAft>
                          <a:spcPts val="0"/>
                        </a:spcAft>
                        <a:buNone/>
                      </a:pPr>
                      <a:r>
                        <a:rPr lang="ca" sz="1000">
                          <a:solidFill>
                            <a:schemeClr val="lt1"/>
                          </a:solidFill>
                        </a:rPr>
                        <a:t>Email conversión</a:t>
                      </a:r>
                      <a:endParaRPr sz="1000">
                        <a:solidFill>
                          <a:schemeClr val="lt1"/>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chemeClr val="lt1"/>
                          </a:solidFill>
                        </a:rPr>
                        <a:t>3,5%</a:t>
                      </a:r>
                      <a:endParaRPr sz="1000">
                        <a:solidFill>
                          <a:schemeClr val="lt1"/>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chemeClr val="lt1"/>
                          </a:solidFill>
                        </a:rPr>
                        <a:t>Porcentaje de visitantes que realizan una compra tras llegar desde email de campaña</a:t>
                      </a:r>
                      <a:endParaRPr sz="1000">
                        <a:solidFill>
                          <a:schemeClr val="lt1"/>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chemeClr val="lt1"/>
                          </a:solidFill>
                        </a:rPr>
                        <a:t>En GA (conversiones -&gt; comercio electrónico -&gt; tasa de conversión) filtrado por fuente de email</a:t>
                      </a:r>
                      <a:endParaRPr sz="1000">
                        <a:solidFill>
                          <a:schemeClr val="lt1"/>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r>
              <a:tr h="542000">
                <a:tc>
                  <a:txBody>
                    <a:bodyPr/>
                    <a:lstStyle/>
                    <a:p>
                      <a:pPr indent="0" lvl="0" marL="0" rtl="0" algn="l">
                        <a:spcBef>
                          <a:spcPts val="0"/>
                        </a:spcBef>
                        <a:spcAft>
                          <a:spcPts val="0"/>
                        </a:spcAft>
                        <a:buNone/>
                      </a:pPr>
                      <a:r>
                        <a:rPr lang="ca" sz="1000">
                          <a:solidFill>
                            <a:schemeClr val="lt1"/>
                          </a:solidFill>
                        </a:rPr>
                        <a:t>Tasa apertura BD propia</a:t>
                      </a:r>
                      <a:endParaRPr sz="1000">
                        <a:solidFill>
                          <a:schemeClr val="lt1"/>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chemeClr val="lt1"/>
                          </a:solidFill>
                        </a:rPr>
                        <a:t>22%</a:t>
                      </a:r>
                      <a:endParaRPr sz="1000">
                        <a:solidFill>
                          <a:schemeClr val="lt1"/>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chemeClr val="lt1"/>
                          </a:solidFill>
                        </a:rPr>
                        <a:t>Porcentaje de emails abiertos respecto a los enviados en BD propia</a:t>
                      </a:r>
                      <a:endParaRPr sz="1000">
                        <a:solidFill>
                          <a:schemeClr val="lt1"/>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chemeClr val="lt1"/>
                          </a:solidFill>
                        </a:rPr>
                        <a:t>En plataforma Mailchimp (informes de campaña -&gt; tasa de apertura)</a:t>
                      </a:r>
                      <a:endParaRPr sz="1000">
                        <a:solidFill>
                          <a:schemeClr val="lt1"/>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r>
              <a:tr h="542000">
                <a:tc>
                  <a:txBody>
                    <a:bodyPr/>
                    <a:lstStyle/>
                    <a:p>
                      <a:pPr indent="0" lvl="0" marL="0" rtl="0" algn="l">
                        <a:spcBef>
                          <a:spcPts val="0"/>
                        </a:spcBef>
                        <a:spcAft>
                          <a:spcPts val="0"/>
                        </a:spcAft>
                        <a:buNone/>
                      </a:pPr>
                      <a:r>
                        <a:rPr lang="ca" sz="1000">
                          <a:solidFill>
                            <a:schemeClr val="lt1"/>
                          </a:solidFill>
                        </a:rPr>
                        <a:t>CTR BD alquilada</a:t>
                      </a:r>
                      <a:endParaRPr sz="1000">
                        <a:solidFill>
                          <a:schemeClr val="lt1"/>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chemeClr val="lt1"/>
                          </a:solidFill>
                        </a:rPr>
                        <a:t>1,8%</a:t>
                      </a:r>
                      <a:endParaRPr sz="1000">
                        <a:solidFill>
                          <a:schemeClr val="lt1"/>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chemeClr val="lt1"/>
                          </a:solidFill>
                        </a:rPr>
                        <a:t>Porcentaje de clics en enlaces respecto a emails entregados en BD alquilada</a:t>
                      </a:r>
                      <a:endParaRPr sz="1000">
                        <a:solidFill>
                          <a:schemeClr val="lt1"/>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chemeClr val="lt1"/>
                          </a:solidFill>
                        </a:rPr>
                        <a:t>En informes de Antevenio y UTMs específicos en GA</a:t>
                      </a:r>
                      <a:endParaRPr sz="1000">
                        <a:solidFill>
                          <a:schemeClr val="lt1"/>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1938"/>
        </a:solidFill>
      </p:bgPr>
    </p:bg>
    <p:spTree>
      <p:nvGrpSpPr>
        <p:cNvPr id="81" name="Shape 81"/>
        <p:cNvGrpSpPr/>
        <p:nvPr/>
      </p:nvGrpSpPr>
      <p:grpSpPr>
        <a:xfrm>
          <a:off x="0" y="0"/>
          <a:ext cx="0" cy="0"/>
          <a:chOff x="0" y="0"/>
          <a:chExt cx="0" cy="0"/>
        </a:xfrm>
      </p:grpSpPr>
      <p:sp>
        <p:nvSpPr>
          <p:cNvPr id="82" name="Google Shape;82;p17"/>
          <p:cNvSpPr txBox="1"/>
          <p:nvPr>
            <p:ph type="title"/>
          </p:nvPr>
        </p:nvSpPr>
        <p:spPr>
          <a:xfrm>
            <a:off x="1399200" y="476400"/>
            <a:ext cx="6345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ca" sz="3020">
                <a:solidFill>
                  <a:schemeClr val="lt1"/>
                </a:solidFill>
                <a:latin typeface="Comfortaa"/>
                <a:ea typeface="Comfortaa"/>
                <a:cs typeface="Comfortaa"/>
                <a:sym typeface="Comfortaa"/>
              </a:rPr>
              <a:t>Campañas especiales de </a:t>
            </a:r>
            <a:r>
              <a:rPr lang="ca" sz="3020">
                <a:solidFill>
                  <a:schemeClr val="lt1"/>
                </a:solidFill>
                <a:latin typeface="Comfortaa"/>
                <a:ea typeface="Comfortaa"/>
                <a:cs typeface="Comfortaa"/>
                <a:sym typeface="Comfortaa"/>
              </a:rPr>
              <a:t>email</a:t>
            </a:r>
            <a:endParaRPr sz="3020">
              <a:solidFill>
                <a:schemeClr val="lt1"/>
              </a:solidFill>
              <a:latin typeface="Comfortaa"/>
              <a:ea typeface="Comfortaa"/>
              <a:cs typeface="Comfortaa"/>
              <a:sym typeface="Comfortaa"/>
            </a:endParaRPr>
          </a:p>
        </p:txBody>
      </p:sp>
      <p:sp>
        <p:nvSpPr>
          <p:cNvPr id="83" name="Google Shape;83;p17"/>
          <p:cNvSpPr/>
          <p:nvPr/>
        </p:nvSpPr>
        <p:spPr>
          <a:xfrm>
            <a:off x="344150" y="1340700"/>
            <a:ext cx="3579900" cy="3056400"/>
          </a:xfrm>
          <a:prstGeom prst="roundRect">
            <a:avLst>
              <a:gd fmla="val 16667" name="adj"/>
            </a:avLst>
          </a:prstGeom>
          <a:solidFill>
            <a:srgbClr val="013180"/>
          </a:solidFill>
          <a:ln cap="flat" cmpd="sng" w="19050">
            <a:solidFill>
              <a:srgbClr val="B1CCF9"/>
            </a:solidFill>
            <a:prstDash val="solid"/>
            <a:round/>
            <a:headEnd len="sm" w="sm" type="none"/>
            <a:tailEnd len="sm" w="sm" type="none"/>
          </a:ln>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AutoNum type="arabicPeriod"/>
            </a:pPr>
            <a:r>
              <a:rPr b="1" lang="ca" sz="1300">
                <a:solidFill>
                  <a:schemeClr val="lt1"/>
                </a:solidFill>
              </a:rPr>
              <a:t>Welcome Booster</a:t>
            </a:r>
            <a:endParaRPr b="1" sz="1300">
              <a:solidFill>
                <a:schemeClr val="lt1"/>
              </a:solidFill>
            </a:endParaRPr>
          </a:p>
          <a:p>
            <a:pPr indent="0" lvl="0" marL="0" rtl="0" algn="l">
              <a:spcBef>
                <a:spcPts val="0"/>
              </a:spcBef>
              <a:spcAft>
                <a:spcPts val="0"/>
              </a:spcAft>
              <a:buNone/>
            </a:pPr>
            <a:r>
              <a:t/>
            </a:r>
            <a:endParaRPr b="1" sz="1200">
              <a:solidFill>
                <a:schemeClr val="lt1"/>
              </a:solidFill>
            </a:endParaRPr>
          </a:p>
          <a:p>
            <a:pPr indent="0" lvl="0" marL="0" rtl="0" algn="l">
              <a:spcBef>
                <a:spcPts val="0"/>
              </a:spcBef>
              <a:spcAft>
                <a:spcPts val="0"/>
              </a:spcAft>
              <a:buNone/>
            </a:pPr>
            <a:r>
              <a:rPr b="1" lang="ca" sz="1100">
                <a:solidFill>
                  <a:schemeClr val="lt1"/>
                </a:solidFill>
              </a:rPr>
              <a:t>Objetivo</a:t>
            </a:r>
            <a:r>
              <a:rPr lang="ca" sz="1000">
                <a:solidFill>
                  <a:schemeClr val="lt1"/>
                </a:solidFill>
              </a:rPr>
              <a:t>: Impactar nuevos suscriptores con una secuencia de bienvenida automatizada que convierta.</a:t>
            </a:r>
            <a:endParaRPr sz="1000">
              <a:solidFill>
                <a:schemeClr val="lt1"/>
              </a:solidFill>
            </a:endParaRPr>
          </a:p>
          <a:p>
            <a:pPr indent="0" lvl="0" marL="0" rtl="0" algn="l">
              <a:spcBef>
                <a:spcPts val="0"/>
              </a:spcBef>
              <a:spcAft>
                <a:spcPts val="0"/>
              </a:spcAft>
              <a:buNone/>
            </a:pPr>
            <a:r>
              <a:t/>
            </a:r>
            <a:endParaRPr sz="1000">
              <a:solidFill>
                <a:schemeClr val="lt1"/>
              </a:solidFill>
            </a:endParaRPr>
          </a:p>
          <a:p>
            <a:pPr indent="0" lvl="0" marL="0" rtl="0" algn="l">
              <a:spcBef>
                <a:spcPts val="0"/>
              </a:spcBef>
              <a:spcAft>
                <a:spcPts val="0"/>
              </a:spcAft>
              <a:buNone/>
            </a:pPr>
            <a:r>
              <a:rPr b="1" lang="ca" sz="1100">
                <a:solidFill>
                  <a:schemeClr val="lt1"/>
                </a:solidFill>
              </a:rPr>
              <a:t>Contenido</a:t>
            </a:r>
            <a:r>
              <a:rPr lang="ca" sz="1000">
                <a:solidFill>
                  <a:schemeClr val="lt1"/>
                </a:solidFill>
              </a:rPr>
              <a:t>: </a:t>
            </a:r>
            <a:endParaRPr sz="1000">
              <a:solidFill>
                <a:schemeClr val="lt1"/>
              </a:solidFill>
            </a:endParaRPr>
          </a:p>
          <a:p>
            <a:pPr indent="0" lvl="0" marL="0" rtl="0" algn="l">
              <a:spcBef>
                <a:spcPts val="0"/>
              </a:spcBef>
              <a:spcAft>
                <a:spcPts val="0"/>
              </a:spcAft>
              <a:buNone/>
            </a:pPr>
            <a:r>
              <a:rPr lang="ca" sz="1000">
                <a:solidFill>
                  <a:schemeClr val="lt1"/>
                </a:solidFill>
              </a:rPr>
              <a:t>Día 1: Email de bienvenida con presentación de la marca + cupón -10%</a:t>
            </a:r>
            <a:endParaRPr sz="1000">
              <a:solidFill>
                <a:schemeClr val="lt1"/>
              </a:solidFill>
            </a:endParaRPr>
          </a:p>
          <a:p>
            <a:pPr indent="0" lvl="0" marL="0" rtl="0" algn="l">
              <a:spcBef>
                <a:spcPts val="0"/>
              </a:spcBef>
              <a:spcAft>
                <a:spcPts val="0"/>
              </a:spcAft>
              <a:buNone/>
            </a:pPr>
            <a:r>
              <a:rPr lang="ca" sz="1000">
                <a:solidFill>
                  <a:schemeClr val="lt1"/>
                </a:solidFill>
              </a:rPr>
              <a:t>Día 3: Email con "Top 3 más vendidos" + beneficios de cada uno</a:t>
            </a:r>
            <a:endParaRPr sz="1000">
              <a:solidFill>
                <a:schemeClr val="lt1"/>
              </a:solidFill>
            </a:endParaRPr>
          </a:p>
          <a:p>
            <a:pPr indent="0" lvl="0" marL="0" rtl="0" algn="l">
              <a:spcBef>
                <a:spcPts val="0"/>
              </a:spcBef>
              <a:spcAft>
                <a:spcPts val="0"/>
              </a:spcAft>
              <a:buNone/>
            </a:pPr>
            <a:r>
              <a:rPr lang="ca" sz="1000">
                <a:solidFill>
                  <a:schemeClr val="lt1"/>
                </a:solidFill>
              </a:rPr>
              <a:t>Día 7: Email con testimonios y recomendaciones personalizadas</a:t>
            </a:r>
            <a:endParaRPr sz="1000">
              <a:solidFill>
                <a:schemeClr val="lt1"/>
              </a:solidFill>
            </a:endParaRPr>
          </a:p>
          <a:p>
            <a:pPr indent="0" lvl="0" marL="0" rtl="0" algn="l">
              <a:spcBef>
                <a:spcPts val="0"/>
              </a:spcBef>
              <a:spcAft>
                <a:spcPts val="0"/>
              </a:spcAft>
              <a:buNone/>
            </a:pPr>
            <a:r>
              <a:t/>
            </a:r>
            <a:endParaRPr sz="1000">
              <a:solidFill>
                <a:schemeClr val="lt1"/>
              </a:solidFill>
            </a:endParaRPr>
          </a:p>
          <a:p>
            <a:pPr indent="0" lvl="0" marL="0" rtl="0" algn="l">
              <a:spcBef>
                <a:spcPts val="0"/>
              </a:spcBef>
              <a:spcAft>
                <a:spcPts val="0"/>
              </a:spcAft>
              <a:buNone/>
            </a:pPr>
            <a:r>
              <a:rPr b="1" lang="ca" sz="1100">
                <a:solidFill>
                  <a:schemeClr val="lt1"/>
                </a:solidFill>
              </a:rPr>
              <a:t>Segmento</a:t>
            </a:r>
            <a:r>
              <a:rPr lang="ca" sz="1000">
                <a:solidFill>
                  <a:schemeClr val="lt1"/>
                </a:solidFill>
              </a:rPr>
              <a:t>: Nuevos suscriptores al newsletter Objetivos Tácticos OTC2, OTC4</a:t>
            </a:r>
            <a:endParaRPr sz="1000">
              <a:solidFill>
                <a:schemeClr val="lt1"/>
              </a:solidFill>
            </a:endParaRPr>
          </a:p>
          <a:p>
            <a:pPr indent="0" lvl="0" marL="0" rtl="0" algn="l">
              <a:spcBef>
                <a:spcPts val="0"/>
              </a:spcBef>
              <a:spcAft>
                <a:spcPts val="0"/>
              </a:spcAft>
              <a:buNone/>
            </a:pPr>
            <a:r>
              <a:t/>
            </a:r>
            <a:endParaRPr sz="1000">
              <a:solidFill>
                <a:schemeClr val="lt1"/>
              </a:solidFill>
            </a:endParaRPr>
          </a:p>
          <a:p>
            <a:pPr indent="0" lvl="0" marL="0" rtl="0" algn="l">
              <a:spcBef>
                <a:spcPts val="0"/>
              </a:spcBef>
              <a:spcAft>
                <a:spcPts val="0"/>
              </a:spcAft>
              <a:buNone/>
            </a:pPr>
            <a:r>
              <a:t/>
            </a:r>
            <a:endParaRPr sz="1000">
              <a:solidFill>
                <a:schemeClr val="lt1"/>
              </a:solidFill>
            </a:endParaRPr>
          </a:p>
        </p:txBody>
      </p:sp>
      <p:sp>
        <p:nvSpPr>
          <p:cNvPr id="84" name="Google Shape;84;p17"/>
          <p:cNvSpPr/>
          <p:nvPr/>
        </p:nvSpPr>
        <p:spPr>
          <a:xfrm>
            <a:off x="4749875" y="1340700"/>
            <a:ext cx="3579900" cy="3056400"/>
          </a:xfrm>
          <a:prstGeom prst="roundRect">
            <a:avLst>
              <a:gd fmla="val 16667" name="adj"/>
            </a:avLst>
          </a:prstGeom>
          <a:solidFill>
            <a:srgbClr val="013180"/>
          </a:solidFill>
          <a:ln cap="flat" cmpd="sng" w="19050">
            <a:solidFill>
              <a:srgbClr val="B1CCF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ca" sz="1300">
                <a:solidFill>
                  <a:schemeClr val="lt1"/>
                </a:solidFill>
              </a:rPr>
              <a:t>  2. 	Post-Compra</a:t>
            </a:r>
            <a:endParaRPr b="1" sz="1300">
              <a:solidFill>
                <a:schemeClr val="lt1"/>
              </a:solidFill>
            </a:endParaRPr>
          </a:p>
          <a:p>
            <a:pPr indent="0" lvl="0" marL="0" rtl="0" algn="l">
              <a:spcBef>
                <a:spcPts val="0"/>
              </a:spcBef>
              <a:spcAft>
                <a:spcPts val="0"/>
              </a:spcAft>
              <a:buClr>
                <a:schemeClr val="dk1"/>
              </a:buClr>
              <a:buSzPts val="1100"/>
              <a:buFont typeface="Arial"/>
              <a:buNone/>
            </a:pPr>
            <a:r>
              <a:t/>
            </a:r>
            <a:endParaRPr b="1" sz="1200">
              <a:solidFill>
                <a:schemeClr val="lt1"/>
              </a:solidFill>
            </a:endParaRPr>
          </a:p>
          <a:p>
            <a:pPr indent="0" lvl="0" marL="0" rtl="0" algn="l">
              <a:spcBef>
                <a:spcPts val="0"/>
              </a:spcBef>
              <a:spcAft>
                <a:spcPts val="0"/>
              </a:spcAft>
              <a:buClr>
                <a:schemeClr val="dk1"/>
              </a:buClr>
              <a:buSzPts val="1100"/>
              <a:buFont typeface="Arial"/>
              <a:buNone/>
            </a:pPr>
            <a:r>
              <a:rPr b="1" lang="ca" sz="1100">
                <a:solidFill>
                  <a:schemeClr val="lt1"/>
                </a:solidFill>
              </a:rPr>
              <a:t>Objetivo</a:t>
            </a:r>
            <a:r>
              <a:rPr lang="ca" sz="1000">
                <a:solidFill>
                  <a:schemeClr val="lt1"/>
                </a:solidFill>
              </a:rPr>
              <a:t>: Automatización post-compra para fomentar repetición.</a:t>
            </a:r>
            <a:endParaRPr sz="1000">
              <a:solidFill>
                <a:schemeClr val="lt1"/>
              </a:solidFill>
            </a:endParaRPr>
          </a:p>
          <a:p>
            <a:pPr indent="0" lvl="0" marL="0" rtl="0" algn="l">
              <a:spcBef>
                <a:spcPts val="0"/>
              </a:spcBef>
              <a:spcAft>
                <a:spcPts val="0"/>
              </a:spcAft>
              <a:buClr>
                <a:schemeClr val="dk1"/>
              </a:buClr>
              <a:buSzPts val="1100"/>
              <a:buFont typeface="Arial"/>
              <a:buNone/>
            </a:pPr>
            <a:r>
              <a:t/>
            </a:r>
            <a:endParaRPr sz="1000">
              <a:solidFill>
                <a:schemeClr val="lt1"/>
              </a:solidFill>
            </a:endParaRPr>
          </a:p>
          <a:p>
            <a:pPr indent="0" lvl="0" marL="0" rtl="0" algn="l">
              <a:spcBef>
                <a:spcPts val="0"/>
              </a:spcBef>
              <a:spcAft>
                <a:spcPts val="0"/>
              </a:spcAft>
              <a:buClr>
                <a:schemeClr val="dk1"/>
              </a:buClr>
              <a:buSzPts val="1100"/>
              <a:buFont typeface="Arial"/>
              <a:buNone/>
            </a:pPr>
            <a:r>
              <a:rPr b="1" lang="ca" sz="1100">
                <a:solidFill>
                  <a:schemeClr val="lt1"/>
                </a:solidFill>
              </a:rPr>
              <a:t>Contenido</a:t>
            </a:r>
            <a:r>
              <a:rPr lang="ca" sz="1000">
                <a:solidFill>
                  <a:schemeClr val="lt1"/>
                </a:solidFill>
              </a:rPr>
              <a:t>: </a:t>
            </a:r>
            <a:endParaRPr sz="1000">
              <a:solidFill>
                <a:schemeClr val="lt1"/>
              </a:solidFill>
            </a:endParaRPr>
          </a:p>
          <a:p>
            <a:pPr indent="0" lvl="0" marL="0" rtl="0" algn="l">
              <a:spcBef>
                <a:spcPts val="0"/>
              </a:spcBef>
              <a:spcAft>
                <a:spcPts val="0"/>
              </a:spcAft>
              <a:buNone/>
            </a:pPr>
            <a:r>
              <a:rPr lang="ca" sz="1000">
                <a:solidFill>
                  <a:schemeClr val="lt1"/>
                </a:solidFill>
              </a:rPr>
              <a:t>Día 2 tras compra: Confirmación + recomendaciones complementarias</a:t>
            </a:r>
            <a:br>
              <a:rPr lang="ca" sz="1000">
                <a:solidFill>
                  <a:schemeClr val="lt1"/>
                </a:solidFill>
              </a:rPr>
            </a:br>
            <a:r>
              <a:rPr lang="ca" sz="1000">
                <a:solidFill>
                  <a:schemeClr val="lt1"/>
                </a:solidFill>
              </a:rPr>
              <a:t>Día 7: Recordatorio de cómo usar el producto + beneficios</a:t>
            </a:r>
            <a:br>
              <a:rPr lang="ca" sz="1000">
                <a:solidFill>
                  <a:schemeClr val="lt1"/>
                </a:solidFill>
              </a:rPr>
            </a:br>
            <a:r>
              <a:rPr lang="ca" sz="1000">
                <a:solidFill>
                  <a:schemeClr val="lt1"/>
                </a:solidFill>
              </a:rPr>
              <a:t>Día 10-60: Descuento exclusivo para la segunda compra (10%)</a:t>
            </a:r>
            <a:endParaRPr sz="1000">
              <a:solidFill>
                <a:schemeClr val="lt1"/>
              </a:solidFill>
            </a:endParaRPr>
          </a:p>
          <a:p>
            <a:pPr indent="0" lvl="0" marL="0" rtl="0" algn="l">
              <a:spcBef>
                <a:spcPts val="0"/>
              </a:spcBef>
              <a:spcAft>
                <a:spcPts val="0"/>
              </a:spcAft>
              <a:buClr>
                <a:schemeClr val="dk1"/>
              </a:buClr>
              <a:buSzPts val="1100"/>
              <a:buFont typeface="Arial"/>
              <a:buNone/>
            </a:pPr>
            <a:r>
              <a:t/>
            </a:r>
            <a:endParaRPr sz="1000">
              <a:solidFill>
                <a:schemeClr val="lt1"/>
              </a:solidFill>
            </a:endParaRPr>
          </a:p>
          <a:p>
            <a:pPr indent="0" lvl="0" marL="0" rtl="0" algn="l">
              <a:spcBef>
                <a:spcPts val="0"/>
              </a:spcBef>
              <a:spcAft>
                <a:spcPts val="0"/>
              </a:spcAft>
              <a:buClr>
                <a:schemeClr val="dk1"/>
              </a:buClr>
              <a:buSzPts val="1100"/>
              <a:buFont typeface="Arial"/>
              <a:buNone/>
            </a:pPr>
            <a:r>
              <a:rPr b="1" lang="ca" sz="1100">
                <a:solidFill>
                  <a:schemeClr val="lt1"/>
                </a:solidFill>
              </a:rPr>
              <a:t>Segmento</a:t>
            </a:r>
            <a:r>
              <a:rPr lang="ca" sz="1000">
                <a:solidFill>
                  <a:schemeClr val="lt1"/>
                </a:solidFill>
              </a:rPr>
              <a:t>: Clientes que acaban de comprar Objetivos Táctico OTC1, OTC4</a:t>
            </a:r>
            <a:endParaRPr sz="1000">
              <a:solidFill>
                <a:schemeClr val="lt1"/>
              </a:solidFill>
            </a:endParaRPr>
          </a:p>
          <a:p>
            <a:pPr indent="0" lvl="0" marL="0" rtl="0" algn="l">
              <a:spcBef>
                <a:spcPts val="0"/>
              </a:spcBef>
              <a:spcAft>
                <a:spcPts val="0"/>
              </a:spcAft>
              <a:buNone/>
            </a:pPr>
            <a:r>
              <a:t/>
            </a:r>
            <a:endParaRPr b="1" sz="1200">
              <a:solidFill>
                <a:schemeClr val="lt1"/>
              </a:solidFill>
            </a:endParaRPr>
          </a:p>
          <a:p>
            <a:pPr indent="0" lvl="0" marL="0" rtl="0" algn="l">
              <a:spcBef>
                <a:spcPts val="0"/>
              </a:spcBef>
              <a:spcAft>
                <a:spcPts val="0"/>
              </a:spcAft>
              <a:buNone/>
            </a:pPr>
            <a:r>
              <a:t/>
            </a:r>
            <a:endParaRPr sz="1000">
              <a:solidFill>
                <a:schemeClr val="lt1"/>
              </a:solidFill>
            </a:endParaRPr>
          </a:p>
          <a:p>
            <a:pPr indent="0" lvl="0" marL="0" rtl="0" algn="l">
              <a:spcBef>
                <a:spcPts val="0"/>
              </a:spcBef>
              <a:spcAft>
                <a:spcPts val="0"/>
              </a:spcAft>
              <a:buNone/>
            </a:pPr>
            <a:r>
              <a:t/>
            </a:r>
            <a:endParaRPr sz="1000">
              <a:solidFill>
                <a:schemeClr val="lt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1938"/>
        </a:solidFill>
      </p:bgPr>
    </p:bg>
    <p:spTree>
      <p:nvGrpSpPr>
        <p:cNvPr id="472" name="Shape 472"/>
        <p:cNvGrpSpPr/>
        <p:nvPr/>
      </p:nvGrpSpPr>
      <p:grpSpPr>
        <a:xfrm>
          <a:off x="0" y="0"/>
          <a:ext cx="0" cy="0"/>
          <a:chOff x="0" y="0"/>
          <a:chExt cx="0" cy="0"/>
        </a:xfrm>
      </p:grpSpPr>
      <p:sp>
        <p:nvSpPr>
          <p:cNvPr id="473" name="Google Shape;473;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solidFill>
                  <a:schemeClr val="lt1"/>
                </a:solidFill>
                <a:latin typeface="Comfortaa"/>
                <a:ea typeface="Comfortaa"/>
                <a:cs typeface="Comfortaa"/>
                <a:sym typeface="Comfortaa"/>
              </a:rPr>
              <a:t>KPIs</a:t>
            </a:r>
            <a:endParaRPr>
              <a:solidFill>
                <a:schemeClr val="lt1"/>
              </a:solidFill>
              <a:latin typeface="Comfortaa"/>
              <a:ea typeface="Comfortaa"/>
              <a:cs typeface="Comfortaa"/>
              <a:sym typeface="Comfortaa"/>
            </a:endParaRPr>
          </a:p>
        </p:txBody>
      </p:sp>
      <p:graphicFrame>
        <p:nvGraphicFramePr>
          <p:cNvPr id="474" name="Google Shape;474;p62"/>
          <p:cNvGraphicFramePr/>
          <p:nvPr/>
        </p:nvGraphicFramePr>
        <p:xfrm>
          <a:off x="660900" y="1227325"/>
          <a:ext cx="3000000" cy="3000000"/>
        </p:xfrm>
        <a:graphic>
          <a:graphicData uri="http://schemas.openxmlformats.org/drawingml/2006/table">
            <a:tbl>
              <a:tblPr>
                <a:noFill/>
                <a:tableStyleId>{C92E59F2-2B9A-4284-B048-645611A6A420}</a:tableStyleId>
              </a:tblPr>
              <a:tblGrid>
                <a:gridCol w="1275525"/>
                <a:gridCol w="1045225"/>
                <a:gridCol w="2721200"/>
                <a:gridCol w="2780250"/>
              </a:tblGrid>
              <a:tr h="542000">
                <a:tc>
                  <a:txBody>
                    <a:bodyPr/>
                    <a:lstStyle/>
                    <a:p>
                      <a:pPr indent="0" lvl="0" marL="0" rtl="0" algn="ctr">
                        <a:spcBef>
                          <a:spcPts val="0"/>
                        </a:spcBef>
                        <a:spcAft>
                          <a:spcPts val="0"/>
                        </a:spcAft>
                        <a:buNone/>
                      </a:pPr>
                      <a:r>
                        <a:rPr b="1" lang="ca">
                          <a:solidFill>
                            <a:schemeClr val="lt1"/>
                          </a:solidFill>
                        </a:rPr>
                        <a:t>Aspecto</a:t>
                      </a:r>
                      <a:endParaRPr b="1">
                        <a:solidFill>
                          <a:schemeClr val="lt1"/>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ctr">
                        <a:spcBef>
                          <a:spcPts val="0"/>
                        </a:spcBef>
                        <a:spcAft>
                          <a:spcPts val="0"/>
                        </a:spcAft>
                        <a:buNone/>
                      </a:pPr>
                      <a:r>
                        <a:rPr b="1" lang="ca">
                          <a:solidFill>
                            <a:schemeClr val="lt1"/>
                          </a:solidFill>
                        </a:rPr>
                        <a:t>Valor</a:t>
                      </a:r>
                      <a:endParaRPr b="1">
                        <a:solidFill>
                          <a:schemeClr val="lt1"/>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ctr">
                        <a:spcBef>
                          <a:spcPts val="0"/>
                        </a:spcBef>
                        <a:spcAft>
                          <a:spcPts val="0"/>
                        </a:spcAft>
                        <a:buNone/>
                      </a:pPr>
                      <a:r>
                        <a:rPr b="1" lang="ca">
                          <a:solidFill>
                            <a:schemeClr val="lt1"/>
                          </a:solidFill>
                        </a:rPr>
                        <a:t>KPI</a:t>
                      </a:r>
                      <a:endParaRPr b="1">
                        <a:solidFill>
                          <a:schemeClr val="lt1"/>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ctr">
                        <a:spcBef>
                          <a:spcPts val="0"/>
                        </a:spcBef>
                        <a:spcAft>
                          <a:spcPts val="0"/>
                        </a:spcAft>
                        <a:buNone/>
                      </a:pPr>
                      <a:r>
                        <a:rPr b="1" lang="ca">
                          <a:solidFill>
                            <a:schemeClr val="lt1"/>
                          </a:solidFill>
                        </a:rPr>
                        <a:t>Obtención</a:t>
                      </a:r>
                      <a:endParaRPr b="1">
                        <a:solidFill>
                          <a:schemeClr val="lt1"/>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r>
              <a:tr h="542000">
                <a:tc>
                  <a:txBody>
                    <a:bodyPr/>
                    <a:lstStyle/>
                    <a:p>
                      <a:pPr indent="0" lvl="0" marL="0" rtl="0" algn="l">
                        <a:spcBef>
                          <a:spcPts val="0"/>
                        </a:spcBef>
                        <a:spcAft>
                          <a:spcPts val="0"/>
                        </a:spcAft>
                        <a:buNone/>
                      </a:pPr>
                      <a:r>
                        <a:rPr lang="ca" sz="1000">
                          <a:solidFill>
                            <a:schemeClr val="lt1"/>
                          </a:solidFill>
                        </a:rPr>
                        <a:t>Retención email</a:t>
                      </a:r>
                      <a:endParaRPr sz="1000">
                        <a:solidFill>
                          <a:schemeClr val="lt1"/>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chemeClr val="lt1"/>
                          </a:solidFill>
                        </a:rPr>
                        <a:t>68%</a:t>
                      </a:r>
                      <a:endParaRPr sz="1000">
                        <a:solidFill>
                          <a:schemeClr val="lt1"/>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chemeClr val="lt1"/>
                          </a:solidFill>
                        </a:rPr>
                        <a:t>Porcentaje de suscriptores que permanecen activos tras 6 meses</a:t>
                      </a:r>
                      <a:endParaRPr sz="1000">
                        <a:solidFill>
                          <a:schemeClr val="lt1"/>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chemeClr val="lt1"/>
                          </a:solidFill>
                        </a:rPr>
                        <a:t>En Mailchimp (métricas de audiencia -&gt; retención)</a:t>
                      </a:r>
                      <a:endParaRPr sz="1000">
                        <a:solidFill>
                          <a:schemeClr val="lt1"/>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r>
              <a:tr h="542000">
                <a:tc>
                  <a:txBody>
                    <a:bodyPr/>
                    <a:lstStyle/>
                    <a:p>
                      <a:pPr indent="0" lvl="0" marL="0" rtl="0" algn="l">
                        <a:spcBef>
                          <a:spcPts val="0"/>
                        </a:spcBef>
                        <a:spcAft>
                          <a:spcPts val="0"/>
                        </a:spcAft>
                        <a:buNone/>
                      </a:pPr>
                      <a:r>
                        <a:rPr lang="ca" sz="1000">
                          <a:solidFill>
                            <a:schemeClr val="lt1"/>
                          </a:solidFill>
                        </a:rPr>
                        <a:t>Crecimiento BD</a:t>
                      </a:r>
                      <a:endParaRPr sz="1000">
                        <a:solidFill>
                          <a:schemeClr val="lt1"/>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chemeClr val="lt1"/>
                          </a:solidFill>
                        </a:rPr>
                        <a:t>35%</a:t>
                      </a:r>
                      <a:endParaRPr sz="1000">
                        <a:solidFill>
                          <a:schemeClr val="lt1"/>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chemeClr val="lt1"/>
                          </a:solidFill>
                        </a:rPr>
                        <a:t>Crecimiento trimestral de la base de datos propia</a:t>
                      </a:r>
                      <a:endParaRPr sz="1000">
                        <a:solidFill>
                          <a:schemeClr val="lt1"/>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chemeClr val="lt1"/>
                          </a:solidFill>
                        </a:rPr>
                        <a:t>En Mailchimp (crecimiento de audiencia -&gt; comparativa trimestral)</a:t>
                      </a:r>
                      <a:endParaRPr sz="1000">
                        <a:solidFill>
                          <a:schemeClr val="lt1"/>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r>
              <a:tr h="542000">
                <a:tc>
                  <a:txBody>
                    <a:bodyPr/>
                    <a:lstStyle/>
                    <a:p>
                      <a:pPr indent="0" lvl="0" marL="0" rtl="0" algn="l">
                        <a:spcBef>
                          <a:spcPts val="0"/>
                        </a:spcBef>
                        <a:spcAft>
                          <a:spcPts val="0"/>
                        </a:spcAft>
                        <a:buNone/>
                      </a:pPr>
                      <a:r>
                        <a:rPr lang="ca" sz="1000">
                          <a:solidFill>
                            <a:schemeClr val="lt1"/>
                          </a:solidFill>
                        </a:rPr>
                        <a:t>Referidos email</a:t>
                      </a:r>
                      <a:endParaRPr sz="1000">
                        <a:solidFill>
                          <a:schemeClr val="lt1"/>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chemeClr val="lt1"/>
                          </a:solidFill>
                        </a:rPr>
                        <a:t>15%</a:t>
                      </a:r>
                      <a:endParaRPr sz="1000">
                        <a:solidFill>
                          <a:schemeClr val="lt1"/>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chemeClr val="lt1"/>
                          </a:solidFill>
                        </a:rPr>
                        <a:t>Porcentaje de nuevos suscriptores que provienen de programa de referidos</a:t>
                      </a:r>
                      <a:endParaRPr sz="1000">
                        <a:solidFill>
                          <a:schemeClr val="lt1"/>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l">
                        <a:spcBef>
                          <a:spcPts val="0"/>
                        </a:spcBef>
                        <a:spcAft>
                          <a:spcPts val="0"/>
                        </a:spcAft>
                        <a:buNone/>
                      </a:pPr>
                      <a:r>
                        <a:rPr lang="ca" sz="1000">
                          <a:solidFill>
                            <a:schemeClr val="lt1"/>
                          </a:solidFill>
                        </a:rPr>
                        <a:t>Con Campaign url builder y en GA (informes -&gt; adquisición -&gt; campaña asociada a referidos)</a:t>
                      </a:r>
                      <a:endParaRPr sz="1000">
                        <a:solidFill>
                          <a:schemeClr val="lt1"/>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1938"/>
        </a:solidFill>
      </p:bgPr>
    </p:bg>
    <p:spTree>
      <p:nvGrpSpPr>
        <p:cNvPr id="478" name="Shape 478"/>
        <p:cNvGrpSpPr/>
        <p:nvPr/>
      </p:nvGrpSpPr>
      <p:grpSpPr>
        <a:xfrm>
          <a:off x="0" y="0"/>
          <a:ext cx="0" cy="0"/>
          <a:chOff x="0" y="0"/>
          <a:chExt cx="0" cy="0"/>
        </a:xfrm>
      </p:grpSpPr>
      <p:sp>
        <p:nvSpPr>
          <p:cNvPr id="479" name="Google Shape;479;p63"/>
          <p:cNvSpPr txBox="1"/>
          <p:nvPr>
            <p:ph type="ctrTitle"/>
          </p:nvPr>
        </p:nvSpPr>
        <p:spPr>
          <a:xfrm>
            <a:off x="311708" y="1545450"/>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ca">
                <a:solidFill>
                  <a:schemeClr val="lt1"/>
                </a:solidFill>
                <a:latin typeface="Comfortaa Medium"/>
                <a:ea typeface="Comfortaa Medium"/>
                <a:cs typeface="Comfortaa Medium"/>
                <a:sym typeface="Comfortaa Medium"/>
              </a:rPr>
              <a:t>Gracias por vuestra atención</a:t>
            </a:r>
            <a:endParaRPr>
              <a:solidFill>
                <a:schemeClr val="lt1"/>
              </a:solidFill>
              <a:latin typeface="Comfortaa Medium"/>
              <a:ea typeface="Comfortaa Medium"/>
              <a:cs typeface="Comfortaa Medium"/>
              <a:sym typeface="Comfortaa Medium"/>
            </a:endParaRPr>
          </a:p>
        </p:txBody>
      </p:sp>
      <p:pic>
        <p:nvPicPr>
          <p:cNvPr id="480" name="Google Shape;480;p63"/>
          <p:cNvPicPr preferRelativeResize="0"/>
          <p:nvPr/>
        </p:nvPicPr>
        <p:blipFill rotWithShape="1">
          <a:blip r:embed="rId3">
            <a:alphaModFix/>
          </a:blip>
          <a:srcRect b="47673" l="7969" r="7876" t="42442"/>
          <a:stretch/>
        </p:blipFill>
        <p:spPr>
          <a:xfrm>
            <a:off x="1166675" y="3598050"/>
            <a:ext cx="6810650" cy="529651"/>
          </a:xfrm>
          <a:prstGeom prst="rect">
            <a:avLst/>
          </a:prstGeom>
          <a:noFill/>
          <a:ln>
            <a:noFill/>
          </a:ln>
        </p:spPr>
      </p:pic>
      <p:pic>
        <p:nvPicPr>
          <p:cNvPr id="481" name="Google Shape;481;p63"/>
          <p:cNvPicPr preferRelativeResize="0"/>
          <p:nvPr/>
        </p:nvPicPr>
        <p:blipFill rotWithShape="1">
          <a:blip r:embed="rId3">
            <a:alphaModFix/>
          </a:blip>
          <a:srcRect b="47673" l="7969" r="7876" t="42442"/>
          <a:stretch/>
        </p:blipFill>
        <p:spPr>
          <a:xfrm flipH="1">
            <a:off x="1166675" y="1015800"/>
            <a:ext cx="6810650" cy="529651"/>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1938"/>
        </a:solidFill>
      </p:bgPr>
    </p:bg>
    <p:spTree>
      <p:nvGrpSpPr>
        <p:cNvPr id="485" name="Shape 485"/>
        <p:cNvGrpSpPr/>
        <p:nvPr/>
      </p:nvGrpSpPr>
      <p:grpSpPr>
        <a:xfrm>
          <a:off x="0" y="0"/>
          <a:ext cx="0" cy="0"/>
          <a:chOff x="0" y="0"/>
          <a:chExt cx="0" cy="0"/>
        </a:xfrm>
      </p:grpSpPr>
      <p:sp>
        <p:nvSpPr>
          <p:cNvPr id="486" name="Google Shape;486;p64"/>
          <p:cNvSpPr txBox="1"/>
          <p:nvPr>
            <p:ph type="title"/>
          </p:nvPr>
        </p:nvSpPr>
        <p:spPr>
          <a:xfrm>
            <a:off x="2761650" y="2032350"/>
            <a:ext cx="3620700" cy="107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ca" sz="5020">
                <a:solidFill>
                  <a:schemeClr val="lt1"/>
                </a:solidFill>
                <a:latin typeface="Comfortaa"/>
                <a:ea typeface="Comfortaa"/>
                <a:cs typeface="Comfortaa"/>
                <a:sym typeface="Comfortaa"/>
              </a:rPr>
              <a:t>Anexos</a:t>
            </a:r>
            <a:endParaRPr sz="5020">
              <a:solidFill>
                <a:schemeClr val="lt1"/>
              </a:solidFill>
              <a:latin typeface="Comfortaa"/>
              <a:ea typeface="Comfortaa"/>
              <a:cs typeface="Comfortaa"/>
              <a:sym typeface="Comfortaa"/>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1938"/>
        </a:solidFill>
      </p:bgPr>
    </p:bg>
    <p:spTree>
      <p:nvGrpSpPr>
        <p:cNvPr id="490" name="Shape 490"/>
        <p:cNvGrpSpPr/>
        <p:nvPr/>
      </p:nvGrpSpPr>
      <p:grpSpPr>
        <a:xfrm>
          <a:off x="0" y="0"/>
          <a:ext cx="0" cy="0"/>
          <a:chOff x="0" y="0"/>
          <a:chExt cx="0" cy="0"/>
        </a:xfrm>
      </p:grpSpPr>
      <p:sp>
        <p:nvSpPr>
          <p:cNvPr id="491" name="Google Shape;491;p65"/>
          <p:cNvSpPr txBox="1"/>
          <p:nvPr>
            <p:ph type="title"/>
          </p:nvPr>
        </p:nvSpPr>
        <p:spPr>
          <a:xfrm>
            <a:off x="1399200" y="476400"/>
            <a:ext cx="6345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990"/>
              <a:buFont typeface="Arial"/>
              <a:buNone/>
            </a:pPr>
            <a:r>
              <a:rPr lang="ca" sz="3020">
                <a:solidFill>
                  <a:schemeClr val="lt1"/>
                </a:solidFill>
                <a:latin typeface="Comfortaa"/>
                <a:ea typeface="Comfortaa"/>
                <a:cs typeface="Comfortaa"/>
                <a:sym typeface="Comfortaa"/>
              </a:rPr>
              <a:t>Campañas de email</a:t>
            </a:r>
            <a:endParaRPr sz="3020">
              <a:solidFill>
                <a:schemeClr val="lt1"/>
              </a:solidFill>
              <a:latin typeface="Comfortaa"/>
              <a:ea typeface="Comfortaa"/>
              <a:cs typeface="Comfortaa"/>
              <a:sym typeface="Comfortaa"/>
            </a:endParaRPr>
          </a:p>
        </p:txBody>
      </p:sp>
      <p:sp>
        <p:nvSpPr>
          <p:cNvPr id="492" name="Google Shape;492;p65"/>
          <p:cNvSpPr/>
          <p:nvPr/>
        </p:nvSpPr>
        <p:spPr>
          <a:xfrm>
            <a:off x="2140925" y="1420925"/>
            <a:ext cx="3579900" cy="3056400"/>
          </a:xfrm>
          <a:prstGeom prst="roundRect">
            <a:avLst>
              <a:gd fmla="val 16667" name="adj"/>
            </a:avLst>
          </a:prstGeom>
          <a:solidFill>
            <a:srgbClr val="013180"/>
          </a:solidFill>
          <a:ln cap="flat" cmpd="sng" w="19050">
            <a:solidFill>
              <a:srgbClr val="B1CCF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ca" sz="1300">
                <a:solidFill>
                  <a:schemeClr val="lt1"/>
                </a:solidFill>
              </a:rPr>
              <a:t>  3. 	</a:t>
            </a:r>
            <a:r>
              <a:rPr b="1" lang="ca" sz="1300">
                <a:solidFill>
                  <a:schemeClr val="lt1"/>
                </a:solidFill>
              </a:rPr>
              <a:t>Campaña temática mensual</a:t>
            </a:r>
            <a:endParaRPr b="1" sz="1300">
              <a:solidFill>
                <a:schemeClr val="lt1"/>
              </a:solidFill>
            </a:endParaRPr>
          </a:p>
          <a:p>
            <a:pPr indent="0" lvl="0" marL="0" rtl="0" algn="l">
              <a:spcBef>
                <a:spcPts val="0"/>
              </a:spcBef>
              <a:spcAft>
                <a:spcPts val="0"/>
              </a:spcAft>
              <a:buNone/>
            </a:pPr>
            <a:r>
              <a:t/>
            </a:r>
            <a:endParaRPr b="1" sz="1200">
              <a:solidFill>
                <a:schemeClr val="lt1"/>
              </a:solidFill>
            </a:endParaRPr>
          </a:p>
          <a:p>
            <a:pPr indent="0" lvl="0" marL="0" rtl="0" algn="l">
              <a:spcBef>
                <a:spcPts val="0"/>
              </a:spcBef>
              <a:spcAft>
                <a:spcPts val="0"/>
              </a:spcAft>
              <a:buNone/>
            </a:pPr>
            <a:r>
              <a:rPr b="1" lang="ca" sz="1100">
                <a:solidFill>
                  <a:schemeClr val="lt1"/>
                </a:solidFill>
              </a:rPr>
              <a:t>Objetivo</a:t>
            </a:r>
            <a:r>
              <a:rPr lang="ca" sz="1000">
                <a:solidFill>
                  <a:schemeClr val="lt1"/>
                </a:solidFill>
              </a:rPr>
              <a:t>: </a:t>
            </a:r>
            <a:r>
              <a:rPr lang="ca" sz="1000">
                <a:solidFill>
                  <a:schemeClr val="lt1"/>
                </a:solidFill>
              </a:rPr>
              <a:t>Vincular a los suscriptores con un plan de 30 días de salud o fitness, que recomiende productos de vuestra tienda.</a:t>
            </a:r>
            <a:endParaRPr sz="1000">
              <a:solidFill>
                <a:schemeClr val="lt1"/>
              </a:solidFill>
            </a:endParaRPr>
          </a:p>
          <a:p>
            <a:pPr indent="0" lvl="0" marL="0" rtl="0" algn="l">
              <a:spcBef>
                <a:spcPts val="0"/>
              </a:spcBef>
              <a:spcAft>
                <a:spcPts val="0"/>
              </a:spcAft>
              <a:buNone/>
            </a:pPr>
            <a:r>
              <a:t/>
            </a:r>
            <a:endParaRPr sz="1000">
              <a:solidFill>
                <a:schemeClr val="lt1"/>
              </a:solidFill>
            </a:endParaRPr>
          </a:p>
          <a:p>
            <a:pPr indent="0" lvl="0" marL="0" rtl="0" algn="l">
              <a:spcBef>
                <a:spcPts val="0"/>
              </a:spcBef>
              <a:spcAft>
                <a:spcPts val="0"/>
              </a:spcAft>
              <a:buNone/>
            </a:pPr>
            <a:r>
              <a:rPr b="1" lang="ca" sz="1100">
                <a:solidFill>
                  <a:schemeClr val="lt1"/>
                </a:solidFill>
              </a:rPr>
              <a:t>Contenido</a:t>
            </a:r>
            <a:r>
              <a:rPr lang="ca" sz="1000">
                <a:solidFill>
                  <a:schemeClr val="lt1"/>
                </a:solidFill>
              </a:rPr>
              <a:t>: </a:t>
            </a:r>
            <a:endParaRPr sz="1000">
              <a:solidFill>
                <a:schemeClr val="lt1"/>
              </a:solidFill>
            </a:endParaRPr>
          </a:p>
          <a:p>
            <a:pPr indent="0" lvl="0" marL="0" rtl="0" algn="l">
              <a:spcBef>
                <a:spcPts val="0"/>
              </a:spcBef>
              <a:spcAft>
                <a:spcPts val="0"/>
              </a:spcAft>
              <a:buNone/>
            </a:pPr>
            <a:r>
              <a:rPr lang="ca" sz="1000">
                <a:solidFill>
                  <a:schemeClr val="lt1"/>
                </a:solidFill>
              </a:rPr>
              <a:t>Día 1: Calendario de retos + lista de productos sugeridos</a:t>
            </a:r>
            <a:br>
              <a:rPr lang="ca" sz="1000">
                <a:solidFill>
                  <a:schemeClr val="lt1"/>
                </a:solidFill>
              </a:rPr>
            </a:br>
            <a:r>
              <a:rPr lang="ca" sz="1000">
                <a:solidFill>
                  <a:schemeClr val="lt1"/>
                </a:solidFill>
              </a:rPr>
              <a:t>Día 10: Consejo de motivación + promoción especial para </a:t>
            </a:r>
            <a:r>
              <a:rPr lang="ca" sz="1000">
                <a:solidFill>
                  <a:schemeClr val="lt1"/>
                </a:solidFill>
              </a:rPr>
              <a:t>productos sugeridos </a:t>
            </a:r>
            <a:r>
              <a:rPr lang="ca" sz="1000">
                <a:solidFill>
                  <a:schemeClr val="lt1"/>
                </a:solidFill>
              </a:rPr>
              <a:t>(-10%)</a:t>
            </a:r>
            <a:br>
              <a:rPr lang="ca" sz="1000">
                <a:solidFill>
                  <a:schemeClr val="lt1"/>
                </a:solidFill>
              </a:rPr>
            </a:br>
            <a:r>
              <a:rPr lang="ca" sz="1000">
                <a:solidFill>
                  <a:schemeClr val="lt1"/>
                </a:solidFill>
              </a:rPr>
              <a:t>Día 30: Descuento final + encuesta de feedback</a:t>
            </a:r>
            <a:endParaRPr sz="1000">
              <a:solidFill>
                <a:schemeClr val="lt1"/>
              </a:solidFill>
            </a:endParaRPr>
          </a:p>
          <a:p>
            <a:pPr indent="0" lvl="0" marL="0" rtl="0" algn="l">
              <a:spcBef>
                <a:spcPts val="0"/>
              </a:spcBef>
              <a:spcAft>
                <a:spcPts val="0"/>
              </a:spcAft>
              <a:buNone/>
            </a:pPr>
            <a:r>
              <a:t/>
            </a:r>
            <a:endParaRPr sz="1000">
              <a:solidFill>
                <a:schemeClr val="lt1"/>
              </a:solidFill>
            </a:endParaRPr>
          </a:p>
          <a:p>
            <a:pPr indent="0" lvl="0" marL="0" rtl="0" algn="l">
              <a:spcBef>
                <a:spcPts val="0"/>
              </a:spcBef>
              <a:spcAft>
                <a:spcPts val="0"/>
              </a:spcAft>
              <a:buNone/>
            </a:pPr>
            <a:r>
              <a:rPr b="1" lang="ca" sz="1100">
                <a:solidFill>
                  <a:schemeClr val="lt1"/>
                </a:solidFill>
              </a:rPr>
              <a:t>Segmento</a:t>
            </a:r>
            <a:r>
              <a:rPr lang="ca" sz="1000">
                <a:solidFill>
                  <a:schemeClr val="lt1"/>
                </a:solidFill>
              </a:rPr>
              <a:t>: </a:t>
            </a:r>
            <a:r>
              <a:rPr lang="ca" sz="1000">
                <a:solidFill>
                  <a:schemeClr val="lt1"/>
                </a:solidFill>
              </a:rPr>
              <a:t>Lista completa del newsletter</a:t>
            </a:r>
            <a:endParaRPr sz="1000">
              <a:solidFill>
                <a:schemeClr val="lt1"/>
              </a:solidFill>
            </a:endParaRPr>
          </a:p>
          <a:p>
            <a:pPr indent="0" lvl="0" marL="0" rtl="0" algn="l">
              <a:spcBef>
                <a:spcPts val="0"/>
              </a:spcBef>
              <a:spcAft>
                <a:spcPts val="0"/>
              </a:spcAft>
              <a:buNone/>
            </a:pPr>
            <a:r>
              <a:rPr lang="ca" sz="1000">
                <a:solidFill>
                  <a:schemeClr val="lt1"/>
                </a:solidFill>
              </a:rPr>
              <a:t> Objetivos Táctico OTC3, </a:t>
            </a:r>
            <a:r>
              <a:rPr lang="ca" sz="1000">
                <a:solidFill>
                  <a:schemeClr val="lt1"/>
                </a:solidFill>
              </a:rPr>
              <a:t>OTC4</a:t>
            </a:r>
            <a:endParaRPr sz="1000">
              <a:solidFill>
                <a:schemeClr val="lt1"/>
              </a:solidFill>
            </a:endParaRPr>
          </a:p>
          <a:p>
            <a:pPr indent="0" lvl="0" marL="0" rtl="0" algn="l">
              <a:spcBef>
                <a:spcPts val="0"/>
              </a:spcBef>
              <a:spcAft>
                <a:spcPts val="0"/>
              </a:spcAft>
              <a:buNone/>
            </a:pPr>
            <a:r>
              <a:t/>
            </a:r>
            <a:endParaRPr b="1" sz="1200">
              <a:solidFill>
                <a:schemeClr val="lt1"/>
              </a:solidFill>
            </a:endParaRPr>
          </a:p>
          <a:p>
            <a:pPr indent="0" lvl="0" marL="0" rtl="0" algn="l">
              <a:spcBef>
                <a:spcPts val="0"/>
              </a:spcBef>
              <a:spcAft>
                <a:spcPts val="0"/>
              </a:spcAft>
              <a:buNone/>
            </a:pPr>
            <a:r>
              <a:t/>
            </a:r>
            <a:endParaRPr sz="1000">
              <a:solidFill>
                <a:schemeClr val="lt1"/>
              </a:solidFill>
            </a:endParaRPr>
          </a:p>
          <a:p>
            <a:pPr indent="0" lvl="0" marL="0" rtl="0" algn="l">
              <a:spcBef>
                <a:spcPts val="0"/>
              </a:spcBef>
              <a:spcAft>
                <a:spcPts val="0"/>
              </a:spcAft>
              <a:buNone/>
            </a:pPr>
            <a:r>
              <a:t/>
            </a:r>
            <a:endParaRPr sz="1000">
              <a:solidFill>
                <a:schemeClr val="lt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1938"/>
        </a:solidFill>
      </p:bgPr>
    </p:bg>
    <p:spTree>
      <p:nvGrpSpPr>
        <p:cNvPr id="496" name="Shape 496"/>
        <p:cNvGrpSpPr/>
        <p:nvPr/>
      </p:nvGrpSpPr>
      <p:grpSpPr>
        <a:xfrm>
          <a:off x="0" y="0"/>
          <a:ext cx="0" cy="0"/>
          <a:chOff x="0" y="0"/>
          <a:chExt cx="0" cy="0"/>
        </a:xfrm>
      </p:grpSpPr>
      <p:sp>
        <p:nvSpPr>
          <p:cNvPr id="497" name="Google Shape;497;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ca">
                <a:solidFill>
                  <a:schemeClr val="lt1"/>
                </a:solidFill>
                <a:latin typeface="Comfortaa"/>
                <a:ea typeface="Comfortaa"/>
                <a:cs typeface="Comfortaa"/>
                <a:sym typeface="Comfortaa"/>
              </a:rPr>
              <a:t>Link a Email:</a:t>
            </a:r>
            <a:endParaRPr>
              <a:solidFill>
                <a:schemeClr val="lt1"/>
              </a:solidFill>
              <a:latin typeface="Comfortaa"/>
              <a:ea typeface="Comfortaa"/>
              <a:cs typeface="Comfortaa"/>
              <a:sym typeface="Comfortaa"/>
            </a:endParaRPr>
          </a:p>
        </p:txBody>
      </p:sp>
      <p:sp>
        <p:nvSpPr>
          <p:cNvPr id="498" name="Google Shape;498;p66"/>
          <p:cNvSpPr txBox="1"/>
          <p:nvPr/>
        </p:nvSpPr>
        <p:spPr>
          <a:xfrm>
            <a:off x="83950" y="2263950"/>
            <a:ext cx="39342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ca">
                <a:solidFill>
                  <a:schemeClr val="lt1"/>
                </a:solidFill>
              </a:rPr>
              <a:t>https://mailchi.mp/73273b40dec2/este-verano-compra-los-mejores-suplementos</a:t>
            </a:r>
            <a:endParaRPr>
              <a:solidFill>
                <a:schemeClr val="lt1"/>
              </a:solidFill>
            </a:endParaRPr>
          </a:p>
        </p:txBody>
      </p:sp>
      <p:pic>
        <p:nvPicPr>
          <p:cNvPr id="499" name="Google Shape;499;p66"/>
          <p:cNvPicPr preferRelativeResize="0"/>
          <p:nvPr/>
        </p:nvPicPr>
        <p:blipFill>
          <a:blip r:embed="rId3">
            <a:alphaModFix/>
          </a:blip>
          <a:stretch>
            <a:fillRect/>
          </a:stretch>
        </p:blipFill>
        <p:spPr>
          <a:xfrm>
            <a:off x="4052750" y="661263"/>
            <a:ext cx="1946671" cy="3820975"/>
          </a:xfrm>
          <a:prstGeom prst="rect">
            <a:avLst/>
          </a:prstGeom>
          <a:noFill/>
          <a:ln>
            <a:noFill/>
          </a:ln>
        </p:spPr>
      </p:pic>
      <p:pic>
        <p:nvPicPr>
          <p:cNvPr id="500" name="Google Shape;500;p66"/>
          <p:cNvPicPr preferRelativeResize="0"/>
          <p:nvPr/>
        </p:nvPicPr>
        <p:blipFill>
          <a:blip r:embed="rId4">
            <a:alphaModFix/>
          </a:blip>
          <a:stretch>
            <a:fillRect/>
          </a:stretch>
        </p:blipFill>
        <p:spPr>
          <a:xfrm>
            <a:off x="6096825" y="1017725"/>
            <a:ext cx="1946675" cy="3410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1938"/>
        </a:solidFill>
      </p:bgPr>
    </p:bg>
    <p:spTree>
      <p:nvGrpSpPr>
        <p:cNvPr id="88" name="Shape 88"/>
        <p:cNvGrpSpPr/>
        <p:nvPr/>
      </p:nvGrpSpPr>
      <p:grpSpPr>
        <a:xfrm>
          <a:off x="0" y="0"/>
          <a:ext cx="0" cy="0"/>
          <a:chOff x="0" y="0"/>
          <a:chExt cx="0" cy="0"/>
        </a:xfrm>
      </p:grpSpPr>
      <p:sp>
        <p:nvSpPr>
          <p:cNvPr id="89" name="Google Shape;89;p18"/>
          <p:cNvSpPr txBox="1"/>
          <p:nvPr/>
        </p:nvSpPr>
        <p:spPr>
          <a:xfrm>
            <a:off x="2279700" y="397750"/>
            <a:ext cx="4584600" cy="649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ca" sz="3020">
                <a:solidFill>
                  <a:schemeClr val="lt1"/>
                </a:solidFill>
                <a:latin typeface="Comfortaa"/>
                <a:ea typeface="Comfortaa"/>
                <a:cs typeface="Comfortaa"/>
                <a:sym typeface="Comfortaa"/>
              </a:rPr>
              <a:t>Objetivos Tácticos</a:t>
            </a:r>
            <a:endParaRPr sz="3020">
              <a:solidFill>
                <a:schemeClr val="lt1"/>
              </a:solidFill>
              <a:latin typeface="Comfortaa"/>
              <a:ea typeface="Comfortaa"/>
              <a:cs typeface="Comfortaa"/>
              <a:sym typeface="Comfortaa"/>
            </a:endParaRPr>
          </a:p>
        </p:txBody>
      </p:sp>
      <p:graphicFrame>
        <p:nvGraphicFramePr>
          <p:cNvPr id="90" name="Google Shape;90;p18"/>
          <p:cNvGraphicFramePr/>
          <p:nvPr/>
        </p:nvGraphicFramePr>
        <p:xfrm>
          <a:off x="1571063" y="1168300"/>
          <a:ext cx="3000000" cy="3000000"/>
        </p:xfrm>
        <a:graphic>
          <a:graphicData uri="http://schemas.openxmlformats.org/drawingml/2006/table">
            <a:tbl>
              <a:tblPr>
                <a:noFill/>
                <a:tableStyleId>{C92E59F2-2B9A-4284-B048-645611A6A420}</a:tableStyleId>
              </a:tblPr>
              <a:tblGrid>
                <a:gridCol w="1086275"/>
                <a:gridCol w="1932000"/>
                <a:gridCol w="1673075"/>
                <a:gridCol w="1310525"/>
              </a:tblGrid>
              <a:tr h="649900">
                <a:tc>
                  <a:txBody>
                    <a:bodyPr/>
                    <a:lstStyle/>
                    <a:p>
                      <a:pPr indent="0" lvl="0" marL="0" rtl="0" algn="ctr">
                        <a:spcBef>
                          <a:spcPts val="0"/>
                        </a:spcBef>
                        <a:spcAft>
                          <a:spcPts val="0"/>
                        </a:spcAft>
                        <a:buNone/>
                      </a:pPr>
                      <a:r>
                        <a:rPr b="1" lang="ca" sz="1500">
                          <a:solidFill>
                            <a:srgbClr val="FFFFFF"/>
                          </a:solidFill>
                        </a:rPr>
                        <a:t>ID</a:t>
                      </a:r>
                      <a:endParaRPr b="1" sz="1500">
                        <a:solidFill>
                          <a:srgbClr val="FFFFFF"/>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ctr">
                        <a:spcBef>
                          <a:spcPts val="0"/>
                        </a:spcBef>
                        <a:spcAft>
                          <a:spcPts val="0"/>
                        </a:spcAft>
                        <a:buNone/>
                      </a:pPr>
                      <a:r>
                        <a:rPr b="1" lang="ca" sz="1500">
                          <a:solidFill>
                            <a:srgbClr val="FFFFFF"/>
                          </a:solidFill>
                        </a:rPr>
                        <a:t>OBJETIVO</a:t>
                      </a:r>
                      <a:endParaRPr b="1" sz="1500">
                        <a:solidFill>
                          <a:srgbClr val="FFFFFF"/>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ctr">
                        <a:spcBef>
                          <a:spcPts val="0"/>
                        </a:spcBef>
                        <a:spcAft>
                          <a:spcPts val="0"/>
                        </a:spcAft>
                        <a:buNone/>
                      </a:pPr>
                      <a:r>
                        <a:rPr b="1" lang="ca" sz="1500">
                          <a:solidFill>
                            <a:srgbClr val="FFFFFF"/>
                          </a:solidFill>
                        </a:rPr>
                        <a:t>ON</a:t>
                      </a:r>
                      <a:endParaRPr b="1" sz="1500">
                        <a:solidFill>
                          <a:srgbClr val="FFFFFF"/>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ctr">
                        <a:spcBef>
                          <a:spcPts val="0"/>
                        </a:spcBef>
                        <a:spcAft>
                          <a:spcPts val="0"/>
                        </a:spcAft>
                        <a:buNone/>
                      </a:pPr>
                      <a:r>
                        <a:rPr b="1" lang="ca" sz="1500">
                          <a:solidFill>
                            <a:srgbClr val="FFFFFF"/>
                          </a:solidFill>
                        </a:rPr>
                        <a:t>TdC</a:t>
                      </a:r>
                      <a:endParaRPr b="1" sz="1500">
                        <a:solidFill>
                          <a:srgbClr val="FFFFFF"/>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r>
              <a:tr h="665025">
                <a:tc>
                  <a:txBody>
                    <a:bodyPr/>
                    <a:lstStyle/>
                    <a:p>
                      <a:pPr indent="0" lvl="0" marL="0" rtl="0" algn="ctr">
                        <a:spcBef>
                          <a:spcPts val="0"/>
                        </a:spcBef>
                        <a:spcAft>
                          <a:spcPts val="0"/>
                        </a:spcAft>
                        <a:buNone/>
                      </a:pPr>
                      <a:r>
                        <a:rPr lang="ca" sz="1200">
                          <a:solidFill>
                            <a:srgbClr val="FFFFFF"/>
                          </a:solidFill>
                        </a:rPr>
                        <a:t>OTC1</a:t>
                      </a:r>
                      <a:endParaRPr sz="1200">
                        <a:solidFill>
                          <a:srgbClr val="FFFFFF"/>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ctr">
                        <a:spcBef>
                          <a:spcPts val="0"/>
                        </a:spcBef>
                        <a:spcAft>
                          <a:spcPts val="0"/>
                        </a:spcAft>
                        <a:buNone/>
                      </a:pPr>
                      <a:r>
                        <a:rPr lang="ca" sz="1200">
                          <a:solidFill>
                            <a:srgbClr val="FFFFFF"/>
                          </a:solidFill>
                        </a:rPr>
                        <a:t>83 000 de compras completadas por usuarios en 1 año</a:t>
                      </a:r>
                      <a:endParaRPr sz="1200">
                        <a:solidFill>
                          <a:srgbClr val="FFFFFF"/>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ctr">
                        <a:spcBef>
                          <a:spcPts val="0"/>
                        </a:spcBef>
                        <a:spcAft>
                          <a:spcPts val="0"/>
                        </a:spcAft>
                        <a:buNone/>
                      </a:pPr>
                      <a:r>
                        <a:rPr lang="ca" sz="1200">
                          <a:solidFill>
                            <a:srgbClr val="FFFFFF"/>
                          </a:solidFill>
                        </a:rPr>
                        <a:t>ON1</a:t>
                      </a:r>
                      <a:endParaRPr sz="1200">
                        <a:solidFill>
                          <a:srgbClr val="FFFFFF"/>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ctr">
                        <a:spcBef>
                          <a:spcPts val="0"/>
                        </a:spcBef>
                        <a:spcAft>
                          <a:spcPts val="0"/>
                        </a:spcAft>
                        <a:buNone/>
                      </a:pPr>
                      <a:r>
                        <a:rPr lang="ca" sz="1200">
                          <a:solidFill>
                            <a:srgbClr val="FFFFFF"/>
                          </a:solidFill>
                        </a:rPr>
                        <a:t>47%</a:t>
                      </a:r>
                      <a:endParaRPr sz="1200">
                        <a:solidFill>
                          <a:srgbClr val="FFFFFF"/>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r>
              <a:tr h="665025">
                <a:tc>
                  <a:txBody>
                    <a:bodyPr/>
                    <a:lstStyle/>
                    <a:p>
                      <a:pPr indent="0" lvl="0" marL="0" rtl="0" algn="ctr">
                        <a:spcBef>
                          <a:spcPts val="0"/>
                        </a:spcBef>
                        <a:spcAft>
                          <a:spcPts val="0"/>
                        </a:spcAft>
                        <a:buNone/>
                      </a:pPr>
                      <a:r>
                        <a:rPr lang="ca" sz="1200">
                          <a:solidFill>
                            <a:srgbClr val="FFFFFF"/>
                          </a:solidFill>
                        </a:rPr>
                        <a:t>OTC2</a:t>
                      </a:r>
                      <a:endParaRPr sz="1200">
                        <a:solidFill>
                          <a:srgbClr val="FFFFFF"/>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ctr">
                        <a:spcBef>
                          <a:spcPts val="0"/>
                        </a:spcBef>
                        <a:spcAft>
                          <a:spcPts val="0"/>
                        </a:spcAft>
                        <a:buNone/>
                      </a:pPr>
                      <a:r>
                        <a:rPr lang="ca" sz="1200">
                          <a:solidFill>
                            <a:srgbClr val="FFFFFF"/>
                          </a:solidFill>
                        </a:rPr>
                        <a:t>Alcanzar 60 450 total de registros en 1 año</a:t>
                      </a:r>
                      <a:endParaRPr sz="1200">
                        <a:solidFill>
                          <a:srgbClr val="FFFFFF"/>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ctr">
                        <a:spcBef>
                          <a:spcPts val="0"/>
                        </a:spcBef>
                        <a:spcAft>
                          <a:spcPts val="0"/>
                        </a:spcAft>
                        <a:buNone/>
                      </a:pPr>
                      <a:r>
                        <a:rPr lang="ca" sz="1200">
                          <a:solidFill>
                            <a:srgbClr val="FFFFFF"/>
                          </a:solidFill>
                        </a:rPr>
                        <a:t>ON2</a:t>
                      </a:r>
                      <a:endParaRPr sz="1200">
                        <a:solidFill>
                          <a:srgbClr val="FFFFFF"/>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ctr">
                        <a:spcBef>
                          <a:spcPts val="0"/>
                        </a:spcBef>
                        <a:spcAft>
                          <a:spcPts val="0"/>
                        </a:spcAft>
                        <a:buNone/>
                      </a:pPr>
                      <a:r>
                        <a:rPr lang="ca" sz="1200">
                          <a:solidFill>
                            <a:srgbClr val="FFFFFF"/>
                          </a:solidFill>
                        </a:rPr>
                        <a:t>16%</a:t>
                      </a:r>
                      <a:endParaRPr sz="1200">
                        <a:solidFill>
                          <a:srgbClr val="FFFFFF"/>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r>
              <a:tr h="665025">
                <a:tc>
                  <a:txBody>
                    <a:bodyPr/>
                    <a:lstStyle/>
                    <a:p>
                      <a:pPr indent="0" lvl="0" marL="0" rtl="0" algn="ctr">
                        <a:spcBef>
                          <a:spcPts val="0"/>
                        </a:spcBef>
                        <a:spcAft>
                          <a:spcPts val="0"/>
                        </a:spcAft>
                        <a:buNone/>
                      </a:pPr>
                      <a:r>
                        <a:rPr lang="ca" sz="1200">
                          <a:solidFill>
                            <a:srgbClr val="FFFFFF"/>
                          </a:solidFill>
                        </a:rPr>
                        <a:t>OTC3</a:t>
                      </a:r>
                      <a:endParaRPr sz="1200">
                        <a:solidFill>
                          <a:srgbClr val="FFFFFF"/>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ctr">
                        <a:spcBef>
                          <a:spcPts val="0"/>
                        </a:spcBef>
                        <a:spcAft>
                          <a:spcPts val="0"/>
                        </a:spcAft>
                        <a:buNone/>
                      </a:pPr>
                      <a:r>
                        <a:rPr lang="ca" sz="1200">
                          <a:solidFill>
                            <a:srgbClr val="FFFFFF"/>
                          </a:solidFill>
                        </a:rPr>
                        <a:t>23 000 de crecimiento de seguidores en RRSS (Instagram + TikTok) en 12 meses</a:t>
                      </a:r>
                      <a:endParaRPr sz="1200">
                        <a:solidFill>
                          <a:srgbClr val="FFFFFF"/>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ctr">
                        <a:spcBef>
                          <a:spcPts val="0"/>
                        </a:spcBef>
                        <a:spcAft>
                          <a:spcPts val="0"/>
                        </a:spcAft>
                        <a:buNone/>
                      </a:pPr>
                      <a:r>
                        <a:rPr lang="ca" sz="1200">
                          <a:solidFill>
                            <a:srgbClr val="FFFFFF"/>
                          </a:solidFill>
                        </a:rPr>
                        <a:t>ON3</a:t>
                      </a:r>
                      <a:endParaRPr sz="1200">
                        <a:solidFill>
                          <a:srgbClr val="FFFFFF"/>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ctr">
                        <a:spcBef>
                          <a:spcPts val="0"/>
                        </a:spcBef>
                        <a:spcAft>
                          <a:spcPts val="0"/>
                        </a:spcAft>
                        <a:buNone/>
                      </a:pPr>
                      <a:r>
                        <a:rPr lang="ca" sz="1200">
                          <a:solidFill>
                            <a:srgbClr val="FFFFFF"/>
                          </a:solidFill>
                        </a:rPr>
                        <a:t>23%</a:t>
                      </a:r>
                      <a:endParaRPr sz="1200">
                        <a:solidFill>
                          <a:srgbClr val="FFFFFF"/>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r>
              <a:tr h="665025">
                <a:tc>
                  <a:txBody>
                    <a:bodyPr/>
                    <a:lstStyle/>
                    <a:p>
                      <a:pPr indent="0" lvl="0" marL="0" rtl="0" algn="ctr">
                        <a:spcBef>
                          <a:spcPts val="0"/>
                        </a:spcBef>
                        <a:spcAft>
                          <a:spcPts val="0"/>
                        </a:spcAft>
                        <a:buNone/>
                      </a:pPr>
                      <a:r>
                        <a:rPr lang="ca" sz="1200">
                          <a:solidFill>
                            <a:srgbClr val="FFFFFF"/>
                          </a:solidFill>
                        </a:rPr>
                        <a:t>OTC4</a:t>
                      </a:r>
                      <a:endParaRPr sz="1200">
                        <a:solidFill>
                          <a:srgbClr val="FFFFFF"/>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ctr">
                        <a:spcBef>
                          <a:spcPts val="0"/>
                        </a:spcBef>
                        <a:spcAft>
                          <a:spcPts val="0"/>
                        </a:spcAft>
                        <a:buNone/>
                      </a:pPr>
                      <a:r>
                        <a:rPr lang="ca" sz="1200">
                          <a:solidFill>
                            <a:srgbClr val="FFFFFF"/>
                          </a:solidFill>
                        </a:rPr>
                        <a:t>5 000 clientes recurrentes en 1 año</a:t>
                      </a:r>
                      <a:endParaRPr sz="1200">
                        <a:solidFill>
                          <a:srgbClr val="FFFFFF"/>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ctr">
                        <a:spcBef>
                          <a:spcPts val="0"/>
                        </a:spcBef>
                        <a:spcAft>
                          <a:spcPts val="0"/>
                        </a:spcAft>
                        <a:buNone/>
                      </a:pPr>
                      <a:r>
                        <a:rPr lang="ca" sz="1200">
                          <a:solidFill>
                            <a:srgbClr val="FFFFFF"/>
                          </a:solidFill>
                        </a:rPr>
                        <a:t>ON4</a:t>
                      </a:r>
                      <a:endParaRPr sz="1200">
                        <a:solidFill>
                          <a:srgbClr val="FFFFFF"/>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c>
                  <a:txBody>
                    <a:bodyPr/>
                    <a:lstStyle/>
                    <a:p>
                      <a:pPr indent="0" lvl="0" marL="0" rtl="0" algn="ctr">
                        <a:spcBef>
                          <a:spcPts val="0"/>
                        </a:spcBef>
                        <a:spcAft>
                          <a:spcPts val="0"/>
                        </a:spcAft>
                        <a:buNone/>
                      </a:pPr>
                      <a:r>
                        <a:rPr lang="ca" sz="1200">
                          <a:solidFill>
                            <a:srgbClr val="FFFFFF"/>
                          </a:solidFill>
                        </a:rPr>
                        <a:t>19%</a:t>
                      </a:r>
                      <a:endParaRPr sz="1200">
                        <a:solidFill>
                          <a:srgbClr val="FFFFFF"/>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1B5CC8"/>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1938"/>
        </a:solidFill>
      </p:bgPr>
    </p:bg>
    <p:spTree>
      <p:nvGrpSpPr>
        <p:cNvPr id="94" name="Shape 94"/>
        <p:cNvGrpSpPr/>
        <p:nvPr/>
      </p:nvGrpSpPr>
      <p:grpSpPr>
        <a:xfrm>
          <a:off x="0" y="0"/>
          <a:ext cx="0" cy="0"/>
          <a:chOff x="0" y="0"/>
          <a:chExt cx="0" cy="0"/>
        </a:xfrm>
      </p:grpSpPr>
      <p:sp>
        <p:nvSpPr>
          <p:cNvPr id="95" name="Google Shape;95;p19"/>
          <p:cNvSpPr txBox="1"/>
          <p:nvPr/>
        </p:nvSpPr>
        <p:spPr>
          <a:xfrm>
            <a:off x="2279700" y="2014500"/>
            <a:ext cx="4584600" cy="1114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ca" sz="3020">
                <a:solidFill>
                  <a:schemeClr val="lt1"/>
                </a:solidFill>
                <a:latin typeface="Comfortaa"/>
                <a:ea typeface="Comfortaa"/>
                <a:cs typeface="Comfortaa"/>
                <a:sym typeface="Comfortaa"/>
              </a:rPr>
              <a:t>Objetivos Tácticos de Trafico del Email</a:t>
            </a:r>
            <a:endParaRPr sz="3020">
              <a:solidFill>
                <a:schemeClr val="lt1"/>
              </a:solidFill>
              <a:latin typeface="Comfortaa"/>
              <a:ea typeface="Comfortaa"/>
              <a:cs typeface="Comfortaa"/>
              <a:sym typeface="Comforta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1938"/>
        </a:solidFill>
      </p:bgPr>
    </p:bg>
    <p:spTree>
      <p:nvGrpSpPr>
        <p:cNvPr id="99" name="Shape 99"/>
        <p:cNvGrpSpPr/>
        <p:nvPr/>
      </p:nvGrpSpPr>
      <p:grpSpPr>
        <a:xfrm>
          <a:off x="0" y="0"/>
          <a:ext cx="0" cy="0"/>
          <a:chOff x="0" y="0"/>
          <a:chExt cx="0" cy="0"/>
        </a:xfrm>
      </p:grpSpPr>
      <p:sp>
        <p:nvSpPr>
          <p:cNvPr id="100" name="Google Shape;100;p20"/>
          <p:cNvSpPr/>
          <p:nvPr/>
        </p:nvSpPr>
        <p:spPr>
          <a:xfrm>
            <a:off x="7797475" y="0"/>
            <a:ext cx="1346400" cy="1734300"/>
          </a:xfrm>
          <a:prstGeom prst="rect">
            <a:avLst/>
          </a:prstGeom>
          <a:solidFill>
            <a:srgbClr val="041938"/>
          </a:solidFill>
          <a:ln cap="flat" cmpd="sng" w="9525">
            <a:solidFill>
              <a:srgbClr val="0419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1" name="Google Shape;101;p20"/>
          <p:cNvSpPr txBox="1"/>
          <p:nvPr>
            <p:ph type="title"/>
          </p:nvPr>
        </p:nvSpPr>
        <p:spPr>
          <a:xfrm>
            <a:off x="1399200" y="575875"/>
            <a:ext cx="6345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t/>
            </a:r>
            <a:endParaRPr sz="3020">
              <a:solidFill>
                <a:schemeClr val="lt1"/>
              </a:solidFill>
              <a:latin typeface="Comfortaa"/>
              <a:ea typeface="Comfortaa"/>
              <a:cs typeface="Comfortaa"/>
              <a:sym typeface="Comfortaa"/>
            </a:endParaRPr>
          </a:p>
        </p:txBody>
      </p:sp>
      <p:graphicFrame>
        <p:nvGraphicFramePr>
          <p:cNvPr id="102" name="Google Shape;102;p20"/>
          <p:cNvGraphicFramePr/>
          <p:nvPr/>
        </p:nvGraphicFramePr>
        <p:xfrm>
          <a:off x="165050" y="200638"/>
          <a:ext cx="3000000" cy="3000000"/>
        </p:xfrm>
        <a:graphic>
          <a:graphicData uri="http://schemas.openxmlformats.org/drawingml/2006/table">
            <a:tbl>
              <a:tblPr>
                <a:noFill/>
                <a:tableStyleId>{C92E59F2-2B9A-4284-B048-645611A6A420}</a:tableStyleId>
              </a:tblPr>
              <a:tblGrid>
                <a:gridCol w="748425"/>
                <a:gridCol w="635900"/>
                <a:gridCol w="674900"/>
                <a:gridCol w="589800"/>
                <a:gridCol w="620850"/>
                <a:gridCol w="579425"/>
                <a:gridCol w="641550"/>
                <a:gridCol w="641550"/>
                <a:gridCol w="641550"/>
                <a:gridCol w="641550"/>
                <a:gridCol w="641550"/>
                <a:gridCol w="740375"/>
                <a:gridCol w="749775"/>
              </a:tblGrid>
              <a:tr h="388625">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l">
                        <a:spcBef>
                          <a:spcPts val="0"/>
                        </a:spcBef>
                        <a:spcAft>
                          <a:spcPts val="0"/>
                        </a:spcAft>
                        <a:buNone/>
                      </a:pPr>
                      <a:r>
                        <a:rPr lang="ca">
                          <a:solidFill>
                            <a:srgbClr val="FFFFFF"/>
                          </a:solidFill>
                        </a:rPr>
                        <a:t>ENE</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l">
                        <a:spcBef>
                          <a:spcPts val="0"/>
                        </a:spcBef>
                        <a:spcAft>
                          <a:spcPts val="0"/>
                        </a:spcAft>
                        <a:buNone/>
                      </a:pPr>
                      <a:r>
                        <a:rPr lang="ca">
                          <a:solidFill>
                            <a:srgbClr val="FFFFFF"/>
                          </a:solidFill>
                        </a:rPr>
                        <a:t>FEB</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l">
                        <a:spcBef>
                          <a:spcPts val="0"/>
                        </a:spcBef>
                        <a:spcAft>
                          <a:spcPts val="0"/>
                        </a:spcAft>
                        <a:buNone/>
                      </a:pPr>
                      <a:r>
                        <a:rPr lang="ca">
                          <a:solidFill>
                            <a:srgbClr val="FFFFFF"/>
                          </a:solidFill>
                        </a:rPr>
                        <a:t>MAR</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l">
                        <a:spcBef>
                          <a:spcPts val="0"/>
                        </a:spcBef>
                        <a:spcAft>
                          <a:spcPts val="0"/>
                        </a:spcAft>
                        <a:buNone/>
                      </a:pPr>
                      <a:r>
                        <a:rPr lang="ca">
                          <a:solidFill>
                            <a:srgbClr val="FFFFFF"/>
                          </a:solidFill>
                        </a:rPr>
                        <a:t>ABR</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l">
                        <a:spcBef>
                          <a:spcPts val="0"/>
                        </a:spcBef>
                        <a:spcAft>
                          <a:spcPts val="0"/>
                        </a:spcAft>
                        <a:buNone/>
                      </a:pPr>
                      <a:r>
                        <a:rPr lang="ca">
                          <a:solidFill>
                            <a:srgbClr val="FFFFFF"/>
                          </a:solidFill>
                        </a:rPr>
                        <a:t>MAY</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l">
                        <a:spcBef>
                          <a:spcPts val="0"/>
                        </a:spcBef>
                        <a:spcAft>
                          <a:spcPts val="0"/>
                        </a:spcAft>
                        <a:buNone/>
                      </a:pPr>
                      <a:r>
                        <a:rPr lang="ca">
                          <a:solidFill>
                            <a:srgbClr val="FFFFFF"/>
                          </a:solidFill>
                        </a:rPr>
                        <a:t>JUN</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l">
                        <a:spcBef>
                          <a:spcPts val="0"/>
                        </a:spcBef>
                        <a:spcAft>
                          <a:spcPts val="0"/>
                        </a:spcAft>
                        <a:buNone/>
                      </a:pPr>
                      <a:r>
                        <a:rPr lang="ca">
                          <a:solidFill>
                            <a:srgbClr val="FFFFFF"/>
                          </a:solidFill>
                        </a:rPr>
                        <a:t>JUL</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l">
                        <a:spcBef>
                          <a:spcPts val="0"/>
                        </a:spcBef>
                        <a:spcAft>
                          <a:spcPts val="0"/>
                        </a:spcAft>
                        <a:buNone/>
                      </a:pPr>
                      <a:r>
                        <a:rPr lang="ca">
                          <a:solidFill>
                            <a:srgbClr val="FFFFFF"/>
                          </a:solidFill>
                        </a:rPr>
                        <a:t>AGO</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l">
                        <a:spcBef>
                          <a:spcPts val="0"/>
                        </a:spcBef>
                        <a:spcAft>
                          <a:spcPts val="0"/>
                        </a:spcAft>
                        <a:buNone/>
                      </a:pPr>
                      <a:r>
                        <a:rPr lang="ca">
                          <a:solidFill>
                            <a:srgbClr val="FFFFFF"/>
                          </a:solidFill>
                        </a:rPr>
                        <a:t>SEP</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l">
                        <a:spcBef>
                          <a:spcPts val="0"/>
                        </a:spcBef>
                        <a:spcAft>
                          <a:spcPts val="0"/>
                        </a:spcAft>
                        <a:buNone/>
                      </a:pPr>
                      <a:r>
                        <a:rPr lang="ca">
                          <a:solidFill>
                            <a:srgbClr val="FFFFFF"/>
                          </a:solidFill>
                        </a:rPr>
                        <a:t>OCT</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l">
                        <a:spcBef>
                          <a:spcPts val="0"/>
                        </a:spcBef>
                        <a:spcAft>
                          <a:spcPts val="0"/>
                        </a:spcAft>
                        <a:buNone/>
                      </a:pPr>
                      <a:r>
                        <a:rPr lang="ca">
                          <a:solidFill>
                            <a:srgbClr val="FFFFFF"/>
                          </a:solidFill>
                        </a:rPr>
                        <a:t>NOV</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l">
                        <a:spcBef>
                          <a:spcPts val="0"/>
                        </a:spcBef>
                        <a:spcAft>
                          <a:spcPts val="0"/>
                        </a:spcAft>
                        <a:buNone/>
                      </a:pPr>
                      <a:r>
                        <a:rPr lang="ca">
                          <a:solidFill>
                            <a:srgbClr val="FFFFFF"/>
                          </a:solidFill>
                        </a:rPr>
                        <a:t>DIC</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r>
              <a:tr h="486525">
                <a:tc>
                  <a:txBody>
                    <a:bodyPr/>
                    <a:lstStyle/>
                    <a:p>
                      <a:pPr indent="0" lvl="0" marL="0" rtl="0" algn="l">
                        <a:spcBef>
                          <a:spcPts val="0"/>
                        </a:spcBef>
                        <a:spcAft>
                          <a:spcPts val="0"/>
                        </a:spcAft>
                        <a:buNone/>
                      </a:pPr>
                      <a:r>
                        <a:rPr lang="ca">
                          <a:solidFill>
                            <a:srgbClr val="FFFFFF"/>
                          </a:solidFill>
                        </a:rPr>
                        <a:t>ATTR.</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4286F5"/>
                    </a:solidFill>
                  </a:tcPr>
                </a:tc>
                <a:tc>
                  <a:txBody>
                    <a:bodyPr/>
                    <a:lstStyle/>
                    <a:p>
                      <a:pPr indent="0" lvl="0" marL="0" rtl="0" algn="l">
                        <a:spcBef>
                          <a:spcPts val="0"/>
                        </a:spcBef>
                        <a:spcAft>
                          <a:spcPts val="0"/>
                        </a:spcAft>
                        <a:buClr>
                          <a:srgbClr val="000000"/>
                        </a:buClr>
                        <a:buSzPts val="1100"/>
                        <a:buFont typeface="Arial"/>
                        <a:buNone/>
                      </a:pPr>
                      <a:r>
                        <a:rPr lang="ca">
                          <a:solidFill>
                            <a:srgbClr val="FFFFFF"/>
                          </a:solidFill>
                        </a:rPr>
                        <a:t>153 200</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solidFill>
                      <a:srgbClr val="4A86E8"/>
                    </a:solidFill>
                  </a:tcPr>
                </a:tc>
                <a:tc>
                  <a:txBody>
                    <a:bodyPr/>
                    <a:lstStyle/>
                    <a:p>
                      <a:pPr indent="0" lvl="0" marL="0" rtl="0" algn="l">
                        <a:spcBef>
                          <a:spcPts val="0"/>
                        </a:spcBef>
                        <a:spcAft>
                          <a:spcPts val="0"/>
                        </a:spcAft>
                        <a:buClr>
                          <a:srgbClr val="000000"/>
                        </a:buClr>
                        <a:buSzPts val="1100"/>
                        <a:buFont typeface="Arial"/>
                        <a:buNone/>
                      </a:pPr>
                      <a:r>
                        <a:rPr lang="ca">
                          <a:solidFill>
                            <a:srgbClr val="FFFFFF"/>
                          </a:solidFill>
                        </a:rPr>
                        <a:t>53 200</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solidFill>
                      <a:srgbClr val="4A86E8"/>
                    </a:solidFill>
                  </a:tcPr>
                </a:tc>
                <a:tc>
                  <a:txBody>
                    <a:bodyPr/>
                    <a:lstStyle/>
                    <a:p>
                      <a:pPr indent="0" lvl="0" marL="0" rtl="0" algn="l">
                        <a:spcBef>
                          <a:spcPts val="0"/>
                        </a:spcBef>
                        <a:spcAft>
                          <a:spcPts val="0"/>
                        </a:spcAft>
                        <a:buClr>
                          <a:schemeClr val="dk1"/>
                        </a:buClr>
                        <a:buSzPts val="1100"/>
                        <a:buFont typeface="Arial"/>
                        <a:buNone/>
                      </a:pPr>
                      <a:r>
                        <a:rPr lang="ca">
                          <a:solidFill>
                            <a:schemeClr val="lt1"/>
                          </a:solidFill>
                        </a:rPr>
                        <a:t>53 200</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solidFill>
                      <a:srgbClr val="4A86E8"/>
                    </a:solidFill>
                  </a:tcPr>
                </a:tc>
                <a:tc>
                  <a:txBody>
                    <a:bodyPr/>
                    <a:lstStyle/>
                    <a:p>
                      <a:pPr indent="0" lvl="0" marL="0" rtl="0" algn="l">
                        <a:spcBef>
                          <a:spcPts val="0"/>
                        </a:spcBef>
                        <a:spcAft>
                          <a:spcPts val="0"/>
                        </a:spcAft>
                        <a:buClr>
                          <a:schemeClr val="dk1"/>
                        </a:buClr>
                        <a:buSzPts val="1100"/>
                        <a:buFont typeface="Arial"/>
                        <a:buNone/>
                      </a:pPr>
                      <a:r>
                        <a:rPr lang="ca">
                          <a:solidFill>
                            <a:schemeClr val="lt1"/>
                          </a:solidFill>
                        </a:rPr>
                        <a:t>53 200</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solidFill>
                      <a:srgbClr val="4A86E8"/>
                    </a:solidFill>
                  </a:tcPr>
                </a:tc>
                <a:tc>
                  <a:txBody>
                    <a:bodyPr/>
                    <a:lstStyle/>
                    <a:p>
                      <a:pPr indent="0" lvl="0" marL="0" rtl="0" algn="l">
                        <a:spcBef>
                          <a:spcPts val="0"/>
                        </a:spcBef>
                        <a:spcAft>
                          <a:spcPts val="0"/>
                        </a:spcAft>
                        <a:buClr>
                          <a:srgbClr val="000000"/>
                        </a:buClr>
                        <a:buSzPts val="1100"/>
                        <a:buFont typeface="Arial"/>
                        <a:buNone/>
                      </a:pPr>
                      <a:r>
                        <a:rPr lang="ca">
                          <a:solidFill>
                            <a:srgbClr val="FFFFFF"/>
                          </a:solidFill>
                        </a:rPr>
                        <a:t>142 300</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solidFill>
                      <a:srgbClr val="4A86E8"/>
                    </a:solidFill>
                  </a:tcPr>
                </a:tc>
                <a:tc>
                  <a:txBody>
                    <a:bodyPr/>
                    <a:lstStyle/>
                    <a:p>
                      <a:pPr indent="0" lvl="0" marL="0" rtl="0" algn="l">
                        <a:spcBef>
                          <a:spcPts val="0"/>
                        </a:spcBef>
                        <a:spcAft>
                          <a:spcPts val="0"/>
                        </a:spcAft>
                        <a:buClr>
                          <a:srgbClr val="000000"/>
                        </a:buClr>
                        <a:buSzPts val="1100"/>
                        <a:buFont typeface="Arial"/>
                        <a:buNone/>
                      </a:pPr>
                      <a:r>
                        <a:rPr lang="ca">
                          <a:solidFill>
                            <a:srgbClr val="FFFFFF"/>
                          </a:solidFill>
                        </a:rPr>
                        <a:t>148 300</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solidFill>
                      <a:srgbClr val="4A86E8"/>
                    </a:solidFill>
                  </a:tcPr>
                </a:tc>
                <a:tc>
                  <a:txBody>
                    <a:bodyPr/>
                    <a:lstStyle/>
                    <a:p>
                      <a:pPr indent="0" lvl="0" marL="0" rtl="0" algn="l">
                        <a:spcBef>
                          <a:spcPts val="0"/>
                        </a:spcBef>
                        <a:spcAft>
                          <a:spcPts val="0"/>
                        </a:spcAft>
                        <a:buClr>
                          <a:srgbClr val="000000"/>
                        </a:buClr>
                        <a:buSzPts val="1100"/>
                        <a:buFont typeface="Arial"/>
                        <a:buNone/>
                      </a:pPr>
                      <a:r>
                        <a:rPr lang="ca">
                          <a:solidFill>
                            <a:srgbClr val="FFFFFF"/>
                          </a:solidFill>
                        </a:rPr>
                        <a:t>73 200</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solidFill>
                      <a:srgbClr val="4A86E8"/>
                    </a:solidFill>
                  </a:tcPr>
                </a:tc>
                <a:tc>
                  <a:txBody>
                    <a:bodyPr/>
                    <a:lstStyle/>
                    <a:p>
                      <a:pPr indent="0" lvl="0" marL="0" rtl="0" algn="l">
                        <a:spcBef>
                          <a:spcPts val="0"/>
                        </a:spcBef>
                        <a:spcAft>
                          <a:spcPts val="0"/>
                        </a:spcAft>
                        <a:buClr>
                          <a:schemeClr val="dk1"/>
                        </a:buClr>
                        <a:buSzPts val="1100"/>
                        <a:buFont typeface="Arial"/>
                        <a:buNone/>
                      </a:pPr>
                      <a:r>
                        <a:rPr lang="ca">
                          <a:solidFill>
                            <a:schemeClr val="lt1"/>
                          </a:solidFill>
                        </a:rPr>
                        <a:t>73 200</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solidFill>
                      <a:srgbClr val="4A86E8"/>
                    </a:solidFill>
                  </a:tcPr>
                </a:tc>
                <a:tc>
                  <a:txBody>
                    <a:bodyPr/>
                    <a:lstStyle/>
                    <a:p>
                      <a:pPr indent="0" lvl="0" marL="0" rtl="0" algn="l">
                        <a:spcBef>
                          <a:spcPts val="0"/>
                        </a:spcBef>
                        <a:spcAft>
                          <a:spcPts val="0"/>
                        </a:spcAft>
                        <a:buClr>
                          <a:schemeClr val="dk1"/>
                        </a:buClr>
                        <a:buSzPts val="1100"/>
                        <a:buFont typeface="Arial"/>
                        <a:buNone/>
                      </a:pPr>
                      <a:r>
                        <a:rPr lang="ca">
                          <a:solidFill>
                            <a:schemeClr val="lt1"/>
                          </a:solidFill>
                        </a:rPr>
                        <a:t>73 200</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solidFill>
                      <a:srgbClr val="4A86E8"/>
                    </a:solidFill>
                  </a:tcPr>
                </a:tc>
                <a:tc>
                  <a:txBody>
                    <a:bodyPr/>
                    <a:lstStyle/>
                    <a:p>
                      <a:pPr indent="0" lvl="0" marL="0" rtl="0" algn="l">
                        <a:spcBef>
                          <a:spcPts val="0"/>
                        </a:spcBef>
                        <a:spcAft>
                          <a:spcPts val="0"/>
                        </a:spcAft>
                        <a:buClr>
                          <a:schemeClr val="dk1"/>
                        </a:buClr>
                        <a:buSzPts val="1100"/>
                        <a:buFont typeface="Arial"/>
                        <a:buNone/>
                      </a:pPr>
                      <a:r>
                        <a:rPr lang="ca">
                          <a:solidFill>
                            <a:schemeClr val="lt1"/>
                          </a:solidFill>
                        </a:rPr>
                        <a:t>53 200</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solidFill>
                      <a:srgbClr val="4A86E8"/>
                    </a:solidFill>
                  </a:tcPr>
                </a:tc>
                <a:tc>
                  <a:txBody>
                    <a:bodyPr/>
                    <a:lstStyle/>
                    <a:p>
                      <a:pPr indent="0" lvl="0" marL="0" rtl="0" algn="l">
                        <a:spcBef>
                          <a:spcPts val="0"/>
                        </a:spcBef>
                        <a:spcAft>
                          <a:spcPts val="0"/>
                        </a:spcAft>
                        <a:buClr>
                          <a:srgbClr val="000000"/>
                        </a:buClr>
                        <a:buSzPts val="1100"/>
                        <a:buFont typeface="Arial"/>
                        <a:buNone/>
                      </a:pPr>
                      <a:r>
                        <a:rPr lang="ca">
                          <a:solidFill>
                            <a:srgbClr val="FFFFFF"/>
                          </a:solidFill>
                        </a:rPr>
                        <a:t>293 200</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solidFill>
                      <a:srgbClr val="4A86E8"/>
                    </a:solidFill>
                  </a:tcPr>
                </a:tc>
                <a:tc>
                  <a:txBody>
                    <a:bodyPr/>
                    <a:lstStyle/>
                    <a:p>
                      <a:pPr indent="0" lvl="0" marL="0" rtl="0" algn="l">
                        <a:spcBef>
                          <a:spcPts val="0"/>
                        </a:spcBef>
                        <a:spcAft>
                          <a:spcPts val="0"/>
                        </a:spcAft>
                        <a:buClr>
                          <a:srgbClr val="000000"/>
                        </a:buClr>
                        <a:buSzPts val="1100"/>
                        <a:buFont typeface="Arial"/>
                        <a:buNone/>
                      </a:pPr>
                      <a:r>
                        <a:rPr lang="ca">
                          <a:solidFill>
                            <a:srgbClr val="FFFFFF"/>
                          </a:solidFill>
                        </a:rPr>
                        <a:t>193 200</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solidFill>
                      <a:srgbClr val="4A86E8"/>
                    </a:solidFill>
                  </a:tcPr>
                </a:tc>
              </a:tr>
              <a:tr h="627300">
                <a:tc>
                  <a:txBody>
                    <a:bodyPr/>
                    <a:lstStyle/>
                    <a:p>
                      <a:pPr indent="0" lvl="0" marL="0" rtl="0" algn="l">
                        <a:spcBef>
                          <a:spcPts val="0"/>
                        </a:spcBef>
                        <a:spcAft>
                          <a:spcPts val="0"/>
                        </a:spcAft>
                        <a:buNone/>
                      </a:pPr>
                      <a:r>
                        <a:rPr lang="ca">
                          <a:solidFill>
                            <a:srgbClr val="FFFFFF"/>
                          </a:solidFill>
                        </a:rPr>
                        <a:t>SEO</a:t>
                      </a:r>
                      <a:endParaRPr>
                        <a:solidFill>
                          <a:srgbClr val="FFFFFF"/>
                        </a:solidFill>
                      </a:endParaRPr>
                    </a:p>
                    <a:p>
                      <a:pPr indent="0" lvl="0" marL="0" rtl="0" algn="l">
                        <a:spcBef>
                          <a:spcPts val="0"/>
                        </a:spcBef>
                        <a:spcAft>
                          <a:spcPts val="0"/>
                        </a:spcAft>
                        <a:buNone/>
                      </a:pPr>
                      <a:r>
                        <a:rPr lang="ca">
                          <a:solidFill>
                            <a:srgbClr val="FFFFFF"/>
                          </a:solidFill>
                        </a:rPr>
                        <a:t>(40%)</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4286F5"/>
                    </a:solidFill>
                  </a:tcPr>
                </a:tc>
                <a:tc>
                  <a:txBody>
                    <a:bodyPr/>
                    <a:lstStyle/>
                    <a:p>
                      <a:pPr indent="0" lvl="0" marL="0" rtl="0" algn="r">
                        <a:lnSpc>
                          <a:spcPct val="115000"/>
                        </a:lnSpc>
                        <a:spcBef>
                          <a:spcPts val="0"/>
                        </a:spcBef>
                        <a:spcAft>
                          <a:spcPts val="0"/>
                        </a:spcAft>
                        <a:buNone/>
                      </a:pPr>
                      <a:r>
                        <a:rPr lang="ca" sz="1100">
                          <a:solidFill>
                            <a:schemeClr val="lt1"/>
                          </a:solidFill>
                        </a:rPr>
                        <a:t>61280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21280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21280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21280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56920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59320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29280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29280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29280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21280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117280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77280</a:t>
                      </a:r>
                      <a:endParaRPr sz="1100">
                        <a:solidFill>
                          <a:schemeClr val="lt1"/>
                        </a:solidFill>
                      </a:endParaRPr>
                    </a:p>
                  </a:txBody>
                  <a:tcPr marT="91425" marB="91425" marR="91425" marL="91425">
                    <a:solidFill>
                      <a:srgbClr val="013180"/>
                    </a:solidFill>
                  </a:tcPr>
                </a:tc>
              </a:tr>
              <a:tr h="908200">
                <a:tc>
                  <a:txBody>
                    <a:bodyPr/>
                    <a:lstStyle/>
                    <a:p>
                      <a:pPr indent="0" lvl="0" marL="0" rtl="0" algn="l">
                        <a:spcBef>
                          <a:spcPts val="0"/>
                        </a:spcBef>
                        <a:spcAft>
                          <a:spcPts val="0"/>
                        </a:spcAft>
                        <a:buNone/>
                      </a:pPr>
                      <a:r>
                        <a:rPr lang="ca">
                          <a:solidFill>
                            <a:srgbClr val="FFFFFF"/>
                          </a:solidFill>
                        </a:rPr>
                        <a:t>PPC</a:t>
                      </a:r>
                      <a:endParaRPr>
                        <a:solidFill>
                          <a:srgbClr val="FFFFFF"/>
                        </a:solidFill>
                      </a:endParaRPr>
                    </a:p>
                    <a:p>
                      <a:pPr indent="0" lvl="0" marL="0" rtl="0" algn="l">
                        <a:spcBef>
                          <a:spcPts val="0"/>
                        </a:spcBef>
                        <a:spcAft>
                          <a:spcPts val="0"/>
                        </a:spcAft>
                        <a:buNone/>
                      </a:pPr>
                      <a:r>
                        <a:rPr lang="ca">
                          <a:solidFill>
                            <a:srgbClr val="FFFFFF"/>
                          </a:solidFill>
                        </a:rPr>
                        <a:t>(30%)</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4286F5"/>
                    </a:solidFill>
                  </a:tcPr>
                </a:tc>
                <a:tc>
                  <a:txBody>
                    <a:bodyPr/>
                    <a:lstStyle/>
                    <a:p>
                      <a:pPr indent="0" lvl="0" marL="0" rtl="0" algn="r">
                        <a:lnSpc>
                          <a:spcPct val="115000"/>
                        </a:lnSpc>
                        <a:spcBef>
                          <a:spcPts val="0"/>
                        </a:spcBef>
                        <a:spcAft>
                          <a:spcPts val="0"/>
                        </a:spcAft>
                        <a:buNone/>
                      </a:pPr>
                      <a:r>
                        <a:rPr lang="ca" sz="1100">
                          <a:solidFill>
                            <a:schemeClr val="lt1"/>
                          </a:solidFill>
                        </a:rPr>
                        <a:t>45960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15960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15960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15960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42690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44490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21960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21960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21960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15960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87960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57960</a:t>
                      </a:r>
                      <a:endParaRPr sz="1100">
                        <a:solidFill>
                          <a:schemeClr val="lt1"/>
                        </a:solidFill>
                      </a:endParaRPr>
                    </a:p>
                  </a:txBody>
                  <a:tcPr marT="91425" marB="91425" marR="91425" marL="91425">
                    <a:solidFill>
                      <a:srgbClr val="013180"/>
                    </a:solidFill>
                  </a:tcPr>
                </a:tc>
              </a:tr>
              <a:tr h="908200">
                <a:tc>
                  <a:txBody>
                    <a:bodyPr/>
                    <a:lstStyle/>
                    <a:p>
                      <a:pPr indent="0" lvl="0" marL="0" rtl="0" algn="l">
                        <a:spcBef>
                          <a:spcPts val="0"/>
                        </a:spcBef>
                        <a:spcAft>
                          <a:spcPts val="0"/>
                        </a:spcAft>
                        <a:buNone/>
                      </a:pPr>
                      <a:r>
                        <a:rPr lang="ca">
                          <a:solidFill>
                            <a:srgbClr val="FFFFFF"/>
                          </a:solidFill>
                        </a:rPr>
                        <a:t>CPM</a:t>
                      </a:r>
                      <a:endParaRPr>
                        <a:solidFill>
                          <a:srgbClr val="FFFFFF"/>
                        </a:solidFill>
                      </a:endParaRPr>
                    </a:p>
                    <a:p>
                      <a:pPr indent="0" lvl="0" marL="0" rtl="0" algn="l">
                        <a:spcBef>
                          <a:spcPts val="0"/>
                        </a:spcBef>
                        <a:spcAft>
                          <a:spcPts val="0"/>
                        </a:spcAft>
                        <a:buNone/>
                      </a:pPr>
                      <a:r>
                        <a:rPr lang="ca">
                          <a:solidFill>
                            <a:srgbClr val="FFFFFF"/>
                          </a:solidFill>
                        </a:rPr>
                        <a:t>(6,5%)</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4286F5"/>
                    </a:solidFill>
                  </a:tcPr>
                </a:tc>
                <a:tc>
                  <a:txBody>
                    <a:bodyPr/>
                    <a:lstStyle/>
                    <a:p>
                      <a:pPr indent="0" lvl="0" marL="0" rtl="0" algn="r">
                        <a:lnSpc>
                          <a:spcPct val="115000"/>
                        </a:lnSpc>
                        <a:spcBef>
                          <a:spcPts val="0"/>
                        </a:spcBef>
                        <a:spcAft>
                          <a:spcPts val="0"/>
                        </a:spcAft>
                        <a:buNone/>
                      </a:pPr>
                      <a:r>
                        <a:rPr lang="ca" sz="1100">
                          <a:solidFill>
                            <a:schemeClr val="lt1"/>
                          </a:solidFill>
                        </a:rPr>
                        <a:t>9958</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3458</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3458</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3458</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9249</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9639</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4758</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4758</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4758</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3458</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19058</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12558</a:t>
                      </a:r>
                      <a:endParaRPr sz="1100">
                        <a:solidFill>
                          <a:schemeClr val="lt1"/>
                        </a:solidFill>
                      </a:endParaRPr>
                    </a:p>
                  </a:txBody>
                  <a:tcPr marT="91425" marB="91425" marR="91425" marL="91425">
                    <a:solidFill>
                      <a:srgbClr val="013180"/>
                    </a:solidFill>
                  </a:tcPr>
                </a:tc>
              </a:tr>
              <a:tr h="743100">
                <a:tc>
                  <a:txBody>
                    <a:bodyPr/>
                    <a:lstStyle/>
                    <a:p>
                      <a:pPr indent="0" lvl="0" marL="0" rtl="0" algn="l">
                        <a:spcBef>
                          <a:spcPts val="0"/>
                        </a:spcBef>
                        <a:spcAft>
                          <a:spcPts val="0"/>
                        </a:spcAft>
                        <a:buNone/>
                      </a:pPr>
                      <a:r>
                        <a:rPr lang="ca">
                          <a:solidFill>
                            <a:srgbClr val="FFFFFF"/>
                          </a:solidFill>
                        </a:rPr>
                        <a:t>EMAIL</a:t>
                      </a:r>
                      <a:endParaRPr>
                        <a:solidFill>
                          <a:srgbClr val="FFFFFF"/>
                        </a:solidFill>
                      </a:endParaRPr>
                    </a:p>
                    <a:p>
                      <a:pPr indent="0" lvl="0" marL="0" rtl="0" algn="l">
                        <a:spcBef>
                          <a:spcPts val="0"/>
                        </a:spcBef>
                        <a:spcAft>
                          <a:spcPts val="0"/>
                        </a:spcAft>
                        <a:buNone/>
                      </a:pPr>
                      <a:r>
                        <a:rPr lang="ca">
                          <a:solidFill>
                            <a:srgbClr val="FFFFFF"/>
                          </a:solidFill>
                        </a:rPr>
                        <a:t>(3,5%)</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4286F5"/>
                    </a:solidFill>
                  </a:tcPr>
                </a:tc>
                <a:tc>
                  <a:txBody>
                    <a:bodyPr/>
                    <a:lstStyle/>
                    <a:p>
                      <a:pPr indent="0" lvl="0" marL="0" rtl="0" algn="r">
                        <a:lnSpc>
                          <a:spcPct val="115000"/>
                        </a:lnSpc>
                        <a:spcBef>
                          <a:spcPts val="0"/>
                        </a:spcBef>
                        <a:spcAft>
                          <a:spcPts val="0"/>
                        </a:spcAft>
                        <a:buNone/>
                      </a:pPr>
                      <a:r>
                        <a:rPr lang="ca" sz="1100">
                          <a:solidFill>
                            <a:schemeClr val="lt1"/>
                          </a:solidFill>
                        </a:rPr>
                        <a:t>5362</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1862</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1862</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1862</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4980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5190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2562</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2562</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2562</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1862</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10262</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6762</a:t>
                      </a:r>
                      <a:endParaRPr sz="1100">
                        <a:solidFill>
                          <a:schemeClr val="lt1"/>
                        </a:solidFill>
                      </a:endParaRPr>
                    </a:p>
                  </a:txBody>
                  <a:tcPr marT="91425" marB="91425" marR="91425" marL="91425">
                    <a:solidFill>
                      <a:srgbClr val="013180"/>
                    </a:solidFill>
                  </a:tcPr>
                </a:tc>
              </a:tr>
              <a:tr h="672700">
                <a:tc>
                  <a:txBody>
                    <a:bodyPr/>
                    <a:lstStyle/>
                    <a:p>
                      <a:pPr indent="0" lvl="0" marL="0" rtl="0" algn="l">
                        <a:spcBef>
                          <a:spcPts val="0"/>
                        </a:spcBef>
                        <a:spcAft>
                          <a:spcPts val="0"/>
                        </a:spcAft>
                        <a:buNone/>
                      </a:pPr>
                      <a:r>
                        <a:rPr lang="ca">
                          <a:solidFill>
                            <a:srgbClr val="FFFFFF"/>
                          </a:solidFill>
                        </a:rPr>
                        <a:t>RRSS</a:t>
                      </a:r>
                      <a:endParaRPr>
                        <a:solidFill>
                          <a:srgbClr val="FFFFFF"/>
                        </a:solidFill>
                      </a:endParaRPr>
                    </a:p>
                    <a:p>
                      <a:pPr indent="0" lvl="0" marL="0" rtl="0" algn="l">
                        <a:spcBef>
                          <a:spcPts val="0"/>
                        </a:spcBef>
                        <a:spcAft>
                          <a:spcPts val="0"/>
                        </a:spcAft>
                        <a:buNone/>
                      </a:pPr>
                      <a:r>
                        <a:rPr lang="ca">
                          <a:solidFill>
                            <a:srgbClr val="FFFFFF"/>
                          </a:solidFill>
                        </a:rPr>
                        <a:t>(20%)</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4286F5"/>
                    </a:solidFill>
                  </a:tcPr>
                </a:tc>
                <a:tc>
                  <a:txBody>
                    <a:bodyPr/>
                    <a:lstStyle/>
                    <a:p>
                      <a:pPr indent="0" lvl="0" marL="0" rtl="0" algn="r">
                        <a:lnSpc>
                          <a:spcPct val="115000"/>
                        </a:lnSpc>
                        <a:spcBef>
                          <a:spcPts val="0"/>
                        </a:spcBef>
                        <a:spcAft>
                          <a:spcPts val="0"/>
                        </a:spcAft>
                        <a:buNone/>
                      </a:pPr>
                      <a:r>
                        <a:rPr lang="ca" sz="1100">
                          <a:solidFill>
                            <a:schemeClr val="lt1"/>
                          </a:solidFill>
                        </a:rPr>
                        <a:t>30640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10640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10640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10640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28460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29660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14640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14640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14640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10640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58640</a:t>
                      </a:r>
                      <a:endParaRPr sz="1100">
                        <a:solidFill>
                          <a:schemeClr val="lt1"/>
                        </a:solidFill>
                      </a:endParaRPr>
                    </a:p>
                  </a:txBody>
                  <a:tcPr marT="91425" marB="91425" marR="91425" marL="91425">
                    <a:solidFill>
                      <a:srgbClr val="013180"/>
                    </a:solidFill>
                  </a:tcPr>
                </a:tc>
                <a:tc>
                  <a:txBody>
                    <a:bodyPr/>
                    <a:lstStyle/>
                    <a:p>
                      <a:pPr indent="0" lvl="0" marL="0" rtl="0" algn="r">
                        <a:lnSpc>
                          <a:spcPct val="115000"/>
                        </a:lnSpc>
                        <a:spcBef>
                          <a:spcPts val="0"/>
                        </a:spcBef>
                        <a:spcAft>
                          <a:spcPts val="0"/>
                        </a:spcAft>
                        <a:buNone/>
                      </a:pPr>
                      <a:r>
                        <a:rPr lang="ca" sz="1100">
                          <a:solidFill>
                            <a:schemeClr val="lt1"/>
                          </a:solidFill>
                        </a:rPr>
                        <a:t>38640</a:t>
                      </a:r>
                      <a:endParaRPr sz="1100">
                        <a:solidFill>
                          <a:schemeClr val="lt1"/>
                        </a:solidFill>
                      </a:endParaRPr>
                    </a:p>
                  </a:txBody>
                  <a:tcPr marT="91425" marB="91425" marR="91425" marL="91425">
                    <a:solidFill>
                      <a:srgbClr val="013180"/>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41938"/>
        </a:solidFill>
      </p:bgPr>
    </p:bg>
    <p:spTree>
      <p:nvGrpSpPr>
        <p:cNvPr id="106" name="Shape 106"/>
        <p:cNvGrpSpPr/>
        <p:nvPr/>
      </p:nvGrpSpPr>
      <p:grpSpPr>
        <a:xfrm>
          <a:off x="0" y="0"/>
          <a:ext cx="0" cy="0"/>
          <a:chOff x="0" y="0"/>
          <a:chExt cx="0" cy="0"/>
        </a:xfrm>
      </p:grpSpPr>
      <p:sp>
        <p:nvSpPr>
          <p:cNvPr id="107" name="Google Shape;107;p21"/>
          <p:cNvSpPr/>
          <p:nvPr/>
        </p:nvSpPr>
        <p:spPr>
          <a:xfrm>
            <a:off x="7797475" y="0"/>
            <a:ext cx="1346400" cy="1734300"/>
          </a:xfrm>
          <a:prstGeom prst="rect">
            <a:avLst/>
          </a:prstGeom>
          <a:solidFill>
            <a:srgbClr val="041938"/>
          </a:solidFill>
          <a:ln cap="flat" cmpd="sng" w="9525">
            <a:solidFill>
              <a:srgbClr val="0419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aphicFrame>
        <p:nvGraphicFramePr>
          <p:cNvPr id="108" name="Google Shape;108;p21"/>
          <p:cNvGraphicFramePr/>
          <p:nvPr/>
        </p:nvGraphicFramePr>
        <p:xfrm>
          <a:off x="298400" y="296275"/>
          <a:ext cx="3000000" cy="3000000"/>
        </p:xfrm>
        <a:graphic>
          <a:graphicData uri="http://schemas.openxmlformats.org/drawingml/2006/table">
            <a:tbl>
              <a:tblPr>
                <a:noFill/>
                <a:tableStyleId>{C92E59F2-2B9A-4284-B048-645611A6A420}</a:tableStyleId>
              </a:tblPr>
              <a:tblGrid>
                <a:gridCol w="748425"/>
                <a:gridCol w="635900"/>
                <a:gridCol w="674900"/>
                <a:gridCol w="589800"/>
                <a:gridCol w="620850"/>
                <a:gridCol w="579425"/>
                <a:gridCol w="641550"/>
                <a:gridCol w="641550"/>
                <a:gridCol w="641550"/>
                <a:gridCol w="641550"/>
                <a:gridCol w="641550"/>
                <a:gridCol w="740375"/>
                <a:gridCol w="749775"/>
              </a:tblGrid>
              <a:tr h="319000">
                <a:tc>
                  <a:txBody>
                    <a:bodyPr/>
                    <a:lstStyle/>
                    <a:p>
                      <a:pPr indent="0" lvl="0" marL="0" rtl="0" algn="l">
                        <a:spcBef>
                          <a:spcPts val="0"/>
                        </a:spcBef>
                        <a:spcAft>
                          <a:spcPts val="0"/>
                        </a:spcAft>
                        <a:buNone/>
                      </a:pPr>
                      <a:r>
                        <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013180"/>
                    </a:solidFill>
                  </a:tcPr>
                </a:tc>
                <a:tc>
                  <a:txBody>
                    <a:bodyPr/>
                    <a:lstStyle/>
                    <a:p>
                      <a:pPr indent="0" lvl="0" marL="0" rtl="0" algn="l">
                        <a:spcBef>
                          <a:spcPts val="0"/>
                        </a:spcBef>
                        <a:spcAft>
                          <a:spcPts val="0"/>
                        </a:spcAft>
                        <a:buNone/>
                      </a:pPr>
                      <a:r>
                        <a:rPr lang="ca">
                          <a:solidFill>
                            <a:srgbClr val="FFFFFF"/>
                          </a:solidFill>
                        </a:rPr>
                        <a:t>ENE</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9525">
                      <a:solidFill>
                        <a:srgbClr val="9E9E9E"/>
                      </a:solidFill>
                      <a:prstDash val="solid"/>
                      <a:round/>
                      <a:headEnd len="sm" w="sm" type="none"/>
                      <a:tailEnd len="sm" w="sm" type="none"/>
                    </a:lnB>
                    <a:solidFill>
                      <a:srgbClr val="013180"/>
                    </a:solidFill>
                  </a:tcPr>
                </a:tc>
                <a:tc>
                  <a:txBody>
                    <a:bodyPr/>
                    <a:lstStyle/>
                    <a:p>
                      <a:pPr indent="0" lvl="0" marL="0" rtl="0" algn="l">
                        <a:spcBef>
                          <a:spcPts val="0"/>
                        </a:spcBef>
                        <a:spcAft>
                          <a:spcPts val="0"/>
                        </a:spcAft>
                        <a:buNone/>
                      </a:pPr>
                      <a:r>
                        <a:rPr lang="ca">
                          <a:solidFill>
                            <a:srgbClr val="FFFFFF"/>
                          </a:solidFill>
                        </a:rPr>
                        <a:t>FEB</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9525">
                      <a:solidFill>
                        <a:srgbClr val="9E9E9E"/>
                      </a:solidFill>
                      <a:prstDash val="solid"/>
                      <a:round/>
                      <a:headEnd len="sm" w="sm" type="none"/>
                      <a:tailEnd len="sm" w="sm" type="none"/>
                    </a:lnB>
                    <a:solidFill>
                      <a:srgbClr val="013180"/>
                    </a:solidFill>
                  </a:tcPr>
                </a:tc>
                <a:tc>
                  <a:txBody>
                    <a:bodyPr/>
                    <a:lstStyle/>
                    <a:p>
                      <a:pPr indent="0" lvl="0" marL="0" rtl="0" algn="l">
                        <a:spcBef>
                          <a:spcPts val="0"/>
                        </a:spcBef>
                        <a:spcAft>
                          <a:spcPts val="0"/>
                        </a:spcAft>
                        <a:buNone/>
                      </a:pPr>
                      <a:r>
                        <a:rPr lang="ca">
                          <a:solidFill>
                            <a:srgbClr val="FFFFFF"/>
                          </a:solidFill>
                        </a:rPr>
                        <a:t>MAR</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9525">
                      <a:solidFill>
                        <a:srgbClr val="9E9E9E"/>
                      </a:solidFill>
                      <a:prstDash val="solid"/>
                      <a:round/>
                      <a:headEnd len="sm" w="sm" type="none"/>
                      <a:tailEnd len="sm" w="sm" type="none"/>
                    </a:lnB>
                    <a:solidFill>
                      <a:srgbClr val="013180"/>
                    </a:solidFill>
                  </a:tcPr>
                </a:tc>
                <a:tc>
                  <a:txBody>
                    <a:bodyPr/>
                    <a:lstStyle/>
                    <a:p>
                      <a:pPr indent="0" lvl="0" marL="0" rtl="0" algn="l">
                        <a:spcBef>
                          <a:spcPts val="0"/>
                        </a:spcBef>
                        <a:spcAft>
                          <a:spcPts val="0"/>
                        </a:spcAft>
                        <a:buNone/>
                      </a:pPr>
                      <a:r>
                        <a:rPr lang="ca">
                          <a:solidFill>
                            <a:srgbClr val="FFFFFF"/>
                          </a:solidFill>
                        </a:rPr>
                        <a:t>ABR</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9525">
                      <a:solidFill>
                        <a:srgbClr val="9E9E9E"/>
                      </a:solidFill>
                      <a:prstDash val="solid"/>
                      <a:round/>
                      <a:headEnd len="sm" w="sm" type="none"/>
                      <a:tailEnd len="sm" w="sm" type="none"/>
                    </a:lnB>
                    <a:solidFill>
                      <a:srgbClr val="013180"/>
                    </a:solidFill>
                  </a:tcPr>
                </a:tc>
                <a:tc>
                  <a:txBody>
                    <a:bodyPr/>
                    <a:lstStyle/>
                    <a:p>
                      <a:pPr indent="0" lvl="0" marL="0" rtl="0" algn="l">
                        <a:spcBef>
                          <a:spcPts val="0"/>
                        </a:spcBef>
                        <a:spcAft>
                          <a:spcPts val="0"/>
                        </a:spcAft>
                        <a:buNone/>
                      </a:pPr>
                      <a:r>
                        <a:rPr lang="ca">
                          <a:solidFill>
                            <a:srgbClr val="FFFFFF"/>
                          </a:solidFill>
                        </a:rPr>
                        <a:t>MAY</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9525">
                      <a:solidFill>
                        <a:srgbClr val="9E9E9E"/>
                      </a:solidFill>
                      <a:prstDash val="solid"/>
                      <a:round/>
                      <a:headEnd len="sm" w="sm" type="none"/>
                      <a:tailEnd len="sm" w="sm" type="none"/>
                    </a:lnB>
                    <a:solidFill>
                      <a:srgbClr val="013180"/>
                    </a:solidFill>
                  </a:tcPr>
                </a:tc>
                <a:tc>
                  <a:txBody>
                    <a:bodyPr/>
                    <a:lstStyle/>
                    <a:p>
                      <a:pPr indent="0" lvl="0" marL="0" rtl="0" algn="l">
                        <a:spcBef>
                          <a:spcPts val="0"/>
                        </a:spcBef>
                        <a:spcAft>
                          <a:spcPts val="0"/>
                        </a:spcAft>
                        <a:buNone/>
                      </a:pPr>
                      <a:r>
                        <a:rPr lang="ca">
                          <a:solidFill>
                            <a:srgbClr val="FFFFFF"/>
                          </a:solidFill>
                        </a:rPr>
                        <a:t>JUN</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9525">
                      <a:solidFill>
                        <a:srgbClr val="9E9E9E"/>
                      </a:solidFill>
                      <a:prstDash val="solid"/>
                      <a:round/>
                      <a:headEnd len="sm" w="sm" type="none"/>
                      <a:tailEnd len="sm" w="sm" type="none"/>
                    </a:lnB>
                    <a:solidFill>
                      <a:srgbClr val="013180"/>
                    </a:solidFill>
                  </a:tcPr>
                </a:tc>
                <a:tc>
                  <a:txBody>
                    <a:bodyPr/>
                    <a:lstStyle/>
                    <a:p>
                      <a:pPr indent="0" lvl="0" marL="0" rtl="0" algn="l">
                        <a:spcBef>
                          <a:spcPts val="0"/>
                        </a:spcBef>
                        <a:spcAft>
                          <a:spcPts val="0"/>
                        </a:spcAft>
                        <a:buNone/>
                      </a:pPr>
                      <a:r>
                        <a:rPr lang="ca">
                          <a:solidFill>
                            <a:srgbClr val="FFFFFF"/>
                          </a:solidFill>
                        </a:rPr>
                        <a:t>JUL</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9525">
                      <a:solidFill>
                        <a:srgbClr val="9E9E9E"/>
                      </a:solidFill>
                      <a:prstDash val="solid"/>
                      <a:round/>
                      <a:headEnd len="sm" w="sm" type="none"/>
                      <a:tailEnd len="sm" w="sm" type="none"/>
                    </a:lnB>
                    <a:solidFill>
                      <a:srgbClr val="013180"/>
                    </a:solidFill>
                  </a:tcPr>
                </a:tc>
                <a:tc>
                  <a:txBody>
                    <a:bodyPr/>
                    <a:lstStyle/>
                    <a:p>
                      <a:pPr indent="0" lvl="0" marL="0" rtl="0" algn="l">
                        <a:spcBef>
                          <a:spcPts val="0"/>
                        </a:spcBef>
                        <a:spcAft>
                          <a:spcPts val="0"/>
                        </a:spcAft>
                        <a:buNone/>
                      </a:pPr>
                      <a:r>
                        <a:rPr lang="ca">
                          <a:solidFill>
                            <a:srgbClr val="FFFFFF"/>
                          </a:solidFill>
                        </a:rPr>
                        <a:t>AGO</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9525">
                      <a:solidFill>
                        <a:srgbClr val="9E9E9E"/>
                      </a:solidFill>
                      <a:prstDash val="solid"/>
                      <a:round/>
                      <a:headEnd len="sm" w="sm" type="none"/>
                      <a:tailEnd len="sm" w="sm" type="none"/>
                    </a:lnB>
                    <a:solidFill>
                      <a:srgbClr val="013180"/>
                    </a:solidFill>
                  </a:tcPr>
                </a:tc>
                <a:tc>
                  <a:txBody>
                    <a:bodyPr/>
                    <a:lstStyle/>
                    <a:p>
                      <a:pPr indent="0" lvl="0" marL="0" rtl="0" algn="l">
                        <a:spcBef>
                          <a:spcPts val="0"/>
                        </a:spcBef>
                        <a:spcAft>
                          <a:spcPts val="0"/>
                        </a:spcAft>
                        <a:buNone/>
                      </a:pPr>
                      <a:r>
                        <a:rPr lang="ca">
                          <a:solidFill>
                            <a:srgbClr val="FFFFFF"/>
                          </a:solidFill>
                        </a:rPr>
                        <a:t>SEP</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9525">
                      <a:solidFill>
                        <a:srgbClr val="9E9E9E"/>
                      </a:solidFill>
                      <a:prstDash val="solid"/>
                      <a:round/>
                      <a:headEnd len="sm" w="sm" type="none"/>
                      <a:tailEnd len="sm" w="sm" type="none"/>
                    </a:lnB>
                    <a:solidFill>
                      <a:srgbClr val="013180"/>
                    </a:solidFill>
                  </a:tcPr>
                </a:tc>
                <a:tc>
                  <a:txBody>
                    <a:bodyPr/>
                    <a:lstStyle/>
                    <a:p>
                      <a:pPr indent="0" lvl="0" marL="0" rtl="0" algn="l">
                        <a:spcBef>
                          <a:spcPts val="0"/>
                        </a:spcBef>
                        <a:spcAft>
                          <a:spcPts val="0"/>
                        </a:spcAft>
                        <a:buNone/>
                      </a:pPr>
                      <a:r>
                        <a:rPr lang="ca">
                          <a:solidFill>
                            <a:srgbClr val="FFFFFF"/>
                          </a:solidFill>
                        </a:rPr>
                        <a:t>OCT</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9525">
                      <a:solidFill>
                        <a:srgbClr val="9E9E9E"/>
                      </a:solidFill>
                      <a:prstDash val="solid"/>
                      <a:round/>
                      <a:headEnd len="sm" w="sm" type="none"/>
                      <a:tailEnd len="sm" w="sm" type="none"/>
                    </a:lnB>
                    <a:solidFill>
                      <a:srgbClr val="013180"/>
                    </a:solidFill>
                  </a:tcPr>
                </a:tc>
                <a:tc>
                  <a:txBody>
                    <a:bodyPr/>
                    <a:lstStyle/>
                    <a:p>
                      <a:pPr indent="0" lvl="0" marL="0" rtl="0" algn="l">
                        <a:spcBef>
                          <a:spcPts val="0"/>
                        </a:spcBef>
                        <a:spcAft>
                          <a:spcPts val="0"/>
                        </a:spcAft>
                        <a:buNone/>
                      </a:pPr>
                      <a:r>
                        <a:rPr lang="ca">
                          <a:solidFill>
                            <a:srgbClr val="FFFFFF"/>
                          </a:solidFill>
                        </a:rPr>
                        <a:t>NOV</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9525">
                      <a:solidFill>
                        <a:srgbClr val="9E9E9E"/>
                      </a:solidFill>
                      <a:prstDash val="solid"/>
                      <a:round/>
                      <a:headEnd len="sm" w="sm" type="none"/>
                      <a:tailEnd len="sm" w="sm" type="none"/>
                    </a:lnB>
                    <a:solidFill>
                      <a:srgbClr val="013180"/>
                    </a:solidFill>
                  </a:tcPr>
                </a:tc>
                <a:tc>
                  <a:txBody>
                    <a:bodyPr/>
                    <a:lstStyle/>
                    <a:p>
                      <a:pPr indent="0" lvl="0" marL="0" rtl="0" algn="l">
                        <a:spcBef>
                          <a:spcPts val="0"/>
                        </a:spcBef>
                        <a:spcAft>
                          <a:spcPts val="0"/>
                        </a:spcAft>
                        <a:buNone/>
                      </a:pPr>
                      <a:r>
                        <a:rPr lang="ca">
                          <a:solidFill>
                            <a:srgbClr val="FFFFFF"/>
                          </a:solidFill>
                        </a:rPr>
                        <a:t>DIC</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9525">
                      <a:solidFill>
                        <a:srgbClr val="9E9E9E"/>
                      </a:solidFill>
                      <a:prstDash val="solid"/>
                      <a:round/>
                      <a:headEnd len="sm" w="sm" type="none"/>
                      <a:tailEnd len="sm" w="sm" type="none"/>
                    </a:lnB>
                    <a:solidFill>
                      <a:srgbClr val="013180"/>
                    </a:solidFill>
                  </a:tcPr>
                </a:tc>
              </a:tr>
              <a:tr h="490800">
                <a:tc>
                  <a:txBody>
                    <a:bodyPr/>
                    <a:lstStyle/>
                    <a:p>
                      <a:pPr indent="0" lvl="0" marL="0" rtl="0" algn="l">
                        <a:spcBef>
                          <a:spcPts val="0"/>
                        </a:spcBef>
                        <a:spcAft>
                          <a:spcPts val="0"/>
                        </a:spcAft>
                        <a:buNone/>
                      </a:pPr>
                      <a:r>
                        <a:rPr lang="ca">
                          <a:solidFill>
                            <a:srgbClr val="FFFFFF"/>
                          </a:solidFill>
                        </a:rPr>
                        <a:t>ATTR.</a:t>
                      </a:r>
                      <a:endParaRPr>
                        <a:solidFill>
                          <a:srgbClr val="FFFFFF"/>
                        </a:solidFill>
                      </a:endParaRPr>
                    </a:p>
                    <a:p>
                      <a:pPr indent="0" lvl="0" marL="0" rtl="0" algn="l">
                        <a:spcBef>
                          <a:spcPts val="0"/>
                        </a:spcBef>
                        <a:spcAft>
                          <a:spcPts val="0"/>
                        </a:spcAft>
                        <a:buNone/>
                      </a:pPr>
                      <a:r>
                        <a:rPr lang="ca">
                          <a:solidFill>
                            <a:srgbClr val="FFFFFF"/>
                          </a:solidFill>
                        </a:rPr>
                        <a:t>EMAIL</a:t>
                      </a:r>
                      <a:endParaRPr>
                        <a:solidFill>
                          <a:srgbClr val="FFFFFF"/>
                        </a:solidFill>
                      </a:endParaRPr>
                    </a:p>
                  </a:txBody>
                  <a:tcPr marT="91425" marB="91425" marR="91425" marL="91425">
                    <a:lnL cap="flat" cmpd="sng" w="19050">
                      <a:solidFill>
                        <a:srgbClr val="B1CCF9"/>
                      </a:solidFill>
                      <a:prstDash val="solid"/>
                      <a:round/>
                      <a:headEnd len="sm" w="sm" type="none"/>
                      <a:tailEnd len="sm" w="sm" type="none"/>
                    </a:lnL>
                    <a:lnR cap="flat" cmpd="sng" w="9525">
                      <a:solidFill>
                        <a:srgbClr val="9E9E9E"/>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4286F5"/>
                    </a:solidFill>
                  </a:tcPr>
                </a:tc>
                <a:tc>
                  <a:txBody>
                    <a:bodyPr/>
                    <a:lstStyle/>
                    <a:p>
                      <a:pPr indent="0" lvl="0" marL="0" rtl="0" algn="r">
                        <a:lnSpc>
                          <a:spcPct val="115000"/>
                        </a:lnSpc>
                        <a:spcBef>
                          <a:spcPts val="0"/>
                        </a:spcBef>
                        <a:spcAft>
                          <a:spcPts val="0"/>
                        </a:spcAft>
                        <a:buNone/>
                      </a:pPr>
                      <a:r>
                        <a:rPr lang="ca">
                          <a:solidFill>
                            <a:schemeClr val="lt1"/>
                          </a:solidFill>
                        </a:rPr>
                        <a:t>5362</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4286F5"/>
                    </a:solidFill>
                  </a:tcPr>
                </a:tc>
                <a:tc>
                  <a:txBody>
                    <a:bodyPr/>
                    <a:lstStyle/>
                    <a:p>
                      <a:pPr indent="0" lvl="0" marL="0" rtl="0" algn="r">
                        <a:lnSpc>
                          <a:spcPct val="115000"/>
                        </a:lnSpc>
                        <a:spcBef>
                          <a:spcPts val="0"/>
                        </a:spcBef>
                        <a:spcAft>
                          <a:spcPts val="0"/>
                        </a:spcAft>
                        <a:buNone/>
                      </a:pPr>
                      <a:r>
                        <a:rPr lang="ca">
                          <a:solidFill>
                            <a:schemeClr val="lt1"/>
                          </a:solidFill>
                        </a:rPr>
                        <a:t>1862</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4286F5"/>
                    </a:solidFill>
                  </a:tcPr>
                </a:tc>
                <a:tc>
                  <a:txBody>
                    <a:bodyPr/>
                    <a:lstStyle/>
                    <a:p>
                      <a:pPr indent="0" lvl="0" marL="0" rtl="0" algn="r">
                        <a:lnSpc>
                          <a:spcPct val="115000"/>
                        </a:lnSpc>
                        <a:spcBef>
                          <a:spcPts val="0"/>
                        </a:spcBef>
                        <a:spcAft>
                          <a:spcPts val="0"/>
                        </a:spcAft>
                        <a:buNone/>
                      </a:pPr>
                      <a:r>
                        <a:rPr lang="ca">
                          <a:solidFill>
                            <a:schemeClr val="lt1"/>
                          </a:solidFill>
                        </a:rPr>
                        <a:t>1862</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4286F5"/>
                    </a:solidFill>
                  </a:tcPr>
                </a:tc>
                <a:tc>
                  <a:txBody>
                    <a:bodyPr/>
                    <a:lstStyle/>
                    <a:p>
                      <a:pPr indent="0" lvl="0" marL="0" rtl="0" algn="r">
                        <a:lnSpc>
                          <a:spcPct val="115000"/>
                        </a:lnSpc>
                        <a:spcBef>
                          <a:spcPts val="0"/>
                        </a:spcBef>
                        <a:spcAft>
                          <a:spcPts val="0"/>
                        </a:spcAft>
                        <a:buNone/>
                      </a:pPr>
                      <a:r>
                        <a:rPr lang="ca">
                          <a:solidFill>
                            <a:schemeClr val="lt1"/>
                          </a:solidFill>
                        </a:rPr>
                        <a:t>1862</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4286F5"/>
                    </a:solidFill>
                  </a:tcPr>
                </a:tc>
                <a:tc>
                  <a:txBody>
                    <a:bodyPr/>
                    <a:lstStyle/>
                    <a:p>
                      <a:pPr indent="0" lvl="0" marL="0" rtl="0" algn="r">
                        <a:lnSpc>
                          <a:spcPct val="115000"/>
                        </a:lnSpc>
                        <a:spcBef>
                          <a:spcPts val="0"/>
                        </a:spcBef>
                        <a:spcAft>
                          <a:spcPts val="0"/>
                        </a:spcAft>
                        <a:buNone/>
                      </a:pPr>
                      <a:r>
                        <a:rPr lang="ca">
                          <a:solidFill>
                            <a:schemeClr val="lt1"/>
                          </a:solidFill>
                        </a:rPr>
                        <a:t>4980</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4286F5"/>
                    </a:solidFill>
                  </a:tcPr>
                </a:tc>
                <a:tc>
                  <a:txBody>
                    <a:bodyPr/>
                    <a:lstStyle/>
                    <a:p>
                      <a:pPr indent="0" lvl="0" marL="0" rtl="0" algn="r">
                        <a:lnSpc>
                          <a:spcPct val="115000"/>
                        </a:lnSpc>
                        <a:spcBef>
                          <a:spcPts val="0"/>
                        </a:spcBef>
                        <a:spcAft>
                          <a:spcPts val="0"/>
                        </a:spcAft>
                        <a:buNone/>
                      </a:pPr>
                      <a:r>
                        <a:rPr lang="ca">
                          <a:solidFill>
                            <a:schemeClr val="lt1"/>
                          </a:solidFill>
                        </a:rPr>
                        <a:t>5190</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4286F5"/>
                    </a:solidFill>
                  </a:tcPr>
                </a:tc>
                <a:tc>
                  <a:txBody>
                    <a:bodyPr/>
                    <a:lstStyle/>
                    <a:p>
                      <a:pPr indent="0" lvl="0" marL="0" rtl="0" algn="r">
                        <a:lnSpc>
                          <a:spcPct val="115000"/>
                        </a:lnSpc>
                        <a:spcBef>
                          <a:spcPts val="0"/>
                        </a:spcBef>
                        <a:spcAft>
                          <a:spcPts val="0"/>
                        </a:spcAft>
                        <a:buNone/>
                      </a:pPr>
                      <a:r>
                        <a:rPr lang="ca">
                          <a:solidFill>
                            <a:schemeClr val="lt1"/>
                          </a:solidFill>
                        </a:rPr>
                        <a:t>2562</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4286F5"/>
                    </a:solidFill>
                  </a:tcPr>
                </a:tc>
                <a:tc>
                  <a:txBody>
                    <a:bodyPr/>
                    <a:lstStyle/>
                    <a:p>
                      <a:pPr indent="0" lvl="0" marL="0" rtl="0" algn="r">
                        <a:lnSpc>
                          <a:spcPct val="115000"/>
                        </a:lnSpc>
                        <a:spcBef>
                          <a:spcPts val="0"/>
                        </a:spcBef>
                        <a:spcAft>
                          <a:spcPts val="0"/>
                        </a:spcAft>
                        <a:buNone/>
                      </a:pPr>
                      <a:r>
                        <a:rPr lang="ca">
                          <a:solidFill>
                            <a:schemeClr val="lt1"/>
                          </a:solidFill>
                        </a:rPr>
                        <a:t>2562</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4286F5"/>
                    </a:solidFill>
                  </a:tcPr>
                </a:tc>
                <a:tc>
                  <a:txBody>
                    <a:bodyPr/>
                    <a:lstStyle/>
                    <a:p>
                      <a:pPr indent="0" lvl="0" marL="0" rtl="0" algn="r">
                        <a:lnSpc>
                          <a:spcPct val="115000"/>
                        </a:lnSpc>
                        <a:spcBef>
                          <a:spcPts val="0"/>
                        </a:spcBef>
                        <a:spcAft>
                          <a:spcPts val="0"/>
                        </a:spcAft>
                        <a:buNone/>
                      </a:pPr>
                      <a:r>
                        <a:rPr lang="ca">
                          <a:solidFill>
                            <a:schemeClr val="lt1"/>
                          </a:solidFill>
                        </a:rPr>
                        <a:t>2562</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4286F5"/>
                    </a:solidFill>
                  </a:tcPr>
                </a:tc>
                <a:tc>
                  <a:txBody>
                    <a:bodyPr/>
                    <a:lstStyle/>
                    <a:p>
                      <a:pPr indent="0" lvl="0" marL="0" rtl="0" algn="r">
                        <a:lnSpc>
                          <a:spcPct val="115000"/>
                        </a:lnSpc>
                        <a:spcBef>
                          <a:spcPts val="0"/>
                        </a:spcBef>
                        <a:spcAft>
                          <a:spcPts val="0"/>
                        </a:spcAft>
                        <a:buNone/>
                      </a:pPr>
                      <a:r>
                        <a:rPr lang="ca">
                          <a:solidFill>
                            <a:schemeClr val="lt1"/>
                          </a:solidFill>
                        </a:rPr>
                        <a:t>1862</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4286F5"/>
                    </a:solidFill>
                  </a:tcPr>
                </a:tc>
                <a:tc>
                  <a:txBody>
                    <a:bodyPr/>
                    <a:lstStyle/>
                    <a:p>
                      <a:pPr indent="0" lvl="0" marL="0" rtl="0" algn="r">
                        <a:lnSpc>
                          <a:spcPct val="115000"/>
                        </a:lnSpc>
                        <a:spcBef>
                          <a:spcPts val="0"/>
                        </a:spcBef>
                        <a:spcAft>
                          <a:spcPts val="0"/>
                        </a:spcAft>
                        <a:buNone/>
                      </a:pPr>
                      <a:r>
                        <a:rPr lang="ca">
                          <a:solidFill>
                            <a:schemeClr val="lt1"/>
                          </a:solidFill>
                        </a:rPr>
                        <a:t>10262</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4286F5"/>
                    </a:solidFill>
                  </a:tcPr>
                </a:tc>
                <a:tc>
                  <a:txBody>
                    <a:bodyPr/>
                    <a:lstStyle/>
                    <a:p>
                      <a:pPr indent="0" lvl="0" marL="0" rtl="0" algn="r">
                        <a:lnSpc>
                          <a:spcPct val="115000"/>
                        </a:lnSpc>
                        <a:spcBef>
                          <a:spcPts val="0"/>
                        </a:spcBef>
                        <a:spcAft>
                          <a:spcPts val="0"/>
                        </a:spcAft>
                        <a:buNone/>
                      </a:pPr>
                      <a:r>
                        <a:rPr lang="ca">
                          <a:solidFill>
                            <a:schemeClr val="lt1"/>
                          </a:solidFill>
                        </a:rPr>
                        <a:t>6762</a:t>
                      </a:r>
                      <a:endParaRPr>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4286F5"/>
                    </a:solidFill>
                  </a:tcPr>
                </a:tc>
              </a:tr>
              <a:tr h="505075">
                <a:tc>
                  <a:txBody>
                    <a:bodyPr/>
                    <a:lstStyle/>
                    <a:p>
                      <a:pPr indent="0" lvl="0" marL="0" rtl="0" algn="ctr">
                        <a:spcBef>
                          <a:spcPts val="0"/>
                        </a:spcBef>
                        <a:spcAft>
                          <a:spcPts val="0"/>
                        </a:spcAft>
                        <a:buNone/>
                      </a:pPr>
                      <a:r>
                        <a:rPr lang="ca" sz="1200">
                          <a:solidFill>
                            <a:schemeClr val="lt1"/>
                          </a:solidFill>
                        </a:rPr>
                        <a:t>AN</a:t>
                      </a:r>
                      <a:endParaRPr sz="1600">
                        <a:solidFill>
                          <a:srgbClr val="FFFFFF"/>
                        </a:solidFill>
                      </a:endParaRPr>
                    </a:p>
                  </a:txBody>
                  <a:tcPr marT="91425" marB="91425" marR="91425" marL="91425" anchor="ctr">
                    <a:lnL cap="flat" cmpd="sng" w="19050">
                      <a:solidFill>
                        <a:srgbClr val="B1CCF9"/>
                      </a:solidFill>
                      <a:prstDash val="solid"/>
                      <a:round/>
                      <a:headEnd len="sm" w="sm" type="none"/>
                      <a:tailEnd len="sm" w="sm" type="none"/>
                    </a:lnL>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4286F5"/>
                    </a:solidFill>
                  </a:tcPr>
                </a:tc>
                <a:tc>
                  <a:txBody>
                    <a:bodyPr/>
                    <a:lstStyle/>
                    <a:p>
                      <a:pPr indent="0" lvl="0" marL="0" rtl="0" algn="ctr">
                        <a:spcBef>
                          <a:spcPts val="0"/>
                        </a:spcBef>
                        <a:spcAft>
                          <a:spcPts val="0"/>
                        </a:spcAft>
                        <a:buClr>
                          <a:schemeClr val="dk1"/>
                        </a:buClr>
                        <a:buSzPts val="1100"/>
                        <a:buFont typeface="Arial"/>
                        <a:buNone/>
                      </a:pPr>
                      <a:r>
                        <a:rPr lang="ca" sz="1000">
                          <a:solidFill>
                            <a:schemeClr val="lt1"/>
                          </a:solidFill>
                        </a:rPr>
                        <a:t> 4</a:t>
                      </a:r>
                      <a:r>
                        <a:rPr lang="ca" sz="1000">
                          <a:solidFill>
                            <a:schemeClr val="lt1"/>
                          </a:solidFill>
                        </a:rPr>
                        <a:t> 500</a:t>
                      </a:r>
                      <a:endParaRPr sz="1100">
                        <a:solidFill>
                          <a:schemeClr val="lt1"/>
                        </a:solidFill>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t/>
                      </a:r>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t/>
                      </a:r>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t/>
                      </a:r>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t/>
                      </a:r>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t/>
                      </a:r>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t/>
                      </a:r>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t/>
                      </a:r>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t/>
                      </a:r>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t/>
                      </a:r>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t/>
                      </a:r>
                      <a:endParaRPr/>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t/>
                      </a:r>
                      <a:endParaRPr/>
                    </a:p>
                  </a:txBody>
                  <a:tcPr marT="91425" marB="91425" marR="91425" marL="91425" anchor="ctr">
                    <a:lnT cap="flat" cmpd="sng" w="9525">
                      <a:solidFill>
                        <a:srgbClr val="9E9E9E"/>
                      </a:solidFill>
                      <a:prstDash val="solid"/>
                      <a:round/>
                      <a:headEnd len="sm" w="sm" type="none"/>
                      <a:tailEnd len="sm" w="sm" type="none"/>
                    </a:lnT>
                  </a:tcPr>
                </a:tc>
              </a:tr>
              <a:tr h="731250">
                <a:tc>
                  <a:txBody>
                    <a:bodyPr/>
                    <a:lstStyle/>
                    <a:p>
                      <a:pPr indent="0" lvl="0" marL="0" rtl="0" algn="ctr">
                        <a:spcBef>
                          <a:spcPts val="0"/>
                        </a:spcBef>
                        <a:spcAft>
                          <a:spcPts val="0"/>
                        </a:spcAft>
                        <a:buNone/>
                      </a:pPr>
                      <a:r>
                        <a:rPr lang="ca" sz="1200">
                          <a:solidFill>
                            <a:srgbClr val="FFFFFF"/>
                          </a:solidFill>
                        </a:rPr>
                        <a:t>NAV</a:t>
                      </a:r>
                      <a:endParaRPr sz="1200">
                        <a:solidFill>
                          <a:srgbClr val="FFFFFF"/>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4286F5"/>
                    </a:solidFill>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B1CCF9"/>
                      </a:solidFill>
                      <a:prstDash val="solid"/>
                      <a:round/>
                      <a:headEnd len="sm" w="sm" type="none"/>
                      <a:tailEnd len="sm" w="sm" type="none"/>
                    </a:lnL>
                  </a:tcP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Clr>
                          <a:schemeClr val="dk1"/>
                        </a:buClr>
                        <a:buSzPts val="1100"/>
                        <a:buFont typeface="Arial"/>
                        <a:buNone/>
                      </a:pPr>
                      <a:r>
                        <a:rPr lang="ca" sz="1000">
                          <a:solidFill>
                            <a:schemeClr val="lt1"/>
                          </a:solidFill>
                        </a:rPr>
                        <a:t>4 500</a:t>
                      </a:r>
                      <a:endParaRPr sz="1100">
                        <a:solidFill>
                          <a:schemeClr val="lt1"/>
                        </a:solidFill>
                      </a:endParaRPr>
                    </a:p>
                  </a:txBody>
                  <a:tcPr marT="91425" marB="91425" marR="91425" marL="91425" anchor="ctr"/>
                </a:tc>
              </a:tr>
              <a:tr h="731250">
                <a:tc>
                  <a:txBody>
                    <a:bodyPr/>
                    <a:lstStyle/>
                    <a:p>
                      <a:pPr indent="0" lvl="0" marL="0" rtl="0" algn="ctr">
                        <a:spcBef>
                          <a:spcPts val="0"/>
                        </a:spcBef>
                        <a:spcAft>
                          <a:spcPts val="0"/>
                        </a:spcAft>
                        <a:buNone/>
                      </a:pPr>
                      <a:r>
                        <a:rPr lang="ca" sz="1200">
                          <a:solidFill>
                            <a:srgbClr val="FFFFFF"/>
                          </a:solidFill>
                        </a:rPr>
                        <a:t>OB</a:t>
                      </a:r>
                      <a:endParaRPr sz="1200">
                        <a:solidFill>
                          <a:srgbClr val="FFFFFF"/>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4286F5"/>
                    </a:solidFill>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B1CCF9"/>
                      </a:solidFill>
                      <a:prstDash val="solid"/>
                      <a:round/>
                      <a:headEnd len="sm" w="sm" type="none"/>
                      <a:tailEnd len="sm" w="sm" type="none"/>
                    </a:lnL>
                  </a:tcP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lnSpc>
                          <a:spcPct val="115000"/>
                        </a:lnSpc>
                        <a:spcBef>
                          <a:spcPts val="0"/>
                        </a:spcBef>
                        <a:spcAft>
                          <a:spcPts val="0"/>
                        </a:spcAft>
                        <a:buNone/>
                      </a:pPr>
                      <a:r>
                        <a:rPr lang="ca" sz="1100">
                          <a:solidFill>
                            <a:schemeClr val="lt1"/>
                          </a:solidFill>
                        </a:rPr>
                        <a:t>961</a:t>
                      </a:r>
                      <a:endParaRPr sz="1100">
                        <a:solidFill>
                          <a:schemeClr val="lt1"/>
                        </a:solidFill>
                      </a:endParaRPr>
                    </a:p>
                  </a:txBody>
                  <a:tcPr marT="91425" marB="91425" marR="91425" marL="91425" anchor="ctr"/>
                </a:tc>
                <a:tc>
                  <a:txBody>
                    <a:bodyPr/>
                    <a:lstStyle/>
                    <a:p>
                      <a:pPr indent="0" lvl="0" marL="0" rtl="0" algn="ctr">
                        <a:lnSpc>
                          <a:spcPct val="115000"/>
                        </a:lnSpc>
                        <a:spcBef>
                          <a:spcPts val="0"/>
                        </a:spcBef>
                        <a:spcAft>
                          <a:spcPts val="0"/>
                        </a:spcAft>
                        <a:buNone/>
                      </a:pPr>
                      <a:r>
                        <a:rPr lang="ca" sz="1100">
                          <a:solidFill>
                            <a:schemeClr val="lt1"/>
                          </a:solidFill>
                        </a:rPr>
                        <a:t>2 590</a:t>
                      </a:r>
                      <a:endParaRPr sz="1100">
                        <a:solidFill>
                          <a:schemeClr val="lt1"/>
                        </a:solidFill>
                      </a:endParaRPr>
                    </a:p>
                  </a:txBody>
                  <a:tcPr marT="91425" marB="91425" marR="91425" marL="91425" anchor="ctr"/>
                </a:tc>
                <a:tc>
                  <a:txBody>
                    <a:bodyPr/>
                    <a:lstStyle/>
                    <a:p>
                      <a:pPr indent="0" lvl="0" marL="0" rtl="0" algn="ctr">
                        <a:lnSpc>
                          <a:spcPct val="115000"/>
                        </a:lnSpc>
                        <a:spcBef>
                          <a:spcPts val="0"/>
                        </a:spcBef>
                        <a:spcAft>
                          <a:spcPts val="0"/>
                        </a:spcAft>
                        <a:buNone/>
                      </a:pPr>
                      <a:r>
                        <a:rPr lang="ca" sz="1100">
                          <a:solidFill>
                            <a:schemeClr val="lt1"/>
                          </a:solidFill>
                        </a:rPr>
                        <a:t>2595</a:t>
                      </a:r>
                      <a:endParaRPr sz="1100">
                        <a:solidFill>
                          <a:schemeClr val="lt1"/>
                        </a:solidFill>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r h="598325">
                <a:tc>
                  <a:txBody>
                    <a:bodyPr/>
                    <a:lstStyle/>
                    <a:p>
                      <a:pPr indent="0" lvl="0" marL="0" rtl="0" algn="ctr">
                        <a:spcBef>
                          <a:spcPts val="0"/>
                        </a:spcBef>
                        <a:spcAft>
                          <a:spcPts val="0"/>
                        </a:spcAft>
                        <a:buNone/>
                      </a:pPr>
                      <a:r>
                        <a:rPr lang="ca" sz="1200">
                          <a:solidFill>
                            <a:srgbClr val="FFFFFF"/>
                          </a:solidFill>
                        </a:rPr>
                        <a:t>CPJ</a:t>
                      </a:r>
                      <a:endParaRPr sz="1200">
                        <a:solidFill>
                          <a:srgbClr val="FFFFFF"/>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4286F5"/>
                    </a:solidFill>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B1CCF9"/>
                      </a:solidFill>
                      <a:prstDash val="solid"/>
                      <a:round/>
                      <a:headEnd len="sm" w="sm" type="none"/>
                      <a:tailEnd len="sm" w="sm" type="none"/>
                    </a:lnL>
                  </a:tcP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lnSpc>
                          <a:spcPct val="115000"/>
                        </a:lnSpc>
                        <a:spcBef>
                          <a:spcPts val="0"/>
                        </a:spcBef>
                        <a:spcAft>
                          <a:spcPts val="0"/>
                        </a:spcAft>
                        <a:buNone/>
                      </a:pPr>
                      <a:r>
                        <a:rPr lang="ca" sz="1100">
                          <a:solidFill>
                            <a:schemeClr val="lt1"/>
                          </a:solidFill>
                        </a:rPr>
                        <a:t>901</a:t>
                      </a:r>
                      <a:endParaRPr sz="1100">
                        <a:solidFill>
                          <a:schemeClr val="lt1"/>
                        </a:solidFill>
                      </a:endParaRPr>
                    </a:p>
                  </a:txBody>
                  <a:tcPr marT="91425" marB="91425" marR="91425" marL="91425" anchor="ctr"/>
                </a:tc>
                <a:tc>
                  <a:txBody>
                    <a:bodyPr/>
                    <a:lstStyle/>
                    <a:p>
                      <a:pPr indent="0" lvl="0" marL="0" rtl="0" algn="ctr">
                        <a:lnSpc>
                          <a:spcPct val="115000"/>
                        </a:lnSpc>
                        <a:spcBef>
                          <a:spcPts val="0"/>
                        </a:spcBef>
                        <a:spcAft>
                          <a:spcPts val="0"/>
                        </a:spcAft>
                        <a:buNone/>
                      </a:pPr>
                      <a:r>
                        <a:rPr lang="ca" sz="1100">
                          <a:solidFill>
                            <a:schemeClr val="lt1"/>
                          </a:solidFill>
                        </a:rPr>
                        <a:t>1 390</a:t>
                      </a:r>
                      <a:endParaRPr sz="1100">
                        <a:solidFill>
                          <a:schemeClr val="lt1"/>
                        </a:solidFill>
                      </a:endParaRPr>
                    </a:p>
                  </a:txBody>
                  <a:tcPr marT="91425" marB="91425" marR="91425" marL="91425" anchor="ctr"/>
                </a:tc>
                <a:tc>
                  <a:txBody>
                    <a:bodyPr/>
                    <a:lstStyle/>
                    <a:p>
                      <a:pPr indent="0" lvl="0" marL="0" rtl="0" algn="ctr">
                        <a:lnSpc>
                          <a:spcPct val="115000"/>
                        </a:lnSpc>
                        <a:spcBef>
                          <a:spcPts val="0"/>
                        </a:spcBef>
                        <a:spcAft>
                          <a:spcPts val="0"/>
                        </a:spcAft>
                        <a:buClr>
                          <a:schemeClr val="dk1"/>
                        </a:buClr>
                        <a:buSzPts val="1100"/>
                        <a:buFont typeface="Arial"/>
                        <a:buNone/>
                      </a:pPr>
                      <a:r>
                        <a:rPr lang="ca" sz="1100">
                          <a:solidFill>
                            <a:schemeClr val="lt1"/>
                          </a:solidFill>
                        </a:rPr>
                        <a:t>1</a:t>
                      </a:r>
                      <a:r>
                        <a:rPr lang="ca" sz="1100">
                          <a:solidFill>
                            <a:schemeClr val="lt1"/>
                          </a:solidFill>
                        </a:rPr>
                        <a:t> 595</a:t>
                      </a:r>
                      <a:endParaRPr sz="1100">
                        <a:solidFill>
                          <a:schemeClr val="lt1"/>
                        </a:solidFill>
                      </a:endParaRPr>
                    </a:p>
                  </a:txBody>
                  <a:tcPr marT="91425" marB="91425" marR="91425" marL="91425" anchor="ctr"/>
                </a:tc>
                <a:tc>
                  <a:txBody>
                    <a:bodyPr/>
                    <a:lstStyle/>
                    <a:p>
                      <a:pPr indent="0" lvl="0" marL="0" rtl="0" algn="ctr">
                        <a:lnSpc>
                          <a:spcPct val="115000"/>
                        </a:lnSpc>
                        <a:spcBef>
                          <a:spcPts val="0"/>
                        </a:spcBef>
                        <a:spcAft>
                          <a:spcPts val="0"/>
                        </a:spcAft>
                        <a:buNone/>
                      </a:pPr>
                      <a:r>
                        <a:rPr lang="ca" sz="1100">
                          <a:solidFill>
                            <a:schemeClr val="lt1"/>
                          </a:solidFill>
                        </a:rPr>
                        <a:t>1</a:t>
                      </a:r>
                      <a:r>
                        <a:rPr lang="ca" sz="1100">
                          <a:solidFill>
                            <a:schemeClr val="lt1"/>
                          </a:solidFill>
                        </a:rPr>
                        <a:t> 562</a:t>
                      </a:r>
                      <a:endParaRPr sz="1100">
                        <a:solidFill>
                          <a:schemeClr val="lt1"/>
                        </a:solidFill>
                      </a:endParaRPr>
                    </a:p>
                  </a:txBody>
                  <a:tcPr marT="91425" marB="91425" marR="91425" marL="91425" anchor="ctr"/>
                </a:tc>
                <a:tc>
                  <a:txBody>
                    <a:bodyPr/>
                    <a:lstStyle/>
                    <a:p>
                      <a:pPr indent="0" lvl="0" marL="0" rtl="0" algn="ctr">
                        <a:lnSpc>
                          <a:spcPct val="115000"/>
                        </a:lnSpc>
                        <a:spcBef>
                          <a:spcPts val="0"/>
                        </a:spcBef>
                        <a:spcAft>
                          <a:spcPts val="0"/>
                        </a:spcAft>
                        <a:buNone/>
                      </a:pPr>
                      <a:r>
                        <a:rPr lang="ca" sz="1100">
                          <a:solidFill>
                            <a:schemeClr val="lt1"/>
                          </a:solidFill>
                        </a:rPr>
                        <a:t>1</a:t>
                      </a:r>
                      <a:r>
                        <a:rPr lang="ca" sz="1100">
                          <a:solidFill>
                            <a:schemeClr val="lt1"/>
                          </a:solidFill>
                        </a:rPr>
                        <a:t> 562</a:t>
                      </a:r>
                      <a:endParaRPr sz="1100">
                        <a:solidFill>
                          <a:schemeClr val="lt1"/>
                        </a:solidFill>
                      </a:endParaRPr>
                    </a:p>
                  </a:txBody>
                  <a:tcPr marT="91425" marB="91425" marR="91425" marL="91425" anchor="ctr"/>
                </a:tc>
                <a:tc>
                  <a:txBody>
                    <a:bodyPr/>
                    <a:lstStyle/>
                    <a:p>
                      <a:pPr indent="0" lvl="0" marL="0" rtl="0" algn="ctr">
                        <a:lnSpc>
                          <a:spcPct val="115000"/>
                        </a:lnSpc>
                        <a:spcBef>
                          <a:spcPts val="0"/>
                        </a:spcBef>
                        <a:spcAft>
                          <a:spcPts val="0"/>
                        </a:spcAft>
                        <a:buNone/>
                      </a:pPr>
                      <a:r>
                        <a:rPr lang="ca" sz="1100">
                          <a:solidFill>
                            <a:schemeClr val="lt1"/>
                          </a:solidFill>
                        </a:rPr>
                        <a:t> 1</a:t>
                      </a:r>
                      <a:r>
                        <a:rPr lang="ca" sz="1100">
                          <a:solidFill>
                            <a:schemeClr val="lt1"/>
                          </a:solidFill>
                        </a:rPr>
                        <a:t> 562</a:t>
                      </a:r>
                      <a:endParaRPr sz="1100">
                        <a:solidFill>
                          <a:schemeClr val="lt1"/>
                        </a:solidFill>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r h="100000">
                <a:tc>
                  <a:txBody>
                    <a:bodyPr/>
                    <a:lstStyle/>
                    <a:p>
                      <a:pPr indent="0" lvl="0" marL="0" rtl="0" algn="ctr">
                        <a:spcBef>
                          <a:spcPts val="0"/>
                        </a:spcBef>
                        <a:spcAft>
                          <a:spcPts val="0"/>
                        </a:spcAft>
                        <a:buClr>
                          <a:schemeClr val="dk1"/>
                        </a:buClr>
                        <a:buSzPts val="1100"/>
                        <a:buFont typeface="Arial"/>
                        <a:buNone/>
                      </a:pPr>
                      <a:r>
                        <a:rPr lang="ca" sz="1200">
                          <a:solidFill>
                            <a:schemeClr val="lt1"/>
                          </a:solidFill>
                        </a:rPr>
                        <a:t>PEE</a:t>
                      </a:r>
                      <a:endParaRPr sz="1200">
                        <a:solidFill>
                          <a:srgbClr val="FFFFFF"/>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4286F5"/>
                    </a:solidFill>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B1CCF9"/>
                      </a:solidFill>
                      <a:prstDash val="solid"/>
                      <a:round/>
                      <a:headEnd len="sm" w="sm" type="none"/>
                      <a:tailEnd len="sm" w="sm" type="none"/>
                    </a:lnL>
                  </a:tcP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lnSpc>
                          <a:spcPct val="115000"/>
                        </a:lnSpc>
                        <a:spcBef>
                          <a:spcPts val="0"/>
                        </a:spcBef>
                        <a:spcAft>
                          <a:spcPts val="0"/>
                        </a:spcAft>
                        <a:buNone/>
                      </a:pPr>
                      <a:r>
                        <a:t/>
                      </a:r>
                      <a:endParaRPr sz="1100">
                        <a:solidFill>
                          <a:schemeClr val="lt1"/>
                        </a:solidFill>
                      </a:endParaRPr>
                    </a:p>
                  </a:txBody>
                  <a:tcPr marT="91425" marB="91425" marR="91425" marL="91425" anchor="ctr"/>
                </a:tc>
                <a:tc>
                  <a:txBody>
                    <a:bodyPr/>
                    <a:lstStyle/>
                    <a:p>
                      <a:pPr indent="0" lvl="0" marL="0" rtl="0" algn="ctr">
                        <a:lnSpc>
                          <a:spcPct val="115000"/>
                        </a:lnSpc>
                        <a:spcBef>
                          <a:spcPts val="0"/>
                        </a:spcBef>
                        <a:spcAft>
                          <a:spcPts val="0"/>
                        </a:spcAft>
                        <a:buNone/>
                      </a:pPr>
                      <a:r>
                        <a:rPr lang="ca" sz="1100">
                          <a:solidFill>
                            <a:schemeClr val="lt1"/>
                          </a:solidFill>
                        </a:rPr>
                        <a:t>840</a:t>
                      </a:r>
                      <a:endParaRPr sz="1100">
                        <a:solidFill>
                          <a:schemeClr val="lt1"/>
                        </a:solidFill>
                      </a:endParaRPr>
                    </a:p>
                  </a:txBody>
                  <a:tcPr marT="91425" marB="91425" marR="91425" marL="91425" anchor="ctr"/>
                </a:tc>
                <a:tc>
                  <a:txBody>
                    <a:bodyPr/>
                    <a:lstStyle/>
                    <a:p>
                      <a:pPr indent="0" lvl="0" marL="0" rtl="0" algn="ctr">
                        <a:lnSpc>
                          <a:spcPct val="115000"/>
                        </a:lnSpc>
                        <a:spcBef>
                          <a:spcPts val="0"/>
                        </a:spcBef>
                        <a:spcAft>
                          <a:spcPts val="0"/>
                        </a:spcAft>
                        <a:buNone/>
                      </a:pPr>
                      <a:r>
                        <a:rPr lang="ca" sz="1100">
                          <a:solidFill>
                            <a:schemeClr val="lt1"/>
                          </a:solidFill>
                        </a:rPr>
                        <a:t>1133</a:t>
                      </a:r>
                      <a:endParaRPr sz="1100">
                        <a:solidFill>
                          <a:schemeClr val="lt1"/>
                        </a:solidFill>
                      </a:endParaRPr>
                    </a:p>
                  </a:txBody>
                  <a:tcPr marT="91425" marB="91425" marR="91425" marL="91425" anchor="ctr"/>
                </a:tc>
                <a:tc>
                  <a:txBody>
                    <a:bodyPr/>
                    <a:lstStyle/>
                    <a:p>
                      <a:pPr indent="0" lvl="0" marL="0" rtl="0" algn="ctr">
                        <a:lnSpc>
                          <a:spcPct val="115000"/>
                        </a:lnSpc>
                        <a:spcBef>
                          <a:spcPts val="0"/>
                        </a:spcBef>
                        <a:spcAft>
                          <a:spcPts val="0"/>
                        </a:spcAft>
                        <a:buNone/>
                      </a:pPr>
                      <a:r>
                        <a:t/>
                      </a:r>
                      <a:endParaRPr sz="1100">
                        <a:solidFill>
                          <a:schemeClr val="lt1"/>
                        </a:solidFill>
                      </a:endParaRPr>
                    </a:p>
                  </a:txBody>
                  <a:tcPr marT="91425" marB="91425" marR="91425" marL="91425" anchor="ctr"/>
                </a:tc>
                <a:tc>
                  <a:txBody>
                    <a:bodyPr/>
                    <a:lstStyle/>
                    <a:p>
                      <a:pPr indent="0" lvl="0" marL="0" rtl="0" algn="ctr">
                        <a:lnSpc>
                          <a:spcPct val="115000"/>
                        </a:lnSpc>
                        <a:spcBef>
                          <a:spcPts val="0"/>
                        </a:spcBef>
                        <a:spcAft>
                          <a:spcPts val="0"/>
                        </a:spcAft>
                        <a:buNone/>
                      </a:pPr>
                      <a:r>
                        <a:t/>
                      </a:r>
                      <a:endParaRPr sz="1100">
                        <a:solidFill>
                          <a:schemeClr val="lt1"/>
                        </a:solidFill>
                      </a:endParaRPr>
                    </a:p>
                  </a:txBody>
                  <a:tcPr marT="91425" marB="91425" marR="91425" marL="91425" anchor="ctr"/>
                </a:tc>
                <a:tc>
                  <a:txBody>
                    <a:bodyPr/>
                    <a:lstStyle/>
                    <a:p>
                      <a:pPr indent="0" lvl="0" marL="0" rtl="0" algn="ctr">
                        <a:lnSpc>
                          <a:spcPct val="115000"/>
                        </a:lnSpc>
                        <a:spcBef>
                          <a:spcPts val="0"/>
                        </a:spcBef>
                        <a:spcAft>
                          <a:spcPts val="0"/>
                        </a:spcAft>
                        <a:buNone/>
                      </a:pPr>
                      <a:r>
                        <a:t/>
                      </a:r>
                      <a:endParaRPr sz="1100">
                        <a:solidFill>
                          <a:schemeClr val="lt1"/>
                        </a:solidFill>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rPr lang="ca" sz="1100">
                          <a:solidFill>
                            <a:schemeClr val="lt1"/>
                          </a:solidFill>
                        </a:rPr>
                        <a:t>10</a:t>
                      </a:r>
                      <a:r>
                        <a:rPr lang="ca" sz="1100">
                          <a:solidFill>
                            <a:schemeClr val="lt1"/>
                          </a:solidFill>
                        </a:rPr>
                        <a:t>43</a:t>
                      </a:r>
                      <a:endParaRPr sz="1100">
                        <a:solidFill>
                          <a:schemeClr val="lt1"/>
                        </a:solidFill>
                      </a:endParaRPr>
                    </a:p>
                  </a:txBody>
                  <a:tcPr marT="91425" marB="91425" marR="91425" marL="91425" anchor="ctr"/>
                </a:tc>
                <a:tc>
                  <a:txBody>
                    <a:bodyPr/>
                    <a:lstStyle/>
                    <a:p>
                      <a:pPr indent="0" lvl="0" marL="0" rtl="0" algn="ctr">
                        <a:spcBef>
                          <a:spcPts val="0"/>
                        </a:spcBef>
                        <a:spcAft>
                          <a:spcPts val="0"/>
                        </a:spcAft>
                        <a:buNone/>
                      </a:pPr>
                      <a:r>
                        <a:rPr lang="ca" sz="1100">
                          <a:solidFill>
                            <a:schemeClr val="lt1"/>
                          </a:solidFill>
                        </a:rPr>
                        <a:t>7</a:t>
                      </a:r>
                      <a:r>
                        <a:rPr lang="ca" sz="1100">
                          <a:solidFill>
                            <a:schemeClr val="lt1"/>
                          </a:solidFill>
                        </a:rPr>
                        <a:t>43</a:t>
                      </a:r>
                      <a:endParaRPr/>
                    </a:p>
                  </a:txBody>
                  <a:tcPr marT="91425" marB="91425" marR="91425" marL="91425" anchor="ctr"/>
                </a:tc>
              </a:tr>
              <a:tr h="541625">
                <a:tc>
                  <a:txBody>
                    <a:bodyPr/>
                    <a:lstStyle/>
                    <a:p>
                      <a:pPr indent="0" lvl="0" marL="0" rtl="0" algn="ctr">
                        <a:spcBef>
                          <a:spcPts val="0"/>
                        </a:spcBef>
                        <a:spcAft>
                          <a:spcPts val="0"/>
                        </a:spcAft>
                        <a:buNone/>
                      </a:pPr>
                      <a:r>
                        <a:rPr lang="ca" sz="1200">
                          <a:solidFill>
                            <a:srgbClr val="FFFFFF"/>
                          </a:solidFill>
                        </a:rPr>
                        <a:t>BW</a:t>
                      </a:r>
                      <a:endParaRPr sz="1200">
                        <a:solidFill>
                          <a:srgbClr val="FFFFFF"/>
                        </a:solidFill>
                      </a:endParaRPr>
                    </a:p>
                  </a:txBody>
                  <a:tcPr marT="91425" marB="91425" marR="91425" marL="91425" anchor="ctr">
                    <a:lnL cap="flat" cmpd="sng" w="19050">
                      <a:solidFill>
                        <a:srgbClr val="B1CCF9"/>
                      </a:solidFill>
                      <a:prstDash val="solid"/>
                      <a:round/>
                      <a:headEnd len="sm" w="sm" type="none"/>
                      <a:tailEnd len="sm" w="sm" type="none"/>
                    </a:lnL>
                    <a:lnR cap="flat" cmpd="sng" w="19050">
                      <a:solidFill>
                        <a:srgbClr val="B1CCF9"/>
                      </a:solidFill>
                      <a:prstDash val="solid"/>
                      <a:round/>
                      <a:headEnd len="sm" w="sm" type="none"/>
                      <a:tailEnd len="sm" w="sm" type="none"/>
                    </a:lnR>
                    <a:lnT cap="flat" cmpd="sng" w="19050">
                      <a:solidFill>
                        <a:srgbClr val="B1CCF9"/>
                      </a:solidFill>
                      <a:prstDash val="solid"/>
                      <a:round/>
                      <a:headEnd len="sm" w="sm" type="none"/>
                      <a:tailEnd len="sm" w="sm" type="none"/>
                    </a:lnT>
                    <a:lnB cap="flat" cmpd="sng" w="19050">
                      <a:solidFill>
                        <a:srgbClr val="B1CCF9"/>
                      </a:solidFill>
                      <a:prstDash val="solid"/>
                      <a:round/>
                      <a:headEnd len="sm" w="sm" type="none"/>
                      <a:tailEnd len="sm" w="sm" type="none"/>
                    </a:lnB>
                    <a:solidFill>
                      <a:srgbClr val="4286F5"/>
                    </a:solidFill>
                  </a:tcPr>
                </a:tc>
                <a:tc>
                  <a:txBody>
                    <a:bodyPr/>
                    <a:lstStyle/>
                    <a:p>
                      <a:pPr indent="0" lvl="0" marL="0" rtl="0" algn="ctr">
                        <a:spcBef>
                          <a:spcPts val="0"/>
                        </a:spcBef>
                        <a:spcAft>
                          <a:spcPts val="0"/>
                        </a:spcAft>
                        <a:buNone/>
                      </a:pPr>
                      <a:r>
                        <a:t/>
                      </a:r>
                      <a:endParaRPr/>
                    </a:p>
                  </a:txBody>
                  <a:tcPr marT="91425" marB="91425" marR="91425" marL="91425" anchor="ctr">
                    <a:lnL cap="flat" cmpd="sng" w="19050">
                      <a:solidFill>
                        <a:srgbClr val="B1CCF9"/>
                      </a:solidFill>
                      <a:prstDash val="solid"/>
                      <a:round/>
                      <a:headEnd len="sm" w="sm" type="none"/>
                      <a:tailEnd len="sm" w="sm" type="none"/>
                    </a:lnL>
                  </a:tcP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lnSpc>
                          <a:spcPct val="115000"/>
                        </a:lnSpc>
                        <a:spcBef>
                          <a:spcPts val="0"/>
                        </a:spcBef>
                        <a:spcAft>
                          <a:spcPts val="0"/>
                        </a:spcAft>
                        <a:buNone/>
                      </a:pPr>
                      <a:r>
                        <a:rPr lang="ca" sz="1100">
                          <a:solidFill>
                            <a:schemeClr val="lt1"/>
                          </a:solidFill>
                        </a:rPr>
                        <a:t>6 300</a:t>
                      </a:r>
                      <a:endParaRPr sz="1100">
                        <a:solidFill>
                          <a:schemeClr val="lt1"/>
                        </a:solidFill>
                      </a:endParaRPr>
                    </a:p>
                  </a:txBody>
                  <a:tcPr marT="91425" marB="91425" marR="91425" marL="91425" anchor="ctr"/>
                </a:tc>
                <a:tc>
                  <a:txBody>
                    <a:bodyPr/>
                    <a:lstStyle/>
                    <a:p>
                      <a:pPr indent="0" lvl="0" marL="0" rtl="0" algn="ctr">
                        <a:lnSpc>
                          <a:spcPct val="115000"/>
                        </a:lnSpc>
                        <a:spcBef>
                          <a:spcPts val="0"/>
                        </a:spcBef>
                        <a:spcAft>
                          <a:spcPts val="0"/>
                        </a:spcAft>
                        <a:buNone/>
                      </a:pPr>
                      <a:r>
                        <a:t/>
                      </a:r>
                      <a:endParaRPr sz="1100">
                        <a:solidFill>
                          <a:schemeClr val="lt1"/>
                        </a:solidFill>
                      </a:endParaRPr>
                    </a:p>
                  </a:txBody>
                  <a:tcPr marT="91425" marB="91425" marR="91425" marL="91425" anchor="ct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