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91" r:id="rId3"/>
    <p:sldId id="292" r:id="rId4"/>
    <p:sldId id="293" r:id="rId5"/>
    <p:sldId id="295" r:id="rId6"/>
    <p:sldId id="294" r:id="rId7"/>
    <p:sldId id="272" r:id="rId8"/>
    <p:sldId id="274" r:id="rId9"/>
    <p:sldId id="257" r:id="rId10"/>
    <p:sldId id="260" r:id="rId11"/>
    <p:sldId id="259" r:id="rId12"/>
    <p:sldId id="258" r:id="rId13"/>
    <p:sldId id="275" r:id="rId14"/>
    <p:sldId id="276" r:id="rId15"/>
    <p:sldId id="262" r:id="rId16"/>
    <p:sldId id="266" r:id="rId17"/>
    <p:sldId id="277" r:id="rId18"/>
    <p:sldId id="269" r:id="rId19"/>
    <p:sldId id="282" r:id="rId20"/>
    <p:sldId id="265" r:id="rId21"/>
    <p:sldId id="278" r:id="rId22"/>
    <p:sldId id="267" r:id="rId23"/>
    <p:sldId id="283" r:id="rId24"/>
    <p:sldId id="268" r:id="rId25"/>
    <p:sldId id="279" r:id="rId26"/>
    <p:sldId id="270" r:id="rId27"/>
    <p:sldId id="284" r:id="rId28"/>
    <p:sldId id="296" r:id="rId29"/>
    <p:sldId id="287" r:id="rId30"/>
    <p:sldId id="289" r:id="rId31"/>
    <p:sldId id="299" r:id="rId32"/>
    <p:sldId id="300" r:id="rId33"/>
    <p:sldId id="301" r:id="rId34"/>
    <p:sldId id="318" r:id="rId35"/>
    <p:sldId id="302" r:id="rId36"/>
    <p:sldId id="306" r:id="rId37"/>
    <p:sldId id="317" r:id="rId38"/>
    <p:sldId id="303" r:id="rId39"/>
    <p:sldId id="304" r:id="rId40"/>
    <p:sldId id="305" r:id="rId41"/>
    <p:sldId id="307" r:id="rId42"/>
    <p:sldId id="308" r:id="rId43"/>
    <p:sldId id="297" r:id="rId44"/>
    <p:sldId id="298" r:id="rId45"/>
    <p:sldId id="309" r:id="rId46"/>
    <p:sldId id="311" r:id="rId47"/>
    <p:sldId id="319" r:id="rId48"/>
    <p:sldId id="323" r:id="rId49"/>
    <p:sldId id="324" r:id="rId50"/>
    <p:sldId id="325" r:id="rId51"/>
    <p:sldId id="326" r:id="rId52"/>
    <p:sldId id="327" r:id="rId53"/>
    <p:sldId id="333" r:id="rId54"/>
    <p:sldId id="329" r:id="rId55"/>
    <p:sldId id="328" r:id="rId56"/>
    <p:sldId id="334" r:id="rId57"/>
    <p:sldId id="335" r:id="rId58"/>
    <p:sldId id="336" r:id="rId59"/>
    <p:sldId id="337" r:id="rId60"/>
    <p:sldId id="338" r:id="rId61"/>
    <p:sldId id="33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41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04C0-7BFF-445A-ABBB-8E8350714A02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9B117-096B-47BC-BDA7-01256740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5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is on raw waveforms, regenerate with 4 averaging,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4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consistency with </a:t>
            </a:r>
            <a:r>
              <a:rPr lang="en-US" dirty="0" err="1"/>
              <a:t>FLImBRUSH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57C-86BF-484B-A9A8-1662DA89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4BF0A-C95C-4753-BA9F-9BFBE55ED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286B-043E-41F9-9CFD-368E9CB1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7272-1D75-430E-B94B-5842961A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777-A89F-43C0-B889-75411BBE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BD02-3B3A-4A0B-B03B-1C755642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C0155-75AC-4461-977B-0D7D2599D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B49E-7150-4AB6-9F95-80906CBC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C525-E389-47C0-BB9F-3C03A839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A777-EE35-4004-9FA4-779E28B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1FF62-A79A-4D14-89DC-9BBDE09AE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D447-3890-4786-8EC0-09FF47DB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DD42-300B-4CEB-A844-540502AD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1300-BD8F-4731-B2FF-F645581D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5971-26B8-4DDF-B981-41D8A03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0CB-41D2-432F-B2EF-C6D5D977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CC96-6BEB-4EE5-B98D-01656353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FABE-18EF-420D-B189-1D57932A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A330-FF55-4D82-90B6-9A11EF55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100F-054D-499D-9DF8-2A5263F7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4C3D-4126-46D5-A07E-9E4AD8B1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637E-D915-45C7-9A1D-2B30F6B9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EDEA-DB27-4CF2-8465-EB3F8A87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3318-56CC-4EEA-9F52-C57D8CA1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6B02-0396-4DCC-9E6B-F5ECB3D6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92E8-49B2-4CD7-B9E7-083770E4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8901-7A2E-4440-947C-404474FA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9EE06-1391-4F37-93BF-51477991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26A8-6E7A-4B3A-AEF4-CF171756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C02-664F-40A5-8B67-A1E04C0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95FE-A64C-4974-BDBF-AC917B02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B5C3-768C-42F7-B1B6-33DD39C7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80C6-0123-44E0-990C-F0386916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FF53-FECE-4D4A-B71F-3EE0326A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CCD5F-2926-4331-9BF4-80D1D71E8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7BDD8-4434-4B29-BC9A-87477E860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5A131-AB2C-491B-B067-0AA2ACEA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BD5E5-A338-4F9D-912C-4618CB37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4AA26-A617-401E-898B-2D0D5B8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BC99-94B7-431F-9E9C-30C17C3D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3C3E8-85ED-4E01-A1DA-556F3C2D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1D8D2-845F-4CC8-872F-EAD8A14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EE301-A216-43ED-B257-F35F3B1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ED724-9FFF-459F-996C-13A5FAA5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D763-C037-4679-9801-D82C3ED4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8736-2509-4907-A538-E35BEC43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9C4A-CE5B-4B9C-8CC9-B8911780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FFE9-EC42-473B-91DB-BB6F9A88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15DB-5F74-430E-9B7B-C28BBAC1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B8787-4A47-4265-96BA-88BA807C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E66F-AAE6-43B8-A33E-726B06B9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D6A5-C139-4863-84E2-43FB39D2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2EE2-6004-4E08-A098-6B6E8CA1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2E27A-2AA5-44E4-B933-233FDAF9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948E-1E7A-4C34-A393-CFFBD0282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8EE8-7C49-4231-850C-586ABC9D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AA00-1ED1-41B6-99A1-AC1AE918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4DC5C-C46F-44AA-89F0-AB32310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1B6E6-A3C0-473B-80C6-DC224222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B6AB6-B34F-4EDF-8F02-F0EB3FE2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346E-707A-4C24-9D47-2F6FCAE81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7A23-EC10-4F96-9B71-0E8D05058991}" type="datetimeFigureOut">
              <a:rPr lang="en-US" smtClean="0"/>
              <a:t>09/10/2021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7742-2153-4779-98B8-53CE39192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CBED-9DAA-42FB-98DE-A59A50A2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hyperlink" Target="https://en.wikipedia.org/wiki/Effective_number_of_bit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8AB-3166-4716-A961-2633B94D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4AA3-3430-47C6-9A0C-25F4C80F5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28A5B-7E51-488E-9A25-0B8A0CDA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" y="1522"/>
            <a:ext cx="6090586" cy="3425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5 GS/s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4AB4-F216-4DCD-9131-533CAAD6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20"/>
            <a:ext cx="6090586" cy="3425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51804-EC1F-4393-948C-5F0620DB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5" y="3430521"/>
            <a:ext cx="6090586" cy="342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97B01-C5E9-402E-B313-1E979004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25" y="1522"/>
            <a:ext cx="6090586" cy="3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28A5B-7E51-488E-9A25-0B8A0CDA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7"/>
            <a:ext cx="6090586" cy="3425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10 GS/s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4AB4-F216-4DCD-9131-533CAAD6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22"/>
            <a:ext cx="6090587" cy="3425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51804-EC1F-4393-948C-5F0620DB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90" y="3430523"/>
            <a:ext cx="6090586" cy="342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97B01-C5E9-402E-B313-1E979004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6" y="8148"/>
            <a:ext cx="6090586" cy="3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4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28A5B-7E51-488E-9A25-0B8A0CDA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"/>
            <a:ext cx="6090586" cy="3425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20 GS/s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4AB4-F216-4DCD-9131-533CAAD6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22"/>
            <a:ext cx="6090587" cy="3425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51804-EC1F-4393-948C-5F0620DB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0523"/>
            <a:ext cx="6090586" cy="342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97B01-C5E9-402E-B313-1E979004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38" y="1523"/>
            <a:ext cx="6090586" cy="3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2D7-2441-429F-8258-4656A29E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FC4E-957D-440C-8D52-96E8FDE4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 of condition value (1.01 vs 1.0001) is minimum. The biggest different is for lifetime &gt; 16ns.</a:t>
            </a:r>
          </a:p>
          <a:p>
            <a:r>
              <a:rPr lang="en-US" dirty="0"/>
              <a:t>The conditional value just give us a more consistent/</a:t>
            </a:r>
            <a:r>
              <a:rPr lang="en-US" dirty="0" err="1"/>
              <a:t>convenitent</a:t>
            </a:r>
            <a:r>
              <a:rPr lang="en-US" dirty="0"/>
              <a:t> way to estimate alpha.</a:t>
            </a:r>
          </a:p>
          <a:p>
            <a:r>
              <a:rPr lang="en-US" dirty="0"/>
              <a:t>Under ideal case (0 dc offset, gaussian noise) the larger the alpha, the wider the range of lifetime we can fit.</a:t>
            </a:r>
          </a:p>
          <a:p>
            <a:r>
              <a:rPr lang="en-US" dirty="0">
                <a:solidFill>
                  <a:srgbClr val="00B050"/>
                </a:solidFill>
              </a:rPr>
              <a:t>We will use 1.01 for </a:t>
            </a:r>
            <a:r>
              <a:rPr lang="en-US" dirty="0" err="1">
                <a:solidFill>
                  <a:srgbClr val="00B050"/>
                </a:solidFill>
              </a:rPr>
              <a:t>FLImBRUSH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9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72E-A19A-4802-ABD9-B1A18CE8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up sampling</a:t>
            </a:r>
            <a:br>
              <a:rPr lang="en-US" dirty="0"/>
            </a:br>
            <a:r>
              <a:rPr lang="en-US" sz="3600" dirty="0"/>
              <a:t>result from dye measurements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4A02-5966-4D45-8B2E-1CFC5E39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827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deconcolution</a:t>
            </a:r>
            <a:r>
              <a:rPr lang="en-US" dirty="0"/>
              <a:t> setting: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154ns window(</a:t>
            </a:r>
            <a:r>
              <a:rPr lang="en-US" dirty="0" err="1"/>
              <a:t>PpIX</a:t>
            </a:r>
            <a:r>
              <a:rPr lang="en-US" dirty="0"/>
              <a:t>) with its corresponding alpha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154ns window(</a:t>
            </a:r>
            <a:r>
              <a:rPr lang="en-US" dirty="0" err="1"/>
              <a:t>PpIX</a:t>
            </a:r>
            <a:r>
              <a:rPr lang="en-US" dirty="0"/>
              <a:t>) with alpha corresponding to 54.4ns window (V4)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54.4ns window(matching V4) with its corresponding alpha(see below)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90FEF7-FD59-4DD8-8FED-034716DC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30154"/>
              </p:ext>
            </p:extLst>
          </p:nvPr>
        </p:nvGraphicFramePr>
        <p:xfrm>
          <a:off x="2032000" y="413872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234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8456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8750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Sampling rate (GS/s)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 ns window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54.4 ns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46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5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674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294589-F756-4A71-9C1A-48349A0F4FD5}"/>
              </a:ext>
            </a:extLst>
          </p:cNvPr>
          <p:cNvSpPr txBox="1"/>
          <p:nvPr/>
        </p:nvSpPr>
        <p:spPr>
          <a:xfrm>
            <a:off x="4471195" y="5714859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value is </a:t>
            </a:r>
            <a:r>
              <a:rPr lang="en-US" dirty="0">
                <a:solidFill>
                  <a:srgbClr val="FF0000"/>
                </a:solidFill>
              </a:rPr>
              <a:t>1.0001</a:t>
            </a:r>
            <a:r>
              <a:rPr lang="en-US" dirty="0"/>
              <a:t> here.</a:t>
            </a:r>
          </a:p>
        </p:txBody>
      </p:sp>
    </p:spTree>
    <p:extLst>
      <p:ext uri="{BB962C8B-B14F-4D97-AF65-F5344CB8AC3E}">
        <p14:creationId xmlns:p14="http://schemas.microsoft.com/office/powerpoint/2010/main" val="144738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7066"/>
            <a:ext cx="11807687" cy="1325563"/>
          </a:xfrm>
        </p:spPr>
        <p:txBody>
          <a:bodyPr/>
          <a:lstStyle/>
          <a:p>
            <a:r>
              <a:rPr lang="en-US" dirty="0"/>
              <a:t>Simulation of lifetime range of V4:</a:t>
            </a:r>
            <a:br>
              <a:rPr lang="en-US" dirty="0"/>
            </a:br>
            <a:r>
              <a:rPr lang="en-US" sz="3600" dirty="0"/>
              <a:t>12.5 GS/s, 54.4ns(680 points),alpha = 0.916, single exp decay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4" y="1716023"/>
            <a:ext cx="6090586" cy="342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" y="1716023"/>
            <a:ext cx="6090586" cy="3425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950FE-3612-4165-8030-9878667E8F7F}"/>
              </a:ext>
            </a:extLst>
          </p:cNvPr>
          <p:cNvSpPr txBox="1"/>
          <p:nvPr/>
        </p:nvSpPr>
        <p:spPr>
          <a:xfrm>
            <a:off x="2834309" y="5724939"/>
            <a:ext cx="652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V4 is good for lifetime range of ~ 0.5 ns to 6 ns </a:t>
            </a:r>
          </a:p>
        </p:txBody>
      </p:sp>
    </p:spTree>
    <p:extLst>
      <p:ext uri="{BB962C8B-B14F-4D97-AF65-F5344CB8AC3E}">
        <p14:creationId xmlns:p14="http://schemas.microsoft.com/office/powerpoint/2010/main" val="184108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" y="488714"/>
            <a:ext cx="4454071" cy="2505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5 GS/s 154 ns alpha = 0.9252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3" y="488714"/>
            <a:ext cx="4656968" cy="2619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095E-99EF-4EF4-9350-09777D389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6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BC6A-6748-4DC1-BD39-B271E1FC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7" y="511070"/>
            <a:ext cx="4232408" cy="238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5 GS/s 154 ns alpha = 0.8024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3" y="488714"/>
            <a:ext cx="4272152" cy="2403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095E-99EF-4EF4-9350-09777D389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1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BC6A-6748-4DC1-BD39-B271E1FC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8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6" y="511070"/>
            <a:ext cx="4232410" cy="238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5 GS/s 54.4 ns alpha = 0.8024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2" y="488714"/>
            <a:ext cx="4272154" cy="2403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095E-99EF-4EF4-9350-09777D389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1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BC6A-6748-4DC1-BD39-B271E1FC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4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5 GS/s, 54.4 vs 154 ns, alpha = 0.8024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686CC-8FFF-4E7D-841F-2728A2A5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2" y="1232867"/>
            <a:ext cx="9187438" cy="5167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43D63-5CBD-43AA-9986-B72B3EB2852F}"/>
              </a:ext>
            </a:extLst>
          </p:cNvPr>
          <p:cNvSpPr txBox="1"/>
          <p:nvPr/>
        </p:nvSpPr>
        <p:spPr>
          <a:xfrm>
            <a:off x="0" y="801756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154ns lifetime – 54.4ns lifetime</a:t>
            </a:r>
          </a:p>
        </p:txBody>
      </p:sp>
    </p:spTree>
    <p:extLst>
      <p:ext uri="{BB962C8B-B14F-4D97-AF65-F5344CB8AC3E}">
        <p14:creationId xmlns:p14="http://schemas.microsoft.com/office/powerpoint/2010/main" val="359113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10-CD34-479D-9130-A14156EE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B213-12B9-4D3C-BE2D-719754FC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average lifetime</a:t>
            </a:r>
          </a:p>
          <a:p>
            <a:r>
              <a:rPr lang="en-US" dirty="0"/>
              <a:t>Determine </a:t>
            </a:r>
            <a:r>
              <a:rPr lang="en-US" dirty="0" err="1"/>
              <a:t>FLImBRUSH</a:t>
            </a:r>
            <a:r>
              <a:rPr lang="en-US" dirty="0"/>
              <a:t> acquisition window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 err="1"/>
              <a:t>FLImBRUSH</a:t>
            </a:r>
            <a:endParaRPr lang="en-US" dirty="0"/>
          </a:p>
          <a:p>
            <a:r>
              <a:rPr lang="en-US" dirty="0"/>
              <a:t>Conditional value</a:t>
            </a:r>
          </a:p>
          <a:p>
            <a:r>
              <a:rPr lang="en-US" dirty="0"/>
              <a:t>Effect of sampling rates</a:t>
            </a:r>
          </a:p>
          <a:p>
            <a:r>
              <a:rPr lang="en-US" dirty="0" err="1"/>
              <a:t>FLImBRUSH</a:t>
            </a:r>
            <a:r>
              <a:rPr lang="en-US" dirty="0"/>
              <a:t> system error/imperfections</a:t>
            </a:r>
          </a:p>
          <a:p>
            <a:r>
              <a:rPr lang="en-US" dirty="0"/>
              <a:t>How to determine alpha value for </a:t>
            </a:r>
            <a:r>
              <a:rPr lang="en-US" dirty="0" err="1"/>
              <a:t>FLImBRUSH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0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10 GS/s 154 ns alpha = 0.9619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459254"/>
            <a:ext cx="4343400" cy="2443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CA4F2-EB23-475D-9355-87568B84D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24" y="452868"/>
            <a:ext cx="4366589" cy="24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10 GS/s 154 ns alpha = 0.8958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459390"/>
            <a:ext cx="4343400" cy="244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CA4F2-EB23-475D-9355-87568B84D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24" y="452868"/>
            <a:ext cx="4366588" cy="24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10 GS/s 54.4 ns alpha = 0.8958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07" y="442963"/>
            <a:ext cx="4558055" cy="2563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5" y="442963"/>
            <a:ext cx="4398565" cy="2474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17E82-CD33-4E72-8DED-0BD0CE02C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9" y="2871216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46664-C0EC-401C-A029-94F6C8370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91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10 GS/s, 54.4 vs 154 ns, alpha = 0.8958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686CC-8FFF-4E7D-841F-2728A2A5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3" y="1232867"/>
            <a:ext cx="9187436" cy="5167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43D63-5CBD-43AA-9986-B72B3EB2852F}"/>
              </a:ext>
            </a:extLst>
          </p:cNvPr>
          <p:cNvSpPr txBox="1"/>
          <p:nvPr/>
        </p:nvSpPr>
        <p:spPr>
          <a:xfrm>
            <a:off x="0" y="801756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154ns lifetime – 54.4ns lifetime</a:t>
            </a:r>
          </a:p>
        </p:txBody>
      </p:sp>
    </p:spTree>
    <p:extLst>
      <p:ext uri="{BB962C8B-B14F-4D97-AF65-F5344CB8AC3E}">
        <p14:creationId xmlns:p14="http://schemas.microsoft.com/office/powerpoint/2010/main" val="296532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20 GS/s 154 ns alpha = 0.9808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79" y="563879"/>
            <a:ext cx="3971884" cy="2234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3" y="563879"/>
            <a:ext cx="3971884" cy="2234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5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20 GS/s 154 ns alpha = 0.9465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79" y="563879"/>
            <a:ext cx="3971884" cy="2234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3" y="563879"/>
            <a:ext cx="3971884" cy="2234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20 GS/s 54.4 ns alpha = 0.9465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79" y="563879"/>
            <a:ext cx="3971884" cy="2234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3" y="563879"/>
            <a:ext cx="3971884" cy="2234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20 GS/s, 54.4 vs 154 ns, alpha = 0. 9465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686CC-8FFF-4E7D-841F-2728A2A5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3" y="1232867"/>
            <a:ext cx="9187436" cy="5167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43D63-5CBD-43AA-9986-B72B3EB2852F}"/>
              </a:ext>
            </a:extLst>
          </p:cNvPr>
          <p:cNvSpPr txBox="1"/>
          <p:nvPr/>
        </p:nvSpPr>
        <p:spPr>
          <a:xfrm>
            <a:off x="0" y="801756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154ns lifetime – 54.4ns lifetime</a:t>
            </a:r>
          </a:p>
        </p:txBody>
      </p:sp>
    </p:spTree>
    <p:extLst>
      <p:ext uri="{BB962C8B-B14F-4D97-AF65-F5344CB8AC3E}">
        <p14:creationId xmlns:p14="http://schemas.microsoft.com/office/powerpoint/2010/main" val="134425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0553-7190-4CAE-84E5-95DEC36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9B3E-5F72-41AD-89E1-D8524639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maximum alpha (given by conditional value) would give us the largest range of lifetime value we can fit. However, it </a:t>
            </a:r>
            <a:r>
              <a:rPr lang="en-US" dirty="0">
                <a:solidFill>
                  <a:srgbClr val="FF0000"/>
                </a:solidFill>
              </a:rPr>
              <a:t>worsen the std </a:t>
            </a:r>
            <a:r>
              <a:rPr lang="en-US" dirty="0"/>
              <a:t>of the data and caused a consistent </a:t>
            </a:r>
            <a:r>
              <a:rPr lang="en-US" dirty="0">
                <a:solidFill>
                  <a:srgbClr val="FF0000"/>
                </a:solidFill>
              </a:rPr>
              <a:t>over estimation of lifetime</a:t>
            </a:r>
          </a:p>
          <a:p>
            <a:r>
              <a:rPr lang="en-US" dirty="0"/>
              <a:t>No significant improvement of standard deviation using 20 GS/s compared to 10 GS/s</a:t>
            </a:r>
          </a:p>
          <a:p>
            <a:r>
              <a:rPr lang="en-US" dirty="0">
                <a:solidFill>
                  <a:srgbClr val="00B050"/>
                </a:solidFill>
              </a:rPr>
              <a:t>We will use 10 GS/s for </a:t>
            </a:r>
            <a:r>
              <a:rPr lang="en-US" dirty="0" err="1">
                <a:solidFill>
                  <a:srgbClr val="00B050"/>
                </a:solidFill>
              </a:rPr>
              <a:t>FLImBRUSH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Two issues highlighted in red will be explained in the following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7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461-7E2A-483E-8AF8-924D61D3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Reconstructed Decays: 10 GS/s 154ns different alpha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C07B9-4A73-4601-9010-1910CB677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443"/>
            <a:ext cx="4114800" cy="308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DB30E-6868-4DF2-B70D-5496674D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0443"/>
            <a:ext cx="4114800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0FE1-F234-4709-A441-6479C8F10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0443"/>
            <a:ext cx="4114800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284C5-A1BE-4A3A-874C-7F1A84F8E60C}"/>
              </a:ext>
            </a:extLst>
          </p:cNvPr>
          <p:cNvSpPr txBox="1"/>
          <p:nvPr/>
        </p:nvSpPr>
        <p:spPr>
          <a:xfrm>
            <a:off x="629478" y="5274364"/>
            <a:ext cx="109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decay always deviate around 250 point(25ns) for all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have different length because the tail of the data sometime go to very small negative value less than ~-10e-7, which can not be displayed in log scale</a:t>
            </a:r>
          </a:p>
        </p:txBody>
      </p:sp>
    </p:spTree>
    <p:extLst>
      <p:ext uri="{BB962C8B-B14F-4D97-AF65-F5344CB8AC3E}">
        <p14:creationId xmlns:p14="http://schemas.microsoft.com/office/powerpoint/2010/main" val="9671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02D3-EF21-4201-9EB1-08AD5ECF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lifetime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7983-EB47-47F9-A3FE-ABF4B473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8548"/>
            <a:ext cx="10515600" cy="1580946"/>
          </a:xfrm>
        </p:spPr>
        <p:txBody>
          <a:bodyPr/>
          <a:lstStyle/>
          <a:p>
            <a:r>
              <a:rPr lang="en-US" dirty="0"/>
              <a:t>Ideally, the integration is from 0 to infinity</a:t>
            </a:r>
          </a:p>
          <a:p>
            <a:r>
              <a:rPr lang="en-US" dirty="0"/>
              <a:t>Not possible for physical system</a:t>
            </a:r>
          </a:p>
          <a:p>
            <a:r>
              <a:rPr lang="en-US" dirty="0"/>
              <a:t>We have to chose a truncation length that minimize the error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1500-99C7-4758-8CDF-1D1831A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1607442"/>
            <a:ext cx="5534025" cy="1323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6870C0-4EB1-44F1-85C7-74D3AFDFB8AB}"/>
                  </a:ext>
                </a:extLst>
              </p:cNvPr>
              <p:cNvSpPr txBox="1"/>
              <p:nvPr/>
            </p:nvSpPr>
            <p:spPr>
              <a:xfrm>
                <a:off x="5041184" y="3115805"/>
                <a:ext cx="2124043" cy="626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𝑑𝑛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6870C0-4EB1-44F1-85C7-74D3AFDF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84" y="3115805"/>
                <a:ext cx="2124043" cy="626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06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FE9620-AD20-4E37-B7FF-5444EAF9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16"/>
            <a:ext cx="10515600" cy="1069975"/>
          </a:xfrm>
        </p:spPr>
        <p:txBody>
          <a:bodyPr/>
          <a:lstStyle/>
          <a:p>
            <a:r>
              <a:rPr lang="en-US" dirty="0"/>
              <a:t>What if we truncate the decays to 250 points (25ns) and compute lifetime?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21C87-E499-4AF1-A33A-78DEEFB2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5" y="1088335"/>
            <a:ext cx="5946913" cy="4460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A8B03-8F70-4699-8CAD-B0AA60B71520}"/>
              </a:ext>
            </a:extLst>
          </p:cNvPr>
          <p:cNvSpPr txBox="1"/>
          <p:nvPr/>
        </p:nvSpPr>
        <p:spPr>
          <a:xfrm>
            <a:off x="3576284" y="5769665"/>
            <a:ext cx="518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lifetime is with in 0.1ns</a:t>
            </a:r>
          </a:p>
          <a:p>
            <a:pPr algn="ctr"/>
            <a:r>
              <a:rPr lang="en-US" dirty="0"/>
              <a:t>So something in the tail cause the decay to drag long.</a:t>
            </a:r>
          </a:p>
        </p:txBody>
      </p:sp>
    </p:spTree>
    <p:extLst>
      <p:ext uri="{BB962C8B-B14F-4D97-AF65-F5344CB8AC3E}">
        <p14:creationId xmlns:p14="http://schemas.microsoft.com/office/powerpoint/2010/main" val="186195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6BB9-8055-4A6A-B941-8FE5FB8B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5"/>
            <a:ext cx="10515600" cy="1325563"/>
          </a:xfrm>
        </p:spPr>
        <p:txBody>
          <a:bodyPr/>
          <a:lstStyle/>
          <a:p>
            <a:r>
              <a:rPr lang="en-US" dirty="0"/>
              <a:t>Over estimation of lifetime caused by DC</a:t>
            </a:r>
            <a:br>
              <a:rPr lang="en-US" dirty="0"/>
            </a:br>
            <a:r>
              <a:rPr lang="en-US" sz="3600" dirty="0"/>
              <a:t>Simulation 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2C86B-6626-417B-9ABC-6E36219C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6731"/>
            <a:ext cx="5943600" cy="334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ED4E7-FED6-4907-8534-6C9C97E3F6FD}"/>
              </a:ext>
            </a:extLst>
          </p:cNvPr>
          <p:cNvSpPr txBox="1"/>
          <p:nvPr/>
        </p:nvSpPr>
        <p:spPr>
          <a:xfrm>
            <a:off x="8627165" y="1293781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= 0.0003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6E008-9764-4D3F-BCA7-95F0DC1F5322}"/>
              </a:ext>
            </a:extLst>
          </p:cNvPr>
          <p:cNvSpPr txBox="1"/>
          <p:nvPr/>
        </p:nvSpPr>
        <p:spPr>
          <a:xfrm>
            <a:off x="2625339" y="13219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=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CBE98-123E-466E-A71C-EA6793BF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9" y="1616731"/>
            <a:ext cx="5943600" cy="3346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443CFE-DA68-49D9-B30D-AB103B375569}"/>
              </a:ext>
            </a:extLst>
          </p:cNvPr>
          <p:cNvSpPr txBox="1"/>
          <p:nvPr/>
        </p:nvSpPr>
        <p:spPr>
          <a:xfrm>
            <a:off x="2362862" y="5531741"/>
            <a:ext cx="758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0.0003 DC will cause a overestimation of lifetime by ~0.20 ns for lifetime 2-6 ns</a:t>
            </a:r>
          </a:p>
        </p:txBody>
      </p:sp>
    </p:spTree>
    <p:extLst>
      <p:ext uri="{BB962C8B-B14F-4D97-AF65-F5344CB8AC3E}">
        <p14:creationId xmlns:p14="http://schemas.microsoft.com/office/powerpoint/2010/main" val="2072324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71CF-A8C8-47FB-BBF5-438E5F31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8"/>
            <a:ext cx="10515600" cy="849180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 DC varies during scan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5327B-3352-4F05-A48F-7F52111EC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t="4882" r="5824" b="7122"/>
          <a:stretch/>
        </p:blipFill>
        <p:spPr>
          <a:xfrm>
            <a:off x="4025346" y="1566375"/>
            <a:ext cx="8037445" cy="4392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D53BC7-5AC8-4104-9555-88CC9EB27277}"/>
              </a:ext>
            </a:extLst>
          </p:cNvPr>
          <p:cNvSpPr/>
          <p:nvPr/>
        </p:nvSpPr>
        <p:spPr>
          <a:xfrm>
            <a:off x="884583" y="899348"/>
            <a:ext cx="7252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4F9"/>
                </a:solidFill>
                <a:latin typeface="Consolas" panose="020B0609020204030204" pitchFamily="49" charset="0"/>
              </a:rPr>
              <a:t>Subject031_20210804\2021_08_04_neuro031_04_S.mat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50021-5F89-4369-9DF0-F6EC722DB2E7}"/>
              </a:ext>
            </a:extLst>
          </p:cNvPr>
          <p:cNvSpPr txBox="1"/>
          <p:nvPr/>
        </p:nvSpPr>
        <p:spPr>
          <a:xfrm>
            <a:off x="129208" y="1517374"/>
            <a:ext cx="382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Scan duration: 1 min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Points color coded by time(blue is start of the scan, red is end of scan)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DC value clearly changes as a function of gain and time (likely caused by digitizer temperature)</a:t>
            </a:r>
          </a:p>
        </p:txBody>
      </p:sp>
    </p:spTree>
    <p:extLst>
      <p:ext uri="{BB962C8B-B14F-4D97-AF65-F5344CB8AC3E}">
        <p14:creationId xmlns:p14="http://schemas.microsoft.com/office/powerpoint/2010/main" val="2998240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3EE919-CD93-47D7-94F9-869670020340}"/>
              </a:ext>
            </a:extLst>
          </p:cNvPr>
          <p:cNvSpPr txBox="1">
            <a:spLocks/>
          </p:cNvSpPr>
          <p:nvPr/>
        </p:nvSpPr>
        <p:spPr>
          <a:xfrm>
            <a:off x="838200" y="50168"/>
            <a:ext cx="10515600" cy="84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FLImBRUSH</a:t>
            </a:r>
            <a:r>
              <a:rPr lang="en-US" dirty="0"/>
              <a:t> DC estimation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D659D-B812-4E1D-BEF2-95861220A8E5}"/>
              </a:ext>
            </a:extLst>
          </p:cNvPr>
          <p:cNvSpPr txBox="1"/>
          <p:nvPr/>
        </p:nvSpPr>
        <p:spPr>
          <a:xfrm>
            <a:off x="917713" y="809668"/>
            <a:ext cx="9001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Moving average: use DC from +- 500 waveform (~+-1 in time), and with in gain of +- 5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0D8EC-4FA2-4B45-A41B-633B672D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02" y="1379055"/>
            <a:ext cx="8668395" cy="4875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A72CD-713D-47CC-99AB-06654919FA15}"/>
              </a:ext>
            </a:extLst>
          </p:cNvPr>
          <p:cNvSpPr txBox="1"/>
          <p:nvPr/>
        </p:nvSpPr>
        <p:spPr>
          <a:xfrm>
            <a:off x="4067655" y="6255027"/>
            <a:ext cx="405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average help with DC estimation.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49850-35E1-41E1-BB76-9EA2507A178E}"/>
              </a:ext>
            </a:extLst>
          </p:cNvPr>
          <p:cNvSpPr txBox="1"/>
          <p:nvPr/>
        </p:nvSpPr>
        <p:spPr>
          <a:xfrm>
            <a:off x="917713" y="1194389"/>
            <a:ext cx="344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is raw waveform, no averaging</a:t>
            </a:r>
          </a:p>
        </p:txBody>
      </p:sp>
    </p:spTree>
    <p:extLst>
      <p:ext uri="{BB962C8B-B14F-4D97-AF65-F5344CB8AC3E}">
        <p14:creationId xmlns:p14="http://schemas.microsoft.com/office/powerpoint/2010/main" val="3103276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0D232B-6DA9-47DE-B855-025C2D32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44" y="1739486"/>
            <a:ext cx="8668512" cy="4876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4B28E-2D62-407D-B387-8D2126403294}"/>
              </a:ext>
            </a:extLst>
          </p:cNvPr>
          <p:cNvSpPr txBox="1"/>
          <p:nvPr/>
        </p:nvSpPr>
        <p:spPr>
          <a:xfrm>
            <a:off x="917713" y="1244390"/>
            <a:ext cx="317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is averaged WF, 4 averaging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15B339-7646-4D4D-A1A5-D4E88C0EEBC5}"/>
              </a:ext>
            </a:extLst>
          </p:cNvPr>
          <p:cNvSpPr txBox="1">
            <a:spLocks/>
          </p:cNvSpPr>
          <p:nvPr/>
        </p:nvSpPr>
        <p:spPr>
          <a:xfrm>
            <a:off x="838200" y="50168"/>
            <a:ext cx="10515600" cy="84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FLImBRUSH</a:t>
            </a:r>
            <a:r>
              <a:rPr lang="en-US" dirty="0"/>
              <a:t> DC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A8C56-93D3-4A12-A4B9-8A0B6D423413}"/>
              </a:ext>
            </a:extLst>
          </p:cNvPr>
          <p:cNvSpPr txBox="1"/>
          <p:nvPr/>
        </p:nvSpPr>
        <p:spPr>
          <a:xfrm>
            <a:off x="917713" y="809668"/>
            <a:ext cx="9001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Moving average: use DC from +- 500 waveform (~+-1 in time), and with in gain of +- 5 </a:t>
            </a:r>
          </a:p>
        </p:txBody>
      </p:sp>
    </p:spTree>
    <p:extLst>
      <p:ext uri="{BB962C8B-B14F-4D97-AF65-F5344CB8AC3E}">
        <p14:creationId xmlns:p14="http://schemas.microsoft.com/office/powerpoint/2010/main" val="671349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47F39-CC9D-4A43-A24E-9C8BE24B8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31" y="899348"/>
            <a:ext cx="9779736" cy="55011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088AAA-BF0B-4853-8EE0-62273F39256E}"/>
              </a:ext>
            </a:extLst>
          </p:cNvPr>
          <p:cNvSpPr txBox="1">
            <a:spLocks/>
          </p:cNvSpPr>
          <p:nvPr/>
        </p:nvSpPr>
        <p:spPr>
          <a:xfrm>
            <a:off x="838200" y="50168"/>
            <a:ext cx="10515600" cy="84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FLImBRUSH</a:t>
            </a:r>
            <a:r>
              <a:rPr lang="en-US" dirty="0"/>
              <a:t> DC estimation with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319134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4F59-6D9D-46A7-92E0-843AE7BB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DC in </a:t>
            </a:r>
            <a:r>
              <a:rPr lang="en-US" dirty="0">
                <a:solidFill>
                  <a:srgbClr val="0070C0"/>
                </a:solidFill>
              </a:rPr>
              <a:t>front</a:t>
            </a:r>
            <a:r>
              <a:rPr lang="en-US" dirty="0"/>
              <a:t> vs </a:t>
            </a:r>
            <a:r>
              <a:rPr lang="en-US" dirty="0">
                <a:solidFill>
                  <a:srgbClr val="FF0000"/>
                </a:solidFill>
              </a:rPr>
              <a:t>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C71BA-5EEA-4B25-96DA-93C2A0B69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23164"/>
            <a:ext cx="54864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DE0F3-9177-456E-9EB3-879BFAB3C82A}"/>
              </a:ext>
            </a:extLst>
          </p:cNvPr>
          <p:cNvSpPr txBox="1"/>
          <p:nvPr/>
        </p:nvSpPr>
        <p:spPr>
          <a:xfrm>
            <a:off x="3579413" y="5948379"/>
            <a:ext cx="503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like estimating DC from tail is more accurate.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4231B-AAA7-4AB1-81AC-BED69467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23164"/>
            <a:ext cx="54864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CFBB3-2E76-4CAD-B1CE-52A45DA2E0B2}"/>
              </a:ext>
            </a:extLst>
          </p:cNvPr>
          <p:cNvSpPr txBox="1"/>
          <p:nvPr/>
        </p:nvSpPr>
        <p:spPr>
          <a:xfrm>
            <a:off x="838200" y="5353724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Front = 0.1337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47C11-88A9-44FA-BD8C-EE9224880D06}"/>
              </a:ext>
            </a:extLst>
          </p:cNvPr>
          <p:cNvSpPr txBox="1"/>
          <p:nvPr/>
        </p:nvSpPr>
        <p:spPr>
          <a:xfrm>
            <a:off x="4546600" y="535372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 = 0.1344</a:t>
            </a:r>
          </a:p>
        </p:txBody>
      </p:sp>
    </p:spTree>
    <p:extLst>
      <p:ext uri="{BB962C8B-B14F-4D97-AF65-F5344CB8AC3E}">
        <p14:creationId xmlns:p14="http://schemas.microsoft.com/office/powerpoint/2010/main" val="244816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6E6D-DC43-46EC-AA82-785CF72B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DC different for all waveform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51A73-EAD6-4E4D-AA90-D537EC3CC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12" y="1775791"/>
            <a:ext cx="5626376" cy="42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18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84FF-1D3C-4D99-82F3-84B36CD2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moving average on lifetime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D081268-8661-4409-A87A-F533AA7F31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629728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BFB32-8FAC-4EB7-BE8F-41D9CBC4ADD5}"/>
              </a:ext>
            </a:extLst>
          </p:cNvPr>
          <p:cNvSpPr txBox="1"/>
          <p:nvPr/>
        </p:nvSpPr>
        <p:spPr>
          <a:xfrm>
            <a:off x="3687744" y="5919216"/>
            <a:ext cx="481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average helps a bit with std but not much</a:t>
            </a:r>
          </a:p>
        </p:txBody>
      </p:sp>
    </p:spTree>
    <p:extLst>
      <p:ext uri="{BB962C8B-B14F-4D97-AF65-F5344CB8AC3E}">
        <p14:creationId xmlns:p14="http://schemas.microsoft.com/office/powerpoint/2010/main" val="330743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D36F-EA35-4959-A12A-B435A873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reflection in data</a:t>
            </a:r>
          </a:p>
        </p:txBody>
      </p:sp>
      <p:pic>
        <p:nvPicPr>
          <p:cNvPr id="2049" name="Picture 1" descr="C:\Users\Xiangnan\AppData\Local\Temp\ConnectorClipboard5918507641986375582\image16310613759320.png">
            <a:extLst>
              <a:ext uri="{FF2B5EF4-FFF2-40B4-BE49-F238E27FC236}">
                <a16:creationId xmlns:a16="http://schemas.microsoft.com/office/drawing/2014/main" id="{AD427FE0-5AB6-4A47-BF87-21198777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98" y="1690688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9682E2-E831-4065-8CAD-AE5180B0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ED8F5-E21D-4968-B9C1-C53332240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2" y="1707253"/>
            <a:ext cx="4114800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91726-8890-494D-A761-A397EC63F09D}"/>
              </a:ext>
            </a:extLst>
          </p:cNvPr>
          <p:cNvSpPr txBox="1"/>
          <p:nvPr/>
        </p:nvSpPr>
        <p:spPr>
          <a:xfrm>
            <a:off x="1986509" y="5241259"/>
            <a:ext cx="821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always a big of signal reflection in all channels, around 0.7% of the peak signal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10059B-54EA-46BB-AB8D-88A8913F15DC}"/>
              </a:ext>
            </a:extLst>
          </p:cNvPr>
          <p:cNvSpPr/>
          <p:nvPr/>
        </p:nvSpPr>
        <p:spPr>
          <a:xfrm>
            <a:off x="2398641" y="4220814"/>
            <a:ext cx="245165" cy="23191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7F7161-E66C-4388-9119-01E203C433BB}"/>
              </a:ext>
            </a:extLst>
          </p:cNvPr>
          <p:cNvSpPr/>
          <p:nvPr/>
        </p:nvSpPr>
        <p:spPr>
          <a:xfrm>
            <a:off x="6548118" y="4214188"/>
            <a:ext cx="245165" cy="23191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CAFDE-8C9B-4299-B980-48CA0FC7A5C9}"/>
              </a:ext>
            </a:extLst>
          </p:cNvPr>
          <p:cNvSpPr/>
          <p:nvPr/>
        </p:nvSpPr>
        <p:spPr>
          <a:xfrm>
            <a:off x="10494174" y="4231857"/>
            <a:ext cx="245165" cy="231913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E89-C5D7-44B4-9A17-06F3C5D5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6"/>
            <a:ext cx="10515600" cy="1325563"/>
          </a:xfrm>
        </p:spPr>
        <p:txBody>
          <a:bodyPr/>
          <a:lstStyle/>
          <a:p>
            <a:r>
              <a:rPr lang="en-US" dirty="0"/>
              <a:t>Simulation: single exponential decay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890F2-7210-4461-97BA-BEC3F7A0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54" y="1339509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9A3CD-5461-4FAC-AA01-5F601332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6" y="1339509"/>
            <a:ext cx="54864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8C424-D6F4-4750-B413-93B4A4FAD3D8}"/>
              </a:ext>
            </a:extLst>
          </p:cNvPr>
          <p:cNvSpPr txBox="1"/>
          <p:nvPr/>
        </p:nvSpPr>
        <p:spPr>
          <a:xfrm>
            <a:off x="1586880" y="5784574"/>
            <a:ext cx="901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single exp decay: the acquisition/truncation window should be at least 7 times the lifetime!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29BBF-9541-4389-A62C-6A627C8C4AC7}"/>
              </a:ext>
            </a:extLst>
          </p:cNvPr>
          <p:cNvSpPr txBox="1"/>
          <p:nvPr/>
        </p:nvSpPr>
        <p:spPr>
          <a:xfrm>
            <a:off x="4289511" y="6261652"/>
            <a:ext cx="36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Q: True for multi-exponential decay?</a:t>
            </a:r>
          </a:p>
        </p:txBody>
      </p:sp>
    </p:spTree>
    <p:extLst>
      <p:ext uri="{BB962C8B-B14F-4D97-AF65-F5344CB8AC3E}">
        <p14:creationId xmlns:p14="http://schemas.microsoft.com/office/powerpoint/2010/main" val="233439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E6F4-8757-4F54-B60B-F8C7C526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89"/>
            <a:ext cx="10515600" cy="1325563"/>
          </a:xfrm>
        </p:spPr>
        <p:txBody>
          <a:bodyPr/>
          <a:lstStyle/>
          <a:p>
            <a:r>
              <a:rPr lang="en-US" dirty="0"/>
              <a:t>Simulate the reflection, no DC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A644D-4430-45BB-A7E8-9EBDD72E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60" y="1459865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717C5-4AFD-41AD-9D47-D274D1EC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9865"/>
            <a:ext cx="5806440" cy="4354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4EFEA-0156-46FC-AC19-FCE7039EAEEF}"/>
              </a:ext>
            </a:extLst>
          </p:cNvPr>
          <p:cNvSpPr txBox="1"/>
          <p:nvPr/>
        </p:nvSpPr>
        <p:spPr>
          <a:xfrm>
            <a:off x="3650619" y="6047232"/>
            <a:ext cx="489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reflection of signal causes the overestimation.</a:t>
            </a:r>
          </a:p>
        </p:txBody>
      </p:sp>
    </p:spTree>
    <p:extLst>
      <p:ext uri="{BB962C8B-B14F-4D97-AF65-F5344CB8AC3E}">
        <p14:creationId xmlns:p14="http://schemas.microsoft.com/office/powerpoint/2010/main" val="2859128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78CC2FB2-88D4-47B2-B3E9-8A5FFE87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2422208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B789E9-9B8A-48A4-ABFF-4552E230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422208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D2E33-D9AF-45D3-A80A-3F4FC2B6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22208"/>
            <a:ext cx="4114800" cy="308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B2E6B-C3EB-47CB-BD09-EF603CF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with reflection removed</a:t>
            </a:r>
            <a:br>
              <a:rPr lang="en-US" dirty="0"/>
            </a:br>
            <a:r>
              <a:rPr lang="en-US" sz="3200" dirty="0">
                <a:solidFill>
                  <a:schemeClr val="accent1"/>
                </a:solidFill>
              </a:rPr>
              <a:t>replaced value 305-350 with average of 325-350, likely lower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84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C57E-6538-4CA8-88BD-636F047C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with reflection removed</a:t>
            </a:r>
          </a:p>
        </p:txBody>
      </p:sp>
      <p:pic>
        <p:nvPicPr>
          <p:cNvPr id="4097" name="Picture 1" descr="C:\Users\Xiangnan\AppData\Local\Temp\ConnectorClipboard5918507641986375582\image16310636456960.png">
            <a:extLst>
              <a:ext uri="{FF2B5EF4-FFF2-40B4-BE49-F238E27FC236}">
                <a16:creationId xmlns:a16="http://schemas.microsoft.com/office/drawing/2014/main" id="{87697B62-EA64-4F52-BBEE-FD739D6BA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398080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6B31D-05EC-480D-9EC5-8CB248DEA454}"/>
              </a:ext>
            </a:extLst>
          </p:cNvPr>
          <p:cNvSpPr txBox="1"/>
          <p:nvPr/>
        </p:nvSpPr>
        <p:spPr>
          <a:xfrm>
            <a:off x="1823933" y="5749418"/>
            <a:ext cx="828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Lower lifetime in Ch1&amp;3 likely due to the value used to replace reflection is a bit lower.</a:t>
            </a:r>
          </a:p>
          <a:p>
            <a:pPr algn="ctr"/>
            <a:r>
              <a:rPr lang="en-US" dirty="0"/>
              <a:t>The higher std can be expected as shown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489272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4544-F909-43D1-91C9-24A94287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std vs alpha value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4799-F7A9-4E1D-B554-540607BF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Lifetime 3-20 ns</a:t>
            </a:r>
          </a:p>
          <a:p>
            <a:r>
              <a:rPr lang="en-US" dirty="0"/>
              <a:t>Truncation window: 154 ns</a:t>
            </a:r>
          </a:p>
          <a:p>
            <a:r>
              <a:rPr lang="en-US" dirty="0"/>
              <a:t>Signal SNR = 50 dB</a:t>
            </a:r>
          </a:p>
          <a:p>
            <a:r>
              <a:rPr lang="en-US" dirty="0"/>
              <a:t>Sampling rate: 10 GS/s</a:t>
            </a:r>
          </a:p>
          <a:p>
            <a:r>
              <a:rPr lang="en-US" dirty="0"/>
              <a:t>Alpha: 0.9619 vs 0.8958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49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4357-E910-4CE1-9E73-288C84F9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std vs alpha value simulation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68382-261A-4824-B9F8-EA9E926CC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99" y="1758431"/>
            <a:ext cx="5980176" cy="3366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C0BEC-15D8-485C-8D57-5A7FCFC3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27" y="1690688"/>
            <a:ext cx="5943600" cy="3346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727CE-F7BC-4C46-995D-7ADFF9A61A66}"/>
              </a:ext>
            </a:extLst>
          </p:cNvPr>
          <p:cNvSpPr txBox="1"/>
          <p:nvPr/>
        </p:nvSpPr>
        <p:spPr>
          <a:xfrm>
            <a:off x="3586018" y="5718312"/>
            <a:ext cx="501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 larger alpha will increase the std of lifetime.</a:t>
            </a:r>
          </a:p>
        </p:txBody>
      </p:sp>
    </p:spTree>
    <p:extLst>
      <p:ext uri="{BB962C8B-B14F-4D97-AF65-F5344CB8AC3E}">
        <p14:creationId xmlns:p14="http://schemas.microsoft.com/office/powerpoint/2010/main" val="2013425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D4BE-C417-46F8-BD33-A2A38CAA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7"/>
            <a:ext cx="10515600" cy="1325563"/>
          </a:xfrm>
        </p:spPr>
        <p:txBody>
          <a:bodyPr/>
          <a:lstStyle/>
          <a:p>
            <a:r>
              <a:rPr lang="en-US" dirty="0"/>
              <a:t>Strategy for </a:t>
            </a:r>
            <a:r>
              <a:rPr lang="en-US" dirty="0" err="1"/>
              <a:t>FLImBRUSH</a:t>
            </a:r>
            <a:r>
              <a:rPr lang="en-US" dirty="0"/>
              <a:t>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B8BD-0700-4044-ADDF-E3516D7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873"/>
            <a:ext cx="10515600" cy="4351338"/>
          </a:xfrm>
        </p:spPr>
        <p:txBody>
          <a:bodyPr/>
          <a:lstStyle/>
          <a:p>
            <a:r>
              <a:rPr lang="en-US" dirty="0"/>
              <a:t>Step 1: Rough estimation of lifetime: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154ns truncation window, alpha = 0.9619, with signal reflection, 0 dc offset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95E9-24D8-4E59-BA45-00DA7A8B4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98" y="1933814"/>
            <a:ext cx="7042404" cy="396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FAC44-3C20-4AF2-A9F5-AB5CE6C7179C}"/>
              </a:ext>
            </a:extLst>
          </p:cNvPr>
          <p:cNvSpPr txBox="1"/>
          <p:nvPr/>
        </p:nvSpPr>
        <p:spPr>
          <a:xfrm>
            <a:off x="3942686" y="5994488"/>
            <a:ext cx="501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Lifetime will be over estimated by less than 0.1 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03950-EE28-451F-9C0F-03452F464DD9}"/>
              </a:ext>
            </a:extLst>
          </p:cNvPr>
          <p:cNvSpPr txBox="1"/>
          <p:nvPr/>
        </p:nvSpPr>
        <p:spPr>
          <a:xfrm>
            <a:off x="1142210" y="3318542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exp</a:t>
            </a:r>
          </a:p>
        </p:txBody>
      </p:sp>
    </p:spTree>
    <p:extLst>
      <p:ext uri="{BB962C8B-B14F-4D97-AF65-F5344CB8AC3E}">
        <p14:creationId xmlns:p14="http://schemas.microsoft.com/office/powerpoint/2010/main" val="796087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D4BE-C417-46F8-BD33-A2A38CAA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49"/>
            <a:ext cx="10515600" cy="1325563"/>
          </a:xfrm>
        </p:spPr>
        <p:txBody>
          <a:bodyPr/>
          <a:lstStyle/>
          <a:p>
            <a:r>
              <a:rPr lang="en-US" dirty="0"/>
              <a:t>Strategy for </a:t>
            </a:r>
            <a:r>
              <a:rPr lang="en-US" dirty="0" err="1"/>
              <a:t>FLImBRUSH</a:t>
            </a:r>
            <a:r>
              <a:rPr lang="en-US" dirty="0"/>
              <a:t>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B8BD-0700-4044-ADDF-E3516D7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4351338"/>
          </a:xfrm>
        </p:spPr>
        <p:txBody>
          <a:bodyPr/>
          <a:lstStyle/>
          <a:p>
            <a:r>
              <a:rPr lang="en-US" dirty="0"/>
              <a:t>Step 2: Accurate estimation of lifetime based on Step 1 using different alpha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A335-A241-4BCF-A3E3-1078E533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46820"/>
            <a:ext cx="6400800" cy="3600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9C62F-0D85-4F83-AA31-48FC29A8EB6B}"/>
              </a:ext>
            </a:extLst>
          </p:cNvPr>
          <p:cNvSpPr txBox="1"/>
          <p:nvPr/>
        </p:nvSpPr>
        <p:spPr>
          <a:xfrm>
            <a:off x="5199248" y="2353056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Lifetime  0.5-6 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A95FC-C885-429C-B9A4-792A1B88CB19}"/>
              </a:ext>
            </a:extLst>
          </p:cNvPr>
          <p:cNvSpPr txBox="1"/>
          <p:nvPr/>
        </p:nvSpPr>
        <p:spPr>
          <a:xfrm>
            <a:off x="4345392" y="6337786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should cover most of the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7392E-45D3-47E7-A9DD-65A45D61D217}"/>
              </a:ext>
            </a:extLst>
          </p:cNvPr>
          <p:cNvSpPr txBox="1"/>
          <p:nvPr/>
        </p:nvSpPr>
        <p:spPr>
          <a:xfrm>
            <a:off x="1142210" y="3318542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exp</a:t>
            </a:r>
          </a:p>
        </p:txBody>
      </p:sp>
    </p:spTree>
    <p:extLst>
      <p:ext uri="{BB962C8B-B14F-4D97-AF65-F5344CB8AC3E}">
        <p14:creationId xmlns:p14="http://schemas.microsoft.com/office/powerpoint/2010/main" val="677431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D4BE-C417-46F8-BD33-A2A38CAA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49"/>
            <a:ext cx="10515600" cy="1325563"/>
          </a:xfrm>
        </p:spPr>
        <p:txBody>
          <a:bodyPr/>
          <a:lstStyle/>
          <a:p>
            <a:r>
              <a:rPr lang="en-US" dirty="0"/>
              <a:t>Strategy for </a:t>
            </a:r>
            <a:r>
              <a:rPr lang="en-US" dirty="0" err="1"/>
              <a:t>FLImBRUSH</a:t>
            </a:r>
            <a:r>
              <a:rPr lang="en-US" dirty="0"/>
              <a:t>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B8BD-0700-4044-ADDF-E3516D7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4351338"/>
          </a:xfrm>
        </p:spPr>
        <p:txBody>
          <a:bodyPr/>
          <a:lstStyle/>
          <a:p>
            <a:r>
              <a:rPr lang="en-US" dirty="0"/>
              <a:t>Step 2: Accurate estimation of lifetime based on Step 1 using different alpha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A335-A241-4BCF-A3E3-1078E533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46820"/>
            <a:ext cx="6400800" cy="3600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9C62F-0D85-4F83-AA31-48FC29A8EB6B}"/>
              </a:ext>
            </a:extLst>
          </p:cNvPr>
          <p:cNvSpPr txBox="1"/>
          <p:nvPr/>
        </p:nvSpPr>
        <p:spPr>
          <a:xfrm>
            <a:off x="5199248" y="2353056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Lifetime  1-8 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A95FC-C885-429C-B9A4-792A1B88CB19}"/>
              </a:ext>
            </a:extLst>
          </p:cNvPr>
          <p:cNvSpPr txBox="1"/>
          <p:nvPr/>
        </p:nvSpPr>
        <p:spPr>
          <a:xfrm>
            <a:off x="3013810" y="6357747"/>
            <a:ext cx="61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point, it is just a trade off between lifetime range and std.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60EB0-84F9-43B9-B2FF-B5354A957B83}"/>
              </a:ext>
            </a:extLst>
          </p:cNvPr>
          <p:cNvSpPr txBox="1"/>
          <p:nvPr/>
        </p:nvSpPr>
        <p:spPr>
          <a:xfrm>
            <a:off x="1142210" y="3318542"/>
            <a:ext cx="11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exp</a:t>
            </a:r>
          </a:p>
        </p:txBody>
      </p:sp>
    </p:spTree>
    <p:extLst>
      <p:ext uri="{BB962C8B-B14F-4D97-AF65-F5344CB8AC3E}">
        <p14:creationId xmlns:p14="http://schemas.microsoft.com/office/powerpoint/2010/main" val="1034855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4285-6287-4C60-8460-5E9C996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exp simulation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B011-23E2-4C25-A4BC-BA8A5859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Tau1: 0.3-16 ns</a:t>
            </a:r>
          </a:p>
          <a:p>
            <a:r>
              <a:rPr lang="en-US" dirty="0"/>
              <a:t>Tau2: 16 ns(</a:t>
            </a:r>
            <a:r>
              <a:rPr lang="en-US" dirty="0" err="1"/>
              <a:t>PpIX</a:t>
            </a:r>
            <a:r>
              <a:rPr lang="en-US" dirty="0"/>
              <a:t>)</a:t>
            </a:r>
          </a:p>
          <a:p>
            <a:r>
              <a:rPr lang="en-US" dirty="0"/>
              <a:t>Photon ratio (short/long) = 9/1</a:t>
            </a:r>
          </a:p>
          <a:p>
            <a:r>
              <a:rPr lang="en-US" dirty="0"/>
              <a:t>No DC</a:t>
            </a:r>
          </a:p>
          <a:p>
            <a:r>
              <a:rPr lang="en-US" dirty="0"/>
              <a:t>No reflection</a:t>
            </a:r>
          </a:p>
          <a:p>
            <a:r>
              <a:rPr lang="en-US" dirty="0"/>
              <a:t>Laguerre order = 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478738-A4BD-4AA1-8F0E-C805ED6F33A2}"/>
                  </a:ext>
                </a:extLst>
              </p:cNvPr>
              <p:cNvSpPr txBox="1"/>
              <p:nvPr/>
            </p:nvSpPr>
            <p:spPr>
              <a:xfrm>
                <a:off x="6787801" y="2304288"/>
                <a:ext cx="12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478738-A4BD-4AA1-8F0E-C805ED6F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801" y="2304288"/>
                <a:ext cx="1224053" cy="276999"/>
              </a:xfrm>
              <a:prstGeom prst="rect">
                <a:avLst/>
              </a:prstGeom>
              <a:blipFill>
                <a:blip r:embed="rId2"/>
                <a:stretch>
                  <a:fillRect l="-2488" r="-44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D86C8C-5CA5-43F1-9503-2CFEC2E4282F}"/>
                  </a:ext>
                </a:extLst>
              </p:cNvPr>
              <p:cNvSpPr txBox="1"/>
              <p:nvPr/>
            </p:nvSpPr>
            <p:spPr>
              <a:xfrm>
                <a:off x="6656832" y="1838557"/>
                <a:ext cx="3855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Solve linear system 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D86C8C-5CA5-43F1-9503-2CFEC2E42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832" y="1838557"/>
                <a:ext cx="3855030" cy="369332"/>
              </a:xfrm>
              <a:prstGeom prst="rect">
                <a:avLst/>
              </a:prstGeom>
              <a:blipFill>
                <a:blip r:embed="rId3"/>
                <a:stretch>
                  <a:fillRect l="-126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1D3252-6D71-4853-871A-72D5CD88079F}"/>
                  </a:ext>
                </a:extLst>
              </p:cNvPr>
              <p:cNvSpPr txBox="1"/>
              <p:nvPr/>
            </p:nvSpPr>
            <p:spPr>
              <a:xfrm>
                <a:off x="6787801" y="2739252"/>
                <a:ext cx="931217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1D3252-6D71-4853-871A-72D5CD88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801" y="2739252"/>
                <a:ext cx="931217" cy="519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0C5789-8FC9-4344-8826-B29338A14489}"/>
                  </a:ext>
                </a:extLst>
              </p:cNvPr>
              <p:cNvSpPr txBox="1"/>
              <p:nvPr/>
            </p:nvSpPr>
            <p:spPr>
              <a:xfrm>
                <a:off x="10049161" y="2304288"/>
                <a:ext cx="12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0C5789-8FC9-4344-8826-B29338A1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161" y="2304288"/>
                <a:ext cx="1224053" cy="276999"/>
              </a:xfrm>
              <a:prstGeom prst="rect">
                <a:avLst/>
              </a:prstGeom>
              <a:blipFill>
                <a:blip r:embed="rId2"/>
                <a:stretch>
                  <a:fillRect l="-2488" r="-44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BF8AAF-0308-4BD9-ADEC-887D3E884490}"/>
                  </a:ext>
                </a:extLst>
              </p:cNvPr>
              <p:cNvSpPr txBox="1"/>
              <p:nvPr/>
            </p:nvSpPr>
            <p:spPr>
              <a:xfrm>
                <a:off x="9516922" y="2860599"/>
                <a:ext cx="1773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BF8AAF-0308-4BD9-ADEC-887D3E884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22" y="2860599"/>
                <a:ext cx="1773242" cy="276999"/>
              </a:xfrm>
              <a:prstGeom prst="rect">
                <a:avLst/>
              </a:prstGeom>
              <a:blipFill>
                <a:blip r:embed="rId5"/>
                <a:stretch>
                  <a:fillRect l="-1375" r="-274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4B309F38-E570-4C32-BB59-71BEE6B9E671}"/>
              </a:ext>
            </a:extLst>
          </p:cNvPr>
          <p:cNvSpPr/>
          <p:nvPr/>
        </p:nvSpPr>
        <p:spPr>
          <a:xfrm>
            <a:off x="8670545" y="2581286"/>
            <a:ext cx="559445" cy="2769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5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3AF2-29C9-4FB6-8EE6-CDA3A8C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lifetime vs tau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4101B-B3A0-4097-ACD9-5C7A86B4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34" y="1733546"/>
            <a:ext cx="5321330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E4A3D2-6952-4F79-957B-9829D654F246}"/>
              </a:ext>
            </a:extLst>
          </p:cNvPr>
          <p:cNvSpPr txBox="1"/>
          <p:nvPr/>
        </p:nvSpPr>
        <p:spPr>
          <a:xfrm>
            <a:off x="3891710" y="5863043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lifetime and tau1 are linearly related.</a:t>
            </a:r>
          </a:p>
        </p:txBody>
      </p:sp>
    </p:spTree>
    <p:extLst>
      <p:ext uri="{BB962C8B-B14F-4D97-AF65-F5344CB8AC3E}">
        <p14:creationId xmlns:p14="http://schemas.microsoft.com/office/powerpoint/2010/main" val="359956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E89-C5D7-44B4-9A17-06F3C5D5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6"/>
            <a:ext cx="10515600" cy="1325563"/>
          </a:xfrm>
        </p:spPr>
        <p:txBody>
          <a:bodyPr/>
          <a:lstStyle/>
          <a:p>
            <a:r>
              <a:rPr lang="en-US" dirty="0"/>
              <a:t>Simulation: double exponential decay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8C424-D6F4-4750-B413-93B4A4FAD3D8}"/>
              </a:ext>
            </a:extLst>
          </p:cNvPr>
          <p:cNvSpPr txBox="1"/>
          <p:nvPr/>
        </p:nvSpPr>
        <p:spPr>
          <a:xfrm>
            <a:off x="1386281" y="6029739"/>
            <a:ext cx="941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multi-exponential data, can not use lifetime as a estimation of acquisition/truncation window!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828F6-4B8B-4322-90CD-C5F0F76EAF10}"/>
              </a:ext>
            </a:extLst>
          </p:cNvPr>
          <p:cNvSpPr txBox="1"/>
          <p:nvPr/>
        </p:nvSpPr>
        <p:spPr>
          <a:xfrm>
            <a:off x="939243" y="1148905"/>
            <a:ext cx="431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Tau 1 = 3 ns, Tau 2 = 16 ns, a1 = 0.1, a2 = 0.9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4F38D-3D99-4806-8339-2FDD0C49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13" y="1409629"/>
            <a:ext cx="54864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B48B3-F7C7-418A-A65B-C27D56F7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7" y="1409629"/>
            <a:ext cx="5486400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AB7DBF-7B77-4B0C-8C90-8C07AFFB8846}"/>
              </a:ext>
            </a:extLst>
          </p:cNvPr>
          <p:cNvSpPr txBox="1"/>
          <p:nvPr/>
        </p:nvSpPr>
        <p:spPr>
          <a:xfrm>
            <a:off x="1939248" y="5552661"/>
            <a:ext cx="249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= 103.9/15.73 =6.6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157C-4C18-4D4C-A73D-8A6F45E9B3A0}"/>
              </a:ext>
            </a:extLst>
          </p:cNvPr>
          <p:cNvSpPr txBox="1"/>
          <p:nvPr/>
        </p:nvSpPr>
        <p:spPr>
          <a:xfrm>
            <a:off x="6822733" y="1148905"/>
            <a:ext cx="431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Tau 1 = 3 ns, Tau 2 = 16 ns, a1 = 0.9, a2 = 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21467-7973-479C-A747-6F4973171CD2}"/>
              </a:ext>
            </a:extLst>
          </p:cNvPr>
          <p:cNvSpPr txBox="1"/>
          <p:nvPr/>
        </p:nvSpPr>
        <p:spPr>
          <a:xfrm>
            <a:off x="7733110" y="5552661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= 113.3/7.84 =</a:t>
            </a:r>
            <a:r>
              <a:rPr lang="en-US" dirty="0">
                <a:solidFill>
                  <a:srgbClr val="FF0000"/>
                </a:solidFill>
              </a:rPr>
              <a:t>14.45</a:t>
            </a:r>
          </a:p>
        </p:txBody>
      </p:sp>
    </p:spTree>
    <p:extLst>
      <p:ext uri="{BB962C8B-B14F-4D97-AF65-F5344CB8AC3E}">
        <p14:creationId xmlns:p14="http://schemas.microsoft.com/office/powerpoint/2010/main" val="3772513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BEEB-BC23-41C6-AADB-7A1023CB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708"/>
            <a:ext cx="10515600" cy="1325563"/>
          </a:xfrm>
        </p:spPr>
        <p:txBody>
          <a:bodyPr/>
          <a:lstStyle/>
          <a:p>
            <a:r>
              <a:rPr lang="en-US" dirty="0"/>
              <a:t>Lifetime range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69E83-EF57-482D-A2B4-510C4C18E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722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35CAE-DA9C-479A-98BD-E5E18EDF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52" y="1372007"/>
            <a:ext cx="6099048" cy="3430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AA9180-27F1-46C0-B1C5-C4D6436E0B41}"/>
              </a:ext>
            </a:extLst>
          </p:cNvPr>
          <p:cNvSpPr txBox="1"/>
          <p:nvPr/>
        </p:nvSpPr>
        <p:spPr>
          <a:xfrm>
            <a:off x="4081504" y="5532782"/>
            <a:ext cx="40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lifetime didn’t tell much about tau 1</a:t>
            </a:r>
          </a:p>
        </p:txBody>
      </p:sp>
    </p:spTree>
    <p:extLst>
      <p:ext uri="{BB962C8B-B14F-4D97-AF65-F5344CB8AC3E}">
        <p14:creationId xmlns:p14="http://schemas.microsoft.com/office/powerpoint/2010/main" val="3605117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A17FC-3744-4941-B5FE-588F8C1D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6FCC1D-7778-47DC-8C78-741301504CBD}"/>
              </a:ext>
            </a:extLst>
          </p:cNvPr>
          <p:cNvSpPr txBox="1">
            <a:spLocks/>
          </p:cNvSpPr>
          <p:nvPr/>
        </p:nvSpPr>
        <p:spPr>
          <a:xfrm>
            <a:off x="838200" y="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Lifetime range vs tau1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3B23-E63C-4CCA-B944-CB4DF5BE978A}"/>
              </a:ext>
            </a:extLst>
          </p:cNvPr>
          <p:cNvSpPr txBox="1"/>
          <p:nvPr/>
        </p:nvSpPr>
        <p:spPr>
          <a:xfrm>
            <a:off x="3033783" y="5811078"/>
            <a:ext cx="614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fitting is clearly bad short tau1, how about use lower alpha?</a:t>
            </a:r>
          </a:p>
        </p:txBody>
      </p:sp>
    </p:spTree>
    <p:extLst>
      <p:ext uri="{BB962C8B-B14F-4D97-AF65-F5344CB8AC3E}">
        <p14:creationId xmlns:p14="http://schemas.microsoft.com/office/powerpoint/2010/main" val="3580935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A17FC-3744-4941-B5FE-588F8C1D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6FCC1D-7778-47DC-8C78-741301504CBD}"/>
              </a:ext>
            </a:extLst>
          </p:cNvPr>
          <p:cNvSpPr txBox="1">
            <a:spLocks/>
          </p:cNvSpPr>
          <p:nvPr/>
        </p:nvSpPr>
        <p:spPr>
          <a:xfrm>
            <a:off x="838200" y="93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Lifetime range with lower alpha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3B23-E63C-4CCA-B944-CB4DF5BE978A}"/>
              </a:ext>
            </a:extLst>
          </p:cNvPr>
          <p:cNvSpPr txBox="1"/>
          <p:nvPr/>
        </p:nvSpPr>
        <p:spPr>
          <a:xfrm>
            <a:off x="4118760" y="5671930"/>
            <a:ext cx="395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lower alpha helps but </a:t>
            </a:r>
          </a:p>
          <a:p>
            <a:r>
              <a:rPr lang="en-US" dirty="0"/>
              <a:t>1. still not good enough if you got NADH</a:t>
            </a:r>
          </a:p>
          <a:p>
            <a:r>
              <a:rPr lang="en-US" dirty="0"/>
              <a:t>2. Consistent underestimation</a:t>
            </a:r>
          </a:p>
        </p:txBody>
      </p:sp>
    </p:spTree>
    <p:extLst>
      <p:ext uri="{BB962C8B-B14F-4D97-AF65-F5344CB8AC3E}">
        <p14:creationId xmlns:p14="http://schemas.microsoft.com/office/powerpoint/2010/main" val="30061180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A17FC-3744-4941-B5FE-588F8C1D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6FCC1D-7778-47DC-8C78-741301504CBD}"/>
              </a:ext>
            </a:extLst>
          </p:cNvPr>
          <p:cNvSpPr txBox="1">
            <a:spLocks/>
          </p:cNvSpPr>
          <p:nvPr/>
        </p:nvSpPr>
        <p:spPr>
          <a:xfrm>
            <a:off x="838200" y="93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 even lower alpha</a:t>
            </a:r>
          </a:p>
        </p:txBody>
      </p:sp>
    </p:spTree>
    <p:extLst>
      <p:ext uri="{BB962C8B-B14F-4D97-AF65-F5344CB8AC3E}">
        <p14:creationId xmlns:p14="http://schemas.microsoft.com/office/powerpoint/2010/main" val="3113307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1E3F-9B22-4A09-83D3-7B58AB75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use more Laguerre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F312E-70C5-4EA1-844B-95B826A1B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0017"/>
            <a:ext cx="6101889" cy="3432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EAE63-7D0C-4E51-B2F3-F012EF49460C}"/>
              </a:ext>
            </a:extLst>
          </p:cNvPr>
          <p:cNvSpPr txBox="1"/>
          <p:nvPr/>
        </p:nvSpPr>
        <p:spPr>
          <a:xfrm>
            <a:off x="2493058" y="6036540"/>
            <a:ext cx="720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higher Laguerre order helps but still not good enough for tau1 of 0.5ns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84369EA-862C-4CBB-80BF-E38A2A276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9" y="1630322"/>
            <a:ext cx="6101889" cy="34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31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B951-2318-4CC9-95A5-7E479CF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6"/>
            <a:ext cx="10515600" cy="1325563"/>
          </a:xfrm>
        </p:spPr>
        <p:txBody>
          <a:bodyPr/>
          <a:lstStyle/>
          <a:p>
            <a:r>
              <a:rPr lang="en-US" dirty="0"/>
              <a:t>reduce alpha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D6BDB-950F-4186-817C-5ED610092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0207"/>
            <a:ext cx="6099048" cy="343033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A0B2F-489B-4BEF-9323-2E1A1522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609"/>
            <a:ext cx="6101889" cy="3431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DD03C-2372-405D-90F3-CBFBE8644B66}"/>
              </a:ext>
            </a:extLst>
          </p:cNvPr>
          <p:cNvSpPr txBox="1"/>
          <p:nvPr/>
        </p:nvSpPr>
        <p:spPr>
          <a:xfrm>
            <a:off x="4776311" y="6003410"/>
            <a:ext cx="26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Boom, that is much better</a:t>
            </a:r>
          </a:p>
        </p:txBody>
      </p:sp>
    </p:spTree>
    <p:extLst>
      <p:ext uri="{BB962C8B-B14F-4D97-AF65-F5344CB8AC3E}">
        <p14:creationId xmlns:p14="http://schemas.microsoft.com/office/powerpoint/2010/main" val="1249247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B951-2318-4CC9-95A5-7E479CF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6"/>
            <a:ext cx="10515600" cy="1325563"/>
          </a:xfrm>
        </p:spPr>
        <p:txBody>
          <a:bodyPr/>
          <a:lstStyle/>
          <a:p>
            <a:r>
              <a:rPr lang="en-US" dirty="0"/>
              <a:t>reduce alpha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D6BDB-950F-4186-817C-5ED610092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0017"/>
            <a:ext cx="6099047" cy="34307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A0B2F-489B-4BEF-9323-2E1A1522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0" y="1630208"/>
            <a:ext cx="6101210" cy="3431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DD03C-2372-405D-90F3-CBFBE8644B66}"/>
              </a:ext>
            </a:extLst>
          </p:cNvPr>
          <p:cNvSpPr txBox="1"/>
          <p:nvPr/>
        </p:nvSpPr>
        <p:spPr>
          <a:xfrm>
            <a:off x="4776311" y="6003410"/>
            <a:ext cx="26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Boom, that is much better</a:t>
            </a:r>
          </a:p>
        </p:txBody>
      </p:sp>
    </p:spTree>
    <p:extLst>
      <p:ext uri="{BB962C8B-B14F-4D97-AF65-F5344CB8AC3E}">
        <p14:creationId xmlns:p14="http://schemas.microsoft.com/office/powerpoint/2010/main" val="287588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137E-D496-4864-AB24-A84C4059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ratio = 19, 5% long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E09AE-A8DA-46EE-A7BF-3B5C8BE4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57362"/>
            <a:ext cx="5943600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DC19D-725E-4B41-8C41-AA6D62B7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57362"/>
            <a:ext cx="5943600" cy="3343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EF9DF-8800-42C9-BE53-282B4959E00A}"/>
              </a:ext>
            </a:extLst>
          </p:cNvPr>
          <p:cNvSpPr txBox="1"/>
          <p:nvPr/>
        </p:nvSpPr>
        <p:spPr>
          <a:xfrm>
            <a:off x="4028286" y="5877514"/>
            <a:ext cx="413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done with 0.9400, similar to 0.9475</a:t>
            </a:r>
          </a:p>
        </p:txBody>
      </p:sp>
    </p:spTree>
    <p:extLst>
      <p:ext uri="{BB962C8B-B14F-4D97-AF65-F5344CB8AC3E}">
        <p14:creationId xmlns:p14="http://schemas.microsoft.com/office/powerpoint/2010/main" val="1401726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137E-D496-4864-AB24-A84C4059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ratio = 39, 2.5% long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E09AE-A8DA-46EE-A7BF-3B5C8BE4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7362"/>
            <a:ext cx="5943600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DC19D-725E-4B41-8C41-AA6D62B70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7362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13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137E-D496-4864-AB24-A84C4059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ratio = 49, 2% long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E09AE-A8DA-46EE-A7BF-3B5C8BE4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7362"/>
            <a:ext cx="5943600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DC19D-725E-4B41-8C41-AA6D62B70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7362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6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9416-1B01-4CF0-AC72-BAA77C8A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FLImBRUSH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B986F-236B-4424-83F9-D38B5126F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53610"/>
              </a:xfrm>
            </p:spPr>
            <p:txBody>
              <a:bodyPr/>
              <a:lstStyle/>
              <a:p>
                <a:r>
                  <a:rPr lang="en-US" dirty="0"/>
                  <a:t>acquisition length is determined based on:</a:t>
                </a:r>
              </a:p>
              <a:p>
                <a:pPr lvl="1"/>
                <a:r>
                  <a:rPr lang="en-US" dirty="0"/>
                  <a:t>Data peak voltage: 1V</a:t>
                </a:r>
              </a:p>
              <a:p>
                <a:pPr lvl="1"/>
                <a:r>
                  <a:rPr lang="en-US" dirty="0"/>
                  <a:t>Digitizer Effective Number Of Bit(ENOB) = 8 (ENOB is an estimation of digitizer circuit including noise and distortion, </a:t>
                </a:r>
                <a:r>
                  <a:rPr lang="en-US" dirty="0">
                    <a:hlinkClick r:id="rId2"/>
                  </a:rPr>
                  <a:t>more info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Digitizer vertical range = 2 V.</a:t>
                </a:r>
              </a:p>
              <a:p>
                <a:pPr lvl="1"/>
                <a:r>
                  <a:rPr lang="en-US" dirty="0"/>
                  <a:t>Signal decays to noise floor: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=7.8125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B986F-236B-4424-83F9-D38B5126F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53610"/>
              </a:xfrm>
              <a:blipFill>
                <a:blip r:embed="rId3"/>
                <a:stretch>
                  <a:fillRect l="-1043" t="-367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191045-A31F-4B46-A0EF-C7AA671B3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0154"/>
              </p:ext>
            </p:extLst>
          </p:nvPr>
        </p:nvGraphicFramePr>
        <p:xfrm>
          <a:off x="1584452" y="5012558"/>
          <a:ext cx="9023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042">
                  <a:extLst>
                    <a:ext uri="{9D8B030D-6E8A-4147-A177-3AD203B41FA5}">
                      <a16:colId xmlns:a16="http://schemas.microsoft.com/office/drawing/2014/main" val="991706458"/>
                    </a:ext>
                  </a:extLst>
                </a:gridCol>
                <a:gridCol w="2114042">
                  <a:extLst>
                    <a:ext uri="{9D8B030D-6E8A-4147-A177-3AD203B41FA5}">
                      <a16:colId xmlns:a16="http://schemas.microsoft.com/office/drawing/2014/main" val="4164966756"/>
                    </a:ext>
                  </a:extLst>
                </a:gridCol>
                <a:gridCol w="2114042">
                  <a:extLst>
                    <a:ext uri="{9D8B030D-6E8A-4147-A177-3AD203B41FA5}">
                      <a16:colId xmlns:a16="http://schemas.microsoft.com/office/drawing/2014/main" val="2881363677"/>
                    </a:ext>
                  </a:extLst>
                </a:gridCol>
                <a:gridCol w="2680970">
                  <a:extLst>
                    <a:ext uri="{9D8B030D-6E8A-4147-A177-3AD203B41FA5}">
                      <a16:colId xmlns:a16="http://schemas.microsoft.com/office/drawing/2014/main" val="120205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ENOB=7(manual)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ENOB=8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From measurement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3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4576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137E-D496-4864-AB24-A84C4059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ratio = 99, 1% long component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6E09AE-A8DA-46EE-A7BF-3B5C8BE4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7362"/>
            <a:ext cx="5943600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DC19D-725E-4B41-8C41-AA6D62B70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7362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62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9320-868A-4CFA-9AFE-DF10B93E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6DF0-60B2-4A19-AC99-194889A2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DC49-07E6-4CB0-BE5E-80F7D7AB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/>
          <a:lstStyle/>
          <a:p>
            <a:r>
              <a:rPr lang="en-US" dirty="0"/>
              <a:t>truncation window for </a:t>
            </a:r>
            <a:r>
              <a:rPr lang="en-US" dirty="0" err="1"/>
              <a:t>PpIX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74A1D-9312-4971-AF1C-7611CE45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7" y="1202194"/>
            <a:ext cx="571500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00355-86AF-44B1-BE3A-4FC323BC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3" y="1202194"/>
            <a:ext cx="5715000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E1D27-3ACB-4BCB-8552-434E4BFE778C}"/>
              </a:ext>
            </a:extLst>
          </p:cNvPr>
          <p:cNvSpPr txBox="1"/>
          <p:nvPr/>
        </p:nvSpPr>
        <p:spPr>
          <a:xfrm>
            <a:off x="3836887" y="5465154"/>
            <a:ext cx="4518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16ns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Irf</a:t>
            </a:r>
            <a:r>
              <a:rPr lang="en-US" dirty="0"/>
              <a:t> from </a:t>
            </a:r>
            <a:r>
              <a:rPr lang="en-US" dirty="0" err="1"/>
              <a:t>FLImBRUSH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20% before peak, 80% after peak</a:t>
            </a:r>
          </a:p>
        </p:txBody>
      </p:sp>
    </p:spTree>
    <p:extLst>
      <p:ext uri="{BB962C8B-B14F-4D97-AF65-F5344CB8AC3E}">
        <p14:creationId xmlns:p14="http://schemas.microsoft.com/office/powerpoint/2010/main" val="170469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4A92-A10B-4A33-918E-718B504D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 acquisition window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39812-E480-4235-B3C5-8F5ECC205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61" y="1690688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6C12F-6BE7-4E6F-A359-F1F9BA5A96B2}"/>
              </a:ext>
            </a:extLst>
          </p:cNvPr>
          <p:cNvSpPr txBox="1"/>
          <p:nvPr/>
        </p:nvSpPr>
        <p:spPr>
          <a:xfrm>
            <a:off x="6164212" y="1903233"/>
            <a:ext cx="569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FLImBRUSH</a:t>
            </a:r>
            <a:r>
              <a:rPr lang="en-US" dirty="0"/>
              <a:t> acquisition: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Total: 500 points*0.4 ns/points = 200 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after peak: 106 ns (17ns short for slowest </a:t>
            </a:r>
            <a:r>
              <a:rPr lang="en-US" dirty="0" err="1"/>
              <a:t>iRF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Solution: We can adjust the trigger delay by 50ns.</a:t>
            </a:r>
          </a:p>
        </p:txBody>
      </p:sp>
    </p:spTree>
    <p:extLst>
      <p:ext uri="{BB962C8B-B14F-4D97-AF65-F5344CB8AC3E}">
        <p14:creationId xmlns:p14="http://schemas.microsoft.com/office/powerpoint/2010/main" val="319926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B0F7-D2B7-453B-A7FC-43ED0C89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vs Condition value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15CE3-8BC0-46C7-827F-446D379FC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18388"/>
              </p:ext>
            </p:extLst>
          </p:nvPr>
        </p:nvGraphicFramePr>
        <p:xfrm>
          <a:off x="1341120" y="1614246"/>
          <a:ext cx="9509760" cy="2232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31671657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80807809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14617293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5000234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rate (GS/s)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Truncation 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 = 1.01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 = 1.0001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84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50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823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20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53A8C1-F0F3-4D45-8330-D14F92F3D38B}"/>
              </a:ext>
            </a:extLst>
          </p:cNvPr>
          <p:cNvSpPr txBox="1"/>
          <p:nvPr/>
        </p:nvSpPr>
        <p:spPr>
          <a:xfrm>
            <a:off x="8607837" y="4025281"/>
            <a:ext cx="2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been using 1.0001 for the past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F2CF2A-9D41-44E2-8345-43D854392ED9}"/>
              </a:ext>
            </a:extLst>
          </p:cNvPr>
          <p:cNvSpPr txBox="1">
            <a:spLocks/>
          </p:cNvSpPr>
          <p:nvPr/>
        </p:nvSpPr>
        <p:spPr>
          <a:xfrm>
            <a:off x="1341120" y="4810451"/>
            <a:ext cx="10515600" cy="143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Simulation:</a:t>
            </a:r>
          </a:p>
          <a:p>
            <a:r>
              <a:rPr lang="en-US" dirty="0"/>
              <a:t>Lifetime range: 0.3-20ns</a:t>
            </a:r>
          </a:p>
          <a:p>
            <a:r>
              <a:rPr lang="en-US" dirty="0"/>
              <a:t>Gaussian white noise: 55dB SNR (good approximation for </a:t>
            </a:r>
            <a:r>
              <a:rPr lang="en-US" dirty="0" err="1"/>
              <a:t>FLImBRUSH</a:t>
            </a:r>
            <a:r>
              <a:rPr lang="en-US" dirty="0"/>
              <a:t>)</a:t>
            </a:r>
          </a:p>
          <a:p>
            <a:r>
              <a:rPr lang="en-US" dirty="0"/>
              <a:t>Truncation window = 154ns (assuming </a:t>
            </a:r>
            <a:r>
              <a:rPr lang="en-US" dirty="0" err="1"/>
              <a:t>PpIX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15164</TotalTime>
  <Words>1600</Words>
  <Application>Microsoft Office PowerPoint</Application>
  <PresentationFormat>Widescreen</PresentationFormat>
  <Paragraphs>236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FLImBRUSH data processing</vt:lpstr>
      <vt:lpstr>Content</vt:lpstr>
      <vt:lpstr>Average lifetime definition</vt:lpstr>
      <vt:lpstr>Simulation: single exponential decay</vt:lpstr>
      <vt:lpstr>Simulation: double exponential decay</vt:lpstr>
      <vt:lpstr>FLImBRUSH</vt:lpstr>
      <vt:lpstr>truncation window for PpIX</vt:lpstr>
      <vt:lpstr>FLImBRUSH acquisition window </vt:lpstr>
      <vt:lpstr>Alpha vs Condition value</vt:lpstr>
      <vt:lpstr>5 GS/s</vt:lpstr>
      <vt:lpstr>10 GS/s</vt:lpstr>
      <vt:lpstr>20 GS/s</vt:lpstr>
      <vt:lpstr>Summary</vt:lpstr>
      <vt:lpstr>Effect of up sampling result from dye measurements</vt:lpstr>
      <vt:lpstr>Simulation of lifetime range of V4: 12.5 GS/s, 54.4ns(680 points),alpha = 0.916, single exp decay</vt:lpstr>
      <vt:lpstr>FLImBRUSH: 5 GS/s 154 ns alpha = 0.9252</vt:lpstr>
      <vt:lpstr>FLImBRUSH: 5 GS/s 154 ns alpha = 0.8024</vt:lpstr>
      <vt:lpstr>FLImBRUSH: 5 GS/s 54.4 ns alpha = 0.8024</vt:lpstr>
      <vt:lpstr>5 GS/s, 54.4 vs 154 ns, alpha = 0.8024</vt:lpstr>
      <vt:lpstr>FLImBRUSH: 10 GS/s 154 ns alpha = 0.9619</vt:lpstr>
      <vt:lpstr>FLImBRUSH: 10 GS/s 154 ns alpha = 0.8958</vt:lpstr>
      <vt:lpstr>FLImBRUSH: 10 GS/s 54.4 ns alpha = 0.8958</vt:lpstr>
      <vt:lpstr>10 GS/s, 54.4 vs 154 ns, alpha = 0.8958</vt:lpstr>
      <vt:lpstr>FLImBRUSH: 20 GS/s 154 ns alpha = 0.9808</vt:lpstr>
      <vt:lpstr>FLImBRUSH: 20 GS/s 154 ns alpha = 0.9465</vt:lpstr>
      <vt:lpstr>FLImBRUSH: 20 GS/s 54.4 ns alpha = 0.9465</vt:lpstr>
      <vt:lpstr>20 GS/s, 54.4 vs 154 ns, alpha = 0. 9465</vt:lpstr>
      <vt:lpstr>Summary</vt:lpstr>
      <vt:lpstr>Reconstructed Decays: 10 GS/s 154ns different alpha</vt:lpstr>
      <vt:lpstr>PowerPoint Presentation</vt:lpstr>
      <vt:lpstr>Over estimation of lifetime caused by DC Simulation result</vt:lpstr>
      <vt:lpstr>FLImBRUSH DC varies during scan</vt:lpstr>
      <vt:lpstr>PowerPoint Presentation</vt:lpstr>
      <vt:lpstr>PowerPoint Presentation</vt:lpstr>
      <vt:lpstr>PowerPoint Presentation</vt:lpstr>
      <vt:lpstr>Estimate DC in front vs back</vt:lpstr>
      <vt:lpstr>Histogram of DC different for all waveform</vt:lpstr>
      <vt:lpstr>Effect of moving average on lifetime</vt:lpstr>
      <vt:lpstr>Signal reflection in data</vt:lpstr>
      <vt:lpstr>Simulate the reflection, no DC</vt:lpstr>
      <vt:lpstr>Data with reflection removed replaced value 305-350 with average of 325-350, likely lower </vt:lpstr>
      <vt:lpstr>Data with reflection removed</vt:lpstr>
      <vt:lpstr>Lifetime std vs alpha value simulation</vt:lpstr>
      <vt:lpstr>Lifetime std vs alpha value simulation</vt:lpstr>
      <vt:lpstr>Strategy for FLImBRUSH data processing</vt:lpstr>
      <vt:lpstr>Strategy for FLImBRUSH data processing</vt:lpstr>
      <vt:lpstr>Strategy for FLImBRUSH data processing</vt:lpstr>
      <vt:lpstr>double exp simulation parameter</vt:lpstr>
      <vt:lpstr>Average lifetime vs tau 1</vt:lpstr>
      <vt:lpstr>Lifetime range</vt:lpstr>
      <vt:lpstr>PowerPoint Presentation</vt:lpstr>
      <vt:lpstr>PowerPoint Presentation</vt:lpstr>
      <vt:lpstr>PowerPoint Presentation</vt:lpstr>
      <vt:lpstr>What if we use more Laguerre functions</vt:lpstr>
      <vt:lpstr>reduce alpha</vt:lpstr>
      <vt:lpstr>reduce alpha</vt:lpstr>
      <vt:lpstr>Photon ratio = 19, 5% long component</vt:lpstr>
      <vt:lpstr>Photon ratio = 39, 2.5% long component</vt:lpstr>
      <vt:lpstr>Photon ratio = 49, 2% long component</vt:lpstr>
      <vt:lpstr>Photon ratio = 99, 1% long component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vs Eps</dc:title>
  <dc:creator>Xiangnan Zhou</dc:creator>
  <cp:lastModifiedBy>Xiangnan Zhou</cp:lastModifiedBy>
  <cp:revision>484</cp:revision>
  <dcterms:created xsi:type="dcterms:W3CDTF">2021-08-31T22:55:04Z</dcterms:created>
  <dcterms:modified xsi:type="dcterms:W3CDTF">2021-09-13T16:17:58Z</dcterms:modified>
</cp:coreProperties>
</file>