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2" r:id="rId7"/>
    <p:sldId id="268" r:id="rId8"/>
    <p:sldId id="264" r:id="rId9"/>
    <p:sldId id="263" r:id="rId10"/>
    <p:sldId id="265" r:id="rId11"/>
    <p:sldId id="267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09" autoAdjust="0"/>
    <p:restoredTop sz="94660"/>
  </p:normalViewPr>
  <p:slideViewPr>
    <p:cSldViewPr snapToGrid="0">
      <p:cViewPr varScale="1">
        <p:scale>
          <a:sx n="77" d="100"/>
          <a:sy n="77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3A2B7-F710-48A4-85BA-9B4D11A4B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C6A1C4-2695-417D-A378-15DB07F72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138B21-8540-4800-80A8-7A147F20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98-F744-4685-B1F7-25DACA3B3F2D}" type="datetimeFigureOut">
              <a:rPr lang="es-ES" smtClean="0"/>
              <a:t>16/05/2021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335F40-AA4E-4409-865B-B1DBE809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00EED9-DCC4-4751-85B4-CF10CCD06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FC16-C2C8-4C7C-B86F-E8ACA6BA78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61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00EE1-5726-46C5-841F-59A9527B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A632CB-9DC0-4371-8255-7CCE4DA4E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C2AE90-7887-471F-A417-544B72FEB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98-F744-4685-B1F7-25DACA3B3F2D}" type="datetimeFigureOut">
              <a:rPr lang="es-ES" smtClean="0"/>
              <a:t>16/05/2021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E5AD76-5288-4443-B7D9-5DBB3F43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8FFF06-3C5A-4DBE-AC72-ADED6FE9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FC16-C2C8-4C7C-B86F-E8ACA6BA78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565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3EFEBE-CF41-415D-8E15-8DE46035B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21095D-4DF3-4E7F-A4F6-1DADB65D7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EF8060-35CC-4064-80E1-23A3660C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98-F744-4685-B1F7-25DACA3B3F2D}" type="datetimeFigureOut">
              <a:rPr lang="es-ES" smtClean="0"/>
              <a:t>16/05/2021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5E79C9-E495-40FB-81E3-E2A88303F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DD6483-5944-47C7-84D0-01921F91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FC16-C2C8-4C7C-B86F-E8ACA6BA78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99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D437E-759B-438B-A485-FC6EA6AF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DA796C-A099-46C0-980D-4EB0DA460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D1CA5E-DCC1-4013-ACB4-706404EF9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98-F744-4685-B1F7-25DACA3B3F2D}" type="datetimeFigureOut">
              <a:rPr lang="es-ES" smtClean="0"/>
              <a:t>16/05/2021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C16FF2-4DA5-4B22-9422-D2C1C8BE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F74149-DB6D-4E9A-81F7-9077F2BE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FC16-C2C8-4C7C-B86F-E8ACA6BA78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458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57DC5-6027-40C0-AAAE-D94FBDCAD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043EBE-862E-477B-9016-3AAFDEC00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276DCE-20F2-4D9B-BB7B-BA190203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98-F744-4685-B1F7-25DACA3B3F2D}" type="datetimeFigureOut">
              <a:rPr lang="es-ES" smtClean="0"/>
              <a:t>16/05/2021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E3059C-1E1F-4EA9-908E-921AA946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2D4E17-ABBF-4641-B026-78C2A7FB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FC16-C2C8-4C7C-B86F-E8ACA6BA78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50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EC08A-12D9-4267-BE18-4AB0B6278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523E46-E5F2-4623-8FD6-E71462A4F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E708D0-0CCD-453F-AD9A-B480617D7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22B14E-26C7-4239-BCE3-9844C388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98-F744-4685-B1F7-25DACA3B3F2D}" type="datetimeFigureOut">
              <a:rPr lang="es-ES" smtClean="0"/>
              <a:t>16/05/2021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E349B3-1BCF-47CA-B24B-F3ECF32D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65EC88-6649-49FD-A697-BB0A583B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FC16-C2C8-4C7C-B86F-E8ACA6BA78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35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35249-4830-4019-9452-81910CF8E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DA1DCE-6726-409F-B33E-2143C1F67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ADC1DD-98CE-411A-AD4A-23D64836C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7AC2D1-657C-48A5-8C7E-3F9913B31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78E2EBF-CA52-4E38-81E7-F42D12F7C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8E9400C-2ED2-4FA5-A770-08FA9FAE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98-F744-4685-B1F7-25DACA3B3F2D}" type="datetimeFigureOut">
              <a:rPr lang="es-ES" smtClean="0"/>
              <a:t>16/05/2021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2AA23D-F6F7-4F2B-8769-985F3696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8366E59-54C5-4640-ADC2-B62E80060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FC16-C2C8-4C7C-B86F-E8ACA6BA78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60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D4AB9-2FEE-401A-98E6-40DCA2B1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7CA6BF-F681-4A9E-8757-2FC215496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98-F744-4685-B1F7-25DACA3B3F2D}" type="datetimeFigureOut">
              <a:rPr lang="es-ES" smtClean="0"/>
              <a:t>16/05/2021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338168-3756-4E10-B8F3-946D1F67B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F443D89-6E86-4DD1-A81C-BB4AB7CB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FC16-C2C8-4C7C-B86F-E8ACA6BA78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139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CD54712-FE8B-4CA3-A803-7B69AA4F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98-F744-4685-B1F7-25DACA3B3F2D}" type="datetimeFigureOut">
              <a:rPr lang="es-ES" smtClean="0"/>
              <a:t>16/05/2021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7A19A9-1B8C-42CD-930A-49BCDDAE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D8830C-7BBB-4F07-BBEB-355700D7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FC16-C2C8-4C7C-B86F-E8ACA6BA78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17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8B034-D5AE-48D9-AC5E-6D012D46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72C74D-39F7-453F-B2A5-175FE5EDB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30A3B8-B887-440F-BF43-95B736D23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9043E8-3223-46EB-A202-89641E1A7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98-F744-4685-B1F7-25DACA3B3F2D}" type="datetimeFigureOut">
              <a:rPr lang="es-ES" smtClean="0"/>
              <a:t>16/05/2021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E3339D-BEAF-40C2-8E57-FEE37CD9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A7C7F6-D19D-4201-AC03-870B6DFE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FC16-C2C8-4C7C-B86F-E8ACA6BA78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675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F1CAE-19DA-4EFB-A0E5-050961763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5189181-CDC9-4B4C-81A3-A5983D54B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A0C3DC-C422-479A-8299-EB5310270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8BC3C1-54A7-40CA-8156-66E058E79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98-F744-4685-B1F7-25DACA3B3F2D}" type="datetimeFigureOut">
              <a:rPr lang="es-ES" smtClean="0"/>
              <a:t>16/05/2021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14A819-B90F-4286-A9D0-ED3BB761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E263AE-FD07-4032-A5D6-9A9A8AF8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FC16-C2C8-4C7C-B86F-E8ACA6BA78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269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881AA6-92B2-4671-B15A-C030253C5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47B81A-BF5B-47E4-A8E0-BF14DF536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A07D88-F9EA-4B61-842A-CCD409636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9A998-F744-4685-B1F7-25DACA3B3F2D}" type="datetimeFigureOut">
              <a:rPr lang="es-ES" smtClean="0"/>
              <a:t>16/05/2021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DD5102-71CD-4B76-85D3-8E52A5E2D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2247E8-E131-4BEE-BF8B-F7697BAA2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4FC16-C2C8-4C7C-B86F-E8ACA6BA78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578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prende inglés en tu dispositivo móvil con Hello English | Universo Digital  Noticias">
            <a:extLst>
              <a:ext uri="{FF2B5EF4-FFF2-40B4-BE49-F238E27FC236}">
                <a16:creationId xmlns:a16="http://schemas.microsoft.com/office/drawing/2014/main" id="{1965949B-F61F-4AF4-A599-6821884EA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0"/>
          <a:stretch/>
        </p:blipFill>
        <p:spPr bwMode="auto">
          <a:xfrm>
            <a:off x="1188581" y="1419290"/>
            <a:ext cx="7771497" cy="427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FBE1E0-BBE9-44E4-9E26-5889BDDE4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6300"/>
            <a:ext cx="10165218" cy="2588458"/>
          </a:xfrm>
        </p:spPr>
        <p:txBody>
          <a:bodyPr>
            <a:normAutofit/>
          </a:bodyPr>
          <a:lstStyle/>
          <a:p>
            <a:endParaRPr lang="es-E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827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A5376-09F8-42D3-91B4-9948B4BE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72B754-B4F8-442B-B44F-3D05939EE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4884" y="4421079"/>
            <a:ext cx="4668915" cy="1755883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Try </a:t>
            </a:r>
            <a:r>
              <a:rPr lang="es-ES" dirty="0" err="1"/>
              <a:t>it</a:t>
            </a:r>
            <a:r>
              <a:rPr lang="es-ES" dirty="0"/>
              <a:t>!!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http://192.168.1.61:8501</a:t>
            </a:r>
          </a:p>
        </p:txBody>
      </p:sp>
      <p:pic>
        <p:nvPicPr>
          <p:cNvPr id="10242" name="Picture 2" descr="Thank You Kindly: Why Showing Thanks this Season is Important">
            <a:extLst>
              <a:ext uri="{FF2B5EF4-FFF2-40B4-BE49-F238E27FC236}">
                <a16:creationId xmlns:a16="http://schemas.microsoft.com/office/drawing/2014/main" id="{49E95F2F-8919-4AB7-B3E4-BDA185533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5196">
            <a:off x="6544126" y="832711"/>
            <a:ext cx="5334740" cy="333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lat in black white design Coin and house Vector Image">
            <a:extLst>
              <a:ext uri="{FF2B5EF4-FFF2-40B4-BE49-F238E27FC236}">
                <a16:creationId xmlns:a16="http://schemas.microsoft.com/office/drawing/2014/main" id="{5780319A-E534-4D69-A034-41AD04B248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" t="-35" r="568" b="9003"/>
          <a:stretch/>
        </p:blipFill>
        <p:spPr bwMode="auto">
          <a:xfrm>
            <a:off x="321071" y="461639"/>
            <a:ext cx="5988160" cy="593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78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362CF-93B6-4715-8CFE-CA8DC731B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endParaRPr lang="es-ES" sz="5400" dirty="0"/>
          </a:p>
        </p:txBody>
      </p:sp>
      <p:pic>
        <p:nvPicPr>
          <p:cNvPr id="4098" name="Picture 2" descr="Flat in black white design Coin and house Vector Image">
            <a:extLst>
              <a:ext uri="{FF2B5EF4-FFF2-40B4-BE49-F238E27FC236}">
                <a16:creationId xmlns:a16="http://schemas.microsoft.com/office/drawing/2014/main" id="{3C1EBAD0-EB01-4244-B018-A833D23258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" t="-35" r="568" b="9003"/>
          <a:stretch/>
        </p:blipFill>
        <p:spPr bwMode="auto">
          <a:xfrm>
            <a:off x="3078988" y="438911"/>
            <a:ext cx="6034024" cy="598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DCA6BAE-983D-496A-AE30-DFD1222B5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868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no con lupa buscando casa en venta en teléfono móvil 1822328 Vector en  Vecteezy">
            <a:extLst>
              <a:ext uri="{FF2B5EF4-FFF2-40B4-BE49-F238E27FC236}">
                <a16:creationId xmlns:a16="http://schemas.microsoft.com/office/drawing/2014/main" id="{A509300C-0D84-4B31-9C75-D1C18E804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6B4DF4F-FBF8-41CA-9F05-FE3ACE09C94F}"/>
              </a:ext>
            </a:extLst>
          </p:cNvPr>
          <p:cNvSpPr txBox="1"/>
          <p:nvPr/>
        </p:nvSpPr>
        <p:spPr>
          <a:xfrm>
            <a:off x="6480699" y="2644170"/>
            <a:ext cx="5338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Caviar Dreams" panose="020B0402020204020504" pitchFamily="34" charset="0"/>
              </a:rPr>
              <a:t>¿Alguna vez has intentado buscar una nueva vivienda pero no sabias si su precio era adecuado al precio de mercado?</a:t>
            </a:r>
          </a:p>
        </p:txBody>
      </p:sp>
    </p:spTree>
    <p:extLst>
      <p:ext uri="{BB962C8B-B14F-4D97-AF65-F5344CB8AC3E}">
        <p14:creationId xmlns:p14="http://schemas.microsoft.com/office/powerpoint/2010/main" val="186822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469E65-E0E7-4E1D-824E-DD6DC5872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623" y="2524125"/>
            <a:ext cx="5114921" cy="1809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Caviar Dreams" panose="020B0402020204020504" pitchFamily="34" charset="0"/>
              </a:rPr>
              <a:t>Comprarse una nueva vivienda supone en la mayoría de los casos una gran inversión como para hacerlo sin investigar un poco antes.</a:t>
            </a:r>
          </a:p>
          <a:p>
            <a:endParaRPr lang="es-ES" sz="2000" dirty="0"/>
          </a:p>
        </p:txBody>
      </p:sp>
      <p:pic>
        <p:nvPicPr>
          <p:cNvPr id="3074" name="Picture 2" descr="riesgo de inversión, volatilidad y fluctuación en el mercado de valores que  el precio caerá, concepto de estabilidad e incertidumbre 2121755 Vector en  Vecteezy">
            <a:extLst>
              <a:ext uri="{FF2B5EF4-FFF2-40B4-BE49-F238E27FC236}">
                <a16:creationId xmlns:a16="http://schemas.microsoft.com/office/drawing/2014/main" id="{1AF699F5-F554-4A6F-95C4-95A9425BCC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4" r="32638" b="-1"/>
          <a:stretch/>
        </p:blipFill>
        <p:spPr bwMode="auto">
          <a:xfrm>
            <a:off x="622616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84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5362CF-93B6-4715-8CFE-CA8DC731B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endParaRPr lang="es-ES" sz="5400" dirty="0"/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7B9CC2-29F9-4DDA-BD4D-003549E1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4308" y="2376486"/>
            <a:ext cx="4627394" cy="21050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Caviar Dreams" panose="020B0402020204020504" pitchFamily="34" charset="0"/>
              </a:rPr>
              <a:t>Es por eso que les presento </a:t>
            </a:r>
            <a:r>
              <a:rPr lang="es-ES" sz="2600" b="1" dirty="0">
                <a:latin typeface="Caviar Dreams" panose="020B0402020204020504" pitchFamily="34" charset="0"/>
              </a:rPr>
              <a:t>House </a:t>
            </a:r>
            <a:r>
              <a:rPr lang="es-ES" sz="2600" b="1" dirty="0" err="1">
                <a:latin typeface="Caviar Dreams" panose="020B0402020204020504" pitchFamily="34" charset="0"/>
              </a:rPr>
              <a:t>Coin</a:t>
            </a:r>
            <a:r>
              <a:rPr lang="es-ES" sz="2400" dirty="0">
                <a:latin typeface="Caviar Dreams" panose="020B0402020204020504" pitchFamily="34" charset="0"/>
              </a:rPr>
              <a:t>, una nueva herramienta que nos ayuda a encontrar el precio adecuado en el mercado actual de nuestra vivienda.</a:t>
            </a:r>
          </a:p>
        </p:txBody>
      </p:sp>
      <p:pic>
        <p:nvPicPr>
          <p:cNvPr id="4098" name="Picture 2" descr="Flat in black white design Coin and house Vector Image">
            <a:extLst>
              <a:ext uri="{FF2B5EF4-FFF2-40B4-BE49-F238E27FC236}">
                <a16:creationId xmlns:a16="http://schemas.microsoft.com/office/drawing/2014/main" id="{3C1EBAD0-EB01-4244-B018-A833D23258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" t="-35" r="568" b="9003"/>
          <a:stretch/>
        </p:blipFill>
        <p:spPr bwMode="auto">
          <a:xfrm>
            <a:off x="644387" y="890206"/>
            <a:ext cx="5123307" cy="507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426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4A9DE4-8AB3-4E1E-8E88-024DD03E6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>
                <a:latin typeface="Caviar Dreams" panose="020B0402020204020504" pitchFamily="34" charset="0"/>
              </a:rPr>
              <a:t>House </a:t>
            </a:r>
            <a:r>
              <a:rPr lang="es-ES" sz="2000" dirty="0" err="1">
                <a:latin typeface="Caviar Dreams" panose="020B0402020204020504" pitchFamily="34" charset="0"/>
              </a:rPr>
              <a:t>Coin</a:t>
            </a:r>
            <a:r>
              <a:rPr lang="es-ES" sz="2000" dirty="0">
                <a:latin typeface="Caviar Dreams" panose="020B0402020204020504" pitchFamily="34" charset="0"/>
              </a:rPr>
              <a:t> se basa en un algoritmo llevado a cabo con la ayuda de inteligencia artificial, más en concreto, </a:t>
            </a:r>
            <a:r>
              <a:rPr lang="es-ES" sz="2000" b="1" dirty="0">
                <a:latin typeface="Caviar Dreams" panose="020B0402020204020504" pitchFamily="34" charset="0"/>
              </a:rPr>
              <a:t>Machine </a:t>
            </a:r>
            <a:r>
              <a:rPr lang="es-ES" sz="2000" b="1" dirty="0" err="1">
                <a:latin typeface="Caviar Dreams" panose="020B0402020204020504" pitchFamily="34" charset="0"/>
              </a:rPr>
              <a:t>Learning</a:t>
            </a:r>
            <a:r>
              <a:rPr lang="es-ES" sz="2000" b="1" dirty="0">
                <a:latin typeface="Caviar Dreams" panose="020B0402020204020504" pitchFamily="34" charset="0"/>
              </a:rPr>
              <a:t>. </a:t>
            </a:r>
          </a:p>
          <a:p>
            <a:pPr marL="0" indent="0">
              <a:buNone/>
            </a:pPr>
            <a:endParaRPr lang="es-ES" sz="2000" b="1" dirty="0">
              <a:latin typeface="Caviar Dreams" panose="020B0402020204020504" pitchFamily="34" charset="0"/>
            </a:endParaRPr>
          </a:p>
          <a:p>
            <a:pPr marL="0" indent="0">
              <a:buNone/>
            </a:pPr>
            <a:r>
              <a:rPr lang="es-ES" sz="2000" dirty="0">
                <a:latin typeface="Caviar Dreams" panose="020B0402020204020504" pitchFamily="34" charset="0"/>
              </a:rPr>
              <a:t>Tiene una eficiencia del 92% y los valores pueden </a:t>
            </a:r>
            <a:r>
              <a:rPr lang="es-ES" sz="2000" dirty="0" err="1">
                <a:latin typeface="Caviar Dreams" panose="020B0402020204020504" pitchFamily="34" charset="0"/>
              </a:rPr>
              <a:t>pueden</a:t>
            </a:r>
            <a:r>
              <a:rPr lang="es-ES" sz="2000" dirty="0">
                <a:latin typeface="Caviar Dreams" panose="020B0402020204020504" pitchFamily="34" charset="0"/>
              </a:rPr>
              <a:t> variar en un orden de 50 000 €</a:t>
            </a:r>
          </a:p>
        </p:txBody>
      </p:sp>
      <p:pic>
        <p:nvPicPr>
          <p:cNvPr id="5128" name="Picture 8" descr="Machine Learning Development Firm - Machine Learning Logo Png is a free  transparent background clipart … | Learning logo, Learning and development, Machine  learning">
            <a:extLst>
              <a:ext uri="{FF2B5EF4-FFF2-40B4-BE49-F238E27FC236}">
                <a16:creationId xmlns:a16="http://schemas.microsoft.com/office/drawing/2014/main" id="{1C941117-F821-4A12-9774-4000BF32CF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" r="18861" b="2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497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362CF-93B6-4715-8CFE-CA8DC731B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endParaRPr lang="es-ES" sz="5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7B9CC2-29F9-4DDA-BD4D-003549E1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0219" y="2376486"/>
            <a:ext cx="4627394" cy="21050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Caviar Dreams" panose="020B0402020204020504" pitchFamily="34" charset="0"/>
              </a:rPr>
              <a:t>Este algoritmo se apoya de una base de datos de más de </a:t>
            </a:r>
            <a:r>
              <a:rPr lang="es-ES" sz="2400" b="1" dirty="0">
                <a:latin typeface="Caviar Dreams" panose="020B0402020204020504" pitchFamily="34" charset="0"/>
              </a:rPr>
              <a:t>16 000 viviendas, </a:t>
            </a:r>
            <a:r>
              <a:rPr lang="es-ES" sz="2400" dirty="0">
                <a:latin typeface="Caviar Dreams" panose="020B0402020204020504" pitchFamily="34" charset="0"/>
              </a:rPr>
              <a:t> del mercado actual con distintas características.</a:t>
            </a:r>
          </a:p>
        </p:txBody>
      </p:sp>
      <p:pic>
        <p:nvPicPr>
          <p:cNvPr id="4098" name="Picture 2" descr="Flat in black white design Coin and house Vector Image">
            <a:extLst>
              <a:ext uri="{FF2B5EF4-FFF2-40B4-BE49-F238E27FC236}">
                <a16:creationId xmlns:a16="http://schemas.microsoft.com/office/drawing/2014/main" id="{3C1EBAD0-EB01-4244-B018-A833D23258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" t="-35" r="568" b="9003"/>
          <a:stretch/>
        </p:blipFill>
        <p:spPr bwMode="auto">
          <a:xfrm>
            <a:off x="644387" y="890206"/>
            <a:ext cx="5123307" cy="507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Use a relational database instead of NoSQL for IoT">
            <a:extLst>
              <a:ext uri="{FF2B5EF4-FFF2-40B4-BE49-F238E27FC236}">
                <a16:creationId xmlns:a16="http://schemas.microsoft.com/office/drawing/2014/main" id="{FB743D1D-C794-41B7-A3F3-FC35C393D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r="7313"/>
          <a:stretch/>
        </p:blipFill>
        <p:spPr bwMode="auto">
          <a:xfrm>
            <a:off x="630936" y="890206"/>
            <a:ext cx="5465064" cy="507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758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C4630-D350-4102-89D2-16ABCA6A1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6EBA2E-A1B5-4E68-953A-9BEE3E26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8982B3B-F5F4-465E-BB67-995FCD3CA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973" y="0"/>
            <a:ext cx="8158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1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oes Artificial Intelligence Mean Data Visualization is Dead? | by Data  Visualization Book Club | Nightingale | Medium">
            <a:extLst>
              <a:ext uri="{FF2B5EF4-FFF2-40B4-BE49-F238E27FC236}">
                <a16:creationId xmlns:a16="http://schemas.microsoft.com/office/drawing/2014/main" id="{C1C3F248-4BB4-49CA-B01A-F54A453FD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379" y="765259"/>
            <a:ext cx="6514668" cy="593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368A4F-C070-4167-97A4-B31922110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060" y="884592"/>
            <a:ext cx="54789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Caviar Dreams" panose="020B0402020204020504" pitchFamily="34" charset="0"/>
              </a:rPr>
              <a:t>Además House </a:t>
            </a:r>
            <a:r>
              <a:rPr lang="es-ES" sz="2400" dirty="0" err="1">
                <a:latin typeface="Caviar Dreams" panose="020B0402020204020504" pitchFamily="34" charset="0"/>
              </a:rPr>
              <a:t>Coin</a:t>
            </a:r>
            <a:r>
              <a:rPr lang="es-ES" sz="2400" dirty="0">
                <a:latin typeface="Caviar Dreams" panose="020B0402020204020504" pitchFamily="34" charset="0"/>
              </a:rPr>
              <a:t> no solo nos aporta un precio de mercado, también nos facilita información sobre el mercado, la tipología de viviendas del barrio, el precio medio, …</a:t>
            </a:r>
          </a:p>
        </p:txBody>
      </p:sp>
    </p:spTree>
    <p:extLst>
      <p:ext uri="{BB962C8B-B14F-4D97-AF65-F5344CB8AC3E}">
        <p14:creationId xmlns:p14="http://schemas.microsoft.com/office/powerpoint/2010/main" val="3335398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DA1942E-57FC-46DF-B6CA-9F5714CF22CC}"/>
              </a:ext>
            </a:extLst>
          </p:cNvPr>
          <p:cNvSpPr txBox="1">
            <a:spLocks/>
          </p:cNvSpPr>
          <p:nvPr/>
        </p:nvSpPr>
        <p:spPr>
          <a:xfrm>
            <a:off x="6778176" y="2562917"/>
            <a:ext cx="4627394" cy="2105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dirty="0">
                <a:latin typeface="Caviar Dreams" panose="020B0402020204020504" pitchFamily="34" charset="0"/>
              </a:rPr>
              <a:t>Para la creación del algoritmo y de la base de datos he hecho uso de distintos </a:t>
            </a:r>
            <a:r>
              <a:rPr lang="es-ES" sz="2400" b="1" dirty="0">
                <a:latin typeface="Caviar Dreams" panose="020B0402020204020504" pitchFamily="34" charset="0"/>
              </a:rPr>
              <a:t>lenguajes</a:t>
            </a:r>
            <a:r>
              <a:rPr lang="es-ES" sz="2400" dirty="0">
                <a:latin typeface="Caviar Dreams" panose="020B0402020204020504" pitchFamily="34" charset="0"/>
              </a:rPr>
              <a:t> y </a:t>
            </a:r>
            <a:r>
              <a:rPr lang="es-ES" sz="2400" b="1" dirty="0">
                <a:latin typeface="Caviar Dreams" panose="020B0402020204020504" pitchFamily="34" charset="0"/>
              </a:rPr>
              <a:t>programas</a:t>
            </a:r>
            <a:r>
              <a:rPr lang="es-ES" sz="2400" dirty="0">
                <a:latin typeface="Caviar Dreams" panose="020B0402020204020504" pitchFamily="34" charset="0"/>
              </a:rPr>
              <a:t>.</a:t>
            </a:r>
          </a:p>
        </p:txBody>
      </p:sp>
      <p:pic>
        <p:nvPicPr>
          <p:cNvPr id="7170" name="Picture 2" descr="Python Logo - PNG y Vector">
            <a:extLst>
              <a:ext uri="{FF2B5EF4-FFF2-40B4-BE49-F238E27FC236}">
                <a16:creationId xmlns:a16="http://schemas.microsoft.com/office/drawing/2014/main" id="{B98AABE1-5E06-4B97-81D1-27AB5CD4C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30" y="869052"/>
            <a:ext cx="202882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sql-logo - Desafio Latam">
            <a:extLst>
              <a:ext uri="{FF2B5EF4-FFF2-40B4-BE49-F238E27FC236}">
                <a16:creationId xmlns:a16="http://schemas.microsoft.com/office/drawing/2014/main" id="{548D3CE4-4CED-46F8-B651-898382539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738" y="790470"/>
            <a:ext cx="4599213" cy="241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Proyecto Jupyter - Wikipedia, la enciclopedia libre">
            <a:extLst>
              <a:ext uri="{FF2B5EF4-FFF2-40B4-BE49-F238E27FC236}">
                <a16:creationId xmlns:a16="http://schemas.microsoft.com/office/drawing/2014/main" id="{B83F802F-9CA4-4A83-BB42-F0EDC2326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40" y="3697355"/>
            <a:ext cx="1972204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Brand • Streamlit">
            <a:extLst>
              <a:ext uri="{FF2B5EF4-FFF2-40B4-BE49-F238E27FC236}">
                <a16:creationId xmlns:a16="http://schemas.microsoft.com/office/drawing/2014/main" id="{6CDFF19A-3FA9-4D2F-8B79-4F0612EF6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327" y="3697355"/>
            <a:ext cx="3598033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703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197</Words>
  <Application>Microsoft Office PowerPoint</Application>
  <PresentationFormat>Panorámica</PresentationFormat>
  <Paragraphs>12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Caviar Dreams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Jacobo Martín Cubas Núñez</dc:creator>
  <cp:lastModifiedBy>Jacobo Martín Cubas Núñez</cp:lastModifiedBy>
  <cp:revision>10</cp:revision>
  <dcterms:created xsi:type="dcterms:W3CDTF">2021-05-16T17:30:48Z</dcterms:created>
  <dcterms:modified xsi:type="dcterms:W3CDTF">2021-05-16T18:37:44Z</dcterms:modified>
</cp:coreProperties>
</file>