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3A2B7-F710-48A4-85BA-9B4D11A4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6A1C4-2695-417D-A378-15DB07F7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38B21-8540-4800-80A8-7A147F20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35F40-AA4E-4409-865B-B1DBE80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0EED9-DCC4-4751-85B4-CF10CCD0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00EE1-5726-46C5-841F-59A9527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A632CB-9DC0-4371-8255-7CCE4DA4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2AE90-7887-471F-A417-544B72FE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5AD76-5288-4443-B7D9-5DBB3F4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FFF06-3C5A-4DBE-AC72-ADED6FE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EFEBE-CF41-415D-8E15-8DE46035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1095D-4DF3-4E7F-A4F6-1DADB65D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F8060-35CC-4064-80E1-23A3660C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E79C9-E495-40FB-81E3-E2A88303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D6483-5944-47C7-84D0-01921F91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437E-759B-438B-A485-FC6EA6AF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A796C-A099-46C0-980D-4EB0DA46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1CA5E-DCC1-4013-ACB4-706404E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16FF2-4DA5-4B22-9422-D2C1C8BE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74149-DB6D-4E9A-81F7-9077F2B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57DC5-6027-40C0-AAAE-D94FBDC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43EBE-862E-477B-9016-3AAFDEC0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76DCE-20F2-4D9B-BB7B-BA190203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3059C-1E1F-4EA9-908E-921AA946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D4E17-ABBF-4641-B026-78C2A7F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5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C08A-12D9-4267-BE18-4AB0B62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23E46-E5F2-4623-8FD6-E71462A4F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708D0-0CCD-453F-AD9A-B480617D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2B14E-26C7-4239-BCE3-9844C388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349B3-1BCF-47CA-B24B-F3ECF32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5EC88-6649-49FD-A697-BB0A583B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35249-4830-4019-9452-81910CF8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A1DCE-6726-409F-B33E-2143C1F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DC1DD-98CE-411A-AD4A-23D64836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7AC2D1-657C-48A5-8C7E-3F9913B3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E2EBF-CA52-4E38-81E7-F42D12F7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E9400C-2ED2-4FA5-A770-08FA9FAE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2AA23D-F6F7-4F2B-8769-985F369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66E59-54C5-4640-ADC2-B62E8006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4AB9-2FEE-401A-98E6-40DCA2B1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7CA6BF-F681-4A9E-8757-2FC21549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338168-3756-4E10-B8F3-946D1F67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443D89-6E86-4DD1-A81C-BB4AB7CB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3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D54712-FE8B-4CA3-A803-7B69AA4F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7A19A9-1B8C-42CD-930A-49BCDDAE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8830C-7BBB-4F07-BBEB-355700D7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8B034-D5AE-48D9-AC5E-6D012D46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2C74D-39F7-453F-B2A5-175FE5ED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30A3B8-B887-440F-BF43-95B736D23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043E8-3223-46EB-A202-89641E1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3339D-BEAF-40C2-8E57-FEE37CD9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7C7F6-D19D-4201-AC03-870B6DFE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1CAE-19DA-4EFB-A0E5-05096176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189181-CDC9-4B4C-81A3-A5983D54B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0C3DC-C422-479A-8299-EB531027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BC3C1-54A7-40CA-8156-66E058E7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4A819-B90F-4286-A9D0-ED3BB761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263AE-FD07-4032-A5D6-9A9A8AF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6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881AA6-92B2-4671-B15A-C030253C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7B81A-BF5B-47E4-A8E0-BF14DF53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07D88-F9EA-4B61-842A-CCD40963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A998-F744-4685-B1F7-25DACA3B3F2D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D5102-71CD-4B76-85D3-8E52A5E2D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247E8-E131-4BEE-BF8B-F7697BAA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FC16-C2C8-4C7C-B86F-E8ACA6BA7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7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61:8501/" TargetMode="External"/><Relationship Id="rId2" Type="http://schemas.openxmlformats.org/officeDocument/2006/relationships/hyperlink" Target="streamlit%20&#183;%20Streamlit.l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ara Ensan">
            <a:extLst>
              <a:ext uri="{FF2B5EF4-FFF2-40B4-BE49-F238E27FC236}">
                <a16:creationId xmlns:a16="http://schemas.microsoft.com/office/drawing/2014/main" id="{8EE33721-66B8-47CF-93B8-FD1518881E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4938" y="1878842"/>
            <a:ext cx="57911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2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5376-09F8-42D3-91B4-9948B4BE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B754-B4F8-442B-B44F-3D05939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997" y="4465467"/>
            <a:ext cx="4668915" cy="17558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6000" b="1" dirty="0">
                <a:latin typeface="Caviar Dreams" panose="020B0402020204020504" pitchFamily="34" charset="0"/>
                <a:hlinkClick r:id="rId2" action="ppaction://hlinkfile"/>
              </a:rPr>
              <a:t>Try </a:t>
            </a:r>
            <a:r>
              <a:rPr lang="es-ES" sz="6000" b="1" dirty="0" err="1">
                <a:latin typeface="Caviar Dreams" panose="020B0402020204020504" pitchFamily="34" charset="0"/>
                <a:hlinkClick r:id="rId2" action="ppaction://hlinkfile"/>
              </a:rPr>
              <a:t>it!</a:t>
            </a:r>
            <a:endParaRPr lang="es-ES" sz="6000" b="1" dirty="0">
              <a:latin typeface="Caviar Dreams" panose="020B0402020204020504" pitchFamily="34" charset="0"/>
            </a:endParaRPr>
          </a:p>
        </p:txBody>
      </p:sp>
      <p:pic>
        <p:nvPicPr>
          <p:cNvPr id="10242" name="Picture 2" descr="Thank You Kindly: Why Showing Thanks this Season is Important">
            <a:hlinkClick r:id="rId3"/>
            <a:extLst>
              <a:ext uri="{FF2B5EF4-FFF2-40B4-BE49-F238E27FC236}">
                <a16:creationId xmlns:a16="http://schemas.microsoft.com/office/drawing/2014/main" id="{49E95F2F-8919-4AB7-B3E4-BDA18553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196">
            <a:off x="6695046" y="769814"/>
            <a:ext cx="5334740" cy="33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t in black white design Coin and house Vector Image">
            <a:extLst>
              <a:ext uri="{FF2B5EF4-FFF2-40B4-BE49-F238E27FC236}">
                <a16:creationId xmlns:a16="http://schemas.microsoft.com/office/drawing/2014/main" id="{5780319A-E534-4D69-A034-41AD04B24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321071" y="461639"/>
            <a:ext cx="5988160" cy="59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8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o con lupa buscando casa en venta en teléfono móvil 1822328 Vector en  Vecteezy">
            <a:extLst>
              <a:ext uri="{FF2B5EF4-FFF2-40B4-BE49-F238E27FC236}">
                <a16:creationId xmlns:a16="http://schemas.microsoft.com/office/drawing/2014/main" id="{A509300C-0D84-4B31-9C75-D1C18E80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B4DF4F-FBF8-41CA-9F05-FE3ACE09C94F}"/>
              </a:ext>
            </a:extLst>
          </p:cNvPr>
          <p:cNvSpPr txBox="1"/>
          <p:nvPr/>
        </p:nvSpPr>
        <p:spPr>
          <a:xfrm>
            <a:off x="6480699" y="2644170"/>
            <a:ext cx="533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viar Dreams" panose="020B0402020204020504" pitchFamily="34" charset="0"/>
              </a:rPr>
              <a:t>¿Alguna vez has intentado buscar una nueva vivienda pero no sabias si su precio era adecuado al precio de mercado?</a:t>
            </a:r>
          </a:p>
        </p:txBody>
      </p:sp>
    </p:spTree>
    <p:extLst>
      <p:ext uri="{BB962C8B-B14F-4D97-AF65-F5344CB8AC3E}">
        <p14:creationId xmlns:p14="http://schemas.microsoft.com/office/powerpoint/2010/main" val="18682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69E65-E0E7-4E1D-824E-DD6DC587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23" y="2524125"/>
            <a:ext cx="5114921" cy="180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Comprarse una nueva vivienda supone en la mayoría de los casos una gran inversión como para hacerlo sin investigar un poco antes.</a:t>
            </a:r>
          </a:p>
          <a:p>
            <a:endParaRPr lang="es-ES" sz="2000" dirty="0"/>
          </a:p>
        </p:txBody>
      </p:sp>
      <p:pic>
        <p:nvPicPr>
          <p:cNvPr id="3074" name="Picture 2" descr="riesgo de inversión, volatilidad y fluctuación en el mercado de valores que  el precio caerá, concepto de estabilidad e incertidumbre 2121755 Vector en  Vecteezy">
            <a:extLst>
              <a:ext uri="{FF2B5EF4-FFF2-40B4-BE49-F238E27FC236}">
                <a16:creationId xmlns:a16="http://schemas.microsoft.com/office/drawing/2014/main" id="{1AF699F5-F554-4A6F-95C4-95A9425BC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r="32638" b="-1"/>
          <a:stretch/>
        </p:blipFill>
        <p:spPr bwMode="auto">
          <a:xfrm>
            <a:off x="622616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362CF-93B6-4715-8CFE-CA8DC7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B9CC2-29F9-4DDA-BD4D-003549E1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308" y="2376486"/>
            <a:ext cx="4627394" cy="2105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Es por eso que les presento </a:t>
            </a:r>
            <a:r>
              <a:rPr lang="es-ES" sz="2600" b="1" dirty="0">
                <a:latin typeface="Caviar Dreams" panose="020B0402020204020504" pitchFamily="34" charset="0"/>
              </a:rPr>
              <a:t>House </a:t>
            </a:r>
            <a:r>
              <a:rPr lang="es-ES" sz="2600" b="1" dirty="0" err="1">
                <a:latin typeface="Caviar Dreams" panose="020B0402020204020504" pitchFamily="34" charset="0"/>
              </a:rPr>
              <a:t>Coin</a:t>
            </a:r>
            <a:r>
              <a:rPr lang="es-ES" sz="2400" dirty="0">
                <a:latin typeface="Caviar Dreams" panose="020B0402020204020504" pitchFamily="34" charset="0"/>
              </a:rPr>
              <a:t>, una nueva herramienta que nos ayuda a encontrar el precio adecuado en el mercado actual de nuestra vivienda.</a:t>
            </a:r>
          </a:p>
        </p:txBody>
      </p:sp>
      <p:pic>
        <p:nvPicPr>
          <p:cNvPr id="4098" name="Picture 2" descr="Flat in black white design Coin and house Vector Image">
            <a:extLst>
              <a:ext uri="{FF2B5EF4-FFF2-40B4-BE49-F238E27FC236}">
                <a16:creationId xmlns:a16="http://schemas.microsoft.com/office/drawing/2014/main" id="{3C1EBAD0-EB01-4244-B018-A833D232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644387" y="890206"/>
            <a:ext cx="5123307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A9DE4-8AB3-4E1E-8E88-024DD03E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Caviar Dreams" panose="020B0402020204020504" pitchFamily="34" charset="0"/>
              </a:rPr>
              <a:t>House </a:t>
            </a:r>
            <a:r>
              <a:rPr lang="es-ES" sz="2000" dirty="0" err="1">
                <a:latin typeface="Caviar Dreams" panose="020B0402020204020504" pitchFamily="34" charset="0"/>
              </a:rPr>
              <a:t>Coin</a:t>
            </a:r>
            <a:r>
              <a:rPr lang="es-ES" sz="2000" dirty="0">
                <a:latin typeface="Caviar Dreams" panose="020B0402020204020504" pitchFamily="34" charset="0"/>
              </a:rPr>
              <a:t> se basa en un algoritmo llevado a cabo con la ayuda de inteligencia artificial, más en concreto, </a:t>
            </a:r>
            <a:r>
              <a:rPr lang="es-ES" sz="2000" b="1" dirty="0">
                <a:latin typeface="Caviar Dreams" panose="020B0402020204020504" pitchFamily="34" charset="0"/>
              </a:rPr>
              <a:t>Machine </a:t>
            </a:r>
            <a:r>
              <a:rPr lang="es-ES" sz="2000" b="1" dirty="0" err="1">
                <a:latin typeface="Caviar Dreams" panose="020B0402020204020504" pitchFamily="34" charset="0"/>
              </a:rPr>
              <a:t>Learning</a:t>
            </a:r>
            <a:r>
              <a:rPr lang="es-ES" sz="2000" b="1" dirty="0">
                <a:latin typeface="Caviar Dreams" panose="020B0402020204020504" pitchFamily="34" charset="0"/>
              </a:rPr>
              <a:t>. </a:t>
            </a:r>
          </a:p>
          <a:p>
            <a:pPr marL="0" indent="0">
              <a:buNone/>
            </a:pPr>
            <a:endParaRPr lang="es-ES" sz="2000" b="1" dirty="0">
              <a:latin typeface="Caviar Dreams" panose="020B04020202040205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aviar Dreams" panose="020B0402020204020504" pitchFamily="34" charset="0"/>
              </a:rPr>
              <a:t>Tiene una eficiencia del 92%.</a:t>
            </a:r>
          </a:p>
        </p:txBody>
      </p:sp>
      <p:pic>
        <p:nvPicPr>
          <p:cNvPr id="5128" name="Picture 8" descr="Machine Learning Development Firm - Machine Learning Logo Png is a free  transparent background clipart … | Learning logo, Learning and development, Machine  learning">
            <a:extLst>
              <a:ext uri="{FF2B5EF4-FFF2-40B4-BE49-F238E27FC236}">
                <a16:creationId xmlns:a16="http://schemas.microsoft.com/office/drawing/2014/main" id="{1C941117-F821-4A12-9774-4000BF32C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18861" b="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62CF-93B6-4715-8CFE-CA8DC7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B9CC2-29F9-4DDA-BD4D-003549E1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219" y="2376486"/>
            <a:ext cx="4627394" cy="2105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Este algoritmo se apoya de una base de datos de más de </a:t>
            </a:r>
            <a:r>
              <a:rPr lang="es-ES" sz="2400" b="1" dirty="0">
                <a:latin typeface="Caviar Dreams" panose="020B0402020204020504" pitchFamily="34" charset="0"/>
              </a:rPr>
              <a:t>16 000 viviendas, </a:t>
            </a:r>
            <a:r>
              <a:rPr lang="es-ES" sz="2400" dirty="0">
                <a:latin typeface="Caviar Dreams" panose="020B0402020204020504" pitchFamily="34" charset="0"/>
              </a:rPr>
              <a:t> del mercado actual con distintas características.</a:t>
            </a:r>
          </a:p>
        </p:txBody>
      </p:sp>
      <p:pic>
        <p:nvPicPr>
          <p:cNvPr id="4098" name="Picture 2" descr="Flat in black white design Coin and house Vector Image">
            <a:extLst>
              <a:ext uri="{FF2B5EF4-FFF2-40B4-BE49-F238E27FC236}">
                <a16:creationId xmlns:a16="http://schemas.microsoft.com/office/drawing/2014/main" id="{3C1EBAD0-EB01-4244-B018-A833D2325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-35" r="568" b="9003"/>
          <a:stretch/>
        </p:blipFill>
        <p:spPr bwMode="auto">
          <a:xfrm>
            <a:off x="644387" y="890206"/>
            <a:ext cx="5123307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e a relational database instead of NoSQL for IoT">
            <a:extLst>
              <a:ext uri="{FF2B5EF4-FFF2-40B4-BE49-F238E27FC236}">
                <a16:creationId xmlns:a16="http://schemas.microsoft.com/office/drawing/2014/main" id="{FB743D1D-C794-41B7-A3F3-FC35C393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r="7313"/>
          <a:stretch/>
        </p:blipFill>
        <p:spPr bwMode="auto">
          <a:xfrm>
            <a:off x="630936" y="890206"/>
            <a:ext cx="5465064" cy="50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5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C4630-D350-4102-89D2-16ABCA6A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EBA2E-A1B5-4E68-953A-9BEE3E2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982B3B-F5F4-465E-BB67-995FCD3C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73" y="0"/>
            <a:ext cx="815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oes Artificial Intelligence Mean Data Visualization is Dead? | by Data  Visualization Book Club | Nightingale | Medium">
            <a:extLst>
              <a:ext uri="{FF2B5EF4-FFF2-40B4-BE49-F238E27FC236}">
                <a16:creationId xmlns:a16="http://schemas.microsoft.com/office/drawing/2014/main" id="{C1C3F248-4BB4-49CA-B01A-F54A453F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9" y="765259"/>
            <a:ext cx="6514668" cy="593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8A4F-C070-4167-97A4-B3192211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0" y="884592"/>
            <a:ext cx="5478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Caviar Dreams" panose="020B0402020204020504" pitchFamily="34" charset="0"/>
              </a:rPr>
              <a:t>Además House </a:t>
            </a:r>
            <a:r>
              <a:rPr lang="es-ES" sz="2400" dirty="0" err="1">
                <a:latin typeface="Caviar Dreams" panose="020B0402020204020504" pitchFamily="34" charset="0"/>
              </a:rPr>
              <a:t>Coin</a:t>
            </a:r>
            <a:r>
              <a:rPr lang="es-ES" sz="2400" dirty="0">
                <a:latin typeface="Caviar Dreams" panose="020B0402020204020504" pitchFamily="34" charset="0"/>
              </a:rPr>
              <a:t> no solo nos aporta un precio de mercado, también nos facilita información sobre el mercado, la tipología de viviendas del barrio, el precio medio, …</a:t>
            </a:r>
          </a:p>
        </p:txBody>
      </p:sp>
    </p:spTree>
    <p:extLst>
      <p:ext uri="{BB962C8B-B14F-4D97-AF65-F5344CB8AC3E}">
        <p14:creationId xmlns:p14="http://schemas.microsoft.com/office/powerpoint/2010/main" val="333539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DA1942E-57FC-46DF-B6CA-9F5714CF22CC}"/>
              </a:ext>
            </a:extLst>
          </p:cNvPr>
          <p:cNvSpPr txBox="1">
            <a:spLocks/>
          </p:cNvSpPr>
          <p:nvPr/>
        </p:nvSpPr>
        <p:spPr>
          <a:xfrm>
            <a:off x="6778176" y="2562917"/>
            <a:ext cx="4627394" cy="210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Caviar Dreams" panose="020B0402020204020504" pitchFamily="34" charset="0"/>
              </a:rPr>
              <a:t>Para la creación del algoritmo y de la base de datos he hecho uso de distintos </a:t>
            </a:r>
            <a:r>
              <a:rPr lang="es-ES" sz="2400" b="1" dirty="0">
                <a:latin typeface="Caviar Dreams" panose="020B0402020204020504" pitchFamily="34" charset="0"/>
              </a:rPr>
              <a:t>lenguajes</a:t>
            </a:r>
            <a:r>
              <a:rPr lang="es-ES" sz="2400" dirty="0">
                <a:latin typeface="Caviar Dreams" panose="020B0402020204020504" pitchFamily="34" charset="0"/>
              </a:rPr>
              <a:t> y </a:t>
            </a:r>
            <a:r>
              <a:rPr lang="es-ES" sz="2400" b="1" dirty="0">
                <a:latin typeface="Caviar Dreams" panose="020B0402020204020504" pitchFamily="34" charset="0"/>
              </a:rPr>
              <a:t>programas</a:t>
            </a:r>
            <a:r>
              <a:rPr lang="es-ES" sz="2400" dirty="0">
                <a:latin typeface="Caviar Dreams" panose="020B0402020204020504" pitchFamily="34" charset="0"/>
              </a:rPr>
              <a:t>.</a:t>
            </a:r>
          </a:p>
        </p:txBody>
      </p:sp>
      <p:pic>
        <p:nvPicPr>
          <p:cNvPr id="7170" name="Picture 2" descr="Python Logo - PNG y Vector">
            <a:extLst>
              <a:ext uri="{FF2B5EF4-FFF2-40B4-BE49-F238E27FC236}">
                <a16:creationId xmlns:a16="http://schemas.microsoft.com/office/drawing/2014/main" id="{B98AABE1-5E06-4B97-81D1-27AB5CD4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0" y="869052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ql-logo - Desafio Latam">
            <a:extLst>
              <a:ext uri="{FF2B5EF4-FFF2-40B4-BE49-F238E27FC236}">
                <a16:creationId xmlns:a16="http://schemas.microsoft.com/office/drawing/2014/main" id="{548D3CE4-4CED-46F8-B651-89838253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38" y="790470"/>
            <a:ext cx="4599213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royecto Jupyter - Wikipedia, la enciclopedia libre">
            <a:extLst>
              <a:ext uri="{FF2B5EF4-FFF2-40B4-BE49-F238E27FC236}">
                <a16:creationId xmlns:a16="http://schemas.microsoft.com/office/drawing/2014/main" id="{B83F802F-9CA4-4A83-BB42-F0EDC232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0" y="3697355"/>
            <a:ext cx="19722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Brand • Streamlit">
            <a:extLst>
              <a:ext uri="{FF2B5EF4-FFF2-40B4-BE49-F238E27FC236}">
                <a16:creationId xmlns:a16="http://schemas.microsoft.com/office/drawing/2014/main" id="{6CDFF19A-3FA9-4D2F-8B79-4F0612EF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27" y="3697355"/>
            <a:ext cx="3598033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0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Caviar Dreams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Jacobo Martín Cubas Núñez</dc:creator>
  <cp:lastModifiedBy>Jacobo Martín Cubas Núñez</cp:lastModifiedBy>
  <cp:revision>14</cp:revision>
  <dcterms:created xsi:type="dcterms:W3CDTF">2021-05-16T17:30:48Z</dcterms:created>
  <dcterms:modified xsi:type="dcterms:W3CDTF">2021-05-17T08:21:59Z</dcterms:modified>
</cp:coreProperties>
</file>