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65" r:id="rId2"/>
    <p:sldId id="264"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52265"/>
    <a:srgbClr val="F2F2F2"/>
    <a:srgbClr val="FDD10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9"/>
    <p:restoredTop sz="94730"/>
  </p:normalViewPr>
  <p:slideViewPr>
    <p:cSldViewPr snapToGrid="0" snapToObjects="1">
      <p:cViewPr varScale="1">
        <p:scale>
          <a:sx n="129" d="100"/>
          <a:sy n="129" d="100"/>
        </p:scale>
        <p:origin x="608"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C9ADA7-A523-C34E-8138-770872051C5B}" type="datetimeFigureOut">
              <a:rPr lang="en-US" smtClean="0"/>
              <a:t>1/26/22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392259-4CD1-E248-9045-FE7ED85F9F4C}" type="slidenum">
              <a:rPr lang="en-US" smtClean="0"/>
              <a:t>‹#›</a:t>
            </a:fld>
            <a:endParaRPr lang="en-US"/>
          </a:p>
        </p:txBody>
      </p:sp>
    </p:spTree>
    <p:extLst>
      <p:ext uri="{BB962C8B-B14F-4D97-AF65-F5344CB8AC3E}">
        <p14:creationId xmlns:p14="http://schemas.microsoft.com/office/powerpoint/2010/main" val="2162809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392259-4CD1-E248-9045-FE7ED85F9F4C}" type="slidenum">
              <a:rPr lang="en-US" smtClean="0"/>
              <a:t>3</a:t>
            </a:fld>
            <a:endParaRPr lang="en-US"/>
          </a:p>
        </p:txBody>
      </p:sp>
    </p:spTree>
    <p:extLst>
      <p:ext uri="{BB962C8B-B14F-4D97-AF65-F5344CB8AC3E}">
        <p14:creationId xmlns:p14="http://schemas.microsoft.com/office/powerpoint/2010/main" val="1711427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392259-4CD1-E248-9045-FE7ED85F9F4C}" type="slidenum">
              <a:rPr lang="en-US" smtClean="0"/>
              <a:t>4</a:t>
            </a:fld>
            <a:endParaRPr lang="en-US"/>
          </a:p>
        </p:txBody>
      </p:sp>
    </p:spTree>
    <p:extLst>
      <p:ext uri="{BB962C8B-B14F-4D97-AF65-F5344CB8AC3E}">
        <p14:creationId xmlns:p14="http://schemas.microsoft.com/office/powerpoint/2010/main" val="754640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392259-4CD1-E248-9045-FE7ED85F9F4C}" type="slidenum">
              <a:rPr lang="en-US" smtClean="0"/>
              <a:t>5</a:t>
            </a:fld>
            <a:endParaRPr lang="en-US"/>
          </a:p>
        </p:txBody>
      </p:sp>
    </p:spTree>
    <p:extLst>
      <p:ext uri="{BB962C8B-B14F-4D97-AF65-F5344CB8AC3E}">
        <p14:creationId xmlns:p14="http://schemas.microsoft.com/office/powerpoint/2010/main" val="25624098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392259-4CD1-E248-9045-FE7ED85F9F4C}" type="slidenum">
              <a:rPr lang="en-US" smtClean="0"/>
              <a:t>6</a:t>
            </a:fld>
            <a:endParaRPr lang="en-US"/>
          </a:p>
        </p:txBody>
      </p:sp>
    </p:spTree>
    <p:extLst>
      <p:ext uri="{BB962C8B-B14F-4D97-AF65-F5344CB8AC3E}">
        <p14:creationId xmlns:p14="http://schemas.microsoft.com/office/powerpoint/2010/main" val="2533892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569FF-5DC7-F946-8640-70BA92F637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1245AC-20AE-6040-AC23-EFE648FC98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14CCF1F-FF11-4F4F-9272-CB142675CB9C}"/>
              </a:ext>
            </a:extLst>
          </p:cNvPr>
          <p:cNvSpPr>
            <a:spLocks noGrp="1"/>
          </p:cNvSpPr>
          <p:nvPr>
            <p:ph type="dt" sz="half" idx="10"/>
          </p:nvPr>
        </p:nvSpPr>
        <p:spPr/>
        <p:txBody>
          <a:bodyPr/>
          <a:lstStyle/>
          <a:p>
            <a:fld id="{DAC3EA87-8043-454E-A023-5A71CAE5F34F}" type="datetimeFigureOut">
              <a:rPr lang="en-US" smtClean="0"/>
              <a:t>1/26/22</a:t>
            </a:fld>
            <a:endParaRPr lang="en-US"/>
          </a:p>
        </p:txBody>
      </p:sp>
      <p:sp>
        <p:nvSpPr>
          <p:cNvPr id="5" name="Footer Placeholder 4">
            <a:extLst>
              <a:ext uri="{FF2B5EF4-FFF2-40B4-BE49-F238E27FC236}">
                <a16:creationId xmlns:a16="http://schemas.microsoft.com/office/drawing/2014/main" id="{1605F636-0487-0943-8EAA-EB7C6D8126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EF77E-4EA8-C04C-B0EE-4B68BC6E4E51}"/>
              </a:ext>
            </a:extLst>
          </p:cNvPr>
          <p:cNvSpPr>
            <a:spLocks noGrp="1"/>
          </p:cNvSpPr>
          <p:nvPr>
            <p:ph type="sldNum" sz="quarter" idx="12"/>
          </p:nvPr>
        </p:nvSpPr>
        <p:spPr/>
        <p:txBody>
          <a:bodyPr/>
          <a:lstStyle/>
          <a:p>
            <a:fld id="{C8ACD6CE-B5A7-E34C-944B-9EFD7DAA8195}" type="slidenum">
              <a:rPr lang="en-US" smtClean="0"/>
              <a:t>‹#›</a:t>
            </a:fld>
            <a:endParaRPr lang="en-US"/>
          </a:p>
        </p:txBody>
      </p:sp>
    </p:spTree>
    <p:extLst>
      <p:ext uri="{BB962C8B-B14F-4D97-AF65-F5344CB8AC3E}">
        <p14:creationId xmlns:p14="http://schemas.microsoft.com/office/powerpoint/2010/main" val="4135432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385BA-F055-034A-B6AE-BE1FCBB12A7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F499EA-32C0-F247-BEC3-8EAE1548B1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77BA48-560E-7245-A3DE-44B29D75462C}"/>
              </a:ext>
            </a:extLst>
          </p:cNvPr>
          <p:cNvSpPr>
            <a:spLocks noGrp="1"/>
          </p:cNvSpPr>
          <p:nvPr>
            <p:ph type="dt" sz="half" idx="10"/>
          </p:nvPr>
        </p:nvSpPr>
        <p:spPr/>
        <p:txBody>
          <a:bodyPr/>
          <a:lstStyle/>
          <a:p>
            <a:fld id="{DAC3EA87-8043-454E-A023-5A71CAE5F34F}" type="datetimeFigureOut">
              <a:rPr lang="en-US" smtClean="0"/>
              <a:t>1/26/22</a:t>
            </a:fld>
            <a:endParaRPr lang="en-US"/>
          </a:p>
        </p:txBody>
      </p:sp>
      <p:sp>
        <p:nvSpPr>
          <p:cNvPr id="5" name="Footer Placeholder 4">
            <a:extLst>
              <a:ext uri="{FF2B5EF4-FFF2-40B4-BE49-F238E27FC236}">
                <a16:creationId xmlns:a16="http://schemas.microsoft.com/office/drawing/2014/main" id="{0489154C-0A57-5E4B-8FAE-7A4A4585B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E753F8-453A-EC47-9AD0-A1D0845D0B49}"/>
              </a:ext>
            </a:extLst>
          </p:cNvPr>
          <p:cNvSpPr>
            <a:spLocks noGrp="1"/>
          </p:cNvSpPr>
          <p:nvPr>
            <p:ph type="sldNum" sz="quarter" idx="12"/>
          </p:nvPr>
        </p:nvSpPr>
        <p:spPr/>
        <p:txBody>
          <a:bodyPr/>
          <a:lstStyle/>
          <a:p>
            <a:fld id="{C8ACD6CE-B5A7-E34C-944B-9EFD7DAA8195}" type="slidenum">
              <a:rPr lang="en-US" smtClean="0"/>
              <a:t>‹#›</a:t>
            </a:fld>
            <a:endParaRPr lang="en-US"/>
          </a:p>
        </p:txBody>
      </p:sp>
    </p:spTree>
    <p:extLst>
      <p:ext uri="{BB962C8B-B14F-4D97-AF65-F5344CB8AC3E}">
        <p14:creationId xmlns:p14="http://schemas.microsoft.com/office/powerpoint/2010/main" val="2411905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5FBFA8-A003-8C4E-A704-7D0F8E6A984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35D2F2-168E-2340-AAE2-D141A19C8B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8381BF-CB11-CC48-A325-B0EE7CD9FC88}"/>
              </a:ext>
            </a:extLst>
          </p:cNvPr>
          <p:cNvSpPr>
            <a:spLocks noGrp="1"/>
          </p:cNvSpPr>
          <p:nvPr>
            <p:ph type="dt" sz="half" idx="10"/>
          </p:nvPr>
        </p:nvSpPr>
        <p:spPr/>
        <p:txBody>
          <a:bodyPr/>
          <a:lstStyle/>
          <a:p>
            <a:fld id="{DAC3EA87-8043-454E-A023-5A71CAE5F34F}" type="datetimeFigureOut">
              <a:rPr lang="en-US" smtClean="0"/>
              <a:t>1/26/22</a:t>
            </a:fld>
            <a:endParaRPr lang="en-US"/>
          </a:p>
        </p:txBody>
      </p:sp>
      <p:sp>
        <p:nvSpPr>
          <p:cNvPr id="5" name="Footer Placeholder 4">
            <a:extLst>
              <a:ext uri="{FF2B5EF4-FFF2-40B4-BE49-F238E27FC236}">
                <a16:creationId xmlns:a16="http://schemas.microsoft.com/office/drawing/2014/main" id="{B93D6B0E-148F-DA42-9166-6E3E3F98DB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EA337-D140-C949-883E-619F07026876}"/>
              </a:ext>
            </a:extLst>
          </p:cNvPr>
          <p:cNvSpPr>
            <a:spLocks noGrp="1"/>
          </p:cNvSpPr>
          <p:nvPr>
            <p:ph type="sldNum" sz="quarter" idx="12"/>
          </p:nvPr>
        </p:nvSpPr>
        <p:spPr/>
        <p:txBody>
          <a:bodyPr/>
          <a:lstStyle/>
          <a:p>
            <a:fld id="{C8ACD6CE-B5A7-E34C-944B-9EFD7DAA8195}" type="slidenum">
              <a:rPr lang="en-US" smtClean="0"/>
              <a:t>‹#›</a:t>
            </a:fld>
            <a:endParaRPr lang="en-US"/>
          </a:p>
        </p:txBody>
      </p:sp>
    </p:spTree>
    <p:extLst>
      <p:ext uri="{BB962C8B-B14F-4D97-AF65-F5344CB8AC3E}">
        <p14:creationId xmlns:p14="http://schemas.microsoft.com/office/powerpoint/2010/main" val="1443424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C714E-0FC9-C64B-BAD2-BDE2F1BF9E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BFF35A-A4E3-F447-B721-D60DBE3B5E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E4848-5A27-5D45-8670-5C6813C56FC6}"/>
              </a:ext>
            </a:extLst>
          </p:cNvPr>
          <p:cNvSpPr>
            <a:spLocks noGrp="1"/>
          </p:cNvSpPr>
          <p:nvPr>
            <p:ph type="dt" sz="half" idx="10"/>
          </p:nvPr>
        </p:nvSpPr>
        <p:spPr/>
        <p:txBody>
          <a:bodyPr/>
          <a:lstStyle/>
          <a:p>
            <a:fld id="{DAC3EA87-8043-454E-A023-5A71CAE5F34F}" type="datetimeFigureOut">
              <a:rPr lang="en-US" smtClean="0"/>
              <a:t>1/26/22</a:t>
            </a:fld>
            <a:endParaRPr lang="en-US"/>
          </a:p>
        </p:txBody>
      </p:sp>
      <p:sp>
        <p:nvSpPr>
          <p:cNvPr id="5" name="Footer Placeholder 4">
            <a:extLst>
              <a:ext uri="{FF2B5EF4-FFF2-40B4-BE49-F238E27FC236}">
                <a16:creationId xmlns:a16="http://schemas.microsoft.com/office/drawing/2014/main" id="{BA1F3D47-6639-C841-B619-225FEE0D1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00EE5C-3BF7-C842-9DAF-C5D714031BBD}"/>
              </a:ext>
            </a:extLst>
          </p:cNvPr>
          <p:cNvSpPr>
            <a:spLocks noGrp="1"/>
          </p:cNvSpPr>
          <p:nvPr>
            <p:ph type="sldNum" sz="quarter" idx="12"/>
          </p:nvPr>
        </p:nvSpPr>
        <p:spPr/>
        <p:txBody>
          <a:bodyPr/>
          <a:lstStyle/>
          <a:p>
            <a:fld id="{C8ACD6CE-B5A7-E34C-944B-9EFD7DAA8195}" type="slidenum">
              <a:rPr lang="en-US" smtClean="0"/>
              <a:t>‹#›</a:t>
            </a:fld>
            <a:endParaRPr lang="en-US"/>
          </a:p>
        </p:txBody>
      </p:sp>
    </p:spTree>
    <p:extLst>
      <p:ext uri="{BB962C8B-B14F-4D97-AF65-F5344CB8AC3E}">
        <p14:creationId xmlns:p14="http://schemas.microsoft.com/office/powerpoint/2010/main" val="2582913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B1FF8-2FF4-254D-A587-700AC2A56E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95EF08-AF89-D44C-AD90-0AF6EFB563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FB8041-1428-E644-999B-C3E0143B5C36}"/>
              </a:ext>
            </a:extLst>
          </p:cNvPr>
          <p:cNvSpPr>
            <a:spLocks noGrp="1"/>
          </p:cNvSpPr>
          <p:nvPr>
            <p:ph type="dt" sz="half" idx="10"/>
          </p:nvPr>
        </p:nvSpPr>
        <p:spPr/>
        <p:txBody>
          <a:bodyPr/>
          <a:lstStyle/>
          <a:p>
            <a:fld id="{DAC3EA87-8043-454E-A023-5A71CAE5F34F}" type="datetimeFigureOut">
              <a:rPr lang="en-US" smtClean="0"/>
              <a:t>1/26/22</a:t>
            </a:fld>
            <a:endParaRPr lang="en-US"/>
          </a:p>
        </p:txBody>
      </p:sp>
      <p:sp>
        <p:nvSpPr>
          <p:cNvPr id="5" name="Footer Placeholder 4">
            <a:extLst>
              <a:ext uri="{FF2B5EF4-FFF2-40B4-BE49-F238E27FC236}">
                <a16:creationId xmlns:a16="http://schemas.microsoft.com/office/drawing/2014/main" id="{FDD87FED-6D2E-A543-BF76-C3A166E7C6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BA66B6-2E95-B34B-86BF-534491B5DD4B}"/>
              </a:ext>
            </a:extLst>
          </p:cNvPr>
          <p:cNvSpPr>
            <a:spLocks noGrp="1"/>
          </p:cNvSpPr>
          <p:nvPr>
            <p:ph type="sldNum" sz="quarter" idx="12"/>
          </p:nvPr>
        </p:nvSpPr>
        <p:spPr/>
        <p:txBody>
          <a:bodyPr/>
          <a:lstStyle/>
          <a:p>
            <a:fld id="{C8ACD6CE-B5A7-E34C-944B-9EFD7DAA8195}" type="slidenum">
              <a:rPr lang="en-US" smtClean="0"/>
              <a:t>‹#›</a:t>
            </a:fld>
            <a:endParaRPr lang="en-US"/>
          </a:p>
        </p:txBody>
      </p:sp>
    </p:spTree>
    <p:extLst>
      <p:ext uri="{BB962C8B-B14F-4D97-AF65-F5344CB8AC3E}">
        <p14:creationId xmlns:p14="http://schemas.microsoft.com/office/powerpoint/2010/main" val="2305151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B622A-B0A0-B747-853B-C70BD6D8E8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87DCC2-9788-CB4F-814A-05F3A0A11F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B0D35E-6949-9A49-8126-E0FE8B3C2B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508F31-DDFE-CD45-9616-D31FFAF50E05}"/>
              </a:ext>
            </a:extLst>
          </p:cNvPr>
          <p:cNvSpPr>
            <a:spLocks noGrp="1"/>
          </p:cNvSpPr>
          <p:nvPr>
            <p:ph type="dt" sz="half" idx="10"/>
          </p:nvPr>
        </p:nvSpPr>
        <p:spPr/>
        <p:txBody>
          <a:bodyPr/>
          <a:lstStyle/>
          <a:p>
            <a:fld id="{DAC3EA87-8043-454E-A023-5A71CAE5F34F}" type="datetimeFigureOut">
              <a:rPr lang="en-US" smtClean="0"/>
              <a:t>1/26/22</a:t>
            </a:fld>
            <a:endParaRPr lang="en-US"/>
          </a:p>
        </p:txBody>
      </p:sp>
      <p:sp>
        <p:nvSpPr>
          <p:cNvPr id="6" name="Footer Placeholder 5">
            <a:extLst>
              <a:ext uri="{FF2B5EF4-FFF2-40B4-BE49-F238E27FC236}">
                <a16:creationId xmlns:a16="http://schemas.microsoft.com/office/drawing/2014/main" id="{0F9ABB37-97C5-AA47-B233-D537C4D8A9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290EB5-B387-AC48-B94A-C6A2B4FE832E}"/>
              </a:ext>
            </a:extLst>
          </p:cNvPr>
          <p:cNvSpPr>
            <a:spLocks noGrp="1"/>
          </p:cNvSpPr>
          <p:nvPr>
            <p:ph type="sldNum" sz="quarter" idx="12"/>
          </p:nvPr>
        </p:nvSpPr>
        <p:spPr/>
        <p:txBody>
          <a:bodyPr/>
          <a:lstStyle/>
          <a:p>
            <a:fld id="{C8ACD6CE-B5A7-E34C-944B-9EFD7DAA8195}" type="slidenum">
              <a:rPr lang="en-US" smtClean="0"/>
              <a:t>‹#›</a:t>
            </a:fld>
            <a:endParaRPr lang="en-US"/>
          </a:p>
        </p:txBody>
      </p:sp>
    </p:spTree>
    <p:extLst>
      <p:ext uri="{BB962C8B-B14F-4D97-AF65-F5344CB8AC3E}">
        <p14:creationId xmlns:p14="http://schemas.microsoft.com/office/powerpoint/2010/main" val="18768563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B166C-EFCF-B64B-A1ED-EA4983CBFE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2751C4-B6F6-5B46-86AE-9F52DE4B7E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3EC008-674C-4F41-9B70-5767349710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2E9D6F-79CA-6147-8E23-81577CB6BF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183968-89CA-D749-9D45-642212BE75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C7EBF4-F77E-6140-8798-D3F5419F0A72}"/>
              </a:ext>
            </a:extLst>
          </p:cNvPr>
          <p:cNvSpPr>
            <a:spLocks noGrp="1"/>
          </p:cNvSpPr>
          <p:nvPr>
            <p:ph type="dt" sz="half" idx="10"/>
          </p:nvPr>
        </p:nvSpPr>
        <p:spPr/>
        <p:txBody>
          <a:bodyPr/>
          <a:lstStyle/>
          <a:p>
            <a:fld id="{DAC3EA87-8043-454E-A023-5A71CAE5F34F}" type="datetimeFigureOut">
              <a:rPr lang="en-US" smtClean="0"/>
              <a:t>1/26/22</a:t>
            </a:fld>
            <a:endParaRPr lang="en-US"/>
          </a:p>
        </p:txBody>
      </p:sp>
      <p:sp>
        <p:nvSpPr>
          <p:cNvPr id="8" name="Footer Placeholder 7">
            <a:extLst>
              <a:ext uri="{FF2B5EF4-FFF2-40B4-BE49-F238E27FC236}">
                <a16:creationId xmlns:a16="http://schemas.microsoft.com/office/drawing/2014/main" id="{D5552099-8E23-9C48-9F73-401FD81386B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712FE0-D16C-3846-95B6-DB9EA353CC92}"/>
              </a:ext>
            </a:extLst>
          </p:cNvPr>
          <p:cNvSpPr>
            <a:spLocks noGrp="1"/>
          </p:cNvSpPr>
          <p:nvPr>
            <p:ph type="sldNum" sz="quarter" idx="12"/>
          </p:nvPr>
        </p:nvSpPr>
        <p:spPr/>
        <p:txBody>
          <a:bodyPr/>
          <a:lstStyle/>
          <a:p>
            <a:fld id="{C8ACD6CE-B5A7-E34C-944B-9EFD7DAA8195}" type="slidenum">
              <a:rPr lang="en-US" smtClean="0"/>
              <a:t>‹#›</a:t>
            </a:fld>
            <a:endParaRPr lang="en-US"/>
          </a:p>
        </p:txBody>
      </p:sp>
    </p:spTree>
    <p:extLst>
      <p:ext uri="{BB962C8B-B14F-4D97-AF65-F5344CB8AC3E}">
        <p14:creationId xmlns:p14="http://schemas.microsoft.com/office/powerpoint/2010/main" val="2343064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C610E-F91F-514D-957B-569483D8714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3DB9D8-22FB-B749-B5C8-5B5211E2A621}"/>
              </a:ext>
            </a:extLst>
          </p:cNvPr>
          <p:cNvSpPr>
            <a:spLocks noGrp="1"/>
          </p:cNvSpPr>
          <p:nvPr>
            <p:ph type="dt" sz="half" idx="10"/>
          </p:nvPr>
        </p:nvSpPr>
        <p:spPr/>
        <p:txBody>
          <a:bodyPr/>
          <a:lstStyle/>
          <a:p>
            <a:fld id="{DAC3EA87-8043-454E-A023-5A71CAE5F34F}" type="datetimeFigureOut">
              <a:rPr lang="en-US" smtClean="0"/>
              <a:t>1/26/22</a:t>
            </a:fld>
            <a:endParaRPr lang="en-US"/>
          </a:p>
        </p:txBody>
      </p:sp>
      <p:sp>
        <p:nvSpPr>
          <p:cNvPr id="4" name="Footer Placeholder 3">
            <a:extLst>
              <a:ext uri="{FF2B5EF4-FFF2-40B4-BE49-F238E27FC236}">
                <a16:creationId xmlns:a16="http://schemas.microsoft.com/office/drawing/2014/main" id="{18FE9CE5-ED23-C141-A95E-E5FE83C25C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9CA118-2001-8D4F-917A-BABDDD1D5CA1}"/>
              </a:ext>
            </a:extLst>
          </p:cNvPr>
          <p:cNvSpPr>
            <a:spLocks noGrp="1"/>
          </p:cNvSpPr>
          <p:nvPr>
            <p:ph type="sldNum" sz="quarter" idx="12"/>
          </p:nvPr>
        </p:nvSpPr>
        <p:spPr/>
        <p:txBody>
          <a:bodyPr/>
          <a:lstStyle/>
          <a:p>
            <a:fld id="{C8ACD6CE-B5A7-E34C-944B-9EFD7DAA8195}" type="slidenum">
              <a:rPr lang="en-US" smtClean="0"/>
              <a:t>‹#›</a:t>
            </a:fld>
            <a:endParaRPr lang="en-US"/>
          </a:p>
        </p:txBody>
      </p:sp>
    </p:spTree>
    <p:extLst>
      <p:ext uri="{BB962C8B-B14F-4D97-AF65-F5344CB8AC3E}">
        <p14:creationId xmlns:p14="http://schemas.microsoft.com/office/powerpoint/2010/main" val="858031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130A48-35B1-BC48-BD03-63E2C9B77273}"/>
              </a:ext>
            </a:extLst>
          </p:cNvPr>
          <p:cNvSpPr>
            <a:spLocks noGrp="1"/>
          </p:cNvSpPr>
          <p:nvPr>
            <p:ph type="dt" sz="half" idx="10"/>
          </p:nvPr>
        </p:nvSpPr>
        <p:spPr/>
        <p:txBody>
          <a:bodyPr/>
          <a:lstStyle/>
          <a:p>
            <a:fld id="{DAC3EA87-8043-454E-A023-5A71CAE5F34F}" type="datetimeFigureOut">
              <a:rPr lang="en-US" smtClean="0"/>
              <a:t>1/26/22</a:t>
            </a:fld>
            <a:endParaRPr lang="en-US"/>
          </a:p>
        </p:txBody>
      </p:sp>
      <p:sp>
        <p:nvSpPr>
          <p:cNvPr id="3" name="Footer Placeholder 2">
            <a:extLst>
              <a:ext uri="{FF2B5EF4-FFF2-40B4-BE49-F238E27FC236}">
                <a16:creationId xmlns:a16="http://schemas.microsoft.com/office/drawing/2014/main" id="{1A70D9ED-2C67-8A4F-B0D5-FFC6949885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367C83-1EB6-0E4E-887D-FFC14925399A}"/>
              </a:ext>
            </a:extLst>
          </p:cNvPr>
          <p:cNvSpPr>
            <a:spLocks noGrp="1"/>
          </p:cNvSpPr>
          <p:nvPr>
            <p:ph type="sldNum" sz="quarter" idx="12"/>
          </p:nvPr>
        </p:nvSpPr>
        <p:spPr/>
        <p:txBody>
          <a:bodyPr/>
          <a:lstStyle/>
          <a:p>
            <a:fld id="{C8ACD6CE-B5A7-E34C-944B-9EFD7DAA8195}" type="slidenum">
              <a:rPr lang="en-US" smtClean="0"/>
              <a:t>‹#›</a:t>
            </a:fld>
            <a:endParaRPr lang="en-US"/>
          </a:p>
        </p:txBody>
      </p:sp>
    </p:spTree>
    <p:extLst>
      <p:ext uri="{BB962C8B-B14F-4D97-AF65-F5344CB8AC3E}">
        <p14:creationId xmlns:p14="http://schemas.microsoft.com/office/powerpoint/2010/main" val="2741876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7F88A-B8C5-2542-8D92-CAEAF24197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730656-A241-A14F-A3DD-5F41C01DD6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957D8F-0A53-024A-B0FD-065E200099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DA17EF-1969-4D4A-BA66-D6DD874BBF92}"/>
              </a:ext>
            </a:extLst>
          </p:cNvPr>
          <p:cNvSpPr>
            <a:spLocks noGrp="1"/>
          </p:cNvSpPr>
          <p:nvPr>
            <p:ph type="dt" sz="half" idx="10"/>
          </p:nvPr>
        </p:nvSpPr>
        <p:spPr/>
        <p:txBody>
          <a:bodyPr/>
          <a:lstStyle/>
          <a:p>
            <a:fld id="{DAC3EA87-8043-454E-A023-5A71CAE5F34F}" type="datetimeFigureOut">
              <a:rPr lang="en-US" smtClean="0"/>
              <a:t>1/26/22</a:t>
            </a:fld>
            <a:endParaRPr lang="en-US"/>
          </a:p>
        </p:txBody>
      </p:sp>
      <p:sp>
        <p:nvSpPr>
          <p:cNvPr id="6" name="Footer Placeholder 5">
            <a:extLst>
              <a:ext uri="{FF2B5EF4-FFF2-40B4-BE49-F238E27FC236}">
                <a16:creationId xmlns:a16="http://schemas.microsoft.com/office/drawing/2014/main" id="{AF65AFEC-55FF-DE4A-92C4-9A3A513811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E8C4AC-ACBA-C047-9365-6B4ABB4EE5FA}"/>
              </a:ext>
            </a:extLst>
          </p:cNvPr>
          <p:cNvSpPr>
            <a:spLocks noGrp="1"/>
          </p:cNvSpPr>
          <p:nvPr>
            <p:ph type="sldNum" sz="quarter" idx="12"/>
          </p:nvPr>
        </p:nvSpPr>
        <p:spPr/>
        <p:txBody>
          <a:bodyPr/>
          <a:lstStyle/>
          <a:p>
            <a:fld id="{C8ACD6CE-B5A7-E34C-944B-9EFD7DAA8195}" type="slidenum">
              <a:rPr lang="en-US" smtClean="0"/>
              <a:t>‹#›</a:t>
            </a:fld>
            <a:endParaRPr lang="en-US"/>
          </a:p>
        </p:txBody>
      </p:sp>
    </p:spTree>
    <p:extLst>
      <p:ext uri="{BB962C8B-B14F-4D97-AF65-F5344CB8AC3E}">
        <p14:creationId xmlns:p14="http://schemas.microsoft.com/office/powerpoint/2010/main" val="1567960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C3A1D-4BF0-DA4C-BF0E-68D1BDEC0F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06FD95-6A8C-704E-AAEA-2FB76C1392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11293B-FC76-CE43-9494-F54622F2E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C87357-4771-6447-9C40-EEC92E03B65A}"/>
              </a:ext>
            </a:extLst>
          </p:cNvPr>
          <p:cNvSpPr>
            <a:spLocks noGrp="1"/>
          </p:cNvSpPr>
          <p:nvPr>
            <p:ph type="dt" sz="half" idx="10"/>
          </p:nvPr>
        </p:nvSpPr>
        <p:spPr/>
        <p:txBody>
          <a:bodyPr/>
          <a:lstStyle/>
          <a:p>
            <a:fld id="{DAC3EA87-8043-454E-A023-5A71CAE5F34F}" type="datetimeFigureOut">
              <a:rPr lang="en-US" smtClean="0"/>
              <a:t>1/26/22</a:t>
            </a:fld>
            <a:endParaRPr lang="en-US"/>
          </a:p>
        </p:txBody>
      </p:sp>
      <p:sp>
        <p:nvSpPr>
          <p:cNvPr id="6" name="Footer Placeholder 5">
            <a:extLst>
              <a:ext uri="{FF2B5EF4-FFF2-40B4-BE49-F238E27FC236}">
                <a16:creationId xmlns:a16="http://schemas.microsoft.com/office/drawing/2014/main" id="{D3A520ED-BD3A-814C-AD34-21F0F57D47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8B31D3-1E8B-8840-9902-3D78EBF49538}"/>
              </a:ext>
            </a:extLst>
          </p:cNvPr>
          <p:cNvSpPr>
            <a:spLocks noGrp="1"/>
          </p:cNvSpPr>
          <p:nvPr>
            <p:ph type="sldNum" sz="quarter" idx="12"/>
          </p:nvPr>
        </p:nvSpPr>
        <p:spPr/>
        <p:txBody>
          <a:bodyPr/>
          <a:lstStyle/>
          <a:p>
            <a:fld id="{C8ACD6CE-B5A7-E34C-944B-9EFD7DAA8195}" type="slidenum">
              <a:rPr lang="en-US" smtClean="0"/>
              <a:t>‹#›</a:t>
            </a:fld>
            <a:endParaRPr lang="en-US"/>
          </a:p>
        </p:txBody>
      </p:sp>
    </p:spTree>
    <p:extLst>
      <p:ext uri="{BB962C8B-B14F-4D97-AF65-F5344CB8AC3E}">
        <p14:creationId xmlns:p14="http://schemas.microsoft.com/office/powerpoint/2010/main" val="2365895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E09A5B-08A8-CE45-9B99-A08939A625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5578A7-0011-9C4E-B149-34A9B6A0AB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F23539-E942-2B49-86A9-10A0538E99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3EA87-8043-454E-A023-5A71CAE5F34F}" type="datetimeFigureOut">
              <a:rPr lang="en-US" smtClean="0"/>
              <a:t>1/26/22</a:t>
            </a:fld>
            <a:endParaRPr lang="en-US"/>
          </a:p>
        </p:txBody>
      </p:sp>
      <p:sp>
        <p:nvSpPr>
          <p:cNvPr id="5" name="Footer Placeholder 4">
            <a:extLst>
              <a:ext uri="{FF2B5EF4-FFF2-40B4-BE49-F238E27FC236}">
                <a16:creationId xmlns:a16="http://schemas.microsoft.com/office/drawing/2014/main" id="{9142F0E8-B953-694B-BF07-7DA1EB1C2C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31E073-E219-844C-84D9-866DDF4BAC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ACD6CE-B5A7-E34C-944B-9EFD7DAA8195}" type="slidenum">
              <a:rPr lang="en-US" smtClean="0"/>
              <a:t>‹#›</a:t>
            </a:fld>
            <a:endParaRPr lang="en-US"/>
          </a:p>
        </p:txBody>
      </p:sp>
    </p:spTree>
    <p:extLst>
      <p:ext uri="{BB962C8B-B14F-4D97-AF65-F5344CB8AC3E}">
        <p14:creationId xmlns:p14="http://schemas.microsoft.com/office/powerpoint/2010/main" val="4178842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hyperlink" Target="https://jazzpharma.box.com/v/JazzLearn-TC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business.linkedin.com/talent-solutions/cx/17/08/inside-the-mind-of-the-candidate" TargetMode="External"/><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AC524D5-20BC-9149-941F-40E9BACDD778}"/>
              </a:ext>
            </a:extLst>
          </p:cNvPr>
          <p:cNvPicPr>
            <a:picLocks noChangeAspect="1"/>
          </p:cNvPicPr>
          <p:nvPr/>
        </p:nvPicPr>
        <p:blipFill rotWithShape="1">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l="670" t="975" r="670" b="975"/>
          <a:stretch/>
        </p:blipFill>
        <p:spPr>
          <a:xfrm>
            <a:off x="-1" y="0"/>
            <a:ext cx="12192001" cy="6858001"/>
          </a:xfrm>
          <a:prstGeom prst="rect">
            <a:avLst/>
          </a:prstGeom>
        </p:spPr>
      </p:pic>
      <p:sp>
        <p:nvSpPr>
          <p:cNvPr id="4" name="Rectangle 3">
            <a:extLst>
              <a:ext uri="{FF2B5EF4-FFF2-40B4-BE49-F238E27FC236}">
                <a16:creationId xmlns:a16="http://schemas.microsoft.com/office/drawing/2014/main" id="{A282D49C-21DF-134D-A3AB-F5F2FF6B5C6E}"/>
              </a:ext>
            </a:extLst>
          </p:cNvPr>
          <p:cNvSpPr/>
          <p:nvPr/>
        </p:nvSpPr>
        <p:spPr>
          <a:xfrm>
            <a:off x="1692007" y="2598003"/>
            <a:ext cx="8807989" cy="830997"/>
          </a:xfrm>
          <a:prstGeom prst="rect">
            <a:avLst/>
          </a:prstGeom>
        </p:spPr>
        <p:txBody>
          <a:bodyPr wrap="none">
            <a:spAutoFit/>
          </a:bodyPr>
          <a:lstStyle/>
          <a:p>
            <a:pPr algn="ctr"/>
            <a:r>
              <a:rPr lang="en-US" sz="4800" b="1" dirty="0">
                <a:solidFill>
                  <a:schemeClr val="bg1"/>
                </a:solidFill>
                <a:latin typeface="Arial" panose="020B0604020202020204" pitchFamily="34" charset="0"/>
                <a:ea typeface="Calibri" panose="020F0502020204030204" pitchFamily="34" charset="0"/>
                <a:cs typeface="Times New Roman" panose="02020603050405020304" pitchFamily="18" charset="0"/>
              </a:rPr>
              <a:t>You’ve hired a new </a:t>
            </a:r>
            <a:r>
              <a:rPr lang="en-US" sz="4800" b="1" dirty="0" err="1">
                <a:solidFill>
                  <a:schemeClr val="bg1"/>
                </a:solidFill>
                <a:latin typeface="Arial" panose="020B0604020202020204" pitchFamily="34" charset="0"/>
                <a:ea typeface="Calibri" panose="020F0502020204030204" pitchFamily="34" charset="0"/>
                <a:cs typeface="Times New Roman" panose="02020603050405020304" pitchFamily="18" charset="0"/>
              </a:rPr>
              <a:t>Jazzician</a:t>
            </a:r>
            <a:r>
              <a:rPr lang="en-US" sz="4800" b="1" dirty="0">
                <a:solidFill>
                  <a:schemeClr val="bg1"/>
                </a:solidFill>
                <a:latin typeface="Arial" panose="020B0604020202020204" pitchFamily="34" charset="0"/>
                <a:ea typeface="Calibri" panose="020F0502020204030204" pitchFamily="34" charset="0"/>
                <a:cs typeface="Times New Roman" panose="02020603050405020304" pitchFamily="18" charset="0"/>
              </a:rPr>
              <a:t>!</a:t>
            </a:r>
            <a:endParaRPr lang="en-US" sz="48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8067DC67-BE23-894B-AAED-9DAE48D86B43}"/>
              </a:ext>
            </a:extLst>
          </p:cNvPr>
          <p:cNvCxnSpPr>
            <a:cxnSpLocks/>
          </p:cNvCxnSpPr>
          <p:nvPr/>
        </p:nvCxnSpPr>
        <p:spPr>
          <a:xfrm>
            <a:off x="1457739" y="3464320"/>
            <a:ext cx="92897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588420E4-50D2-E84D-96A1-4FFE2B030D26}"/>
              </a:ext>
            </a:extLst>
          </p:cNvPr>
          <p:cNvSpPr/>
          <p:nvPr/>
        </p:nvSpPr>
        <p:spPr>
          <a:xfrm>
            <a:off x="2476164" y="3647131"/>
            <a:ext cx="7239674" cy="400110"/>
          </a:xfrm>
          <a:prstGeom prst="rect">
            <a:avLst/>
          </a:prstGeom>
        </p:spPr>
        <p:txBody>
          <a:bodyPr wrap="none">
            <a:spAutoFit/>
          </a:bodyPr>
          <a:lstStyle/>
          <a:p>
            <a:pPr algn="ctr"/>
            <a:r>
              <a:rPr lang="en-US" sz="2000" spc="300" dirty="0">
                <a:solidFill>
                  <a:schemeClr val="bg1"/>
                </a:solidFill>
                <a:latin typeface="Arial" panose="020B0604020202020204" pitchFamily="34" charset="0"/>
                <a:ea typeface="Calibri" panose="020F0502020204030204" pitchFamily="34" charset="0"/>
                <a:cs typeface="Times New Roman" panose="02020603050405020304" pitchFamily="18" charset="0"/>
              </a:rPr>
              <a:t>HIRING MANAGER ONBOARDING CHECKLIST </a:t>
            </a:r>
            <a:endParaRPr lang="en-US" sz="2000" spc="300" dirty="0">
              <a:solidFill>
                <a:schemeClr val="bg1"/>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3" name="Graphic 2">
            <a:extLst>
              <a:ext uri="{FF2B5EF4-FFF2-40B4-BE49-F238E27FC236}">
                <a16:creationId xmlns:a16="http://schemas.microsoft.com/office/drawing/2014/main" id="{220D103D-C177-7343-A873-B315F96098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07708" y="5244857"/>
            <a:ext cx="3376582" cy="782146"/>
          </a:xfrm>
          <a:prstGeom prst="rect">
            <a:avLst/>
          </a:prstGeom>
        </p:spPr>
      </p:pic>
    </p:spTree>
    <p:extLst>
      <p:ext uri="{BB962C8B-B14F-4D97-AF65-F5344CB8AC3E}">
        <p14:creationId xmlns:p14="http://schemas.microsoft.com/office/powerpoint/2010/main" val="21075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EE85ED4-984D-0D41-A1F3-398D21F254A9}"/>
              </a:ext>
            </a:extLst>
          </p:cNvPr>
          <p:cNvSpPr/>
          <p:nvPr/>
        </p:nvSpPr>
        <p:spPr>
          <a:xfrm>
            <a:off x="657991" y="1117597"/>
            <a:ext cx="7104469" cy="5153014"/>
          </a:xfrm>
          <a:prstGeom prst="rect">
            <a:avLst/>
          </a:prstGeom>
        </p:spPr>
        <p:txBody>
          <a:bodyPr wrap="square">
            <a:spAutoFit/>
          </a:bodyPr>
          <a:lstStyle/>
          <a:p>
            <a:pPr lvl="0">
              <a:spcBef>
                <a:spcPts val="1200"/>
              </a:spcBef>
            </a:pPr>
            <a:r>
              <a:rPr lang="en-GB" sz="3600" b="1" dirty="0">
                <a:solidFill>
                  <a:srgbClr val="852265"/>
                </a:solidFill>
                <a:latin typeface="Arial" panose="020B0604020202020204" pitchFamily="34" charset="0"/>
                <a:cs typeface="Arial" panose="020B0604020202020204" pitchFamily="34" charset="0"/>
              </a:rPr>
              <a:t>Do you remember your </a:t>
            </a:r>
            <a:br>
              <a:rPr lang="en-GB" sz="3600" b="1" dirty="0">
                <a:solidFill>
                  <a:srgbClr val="852265"/>
                </a:solidFill>
                <a:latin typeface="Arial" panose="020B0604020202020204" pitchFamily="34" charset="0"/>
                <a:cs typeface="Arial" panose="020B0604020202020204" pitchFamily="34" charset="0"/>
              </a:rPr>
            </a:br>
            <a:r>
              <a:rPr lang="en-GB" sz="3600" b="1" dirty="0">
                <a:solidFill>
                  <a:srgbClr val="852265"/>
                </a:solidFill>
                <a:latin typeface="Arial" panose="020B0604020202020204" pitchFamily="34" charset="0"/>
                <a:cs typeface="Arial" panose="020B0604020202020204" pitchFamily="34" charset="0"/>
              </a:rPr>
              <a:t>first day at Jazz? </a:t>
            </a:r>
          </a:p>
          <a:p>
            <a:pPr lvl="0">
              <a:lnSpc>
                <a:spcPct val="120000"/>
              </a:lnSpc>
              <a:spcBef>
                <a:spcPts val="1200"/>
              </a:spcBef>
            </a:pPr>
            <a:r>
              <a:rPr lang="en-GB" sz="1400" dirty="0">
                <a:latin typeface="Arial" panose="020B0604020202020204" pitchFamily="34" charset="0"/>
                <a:cs typeface="Arial" panose="020B0604020202020204" pitchFamily="34" charset="0"/>
              </a:rPr>
              <a:t>For most people, it’s a mix of excitement, anticipation, and some nervous energy as you’re trying to put your best foot forward. </a:t>
            </a:r>
            <a:r>
              <a:rPr lang="en-GB" sz="1400" b="1" dirty="0">
                <a:latin typeface="Arial" panose="020B0604020202020204" pitchFamily="34" charset="0"/>
                <a:cs typeface="Arial" panose="020B0604020202020204" pitchFamily="34" charset="0"/>
              </a:rPr>
              <a:t>As a manager, there’s so much you can do to impact your new hire’s experience, even before Day One. </a:t>
            </a:r>
            <a:r>
              <a:rPr lang="en-GB" sz="1400" dirty="0">
                <a:latin typeface="Arial" panose="020B0604020202020204" pitchFamily="34" charset="0"/>
                <a:cs typeface="Arial" panose="020B0604020202020204" pitchFamily="34" charset="0"/>
              </a:rPr>
              <a:t>Your role as a manager is to ensure your employee receives the specific trainings, guidance, and tools that they need within the first 90 days of employment to be successful in their role. And the importance of your role should not be understated – according to Gallup, 75% of the reasons for voluntary turnover can be influenced by managers.</a:t>
            </a:r>
          </a:p>
          <a:p>
            <a:pPr lvl="0">
              <a:lnSpc>
                <a:spcPct val="120000"/>
              </a:lnSpc>
              <a:spcBef>
                <a:spcPts val="1200"/>
              </a:spcBef>
            </a:pPr>
            <a:r>
              <a:rPr lang="en-GB" sz="1400" dirty="0">
                <a:latin typeface="Arial" panose="020B0604020202020204" pitchFamily="34" charset="0"/>
                <a:cs typeface="Arial" panose="020B0604020202020204" pitchFamily="34" charset="0"/>
              </a:rPr>
              <a:t>The list of tasks below will help ensure your employee is set up for success. Above all, ensuring your new hire feels comfortable to ask questions, share ideas and learn is crucial to their success and engagement.  </a:t>
            </a:r>
          </a:p>
          <a:p>
            <a:pPr lvl="0">
              <a:lnSpc>
                <a:spcPct val="120000"/>
              </a:lnSpc>
              <a:spcBef>
                <a:spcPts val="1200"/>
              </a:spcBef>
            </a:pPr>
            <a:r>
              <a:rPr lang="en-GB" sz="1400" dirty="0">
                <a:latin typeface="Arial" panose="020B0604020202020204" pitchFamily="34" charset="0"/>
                <a:cs typeface="Arial" panose="020B0604020202020204" pitchFamily="34" charset="0"/>
              </a:rPr>
              <a:t>If you have any questions, or need guidance on how to handle specific situations, please contact </a:t>
            </a:r>
            <a:r>
              <a:rPr lang="en-GB" sz="1400" b="1" dirty="0">
                <a:latin typeface="Arial" panose="020B0604020202020204" pitchFamily="34" charset="0"/>
                <a:cs typeface="Arial" panose="020B0604020202020204" pitchFamily="34" charset="0"/>
              </a:rPr>
              <a:t>AskHR</a:t>
            </a:r>
            <a:r>
              <a:rPr lang="en-GB" sz="1400" dirty="0">
                <a:latin typeface="Arial" panose="020B0604020202020204" pitchFamily="34" charset="0"/>
                <a:cs typeface="Arial" panose="020B0604020202020204" pitchFamily="34" charset="0"/>
              </a:rPr>
              <a:t> at </a:t>
            </a:r>
            <a:r>
              <a:rPr lang="en-GB" sz="1400" b="1" dirty="0" err="1">
                <a:latin typeface="Arial" panose="020B0604020202020204" pitchFamily="34" charset="0"/>
                <a:cs typeface="Arial" panose="020B0604020202020204" pitchFamily="34" charset="0"/>
              </a:rPr>
              <a:t>AskHR@jazzpharma.com</a:t>
            </a:r>
            <a:r>
              <a:rPr lang="en-GB" sz="1400" b="1" dirty="0">
                <a:latin typeface="Arial" panose="020B0604020202020204" pitchFamily="34" charset="0"/>
                <a:cs typeface="Arial" panose="020B0604020202020204" pitchFamily="34" charset="0"/>
              </a:rPr>
              <a:t>.</a:t>
            </a:r>
          </a:p>
          <a:p>
            <a:pPr lvl="0">
              <a:lnSpc>
                <a:spcPct val="120000"/>
              </a:lnSpc>
              <a:spcBef>
                <a:spcPts val="1200"/>
              </a:spcBef>
            </a:pPr>
            <a:endParaRPr lang="en-GB" sz="1400" dirty="0">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C28221C1-49D8-FD45-824E-28A4B71E1532}"/>
              </a:ext>
            </a:extLst>
          </p:cNvPr>
          <p:cNvSpPr/>
          <p:nvPr/>
        </p:nvSpPr>
        <p:spPr>
          <a:xfrm>
            <a:off x="8877500" y="1304676"/>
            <a:ext cx="2240179" cy="4543965"/>
          </a:xfrm>
          <a:prstGeom prst="rect">
            <a:avLst/>
          </a:prstGeom>
          <a:solidFill>
            <a:srgbClr val="FDD10B"/>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6758FA3-5B0A-E642-A081-9B47336ECCDC}"/>
              </a:ext>
            </a:extLst>
          </p:cNvPr>
          <p:cNvSpPr/>
          <p:nvPr/>
        </p:nvSpPr>
        <p:spPr>
          <a:xfrm>
            <a:off x="8986163" y="1612352"/>
            <a:ext cx="2022851" cy="523220"/>
          </a:xfrm>
          <a:prstGeom prst="rect">
            <a:avLst/>
          </a:prstGeom>
        </p:spPr>
        <p:txBody>
          <a:bodyPr wrap="square">
            <a:spAutoFit/>
          </a:bodyPr>
          <a:lstStyle/>
          <a:p>
            <a:pPr algn="ctr"/>
            <a:r>
              <a:rPr lang="en-US" sz="1400" b="1" spc="300" dirty="0">
                <a:solidFill>
                  <a:srgbClr val="852265"/>
                </a:solidFill>
                <a:latin typeface="Arial" panose="020B0604020202020204" pitchFamily="34" charset="0"/>
                <a:ea typeface="Calibri" panose="020F0502020204030204" pitchFamily="34" charset="0"/>
                <a:cs typeface="Times New Roman" panose="02020603050405020304" pitchFamily="18" charset="0"/>
              </a:rPr>
              <a:t>ONBOARDING GOALS</a:t>
            </a:r>
            <a:endParaRPr lang="en-US" sz="1400" b="1" spc="300" dirty="0">
              <a:solidFill>
                <a:srgbClr val="852265"/>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6" name="Rectangle 25">
            <a:extLst>
              <a:ext uri="{FF2B5EF4-FFF2-40B4-BE49-F238E27FC236}">
                <a16:creationId xmlns:a16="http://schemas.microsoft.com/office/drawing/2014/main" id="{3E2AB9DC-5BAA-B94F-B119-ECC9B3108526}"/>
              </a:ext>
            </a:extLst>
          </p:cNvPr>
          <p:cNvSpPr/>
          <p:nvPr/>
        </p:nvSpPr>
        <p:spPr>
          <a:xfrm>
            <a:off x="9038835" y="2411690"/>
            <a:ext cx="2011688" cy="3568606"/>
          </a:xfrm>
          <a:prstGeom prst="rect">
            <a:avLst/>
          </a:prstGeom>
        </p:spPr>
        <p:txBody>
          <a:bodyPr wrap="square">
            <a:spAutoFit/>
          </a:bodyPr>
          <a:lstStyle/>
          <a:p>
            <a:pPr lvl="0">
              <a:lnSpc>
                <a:spcPct val="120000"/>
              </a:lnSpc>
              <a:spcBef>
                <a:spcPts val="1200"/>
              </a:spcBef>
            </a:pPr>
            <a:r>
              <a:rPr lang="en-GB" sz="1000" b="1" dirty="0">
                <a:solidFill>
                  <a:srgbClr val="852265"/>
                </a:solidFill>
                <a:latin typeface="Arial" panose="020B0604020202020204" pitchFamily="34" charset="0"/>
                <a:cs typeface="Arial" panose="020B0604020202020204" pitchFamily="34" charset="0"/>
              </a:rPr>
              <a:t>Introduce the Jazz culture</a:t>
            </a:r>
          </a:p>
          <a:p>
            <a:pPr marL="171450" lvl="0" indent="-171450">
              <a:lnSpc>
                <a:spcPct val="120000"/>
              </a:lnSpc>
              <a:buFont typeface="Arial" panose="020B0604020202020204" pitchFamily="34" charset="0"/>
              <a:buChar char="•"/>
            </a:pPr>
            <a:r>
              <a:rPr lang="en-GB" sz="1000" b="1" dirty="0">
                <a:latin typeface="Arial" panose="020B0604020202020204" pitchFamily="34" charset="0"/>
                <a:cs typeface="Arial" panose="020B0604020202020204" pitchFamily="34" charset="0"/>
              </a:rPr>
              <a:t>Core values</a:t>
            </a:r>
          </a:p>
          <a:p>
            <a:pPr marL="171450" lvl="0" indent="-171450">
              <a:lnSpc>
                <a:spcPct val="120000"/>
              </a:lnSpc>
              <a:buFont typeface="Arial" panose="020B0604020202020204" pitchFamily="34" charset="0"/>
              <a:buChar char="•"/>
            </a:pPr>
            <a:r>
              <a:rPr lang="en-GB" sz="1000" b="1" dirty="0">
                <a:latin typeface="Arial" panose="020B0604020202020204" pitchFamily="34" charset="0"/>
                <a:cs typeface="Arial" panose="020B0604020202020204" pitchFamily="34" charset="0"/>
              </a:rPr>
              <a:t>Employee feedback</a:t>
            </a:r>
          </a:p>
          <a:p>
            <a:pPr marL="171450" lvl="0" indent="-171450">
              <a:lnSpc>
                <a:spcPct val="120000"/>
              </a:lnSpc>
              <a:buFont typeface="Arial" panose="020B0604020202020204" pitchFamily="34" charset="0"/>
              <a:buChar char="•"/>
            </a:pPr>
            <a:r>
              <a:rPr lang="en-GB" sz="1000" b="1" dirty="0">
                <a:latin typeface="Arial" panose="020B0604020202020204" pitchFamily="34" charset="0"/>
                <a:cs typeface="Arial" panose="020B0604020202020204" pitchFamily="34" charset="0"/>
              </a:rPr>
              <a:t>DEIB and </a:t>
            </a:r>
            <a:r>
              <a:rPr lang="en-GB" sz="1000" b="1" dirty="0" err="1">
                <a:latin typeface="Arial" panose="020B0604020202020204" pitchFamily="34" charset="0"/>
                <a:cs typeface="Arial" panose="020B0604020202020204" pitchFamily="34" charset="0"/>
              </a:rPr>
              <a:t>ConcERTos</a:t>
            </a:r>
            <a:endParaRPr lang="en-GB" sz="1000" b="1" dirty="0">
              <a:latin typeface="Arial" panose="020B0604020202020204" pitchFamily="34" charset="0"/>
              <a:cs typeface="Arial" panose="020B0604020202020204" pitchFamily="34" charset="0"/>
            </a:endParaRPr>
          </a:p>
          <a:p>
            <a:pPr lvl="0">
              <a:lnSpc>
                <a:spcPct val="120000"/>
              </a:lnSpc>
              <a:spcBef>
                <a:spcPts val="600"/>
              </a:spcBef>
            </a:pPr>
            <a:r>
              <a:rPr lang="en-GB" sz="1000" b="1" dirty="0">
                <a:solidFill>
                  <a:srgbClr val="852265"/>
                </a:solidFill>
                <a:latin typeface="Arial" panose="020B0604020202020204" pitchFamily="34" charset="0"/>
                <a:cs typeface="Arial" panose="020B0604020202020204" pitchFamily="34" charset="0"/>
              </a:rPr>
              <a:t>Set clear expectations </a:t>
            </a:r>
            <a:r>
              <a:rPr lang="en-GB" sz="1000" b="1" dirty="0">
                <a:latin typeface="Arial" panose="020B0604020202020204" pitchFamily="34" charset="0"/>
                <a:cs typeface="Arial" panose="020B0604020202020204" pitchFamily="34" charset="0"/>
              </a:rPr>
              <a:t>on your employee’s role</a:t>
            </a:r>
          </a:p>
          <a:p>
            <a:pPr lvl="0">
              <a:lnSpc>
                <a:spcPct val="120000"/>
              </a:lnSpc>
              <a:spcBef>
                <a:spcPts val="600"/>
              </a:spcBef>
            </a:pPr>
            <a:r>
              <a:rPr lang="en-GB" sz="1000" b="1" dirty="0">
                <a:latin typeface="Arial" panose="020B0604020202020204" pitchFamily="34" charset="0"/>
                <a:cs typeface="Arial" panose="020B0604020202020204" pitchFamily="34" charset="0"/>
              </a:rPr>
              <a:t>Share our </a:t>
            </a:r>
            <a:r>
              <a:rPr lang="en-GB" sz="1000" b="1" dirty="0">
                <a:solidFill>
                  <a:srgbClr val="852265"/>
                </a:solidFill>
                <a:latin typeface="Arial" panose="020B0604020202020204" pitchFamily="34" charset="0"/>
                <a:cs typeface="Arial" panose="020B0604020202020204" pitchFamily="34" charset="0"/>
              </a:rPr>
              <a:t>policies, rules </a:t>
            </a:r>
            <a:r>
              <a:rPr lang="en-GB" sz="1000" b="1" dirty="0">
                <a:latin typeface="Arial" panose="020B0604020202020204" pitchFamily="34" charset="0"/>
                <a:cs typeface="Arial" panose="020B0604020202020204" pitchFamily="34" charset="0"/>
              </a:rPr>
              <a:t>and </a:t>
            </a:r>
            <a:r>
              <a:rPr lang="en-GB" sz="1000" b="1" dirty="0">
                <a:solidFill>
                  <a:srgbClr val="852265"/>
                </a:solidFill>
                <a:latin typeface="Arial" panose="020B0604020202020204" pitchFamily="34" charset="0"/>
                <a:cs typeface="Arial" panose="020B0604020202020204" pitchFamily="34" charset="0"/>
              </a:rPr>
              <a:t>procedures</a:t>
            </a:r>
          </a:p>
          <a:p>
            <a:pPr lvl="0">
              <a:lnSpc>
                <a:spcPct val="120000"/>
              </a:lnSpc>
              <a:spcBef>
                <a:spcPts val="600"/>
              </a:spcBef>
            </a:pPr>
            <a:r>
              <a:rPr lang="en-GB" sz="1000" b="1" dirty="0">
                <a:latin typeface="Arial" panose="020B0604020202020204" pitchFamily="34" charset="0"/>
                <a:cs typeface="Arial" panose="020B0604020202020204" pitchFamily="34" charset="0"/>
              </a:rPr>
              <a:t>Provide </a:t>
            </a:r>
            <a:r>
              <a:rPr lang="en-GB" sz="1000" b="1" dirty="0">
                <a:solidFill>
                  <a:srgbClr val="852265"/>
                </a:solidFill>
                <a:latin typeface="Arial" panose="020B0604020202020204" pitchFamily="34" charset="0"/>
                <a:cs typeface="Arial" panose="020B0604020202020204" pitchFamily="34" charset="0"/>
              </a:rPr>
              <a:t>tools and resources </a:t>
            </a:r>
            <a:r>
              <a:rPr lang="en-GB" sz="1000" b="1" dirty="0">
                <a:latin typeface="Arial" panose="020B0604020202020204" pitchFamily="34" charset="0"/>
                <a:cs typeface="Arial" panose="020B0604020202020204" pitchFamily="34" charset="0"/>
              </a:rPr>
              <a:t>to get started</a:t>
            </a:r>
          </a:p>
          <a:p>
            <a:pPr lvl="0">
              <a:lnSpc>
                <a:spcPct val="120000"/>
              </a:lnSpc>
              <a:spcBef>
                <a:spcPts val="600"/>
              </a:spcBef>
            </a:pPr>
            <a:r>
              <a:rPr lang="en-GB" sz="1000" b="1" dirty="0">
                <a:solidFill>
                  <a:srgbClr val="852265"/>
                </a:solidFill>
                <a:latin typeface="Arial" panose="020B0604020202020204" pitchFamily="34" charset="0"/>
                <a:cs typeface="Arial" panose="020B0604020202020204" pitchFamily="34" charset="0"/>
              </a:rPr>
              <a:t>Create the foundation </a:t>
            </a:r>
            <a:r>
              <a:rPr lang="en-GB" sz="1000" b="1" dirty="0">
                <a:latin typeface="Arial" panose="020B0604020202020204" pitchFamily="34" charset="0"/>
                <a:cs typeface="Arial" panose="020B0604020202020204" pitchFamily="34" charset="0"/>
              </a:rPr>
              <a:t>for strong relationships with colleagues</a:t>
            </a:r>
          </a:p>
          <a:p>
            <a:pPr lvl="0">
              <a:lnSpc>
                <a:spcPct val="120000"/>
              </a:lnSpc>
              <a:spcBef>
                <a:spcPts val="600"/>
              </a:spcBef>
            </a:pPr>
            <a:r>
              <a:rPr lang="en-GB" sz="1000" b="1" dirty="0">
                <a:latin typeface="Arial" panose="020B0604020202020204" pitchFamily="34" charset="0"/>
                <a:cs typeface="Arial" panose="020B0604020202020204" pitchFamily="34" charset="0"/>
              </a:rPr>
              <a:t>Increase </a:t>
            </a:r>
            <a:r>
              <a:rPr lang="en-GB" sz="1000" b="1" dirty="0">
                <a:solidFill>
                  <a:srgbClr val="852265"/>
                </a:solidFill>
                <a:latin typeface="Arial" panose="020B0604020202020204" pitchFamily="34" charset="0"/>
                <a:cs typeface="Arial" panose="020B0604020202020204" pitchFamily="34" charset="0"/>
              </a:rPr>
              <a:t>engagement</a:t>
            </a:r>
            <a:r>
              <a:rPr lang="en-GB" sz="1000" b="1" dirty="0">
                <a:latin typeface="Arial" panose="020B0604020202020204" pitchFamily="34" charset="0"/>
                <a:cs typeface="Arial" panose="020B0604020202020204" pitchFamily="34" charset="0"/>
              </a:rPr>
              <a:t> and </a:t>
            </a:r>
            <a:r>
              <a:rPr lang="en-GB" sz="1000" b="1" dirty="0">
                <a:solidFill>
                  <a:srgbClr val="852265"/>
                </a:solidFill>
                <a:latin typeface="Arial" panose="020B0604020202020204" pitchFamily="34" charset="0"/>
                <a:cs typeface="Arial" panose="020B0604020202020204" pitchFamily="34" charset="0"/>
              </a:rPr>
              <a:t>retention</a:t>
            </a:r>
          </a:p>
          <a:p>
            <a:pPr lvl="0">
              <a:lnSpc>
                <a:spcPct val="120000"/>
              </a:lnSpc>
              <a:spcBef>
                <a:spcPts val="1200"/>
              </a:spcBef>
            </a:pPr>
            <a:endParaRPr lang="en-GB" sz="1000" b="1" dirty="0">
              <a:latin typeface="Arial" panose="020B0604020202020204" pitchFamily="34" charset="0"/>
              <a:cs typeface="Arial" panose="020B0604020202020204" pitchFamily="34" charset="0"/>
            </a:endParaRPr>
          </a:p>
        </p:txBody>
      </p:sp>
      <p:pic>
        <p:nvPicPr>
          <p:cNvPr id="14" name="Picture 13" descr="A screenshot of a video game&#10;&#10;Description automatically generated with medium confidence">
            <a:extLst>
              <a:ext uri="{FF2B5EF4-FFF2-40B4-BE49-F238E27FC236}">
                <a16:creationId xmlns:a16="http://schemas.microsoft.com/office/drawing/2014/main" id="{FE49F21D-BDA1-AF4A-8333-E6A728F2F4BA}"/>
              </a:ext>
            </a:extLst>
          </p:cNvPr>
          <p:cNvPicPr>
            <a:picLocks noChangeAspect="1"/>
          </p:cNvPicPr>
          <p:nvPr/>
        </p:nvPicPr>
        <p:blipFill>
          <a:blip r:embed="rId2"/>
          <a:stretch>
            <a:fillRect/>
          </a:stretch>
        </p:blipFill>
        <p:spPr>
          <a:xfrm>
            <a:off x="10448444" y="6445258"/>
            <a:ext cx="1467785" cy="343588"/>
          </a:xfrm>
          <a:prstGeom prst="rect">
            <a:avLst/>
          </a:prstGeom>
        </p:spPr>
      </p:pic>
      <p:pic>
        <p:nvPicPr>
          <p:cNvPr id="10" name="Graphic 9">
            <a:extLst>
              <a:ext uri="{FF2B5EF4-FFF2-40B4-BE49-F238E27FC236}">
                <a16:creationId xmlns:a16="http://schemas.microsoft.com/office/drawing/2014/main" id="{E8058E04-2553-F449-AC57-6E20AFD4ED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0"/>
            <a:ext cx="10515600" cy="158923"/>
          </a:xfrm>
          <a:prstGeom prst="rect">
            <a:avLst/>
          </a:prstGeom>
        </p:spPr>
      </p:pic>
    </p:spTree>
    <p:extLst>
      <p:ext uri="{BB962C8B-B14F-4D97-AF65-F5344CB8AC3E}">
        <p14:creationId xmlns:p14="http://schemas.microsoft.com/office/powerpoint/2010/main" val="1269760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EE85ED4-984D-0D41-A1F3-398D21F254A9}"/>
              </a:ext>
            </a:extLst>
          </p:cNvPr>
          <p:cNvSpPr/>
          <p:nvPr/>
        </p:nvSpPr>
        <p:spPr>
          <a:xfrm>
            <a:off x="856800" y="1988232"/>
            <a:ext cx="8795027" cy="4585871"/>
          </a:xfrm>
          <a:prstGeom prst="rect">
            <a:avLst/>
          </a:prstGeom>
        </p:spPr>
        <p:txBody>
          <a:bodyPr wrap="square">
            <a:spAutoFit/>
          </a:bodyPr>
          <a:lstStyle/>
          <a:p>
            <a:pPr lvl="0">
              <a:spcBef>
                <a:spcPts val="1200"/>
              </a:spcBef>
            </a:pPr>
            <a:r>
              <a:rPr lang="en-GB" sz="1400" b="1" dirty="0">
                <a:latin typeface="Arial" panose="020B0604020202020204" pitchFamily="34" charset="0"/>
                <a:cs typeface="Arial" panose="020B0604020202020204" pitchFamily="34" charset="0"/>
              </a:rPr>
              <a:t>Maintain open line of communication with new hire between offer and start date</a:t>
            </a:r>
          </a:p>
          <a:p>
            <a:pPr lvl="0">
              <a:spcBef>
                <a:spcPts val="1200"/>
              </a:spcBef>
            </a:pPr>
            <a:r>
              <a:rPr lang="en-GB" sz="1400" b="1" dirty="0">
                <a:latin typeface="Arial" panose="020B0604020202020204" pitchFamily="34" charset="0"/>
                <a:cs typeface="Arial" panose="020B0604020202020204" pitchFamily="34" charset="0"/>
              </a:rPr>
              <a:t>Review and assign department level training with a </a:t>
            </a:r>
            <a:r>
              <a:rPr lang="en-GB" sz="1400" b="1" dirty="0">
                <a:latin typeface="Arial" panose="020B0604020202020204" pitchFamily="34" charset="0"/>
                <a:cs typeface="Arial" panose="020B0604020202020204" pitchFamily="34" charset="0"/>
                <a:hlinkClick r:id="rId3"/>
              </a:rPr>
              <a:t>Training Coordinator</a:t>
            </a:r>
            <a:endParaRPr lang="en-GB" sz="1400" b="1" dirty="0">
              <a:latin typeface="Arial" panose="020B0604020202020204" pitchFamily="34" charset="0"/>
              <a:cs typeface="Arial" panose="020B0604020202020204" pitchFamily="34" charset="0"/>
            </a:endParaRPr>
          </a:p>
          <a:p>
            <a:pPr lvl="0">
              <a:spcBef>
                <a:spcPts val="1200"/>
              </a:spcBef>
            </a:pPr>
            <a:r>
              <a:rPr lang="en-GB" sz="1400" b="1" dirty="0">
                <a:latin typeface="Arial" panose="020B0604020202020204" pitchFamily="34" charset="0"/>
                <a:cs typeface="Arial" panose="020B0604020202020204" pitchFamily="34" charset="0"/>
              </a:rPr>
              <a:t>Send welcome e-card from team </a:t>
            </a:r>
          </a:p>
          <a:p>
            <a:pPr lvl="0">
              <a:spcBef>
                <a:spcPts val="1200"/>
              </a:spcBef>
            </a:pPr>
            <a:r>
              <a:rPr lang="en-GB" sz="1400" b="1" dirty="0">
                <a:latin typeface="Arial" panose="020B0604020202020204" pitchFamily="34" charset="0"/>
                <a:cs typeface="Arial" panose="020B0604020202020204" pitchFamily="34" charset="0"/>
              </a:rPr>
              <a:t>Notify </a:t>
            </a:r>
            <a:r>
              <a:rPr lang="en-GB" sz="1400" b="1" dirty="0" err="1">
                <a:latin typeface="Arial" panose="020B0604020202020204" pitchFamily="34" charset="0"/>
                <a:cs typeface="Arial" panose="020B0604020202020204" pitchFamily="34" charset="0"/>
              </a:rPr>
              <a:t>coworkers</a:t>
            </a:r>
            <a:r>
              <a:rPr lang="en-GB" sz="1400" b="1" dirty="0">
                <a:latin typeface="Arial" panose="020B0604020202020204" pitchFamily="34" charset="0"/>
                <a:cs typeface="Arial" panose="020B0604020202020204" pitchFamily="34" charset="0"/>
              </a:rPr>
              <a:t> of new hire’s start date and role</a:t>
            </a:r>
          </a:p>
          <a:p>
            <a:pPr lvl="0">
              <a:spcBef>
                <a:spcPts val="1200"/>
              </a:spcBef>
            </a:pPr>
            <a:r>
              <a:rPr lang="en-GB" sz="1400" b="1" dirty="0">
                <a:latin typeface="Arial" panose="020B0604020202020204" pitchFamily="34" charset="0"/>
                <a:cs typeface="Arial" panose="020B0604020202020204" pitchFamily="34" charset="0"/>
              </a:rPr>
              <a:t>Develop a two-week training plan and acclimation schedule</a:t>
            </a:r>
          </a:p>
          <a:p>
            <a:pPr marL="742950" lvl="1" indent="-285750">
              <a:spcBef>
                <a:spcPts val="1200"/>
              </a:spcBef>
              <a:buFont typeface="Arial" panose="020B0604020202020204" pitchFamily="34" charset="0"/>
              <a:buChar char="•"/>
            </a:pPr>
            <a:r>
              <a:rPr lang="en-GB" sz="1400" dirty="0">
                <a:latin typeface="Arial" panose="020B0604020202020204" pitchFamily="34" charset="0"/>
                <a:cs typeface="Arial" panose="020B0604020202020204" pitchFamily="34" charset="0"/>
              </a:rPr>
              <a:t>Set up introductions with all team members and colleagues, </a:t>
            </a:r>
            <a:br>
              <a:rPr lang="en-GB" sz="1400" dirty="0">
                <a:latin typeface="Arial" panose="020B0604020202020204" pitchFamily="34" charset="0"/>
                <a:cs typeface="Arial" panose="020B0604020202020204" pitchFamily="34" charset="0"/>
              </a:rPr>
            </a:br>
            <a:r>
              <a:rPr lang="en-GB" sz="1400" dirty="0">
                <a:latin typeface="Arial" panose="020B0604020202020204" pitchFamily="34" charset="0"/>
                <a:cs typeface="Arial" panose="020B0604020202020204" pitchFamily="34" charset="0"/>
              </a:rPr>
              <a:t>including Executive Committee members (if relevant)</a:t>
            </a:r>
          </a:p>
          <a:p>
            <a:pPr lvl="0">
              <a:spcBef>
                <a:spcPts val="1200"/>
              </a:spcBef>
            </a:pPr>
            <a:r>
              <a:rPr lang="en-GB" sz="1400" b="1" dirty="0">
                <a:latin typeface="Arial" panose="020B0604020202020204" pitchFamily="34" charset="0"/>
                <a:cs typeface="Arial" panose="020B0604020202020204" pitchFamily="34" charset="0"/>
              </a:rPr>
              <a:t>Schedule regular 1:1s (2-3 times per week for the first two weeks, and weekly thereafter)</a:t>
            </a:r>
          </a:p>
          <a:p>
            <a:pPr lvl="0">
              <a:spcBef>
                <a:spcPts val="1200"/>
              </a:spcBef>
            </a:pPr>
            <a:r>
              <a:rPr lang="en-GB" sz="1400" b="1" dirty="0">
                <a:latin typeface="Arial" panose="020B0604020202020204" pitchFamily="34" charset="0"/>
                <a:cs typeface="Arial" panose="020B0604020202020204" pitchFamily="34" charset="0"/>
              </a:rPr>
              <a:t>Forward meeting invites for existing and recurring meetings, as appropriate</a:t>
            </a:r>
          </a:p>
          <a:p>
            <a:pPr lvl="0">
              <a:spcBef>
                <a:spcPts val="1200"/>
              </a:spcBef>
            </a:pPr>
            <a:r>
              <a:rPr lang="en-GB" sz="1400" b="1" dirty="0">
                <a:latin typeface="Arial" panose="020B0604020202020204" pitchFamily="34" charset="0"/>
                <a:cs typeface="Arial" panose="020B0604020202020204" pitchFamily="34" charset="0"/>
              </a:rPr>
              <a:t>Coordinate travel logistics (if applicable)</a:t>
            </a:r>
          </a:p>
          <a:p>
            <a:pPr lvl="0">
              <a:spcBef>
                <a:spcPts val="1200"/>
              </a:spcBef>
            </a:pPr>
            <a:r>
              <a:rPr lang="en-GB" sz="1400" b="1" dirty="0">
                <a:latin typeface="Arial" panose="020B0604020202020204" pitchFamily="34" charset="0"/>
                <a:cs typeface="Arial" panose="020B0604020202020204" pitchFamily="34" charset="0"/>
              </a:rPr>
              <a:t>Schedule team lunch on new hire’s first day (can be expensed)</a:t>
            </a:r>
          </a:p>
          <a:p>
            <a:pPr marL="742950" lvl="1" indent="-285750">
              <a:spcBef>
                <a:spcPts val="1200"/>
              </a:spcBef>
              <a:buFont typeface="Arial" panose="020B0604020202020204" pitchFamily="34" charset="0"/>
              <a:buChar char="•"/>
            </a:pPr>
            <a:r>
              <a:rPr lang="en-GB" sz="1400" dirty="0">
                <a:latin typeface="Arial" panose="020B0604020202020204" pitchFamily="34" charset="0"/>
                <a:cs typeface="Arial" panose="020B0604020202020204" pitchFamily="34" charset="0"/>
              </a:rPr>
              <a:t>Purchase gift cards for attendees if virtual or have each attendee expense their meal</a:t>
            </a:r>
          </a:p>
          <a:p>
            <a:pPr lvl="0">
              <a:spcBef>
                <a:spcPts val="1200"/>
              </a:spcBef>
            </a:pPr>
            <a:endParaRPr lang="en-GB" sz="1400" b="1"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483F6567-AACE-EA42-B47D-68408D371CBA}"/>
              </a:ext>
            </a:extLst>
          </p:cNvPr>
          <p:cNvSpPr/>
          <p:nvPr/>
        </p:nvSpPr>
        <p:spPr>
          <a:xfrm>
            <a:off x="515108" y="2008552"/>
            <a:ext cx="218616" cy="218616"/>
          </a:xfrm>
          <a:prstGeom prst="rect">
            <a:avLst/>
          </a:prstGeom>
          <a:solidFill>
            <a:schemeClr val="bg1"/>
          </a:solidFill>
          <a:ln w="28575">
            <a:solidFill>
              <a:srgbClr val="852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88420E4-50D2-E84D-96A1-4FFE2B030D26}"/>
              </a:ext>
            </a:extLst>
          </p:cNvPr>
          <p:cNvSpPr/>
          <p:nvPr/>
        </p:nvSpPr>
        <p:spPr>
          <a:xfrm>
            <a:off x="4103114" y="1111271"/>
            <a:ext cx="3985771" cy="400110"/>
          </a:xfrm>
          <a:prstGeom prst="rect">
            <a:avLst/>
          </a:prstGeom>
        </p:spPr>
        <p:txBody>
          <a:bodyPr wrap="none">
            <a:spAutoFit/>
          </a:bodyPr>
          <a:lstStyle/>
          <a:p>
            <a:pPr algn="ctr"/>
            <a:r>
              <a:rPr lang="en-US" sz="2000" spc="300" dirty="0">
                <a:solidFill>
                  <a:srgbClr val="852265"/>
                </a:solidFill>
                <a:latin typeface="Arial" panose="020B0604020202020204" pitchFamily="34" charset="0"/>
                <a:ea typeface="Calibri" panose="020F0502020204030204" pitchFamily="34" charset="0"/>
                <a:cs typeface="Times New Roman" panose="02020603050405020304" pitchFamily="18" charset="0"/>
              </a:rPr>
              <a:t>ROUGHLY 2 WEEKS OUT</a:t>
            </a:r>
            <a:endParaRPr lang="en-US" sz="2000" spc="300" dirty="0">
              <a:solidFill>
                <a:srgbClr val="852265"/>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id="{4C97B418-0B39-6144-8F04-1DF336DB0E08}"/>
              </a:ext>
            </a:extLst>
          </p:cNvPr>
          <p:cNvSpPr/>
          <p:nvPr/>
        </p:nvSpPr>
        <p:spPr>
          <a:xfrm>
            <a:off x="1692007" y="365790"/>
            <a:ext cx="8807989" cy="830997"/>
          </a:xfrm>
          <a:prstGeom prst="rect">
            <a:avLst/>
          </a:prstGeom>
        </p:spPr>
        <p:txBody>
          <a:bodyPr wrap="none">
            <a:spAutoFit/>
          </a:bodyPr>
          <a:lstStyle/>
          <a:p>
            <a:pPr algn="ctr"/>
            <a:r>
              <a:rPr lang="en-US" sz="4800" b="1" dirty="0">
                <a:solidFill>
                  <a:srgbClr val="852265"/>
                </a:solidFill>
                <a:latin typeface="Arial" panose="020B0604020202020204" pitchFamily="34" charset="0"/>
                <a:ea typeface="Calibri" panose="020F0502020204030204" pitchFamily="34" charset="0"/>
                <a:cs typeface="Times New Roman" panose="02020603050405020304" pitchFamily="18" charset="0"/>
              </a:rPr>
              <a:t>Prior to New Hire’s Start Date</a:t>
            </a:r>
            <a:endParaRPr lang="en-US" sz="4800" dirty="0">
              <a:solidFill>
                <a:srgbClr val="852265"/>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9" name="Rectangle 28">
            <a:extLst>
              <a:ext uri="{FF2B5EF4-FFF2-40B4-BE49-F238E27FC236}">
                <a16:creationId xmlns:a16="http://schemas.microsoft.com/office/drawing/2014/main" id="{DEE471B4-0B54-E540-929D-030644426FE1}"/>
              </a:ext>
            </a:extLst>
          </p:cNvPr>
          <p:cNvSpPr/>
          <p:nvPr/>
        </p:nvSpPr>
        <p:spPr>
          <a:xfrm>
            <a:off x="515108" y="2394632"/>
            <a:ext cx="218616" cy="218616"/>
          </a:xfrm>
          <a:prstGeom prst="rect">
            <a:avLst/>
          </a:prstGeom>
          <a:solidFill>
            <a:schemeClr val="bg1"/>
          </a:solidFill>
          <a:ln w="28575">
            <a:solidFill>
              <a:srgbClr val="852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DFEF3D9-1688-9F49-A13C-909D374A5C41}"/>
              </a:ext>
            </a:extLst>
          </p:cNvPr>
          <p:cNvSpPr/>
          <p:nvPr/>
        </p:nvSpPr>
        <p:spPr>
          <a:xfrm>
            <a:off x="515108" y="2760392"/>
            <a:ext cx="218616" cy="218616"/>
          </a:xfrm>
          <a:prstGeom prst="rect">
            <a:avLst/>
          </a:prstGeom>
          <a:solidFill>
            <a:schemeClr val="bg1"/>
          </a:solidFill>
          <a:ln w="28575">
            <a:solidFill>
              <a:srgbClr val="852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B304141-D7E9-624F-A2F6-90F2E716FB4D}"/>
              </a:ext>
            </a:extLst>
          </p:cNvPr>
          <p:cNvSpPr/>
          <p:nvPr/>
        </p:nvSpPr>
        <p:spPr>
          <a:xfrm>
            <a:off x="515108" y="3126152"/>
            <a:ext cx="218616" cy="218616"/>
          </a:xfrm>
          <a:prstGeom prst="rect">
            <a:avLst/>
          </a:prstGeom>
          <a:solidFill>
            <a:schemeClr val="bg1"/>
          </a:solidFill>
          <a:ln w="28575">
            <a:solidFill>
              <a:srgbClr val="852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449CC22-6A9A-2441-B272-4EEEA1BA7DC8}"/>
              </a:ext>
            </a:extLst>
          </p:cNvPr>
          <p:cNvSpPr/>
          <p:nvPr/>
        </p:nvSpPr>
        <p:spPr>
          <a:xfrm>
            <a:off x="515108" y="3502072"/>
            <a:ext cx="218616" cy="218616"/>
          </a:xfrm>
          <a:prstGeom prst="rect">
            <a:avLst/>
          </a:prstGeom>
          <a:solidFill>
            <a:schemeClr val="bg1"/>
          </a:solidFill>
          <a:ln w="28575">
            <a:solidFill>
              <a:srgbClr val="852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B9D85DE-F264-F34F-9C83-7994DCF88CBF}"/>
              </a:ext>
            </a:extLst>
          </p:cNvPr>
          <p:cNvSpPr/>
          <p:nvPr/>
        </p:nvSpPr>
        <p:spPr>
          <a:xfrm>
            <a:off x="515108" y="4446952"/>
            <a:ext cx="218616" cy="218616"/>
          </a:xfrm>
          <a:prstGeom prst="rect">
            <a:avLst/>
          </a:prstGeom>
          <a:solidFill>
            <a:schemeClr val="bg1"/>
          </a:solidFill>
          <a:ln w="28575">
            <a:solidFill>
              <a:srgbClr val="852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34CCFF5-B9EA-0E42-ACD5-065FEA18D44F}"/>
              </a:ext>
            </a:extLst>
          </p:cNvPr>
          <p:cNvSpPr/>
          <p:nvPr/>
        </p:nvSpPr>
        <p:spPr>
          <a:xfrm>
            <a:off x="515108" y="4812712"/>
            <a:ext cx="218616" cy="218616"/>
          </a:xfrm>
          <a:prstGeom prst="rect">
            <a:avLst/>
          </a:prstGeom>
          <a:solidFill>
            <a:schemeClr val="bg1"/>
          </a:solidFill>
          <a:ln w="28575">
            <a:solidFill>
              <a:srgbClr val="852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8D52309-393D-7946-82A2-6BEB7A0EBAB8}"/>
              </a:ext>
            </a:extLst>
          </p:cNvPr>
          <p:cNvSpPr/>
          <p:nvPr/>
        </p:nvSpPr>
        <p:spPr>
          <a:xfrm>
            <a:off x="515108" y="5158152"/>
            <a:ext cx="218616" cy="218616"/>
          </a:xfrm>
          <a:prstGeom prst="rect">
            <a:avLst/>
          </a:prstGeom>
          <a:solidFill>
            <a:schemeClr val="bg1"/>
          </a:solidFill>
          <a:ln w="28575">
            <a:solidFill>
              <a:srgbClr val="852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541EF5F-F9F0-774A-A6F4-C920BE1CAA58}"/>
              </a:ext>
            </a:extLst>
          </p:cNvPr>
          <p:cNvSpPr/>
          <p:nvPr/>
        </p:nvSpPr>
        <p:spPr>
          <a:xfrm>
            <a:off x="515108" y="5534072"/>
            <a:ext cx="218616" cy="218616"/>
          </a:xfrm>
          <a:prstGeom prst="rect">
            <a:avLst/>
          </a:prstGeom>
          <a:solidFill>
            <a:schemeClr val="bg1"/>
          </a:solidFill>
          <a:ln w="28575">
            <a:solidFill>
              <a:srgbClr val="852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descr="A screenshot of a video game&#10;&#10;Description automatically generated with medium confidence">
            <a:extLst>
              <a:ext uri="{FF2B5EF4-FFF2-40B4-BE49-F238E27FC236}">
                <a16:creationId xmlns:a16="http://schemas.microsoft.com/office/drawing/2014/main" id="{99F93D68-D006-F247-86BA-11C1A3ADD330}"/>
              </a:ext>
            </a:extLst>
          </p:cNvPr>
          <p:cNvPicPr>
            <a:picLocks noChangeAspect="1"/>
          </p:cNvPicPr>
          <p:nvPr/>
        </p:nvPicPr>
        <p:blipFill>
          <a:blip r:embed="rId4"/>
          <a:stretch>
            <a:fillRect/>
          </a:stretch>
        </p:blipFill>
        <p:spPr>
          <a:xfrm>
            <a:off x="10448444" y="6445258"/>
            <a:ext cx="1467785" cy="343588"/>
          </a:xfrm>
          <a:prstGeom prst="rect">
            <a:avLst/>
          </a:prstGeom>
        </p:spPr>
      </p:pic>
      <p:pic>
        <p:nvPicPr>
          <p:cNvPr id="22" name="Graphic 21">
            <a:extLst>
              <a:ext uri="{FF2B5EF4-FFF2-40B4-BE49-F238E27FC236}">
                <a16:creationId xmlns:a16="http://schemas.microsoft.com/office/drawing/2014/main" id="{1CFEC556-920F-CA44-A064-7F99D52C270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200" y="0"/>
            <a:ext cx="10515600" cy="158923"/>
          </a:xfrm>
          <a:prstGeom prst="rect">
            <a:avLst/>
          </a:prstGeom>
        </p:spPr>
      </p:pic>
      <p:sp>
        <p:nvSpPr>
          <p:cNvPr id="20" name="Rectangle 19">
            <a:extLst>
              <a:ext uri="{FF2B5EF4-FFF2-40B4-BE49-F238E27FC236}">
                <a16:creationId xmlns:a16="http://schemas.microsoft.com/office/drawing/2014/main" id="{B086AFEA-81D8-B34C-A39E-57C47296E63C}"/>
              </a:ext>
            </a:extLst>
          </p:cNvPr>
          <p:cNvSpPr/>
          <p:nvPr/>
        </p:nvSpPr>
        <p:spPr>
          <a:xfrm>
            <a:off x="9113621" y="1549040"/>
            <a:ext cx="2240179" cy="4543965"/>
          </a:xfrm>
          <a:prstGeom prst="rect">
            <a:avLst/>
          </a:prstGeom>
          <a:solidFill>
            <a:srgbClr val="FDD10B"/>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5245F4F-DD92-5F43-8142-BB01602550B1}"/>
              </a:ext>
            </a:extLst>
          </p:cNvPr>
          <p:cNvSpPr/>
          <p:nvPr/>
        </p:nvSpPr>
        <p:spPr>
          <a:xfrm>
            <a:off x="9203451" y="1765479"/>
            <a:ext cx="2022851" cy="738664"/>
          </a:xfrm>
          <a:prstGeom prst="rect">
            <a:avLst/>
          </a:prstGeom>
        </p:spPr>
        <p:txBody>
          <a:bodyPr wrap="square">
            <a:spAutoFit/>
          </a:bodyPr>
          <a:lstStyle/>
          <a:p>
            <a:pPr algn="ctr"/>
            <a:r>
              <a:rPr lang="en-US" sz="1400" b="1" spc="300" dirty="0">
                <a:solidFill>
                  <a:srgbClr val="852265"/>
                </a:solidFill>
                <a:latin typeface="Arial" panose="020B0604020202020204" pitchFamily="34" charset="0"/>
                <a:ea typeface="Calibri" panose="020F0502020204030204" pitchFamily="34" charset="0"/>
                <a:cs typeface="Times New Roman" panose="02020603050405020304" pitchFamily="18" charset="0"/>
              </a:rPr>
              <a:t>WHY GREAT ONBOARDING MATTERS </a:t>
            </a:r>
            <a:endParaRPr lang="en-US" sz="1400" b="1" spc="300" dirty="0">
              <a:solidFill>
                <a:srgbClr val="852265"/>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7" name="Rectangle 36">
            <a:extLst>
              <a:ext uri="{FF2B5EF4-FFF2-40B4-BE49-F238E27FC236}">
                <a16:creationId xmlns:a16="http://schemas.microsoft.com/office/drawing/2014/main" id="{A423E21D-A1E2-4C4D-A0B4-2E0F9A456040}"/>
              </a:ext>
            </a:extLst>
          </p:cNvPr>
          <p:cNvSpPr/>
          <p:nvPr/>
        </p:nvSpPr>
        <p:spPr>
          <a:xfrm>
            <a:off x="9241119" y="2656054"/>
            <a:ext cx="2011688" cy="3276218"/>
          </a:xfrm>
          <a:prstGeom prst="rect">
            <a:avLst/>
          </a:prstGeom>
        </p:spPr>
        <p:txBody>
          <a:bodyPr wrap="square">
            <a:spAutoFit/>
          </a:bodyPr>
          <a:lstStyle/>
          <a:p>
            <a:pPr lvl="0">
              <a:lnSpc>
                <a:spcPct val="120000"/>
              </a:lnSpc>
              <a:spcBef>
                <a:spcPts val="1200"/>
              </a:spcBef>
            </a:pPr>
            <a:r>
              <a:rPr lang="en-GB" sz="1000" b="1" dirty="0">
                <a:solidFill>
                  <a:srgbClr val="852265"/>
                </a:solidFill>
                <a:latin typeface="Arial" panose="020B0604020202020204" pitchFamily="34" charset="0"/>
                <a:cs typeface="Arial" panose="020B0604020202020204" pitchFamily="34" charset="0"/>
              </a:rPr>
              <a:t>90% </a:t>
            </a:r>
            <a:r>
              <a:rPr lang="en-GB" sz="1000" b="1" dirty="0">
                <a:latin typeface="Arial" panose="020B0604020202020204" pitchFamily="34" charset="0"/>
                <a:cs typeface="Arial" panose="020B0604020202020204" pitchFamily="34" charset="0"/>
              </a:rPr>
              <a:t>of new hires decide within the first six months whether to stay with a company or not</a:t>
            </a:r>
          </a:p>
          <a:p>
            <a:pPr lvl="0">
              <a:lnSpc>
                <a:spcPct val="120000"/>
              </a:lnSpc>
              <a:spcBef>
                <a:spcPts val="1200"/>
              </a:spcBef>
            </a:pPr>
            <a:r>
              <a:rPr lang="en-GB" sz="1000" b="1" dirty="0">
                <a:solidFill>
                  <a:srgbClr val="852265"/>
                </a:solidFill>
                <a:latin typeface="Arial" panose="020B0604020202020204" pitchFamily="34" charset="0"/>
                <a:cs typeface="Arial" panose="020B0604020202020204" pitchFamily="34" charset="0"/>
              </a:rPr>
              <a:t>Almost 33% </a:t>
            </a:r>
            <a:r>
              <a:rPr lang="en-GB" sz="1000" b="1" dirty="0">
                <a:latin typeface="Arial" panose="020B0604020202020204" pitchFamily="34" charset="0"/>
                <a:cs typeface="Arial" panose="020B0604020202020204" pitchFamily="34" charset="0"/>
              </a:rPr>
              <a:t>of new hires start looking for a new job within the first six months</a:t>
            </a:r>
          </a:p>
          <a:p>
            <a:pPr lvl="0">
              <a:lnSpc>
                <a:spcPct val="120000"/>
              </a:lnSpc>
              <a:spcBef>
                <a:spcPts val="1200"/>
              </a:spcBef>
            </a:pPr>
            <a:r>
              <a:rPr lang="en-GB" sz="1000" b="1" dirty="0">
                <a:solidFill>
                  <a:srgbClr val="852265"/>
                </a:solidFill>
                <a:latin typeface="Arial" panose="020B0604020202020204" pitchFamily="34" charset="0"/>
                <a:cs typeface="Arial" panose="020B0604020202020204" pitchFamily="34" charset="0"/>
              </a:rPr>
              <a:t>23% </a:t>
            </a:r>
            <a:r>
              <a:rPr lang="en-GB" sz="1000" b="1" dirty="0">
                <a:latin typeface="Arial" panose="020B0604020202020204" pitchFamily="34" charset="0"/>
                <a:cs typeface="Arial" panose="020B0604020202020204" pitchFamily="34" charset="0"/>
              </a:rPr>
              <a:t>of new hires leave before their first anniversary</a:t>
            </a:r>
          </a:p>
          <a:p>
            <a:pPr lvl="0">
              <a:lnSpc>
                <a:spcPct val="120000"/>
              </a:lnSpc>
              <a:spcBef>
                <a:spcPts val="1200"/>
              </a:spcBef>
            </a:pPr>
            <a:r>
              <a:rPr lang="en-GB" sz="1000" b="1" dirty="0">
                <a:latin typeface="Arial" panose="020B0604020202020204" pitchFamily="34" charset="0"/>
                <a:cs typeface="Arial" panose="020B0604020202020204" pitchFamily="34" charset="0"/>
              </a:rPr>
              <a:t>The average recruiting cost to find a replacement can amount to </a:t>
            </a:r>
            <a:r>
              <a:rPr lang="en-GB" sz="1000" b="1" dirty="0">
                <a:solidFill>
                  <a:srgbClr val="852265"/>
                </a:solidFill>
                <a:latin typeface="Arial" panose="020B0604020202020204" pitchFamily="34" charset="0"/>
                <a:cs typeface="Arial" panose="020B0604020202020204" pitchFamily="34" charset="0"/>
              </a:rPr>
              <a:t>20%</a:t>
            </a:r>
            <a:r>
              <a:rPr lang="en-GB" sz="1000" b="1" dirty="0">
                <a:latin typeface="Arial" panose="020B0604020202020204" pitchFamily="34" charset="0"/>
                <a:cs typeface="Arial" panose="020B0604020202020204" pitchFamily="34" charset="0"/>
              </a:rPr>
              <a:t> of the job’s base salary </a:t>
            </a:r>
          </a:p>
          <a:p>
            <a:pPr lvl="0">
              <a:lnSpc>
                <a:spcPct val="120000"/>
              </a:lnSpc>
              <a:spcBef>
                <a:spcPts val="1200"/>
              </a:spcBef>
            </a:pPr>
            <a:endParaRPr lang="en-GB"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7047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Picture 43" descr="A screenshot of a video game&#10;&#10;Description automatically generated with medium confidence">
            <a:extLst>
              <a:ext uri="{FF2B5EF4-FFF2-40B4-BE49-F238E27FC236}">
                <a16:creationId xmlns:a16="http://schemas.microsoft.com/office/drawing/2014/main" id="{8BAC6777-05B5-C346-9F9E-3E176F917403}"/>
              </a:ext>
            </a:extLst>
          </p:cNvPr>
          <p:cNvPicPr>
            <a:picLocks noChangeAspect="1"/>
          </p:cNvPicPr>
          <p:nvPr/>
        </p:nvPicPr>
        <p:blipFill>
          <a:blip r:embed="rId3"/>
          <a:stretch>
            <a:fillRect/>
          </a:stretch>
        </p:blipFill>
        <p:spPr>
          <a:xfrm>
            <a:off x="10448444" y="6445258"/>
            <a:ext cx="1467785" cy="343588"/>
          </a:xfrm>
          <a:prstGeom prst="rect">
            <a:avLst/>
          </a:prstGeom>
        </p:spPr>
      </p:pic>
      <p:sp>
        <p:nvSpPr>
          <p:cNvPr id="7" name="Rectangle 6">
            <a:extLst>
              <a:ext uri="{FF2B5EF4-FFF2-40B4-BE49-F238E27FC236}">
                <a16:creationId xmlns:a16="http://schemas.microsoft.com/office/drawing/2014/main" id="{7EE85ED4-984D-0D41-A1F3-398D21F254A9}"/>
              </a:ext>
            </a:extLst>
          </p:cNvPr>
          <p:cNvSpPr/>
          <p:nvPr/>
        </p:nvSpPr>
        <p:spPr>
          <a:xfrm>
            <a:off x="1179892" y="1922178"/>
            <a:ext cx="7738559" cy="4585871"/>
          </a:xfrm>
          <a:prstGeom prst="rect">
            <a:avLst/>
          </a:prstGeom>
        </p:spPr>
        <p:txBody>
          <a:bodyPr wrap="square">
            <a:spAutoFit/>
          </a:bodyPr>
          <a:lstStyle/>
          <a:p>
            <a:pPr lvl="0">
              <a:spcBef>
                <a:spcPts val="1200"/>
              </a:spcBef>
            </a:pPr>
            <a:r>
              <a:rPr lang="en-GB" sz="1400" b="1" dirty="0">
                <a:latin typeface="Arial" panose="020B0604020202020204" pitchFamily="34" charset="0"/>
                <a:cs typeface="Arial" panose="020B0604020202020204" pitchFamily="34" charset="0"/>
              </a:rPr>
              <a:t>Hold welcome lunch with team (see note on prior slide)</a:t>
            </a:r>
          </a:p>
          <a:p>
            <a:pPr marL="742950" lvl="1" indent="-285750">
              <a:spcBef>
                <a:spcPts val="1200"/>
              </a:spcBef>
              <a:buFont typeface="Arial" panose="020B0604020202020204" pitchFamily="34" charset="0"/>
              <a:buChar char="•"/>
            </a:pPr>
            <a:r>
              <a:rPr lang="en-GB" sz="1400" dirty="0">
                <a:latin typeface="Arial" panose="020B0604020202020204" pitchFamily="34" charset="0"/>
                <a:cs typeface="Arial" panose="020B0604020202020204" pitchFamily="34" charset="0"/>
              </a:rPr>
              <a:t>Please be sure to consider New Hire Orientation schedule</a:t>
            </a:r>
          </a:p>
          <a:p>
            <a:pPr lvl="0">
              <a:spcBef>
                <a:spcPts val="1200"/>
              </a:spcBef>
            </a:pPr>
            <a:r>
              <a:rPr lang="en-GB" sz="1400" b="1" dirty="0">
                <a:latin typeface="Arial" panose="020B0604020202020204" pitchFamily="34" charset="0"/>
                <a:cs typeface="Arial" panose="020B0604020202020204" pitchFamily="34" charset="0"/>
              </a:rPr>
              <a:t>Announce new hire to your team</a:t>
            </a:r>
          </a:p>
          <a:p>
            <a:pPr lvl="0">
              <a:spcBef>
                <a:spcPts val="1200"/>
              </a:spcBef>
            </a:pPr>
            <a:r>
              <a:rPr lang="en-GB" sz="1400" b="1" dirty="0">
                <a:latin typeface="Arial" panose="020B0604020202020204" pitchFamily="34" charset="0"/>
                <a:cs typeface="Arial" panose="020B0604020202020204" pitchFamily="34" charset="0"/>
              </a:rPr>
              <a:t>Hold roles and responsibilities discussion</a:t>
            </a:r>
          </a:p>
          <a:p>
            <a:pPr marL="742950" lvl="1" indent="-285750">
              <a:spcBef>
                <a:spcPts val="1200"/>
              </a:spcBef>
              <a:buFont typeface="Arial" panose="020B0604020202020204" pitchFamily="34" charset="0"/>
              <a:buChar char="•"/>
            </a:pPr>
            <a:r>
              <a:rPr lang="en-GB" sz="1400" dirty="0">
                <a:latin typeface="Arial" panose="020B0604020202020204" pitchFamily="34" charset="0"/>
                <a:cs typeface="Arial" panose="020B0604020202020204" pitchFamily="34" charset="0"/>
              </a:rPr>
              <a:t>Discuss the concept of Jazz Remix and any options for flexibility</a:t>
            </a:r>
            <a:br>
              <a:rPr lang="en-GB" sz="1400" dirty="0">
                <a:latin typeface="Arial" panose="020B0604020202020204" pitchFamily="34" charset="0"/>
                <a:cs typeface="Arial" panose="020B0604020202020204" pitchFamily="34" charset="0"/>
              </a:rPr>
            </a:br>
            <a:r>
              <a:rPr lang="en-GB" sz="1400" dirty="0">
                <a:latin typeface="Arial" panose="020B0604020202020204" pitchFamily="34" charset="0"/>
                <a:cs typeface="Arial" panose="020B0604020202020204" pitchFamily="34" charset="0"/>
              </a:rPr>
              <a:t>in the role, along with related expectations</a:t>
            </a:r>
          </a:p>
          <a:p>
            <a:pPr lvl="0">
              <a:spcBef>
                <a:spcPts val="1200"/>
              </a:spcBef>
            </a:pPr>
            <a:r>
              <a:rPr lang="en-GB" sz="1400" b="1" dirty="0">
                <a:latin typeface="Arial" panose="020B0604020202020204" pitchFamily="34" charset="0"/>
                <a:cs typeface="Arial" panose="020B0604020202020204" pitchFamily="34" charset="0"/>
              </a:rPr>
              <a:t>Review assimilation plan along with initial assignments</a:t>
            </a:r>
          </a:p>
          <a:p>
            <a:pPr lvl="0">
              <a:spcBef>
                <a:spcPts val="1200"/>
              </a:spcBef>
            </a:pPr>
            <a:r>
              <a:rPr lang="en-GB" sz="1400" b="1" dirty="0">
                <a:latin typeface="Arial" panose="020B0604020202020204" pitchFamily="34" charset="0"/>
                <a:cs typeface="Arial" panose="020B0604020202020204" pitchFamily="34" charset="0"/>
              </a:rPr>
              <a:t>Review the schedule of 1:1s and confirm your new hire feels well supported</a:t>
            </a:r>
          </a:p>
          <a:p>
            <a:pPr marL="742950" lvl="1" indent="-285750">
              <a:spcBef>
                <a:spcPts val="1200"/>
              </a:spcBef>
              <a:buFont typeface="Arial" panose="020B0604020202020204" pitchFamily="34" charset="0"/>
              <a:buChar char="•"/>
            </a:pPr>
            <a:r>
              <a:rPr lang="en-GB" sz="1400" dirty="0">
                <a:latin typeface="Arial" panose="020B0604020202020204" pitchFamily="34" charset="0"/>
                <a:cs typeface="Arial" panose="020B0604020202020204" pitchFamily="34" charset="0"/>
              </a:rPr>
              <a:t>Encourage open communication in between scheduled check-ins</a:t>
            </a:r>
          </a:p>
          <a:p>
            <a:pPr lvl="0">
              <a:spcBef>
                <a:spcPts val="1200"/>
              </a:spcBef>
            </a:pPr>
            <a:r>
              <a:rPr lang="en-GB" sz="1400" b="1" dirty="0">
                <a:latin typeface="Arial" panose="020B0604020202020204" pitchFamily="34" charset="0"/>
                <a:cs typeface="Arial" panose="020B0604020202020204" pitchFamily="34" charset="0"/>
              </a:rPr>
              <a:t>Help new hire build their social network</a:t>
            </a:r>
          </a:p>
          <a:p>
            <a:pPr marL="742950" lvl="1" indent="-285750">
              <a:spcBef>
                <a:spcPts val="1200"/>
              </a:spcBef>
              <a:buFont typeface="Arial" panose="020B0604020202020204" pitchFamily="34" charset="0"/>
              <a:buChar char="•"/>
            </a:pPr>
            <a:r>
              <a:rPr lang="en-GB" sz="1400" dirty="0">
                <a:latin typeface="Arial" panose="020B0604020202020204" pitchFamily="34" charset="0"/>
                <a:cs typeface="Arial" panose="020B0604020202020204" pitchFamily="34" charset="0"/>
              </a:rPr>
              <a:t>Coordinate meet and greets with key contacts </a:t>
            </a:r>
          </a:p>
          <a:p>
            <a:pPr marL="742950" lvl="1" indent="-285750">
              <a:spcBef>
                <a:spcPts val="1200"/>
              </a:spcBef>
              <a:buFont typeface="Arial" panose="020B0604020202020204" pitchFamily="34" charset="0"/>
              <a:buChar char="•"/>
            </a:pPr>
            <a:r>
              <a:rPr lang="en-GB" sz="1400" dirty="0">
                <a:latin typeface="Arial" panose="020B0604020202020204" pitchFamily="34" charset="0"/>
                <a:cs typeface="Arial" panose="020B0604020202020204" pitchFamily="34" charset="0"/>
              </a:rPr>
              <a:t>Match with a buddy or mentor</a:t>
            </a:r>
          </a:p>
          <a:p>
            <a:pPr lvl="0">
              <a:spcBef>
                <a:spcPts val="1200"/>
              </a:spcBef>
            </a:pPr>
            <a:endParaRPr lang="en-GB" sz="1400" b="1"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483F6567-AACE-EA42-B47D-68408D371CBA}"/>
              </a:ext>
            </a:extLst>
          </p:cNvPr>
          <p:cNvSpPr/>
          <p:nvPr/>
        </p:nvSpPr>
        <p:spPr>
          <a:xfrm>
            <a:off x="838200" y="1942498"/>
            <a:ext cx="218616" cy="218616"/>
          </a:xfrm>
          <a:prstGeom prst="rect">
            <a:avLst/>
          </a:prstGeom>
          <a:solidFill>
            <a:schemeClr val="bg1"/>
          </a:solidFill>
          <a:ln w="28575">
            <a:solidFill>
              <a:srgbClr val="852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88420E4-50D2-E84D-96A1-4FFE2B030D26}"/>
              </a:ext>
            </a:extLst>
          </p:cNvPr>
          <p:cNvSpPr/>
          <p:nvPr/>
        </p:nvSpPr>
        <p:spPr>
          <a:xfrm>
            <a:off x="5302962" y="1111271"/>
            <a:ext cx="1586075" cy="400110"/>
          </a:xfrm>
          <a:prstGeom prst="rect">
            <a:avLst/>
          </a:prstGeom>
        </p:spPr>
        <p:txBody>
          <a:bodyPr wrap="none">
            <a:spAutoFit/>
          </a:bodyPr>
          <a:lstStyle/>
          <a:p>
            <a:pPr algn="ctr"/>
            <a:r>
              <a:rPr lang="en-US" sz="2000" spc="300" dirty="0">
                <a:solidFill>
                  <a:srgbClr val="852265"/>
                </a:solidFill>
                <a:latin typeface="Arial" panose="020B0604020202020204" pitchFamily="34" charset="0"/>
                <a:ea typeface="Calibri" panose="020F0502020204030204" pitchFamily="34" charset="0"/>
                <a:cs typeface="Times New Roman" panose="02020603050405020304" pitchFamily="18" charset="0"/>
              </a:rPr>
              <a:t>DAY ONE</a:t>
            </a:r>
            <a:endParaRPr lang="en-US" sz="2000" spc="300" dirty="0">
              <a:solidFill>
                <a:srgbClr val="852265"/>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id="{4C97B418-0B39-6144-8F04-1DF336DB0E08}"/>
              </a:ext>
            </a:extLst>
          </p:cNvPr>
          <p:cNvSpPr/>
          <p:nvPr/>
        </p:nvSpPr>
        <p:spPr>
          <a:xfrm>
            <a:off x="3898925" y="349951"/>
            <a:ext cx="4394152" cy="830997"/>
          </a:xfrm>
          <a:prstGeom prst="rect">
            <a:avLst/>
          </a:prstGeom>
        </p:spPr>
        <p:txBody>
          <a:bodyPr wrap="none">
            <a:spAutoFit/>
          </a:bodyPr>
          <a:lstStyle/>
          <a:p>
            <a:pPr algn="ctr"/>
            <a:r>
              <a:rPr lang="en-US" sz="4800" b="1" dirty="0">
                <a:solidFill>
                  <a:srgbClr val="852265"/>
                </a:solidFill>
                <a:latin typeface="Arial" panose="020B0604020202020204" pitchFamily="34" charset="0"/>
                <a:ea typeface="Calibri" panose="020F0502020204030204" pitchFamily="34" charset="0"/>
                <a:cs typeface="Times New Roman" panose="02020603050405020304" pitchFamily="18" charset="0"/>
              </a:rPr>
              <a:t>New Hire Start</a:t>
            </a:r>
            <a:endParaRPr lang="en-US" sz="4800" dirty="0">
              <a:solidFill>
                <a:srgbClr val="852265"/>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0" name="Rectangle 29">
            <a:extLst>
              <a:ext uri="{FF2B5EF4-FFF2-40B4-BE49-F238E27FC236}">
                <a16:creationId xmlns:a16="http://schemas.microsoft.com/office/drawing/2014/main" id="{DDFEF3D9-1688-9F49-A13C-909D374A5C41}"/>
              </a:ext>
            </a:extLst>
          </p:cNvPr>
          <p:cNvSpPr/>
          <p:nvPr/>
        </p:nvSpPr>
        <p:spPr>
          <a:xfrm>
            <a:off x="838200" y="2694338"/>
            <a:ext cx="218616" cy="218616"/>
          </a:xfrm>
          <a:prstGeom prst="rect">
            <a:avLst/>
          </a:prstGeom>
          <a:solidFill>
            <a:schemeClr val="bg1"/>
          </a:solidFill>
          <a:ln w="28575">
            <a:solidFill>
              <a:srgbClr val="852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B304141-D7E9-624F-A2F6-90F2E716FB4D}"/>
              </a:ext>
            </a:extLst>
          </p:cNvPr>
          <p:cNvSpPr/>
          <p:nvPr/>
        </p:nvSpPr>
        <p:spPr>
          <a:xfrm>
            <a:off x="838200" y="3060098"/>
            <a:ext cx="218616" cy="218616"/>
          </a:xfrm>
          <a:prstGeom prst="rect">
            <a:avLst/>
          </a:prstGeom>
          <a:solidFill>
            <a:schemeClr val="bg1"/>
          </a:solidFill>
          <a:ln w="28575">
            <a:solidFill>
              <a:srgbClr val="852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B9D85DE-F264-F34F-9C83-7994DCF88CBF}"/>
              </a:ext>
            </a:extLst>
          </p:cNvPr>
          <p:cNvSpPr/>
          <p:nvPr/>
        </p:nvSpPr>
        <p:spPr>
          <a:xfrm>
            <a:off x="838200" y="4020523"/>
            <a:ext cx="218616" cy="218616"/>
          </a:xfrm>
          <a:prstGeom prst="rect">
            <a:avLst/>
          </a:prstGeom>
          <a:solidFill>
            <a:schemeClr val="bg1"/>
          </a:solidFill>
          <a:ln w="28575">
            <a:solidFill>
              <a:srgbClr val="852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34CCFF5-B9EA-0E42-ACD5-065FEA18D44F}"/>
              </a:ext>
            </a:extLst>
          </p:cNvPr>
          <p:cNvSpPr/>
          <p:nvPr/>
        </p:nvSpPr>
        <p:spPr>
          <a:xfrm>
            <a:off x="838200" y="4386283"/>
            <a:ext cx="218616" cy="218616"/>
          </a:xfrm>
          <a:prstGeom prst="rect">
            <a:avLst/>
          </a:prstGeom>
          <a:solidFill>
            <a:schemeClr val="bg1"/>
          </a:solidFill>
          <a:ln w="28575">
            <a:solidFill>
              <a:srgbClr val="852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8D52309-393D-7946-82A2-6BEB7A0EBAB8}"/>
              </a:ext>
            </a:extLst>
          </p:cNvPr>
          <p:cNvSpPr/>
          <p:nvPr/>
        </p:nvSpPr>
        <p:spPr>
          <a:xfrm>
            <a:off x="848360" y="5092098"/>
            <a:ext cx="218616" cy="218616"/>
          </a:xfrm>
          <a:prstGeom prst="rect">
            <a:avLst/>
          </a:prstGeom>
          <a:solidFill>
            <a:schemeClr val="bg1"/>
          </a:solidFill>
          <a:ln w="28575">
            <a:solidFill>
              <a:srgbClr val="852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Graphic 13">
            <a:extLst>
              <a:ext uri="{FF2B5EF4-FFF2-40B4-BE49-F238E27FC236}">
                <a16:creationId xmlns:a16="http://schemas.microsoft.com/office/drawing/2014/main" id="{2EE5AF72-839B-6241-8397-B2C6012DBE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200" y="0"/>
            <a:ext cx="10515600" cy="158923"/>
          </a:xfrm>
          <a:prstGeom prst="rect">
            <a:avLst/>
          </a:prstGeom>
        </p:spPr>
      </p:pic>
      <p:sp>
        <p:nvSpPr>
          <p:cNvPr id="13" name="Rectangle 12">
            <a:extLst>
              <a:ext uri="{FF2B5EF4-FFF2-40B4-BE49-F238E27FC236}">
                <a16:creationId xmlns:a16="http://schemas.microsoft.com/office/drawing/2014/main" id="{60EA1347-CD9B-0C43-B345-807E3DE4DB0B}"/>
              </a:ext>
            </a:extLst>
          </p:cNvPr>
          <p:cNvSpPr/>
          <p:nvPr/>
        </p:nvSpPr>
        <p:spPr>
          <a:xfrm>
            <a:off x="9003692" y="2202975"/>
            <a:ext cx="2022851" cy="3618767"/>
          </a:xfrm>
          <a:prstGeom prst="rect">
            <a:avLst/>
          </a:prstGeom>
          <a:solidFill>
            <a:srgbClr val="FDD10B"/>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29D72E8-AB2E-9A43-B8DE-CFB2DF4FC24D}"/>
              </a:ext>
            </a:extLst>
          </p:cNvPr>
          <p:cNvSpPr/>
          <p:nvPr/>
        </p:nvSpPr>
        <p:spPr>
          <a:xfrm>
            <a:off x="9003692" y="2748028"/>
            <a:ext cx="2022851" cy="830997"/>
          </a:xfrm>
          <a:prstGeom prst="rect">
            <a:avLst/>
          </a:prstGeom>
        </p:spPr>
        <p:txBody>
          <a:bodyPr wrap="square">
            <a:spAutoFit/>
          </a:bodyPr>
          <a:lstStyle/>
          <a:p>
            <a:pPr algn="ctr"/>
            <a:r>
              <a:rPr lang="en-US" sz="4800" b="1" spc="300" dirty="0">
                <a:solidFill>
                  <a:srgbClr val="852265"/>
                </a:solidFill>
                <a:latin typeface="Arial" panose="020B0604020202020204" pitchFamily="34" charset="0"/>
                <a:ea typeface="Calibri" panose="020F0502020204030204" pitchFamily="34" charset="0"/>
                <a:cs typeface="Times New Roman" panose="02020603050405020304" pitchFamily="18" charset="0"/>
              </a:rPr>
              <a:t>72%</a:t>
            </a:r>
            <a:endParaRPr lang="en-US" sz="4800" b="1" spc="300" dirty="0">
              <a:solidFill>
                <a:srgbClr val="852265"/>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6" name="Rectangle 15">
            <a:extLst>
              <a:ext uri="{FF2B5EF4-FFF2-40B4-BE49-F238E27FC236}">
                <a16:creationId xmlns:a16="http://schemas.microsoft.com/office/drawing/2014/main" id="{43AF21C0-011A-F644-A01A-28D1B7033724}"/>
              </a:ext>
            </a:extLst>
          </p:cNvPr>
          <p:cNvSpPr/>
          <p:nvPr/>
        </p:nvSpPr>
        <p:spPr>
          <a:xfrm>
            <a:off x="9293629" y="3577985"/>
            <a:ext cx="1612052" cy="1179938"/>
          </a:xfrm>
          <a:prstGeom prst="rect">
            <a:avLst/>
          </a:prstGeom>
        </p:spPr>
        <p:txBody>
          <a:bodyPr wrap="square">
            <a:spAutoFit/>
          </a:bodyPr>
          <a:lstStyle/>
          <a:p>
            <a:pPr lvl="0">
              <a:lnSpc>
                <a:spcPct val="120000"/>
              </a:lnSpc>
              <a:spcBef>
                <a:spcPts val="1200"/>
              </a:spcBef>
            </a:pPr>
            <a:r>
              <a:rPr lang="en-GB" sz="1200" b="1" dirty="0">
                <a:latin typeface="Arial" panose="020B0604020202020204" pitchFamily="34" charset="0"/>
                <a:cs typeface="Arial" panose="020B0604020202020204" pitchFamily="34" charset="0"/>
              </a:rPr>
              <a:t>of new hires say 1:1 time with their direct manager is most important during onboarding. </a:t>
            </a:r>
            <a:endParaRPr lang="en-GB" sz="12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FDF66185-A7AB-E845-8F48-CBA869067AB0}"/>
              </a:ext>
            </a:extLst>
          </p:cNvPr>
          <p:cNvSpPr/>
          <p:nvPr/>
        </p:nvSpPr>
        <p:spPr>
          <a:xfrm>
            <a:off x="9293629" y="4841642"/>
            <a:ext cx="1390220" cy="374205"/>
          </a:xfrm>
          <a:prstGeom prst="rect">
            <a:avLst/>
          </a:prstGeom>
        </p:spPr>
        <p:txBody>
          <a:bodyPr wrap="square">
            <a:spAutoFit/>
          </a:bodyPr>
          <a:lstStyle/>
          <a:p>
            <a:pPr lvl="0">
              <a:lnSpc>
                <a:spcPct val="120000"/>
              </a:lnSpc>
              <a:spcBef>
                <a:spcPts val="1200"/>
              </a:spcBef>
            </a:pPr>
            <a:r>
              <a:rPr lang="en-GB" sz="800" dirty="0">
                <a:latin typeface="Arial" panose="020B0604020202020204" pitchFamily="34" charset="0"/>
                <a:cs typeface="Arial" panose="020B0604020202020204" pitchFamily="34" charset="0"/>
              </a:rPr>
              <a:t>(Source: </a:t>
            </a:r>
            <a:r>
              <a:rPr lang="en-GB" sz="800" dirty="0">
                <a:latin typeface="Arial" panose="020B0604020202020204" pitchFamily="34" charset="0"/>
                <a:cs typeface="Arial" panose="020B0604020202020204" pitchFamily="34" charset="0"/>
                <a:hlinkClick r:id="rId6"/>
              </a:rPr>
              <a:t>Inside the mind of today’s candidate</a:t>
            </a:r>
            <a:r>
              <a:rPr lang="en-GB" sz="8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6963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1DB562A-7E94-104B-8BC4-9DC00EAE8298}"/>
              </a:ext>
            </a:extLst>
          </p:cNvPr>
          <p:cNvSpPr/>
          <p:nvPr/>
        </p:nvSpPr>
        <p:spPr>
          <a:xfrm>
            <a:off x="9081314" y="3611422"/>
            <a:ext cx="2240179" cy="2358407"/>
          </a:xfrm>
          <a:prstGeom prst="rect">
            <a:avLst/>
          </a:prstGeom>
          <a:solidFill>
            <a:srgbClr val="FDD10B"/>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screenshot of a video game&#10;&#10;Description automatically generated with medium confidence">
            <a:extLst>
              <a:ext uri="{FF2B5EF4-FFF2-40B4-BE49-F238E27FC236}">
                <a16:creationId xmlns:a16="http://schemas.microsoft.com/office/drawing/2014/main" id="{B1E31D32-5C81-384A-BCCA-67AF0C958D42}"/>
              </a:ext>
            </a:extLst>
          </p:cNvPr>
          <p:cNvPicPr>
            <a:picLocks noChangeAspect="1"/>
          </p:cNvPicPr>
          <p:nvPr/>
        </p:nvPicPr>
        <p:blipFill>
          <a:blip r:embed="rId3"/>
          <a:stretch>
            <a:fillRect/>
          </a:stretch>
        </p:blipFill>
        <p:spPr>
          <a:xfrm>
            <a:off x="10448444" y="6445258"/>
            <a:ext cx="1467785" cy="343588"/>
          </a:xfrm>
          <a:prstGeom prst="rect">
            <a:avLst/>
          </a:prstGeom>
        </p:spPr>
      </p:pic>
      <p:sp>
        <p:nvSpPr>
          <p:cNvPr id="7" name="Rectangle 6">
            <a:extLst>
              <a:ext uri="{FF2B5EF4-FFF2-40B4-BE49-F238E27FC236}">
                <a16:creationId xmlns:a16="http://schemas.microsoft.com/office/drawing/2014/main" id="{7EE85ED4-984D-0D41-A1F3-398D21F254A9}"/>
              </a:ext>
            </a:extLst>
          </p:cNvPr>
          <p:cNvSpPr/>
          <p:nvPr/>
        </p:nvSpPr>
        <p:spPr>
          <a:xfrm>
            <a:off x="1066869" y="1627649"/>
            <a:ext cx="7570235" cy="5016758"/>
          </a:xfrm>
          <a:prstGeom prst="rect">
            <a:avLst/>
          </a:prstGeom>
        </p:spPr>
        <p:txBody>
          <a:bodyPr wrap="square">
            <a:spAutoFit/>
          </a:bodyPr>
          <a:lstStyle/>
          <a:p>
            <a:pPr lvl="0">
              <a:spcBef>
                <a:spcPts val="1200"/>
              </a:spcBef>
            </a:pPr>
            <a:r>
              <a:rPr lang="en-GB" sz="1400" b="1" dirty="0">
                <a:latin typeface="Arial" panose="020B0604020202020204" pitchFamily="34" charset="0"/>
                <a:cs typeface="Arial" panose="020B0604020202020204" pitchFamily="34" charset="0"/>
              </a:rPr>
              <a:t>Meet to discuss: </a:t>
            </a:r>
          </a:p>
          <a:p>
            <a:pPr marL="742950" lvl="1" indent="-285750">
              <a:spcBef>
                <a:spcPts val="1200"/>
              </a:spcBef>
              <a:buFont typeface="Arial" panose="020B0604020202020204" pitchFamily="34" charset="0"/>
              <a:buChar char="•"/>
            </a:pPr>
            <a:r>
              <a:rPr lang="en-GB" sz="1400" dirty="0">
                <a:latin typeface="Arial" panose="020B0604020202020204" pitchFamily="34" charset="0"/>
                <a:cs typeface="Arial" panose="020B0604020202020204" pitchFamily="34" charset="0"/>
              </a:rPr>
              <a:t>Company vision, mission, values and goals</a:t>
            </a:r>
          </a:p>
          <a:p>
            <a:pPr marL="742950" lvl="1" indent="-285750">
              <a:spcBef>
                <a:spcPts val="1200"/>
              </a:spcBef>
              <a:buFont typeface="Arial" panose="020B0604020202020204" pitchFamily="34" charset="0"/>
              <a:buChar char="•"/>
            </a:pPr>
            <a:r>
              <a:rPr lang="en-GB" sz="1400" dirty="0">
                <a:latin typeface="Arial" panose="020B0604020202020204" pitchFamily="34" charset="0"/>
                <a:cs typeface="Arial" panose="020B0604020202020204" pitchFamily="34" charset="0"/>
              </a:rPr>
              <a:t>Department structure, roles, responsibilities</a:t>
            </a:r>
          </a:p>
          <a:p>
            <a:pPr marL="742950" lvl="1" indent="-285750">
              <a:spcBef>
                <a:spcPts val="1200"/>
              </a:spcBef>
              <a:buFont typeface="Arial" panose="020B0604020202020204" pitchFamily="34" charset="0"/>
              <a:buChar char="•"/>
            </a:pPr>
            <a:r>
              <a:rPr lang="en-GB" sz="1400" dirty="0">
                <a:latin typeface="Arial" panose="020B0604020202020204" pitchFamily="34" charset="0"/>
                <a:cs typeface="Arial" panose="020B0604020202020204" pitchFamily="34" charset="0"/>
              </a:rPr>
              <a:t>30/60/90 day goals</a:t>
            </a:r>
          </a:p>
          <a:p>
            <a:pPr marL="742950" lvl="1" indent="-285750">
              <a:spcBef>
                <a:spcPts val="1200"/>
              </a:spcBef>
              <a:buFont typeface="Arial" panose="020B0604020202020204" pitchFamily="34" charset="0"/>
              <a:buChar char="•"/>
            </a:pPr>
            <a:r>
              <a:rPr lang="en-GB" sz="1400" dirty="0">
                <a:latin typeface="Arial" panose="020B0604020202020204" pitchFamily="34" charset="0"/>
                <a:cs typeface="Arial" panose="020B0604020202020204" pitchFamily="34" charset="0"/>
              </a:rPr>
              <a:t>Key projects and initiatives, current and future goals</a:t>
            </a:r>
          </a:p>
          <a:p>
            <a:pPr marL="742950" lvl="1" indent="-285750">
              <a:spcBef>
                <a:spcPts val="1200"/>
              </a:spcBef>
              <a:buFont typeface="Arial" panose="020B0604020202020204" pitchFamily="34" charset="0"/>
              <a:buChar char="•"/>
            </a:pPr>
            <a:r>
              <a:rPr lang="en-GB" sz="1400" dirty="0">
                <a:latin typeface="Arial" panose="020B0604020202020204" pitchFamily="34" charset="0"/>
                <a:cs typeface="Arial" panose="020B0604020202020204" pitchFamily="34" charset="0"/>
              </a:rPr>
              <a:t>Success measures and expectations</a:t>
            </a:r>
          </a:p>
          <a:p>
            <a:pPr marL="742950" lvl="1" indent="-285750">
              <a:spcBef>
                <a:spcPts val="1200"/>
              </a:spcBef>
              <a:buFont typeface="Arial" panose="020B0604020202020204" pitchFamily="34" charset="0"/>
              <a:buChar char="•"/>
            </a:pPr>
            <a:r>
              <a:rPr lang="en-GB" sz="1400" dirty="0">
                <a:latin typeface="Arial" panose="020B0604020202020204" pitchFamily="34" charset="0"/>
                <a:cs typeface="Arial" panose="020B0604020202020204" pitchFamily="34" charset="0"/>
              </a:rPr>
              <a:t>Training plan: systems, procedures, policies</a:t>
            </a:r>
            <a:endParaRPr lang="en-GB" sz="1400" b="1" dirty="0">
              <a:latin typeface="Arial" panose="020B0604020202020204" pitchFamily="34" charset="0"/>
              <a:cs typeface="Arial" panose="020B0604020202020204" pitchFamily="34" charset="0"/>
            </a:endParaRPr>
          </a:p>
          <a:p>
            <a:pPr lvl="0">
              <a:spcBef>
                <a:spcPts val="1200"/>
              </a:spcBef>
            </a:pPr>
            <a:r>
              <a:rPr lang="en-GB" sz="1400" b="1" dirty="0">
                <a:latin typeface="Arial" panose="020B0604020202020204" pitchFamily="34" charset="0"/>
                <a:cs typeface="Arial" panose="020B0604020202020204" pitchFamily="34" charset="0"/>
              </a:rPr>
              <a:t>Ensure introductions with team members, colleagues and Executive Committee members (if applicable) are complete</a:t>
            </a:r>
          </a:p>
          <a:p>
            <a:pPr lvl="0">
              <a:spcBef>
                <a:spcPts val="1200"/>
              </a:spcBef>
            </a:pPr>
            <a:r>
              <a:rPr lang="en-GB" sz="1400" b="1" dirty="0">
                <a:latin typeface="Arial" panose="020B0604020202020204" pitchFamily="34" charset="0"/>
                <a:cs typeface="Arial" panose="020B0604020202020204" pitchFamily="34" charset="0"/>
              </a:rPr>
              <a:t>Remind new hire to log into </a:t>
            </a:r>
            <a:r>
              <a:rPr lang="en-GB" sz="1400" b="1" dirty="0" err="1">
                <a:latin typeface="Arial" panose="020B0604020202020204" pitchFamily="34" charset="0"/>
                <a:cs typeface="Arial" panose="020B0604020202020204" pitchFamily="34" charset="0"/>
              </a:rPr>
              <a:t>JazzLearn</a:t>
            </a:r>
            <a:r>
              <a:rPr lang="en-GB" sz="1400" b="1" dirty="0">
                <a:latin typeface="Arial" panose="020B0604020202020204" pitchFamily="34" charset="0"/>
                <a:cs typeface="Arial" panose="020B0604020202020204" pitchFamily="34" charset="0"/>
              </a:rPr>
              <a:t> and complete trainings within 30 days</a:t>
            </a:r>
          </a:p>
          <a:p>
            <a:pPr lvl="0">
              <a:spcBef>
                <a:spcPts val="1200"/>
              </a:spcBef>
            </a:pPr>
            <a:r>
              <a:rPr lang="en-GB" sz="1400" b="1" dirty="0">
                <a:latin typeface="Arial" panose="020B0604020202020204" pitchFamily="34" charset="0"/>
                <a:cs typeface="Arial" panose="020B0604020202020204" pitchFamily="34" charset="0"/>
              </a:rPr>
              <a:t>Check in with the new hire at the end of the week to address questions, concerns and other feedback</a:t>
            </a:r>
          </a:p>
          <a:p>
            <a:pPr lvl="0">
              <a:spcBef>
                <a:spcPts val="1200"/>
              </a:spcBef>
            </a:pPr>
            <a:r>
              <a:rPr lang="en-GB" sz="1400" b="1" dirty="0">
                <a:latin typeface="Arial" panose="020B0604020202020204" pitchFamily="34" charset="0"/>
                <a:cs typeface="Arial" panose="020B0604020202020204" pitchFamily="34" charset="0"/>
              </a:rPr>
              <a:t>Provide information regarding voluntary participation in </a:t>
            </a:r>
            <a:r>
              <a:rPr lang="en-GB" sz="1400" b="1" dirty="0" err="1">
                <a:latin typeface="Arial" panose="020B0604020202020204" pitchFamily="34" charset="0"/>
                <a:cs typeface="Arial" panose="020B0604020202020204" pitchFamily="34" charset="0"/>
              </a:rPr>
              <a:t>ConcERTos</a:t>
            </a:r>
            <a:r>
              <a:rPr lang="en-GB" sz="1400" b="1" dirty="0">
                <a:latin typeface="Arial" panose="020B0604020202020204" pitchFamily="34" charset="0"/>
                <a:cs typeface="Arial" panose="020B0604020202020204" pitchFamily="34" charset="0"/>
              </a:rPr>
              <a:t>, Community Beat and Affinity Forums, including sending sign-up links</a:t>
            </a:r>
          </a:p>
          <a:p>
            <a:pPr lvl="0">
              <a:spcBef>
                <a:spcPts val="1200"/>
              </a:spcBef>
            </a:pPr>
            <a:endParaRPr lang="en-GB" sz="1400" b="1"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483F6567-AACE-EA42-B47D-68408D371CBA}"/>
              </a:ext>
            </a:extLst>
          </p:cNvPr>
          <p:cNvSpPr/>
          <p:nvPr/>
        </p:nvSpPr>
        <p:spPr>
          <a:xfrm>
            <a:off x="725177" y="1647969"/>
            <a:ext cx="218616" cy="218616"/>
          </a:xfrm>
          <a:prstGeom prst="rect">
            <a:avLst/>
          </a:prstGeom>
          <a:solidFill>
            <a:schemeClr val="bg1"/>
          </a:solidFill>
          <a:ln w="28575">
            <a:solidFill>
              <a:srgbClr val="852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88420E4-50D2-E84D-96A1-4FFE2B030D26}"/>
              </a:ext>
            </a:extLst>
          </p:cNvPr>
          <p:cNvSpPr/>
          <p:nvPr/>
        </p:nvSpPr>
        <p:spPr>
          <a:xfrm>
            <a:off x="5158082" y="1111271"/>
            <a:ext cx="1875835" cy="400110"/>
          </a:xfrm>
          <a:prstGeom prst="rect">
            <a:avLst/>
          </a:prstGeom>
        </p:spPr>
        <p:txBody>
          <a:bodyPr wrap="none">
            <a:spAutoFit/>
          </a:bodyPr>
          <a:lstStyle/>
          <a:p>
            <a:pPr algn="ctr"/>
            <a:r>
              <a:rPr lang="en-US" sz="2000" spc="300" dirty="0">
                <a:solidFill>
                  <a:srgbClr val="852265"/>
                </a:solidFill>
                <a:latin typeface="Arial" panose="020B0604020202020204" pitchFamily="34" charset="0"/>
                <a:ea typeface="Calibri" panose="020F0502020204030204" pitchFamily="34" charset="0"/>
                <a:cs typeface="Times New Roman" panose="02020603050405020304" pitchFamily="18" charset="0"/>
              </a:rPr>
              <a:t>WEEK ONE</a:t>
            </a:r>
            <a:endParaRPr lang="en-US" sz="2000" spc="300" dirty="0">
              <a:solidFill>
                <a:srgbClr val="852265"/>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id="{4C97B418-0B39-6144-8F04-1DF336DB0E08}"/>
              </a:ext>
            </a:extLst>
          </p:cNvPr>
          <p:cNvSpPr/>
          <p:nvPr/>
        </p:nvSpPr>
        <p:spPr>
          <a:xfrm>
            <a:off x="3898925" y="354439"/>
            <a:ext cx="4394152" cy="830997"/>
          </a:xfrm>
          <a:prstGeom prst="rect">
            <a:avLst/>
          </a:prstGeom>
        </p:spPr>
        <p:txBody>
          <a:bodyPr wrap="none">
            <a:spAutoFit/>
          </a:bodyPr>
          <a:lstStyle/>
          <a:p>
            <a:pPr algn="ctr"/>
            <a:r>
              <a:rPr lang="en-US" sz="4800" b="1" dirty="0">
                <a:solidFill>
                  <a:srgbClr val="852265"/>
                </a:solidFill>
                <a:latin typeface="Arial" panose="020B0604020202020204" pitchFamily="34" charset="0"/>
                <a:ea typeface="Calibri" panose="020F0502020204030204" pitchFamily="34" charset="0"/>
                <a:cs typeface="Times New Roman" panose="02020603050405020304" pitchFamily="18" charset="0"/>
              </a:rPr>
              <a:t>New Hire Start</a:t>
            </a:r>
            <a:endParaRPr lang="en-US" sz="4800" dirty="0">
              <a:solidFill>
                <a:srgbClr val="852265"/>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4" name="Rectangle 33">
            <a:extLst>
              <a:ext uri="{FF2B5EF4-FFF2-40B4-BE49-F238E27FC236}">
                <a16:creationId xmlns:a16="http://schemas.microsoft.com/office/drawing/2014/main" id="{C34CCFF5-B9EA-0E42-ACD5-065FEA18D44F}"/>
              </a:ext>
            </a:extLst>
          </p:cNvPr>
          <p:cNvSpPr/>
          <p:nvPr/>
        </p:nvSpPr>
        <p:spPr>
          <a:xfrm>
            <a:off x="725177" y="4266120"/>
            <a:ext cx="218616" cy="218616"/>
          </a:xfrm>
          <a:prstGeom prst="rect">
            <a:avLst/>
          </a:prstGeom>
          <a:solidFill>
            <a:schemeClr val="bg1"/>
          </a:solidFill>
          <a:ln w="28575">
            <a:solidFill>
              <a:srgbClr val="852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8D52309-393D-7946-82A2-6BEB7A0EBAB8}"/>
              </a:ext>
            </a:extLst>
          </p:cNvPr>
          <p:cNvSpPr/>
          <p:nvPr/>
        </p:nvSpPr>
        <p:spPr>
          <a:xfrm>
            <a:off x="725177" y="5778174"/>
            <a:ext cx="218616" cy="218616"/>
          </a:xfrm>
          <a:prstGeom prst="rect">
            <a:avLst/>
          </a:prstGeom>
          <a:solidFill>
            <a:schemeClr val="bg1"/>
          </a:solidFill>
          <a:ln w="28575">
            <a:solidFill>
              <a:srgbClr val="852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3AF86C5-39C9-F74F-AD20-E5E305F67967}"/>
              </a:ext>
            </a:extLst>
          </p:cNvPr>
          <p:cNvSpPr/>
          <p:nvPr/>
        </p:nvSpPr>
        <p:spPr>
          <a:xfrm>
            <a:off x="725177" y="5193809"/>
            <a:ext cx="218616" cy="218616"/>
          </a:xfrm>
          <a:prstGeom prst="rect">
            <a:avLst/>
          </a:prstGeom>
          <a:solidFill>
            <a:schemeClr val="bg1"/>
          </a:solidFill>
          <a:ln w="28575">
            <a:solidFill>
              <a:srgbClr val="852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83EB436-4D99-C849-B942-C0DE467F7B45}"/>
              </a:ext>
            </a:extLst>
          </p:cNvPr>
          <p:cNvSpPr/>
          <p:nvPr/>
        </p:nvSpPr>
        <p:spPr>
          <a:xfrm>
            <a:off x="725177" y="4835080"/>
            <a:ext cx="218616" cy="218616"/>
          </a:xfrm>
          <a:prstGeom prst="rect">
            <a:avLst/>
          </a:prstGeom>
          <a:solidFill>
            <a:schemeClr val="bg1"/>
          </a:solidFill>
          <a:ln w="28575">
            <a:solidFill>
              <a:srgbClr val="852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a:extLst>
              <a:ext uri="{FF2B5EF4-FFF2-40B4-BE49-F238E27FC236}">
                <a16:creationId xmlns:a16="http://schemas.microsoft.com/office/drawing/2014/main" id="{0E7E28F6-7E6D-1440-A1C2-42EE29F0C20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8200" y="0"/>
            <a:ext cx="10515600" cy="158923"/>
          </a:xfrm>
          <a:prstGeom prst="rect">
            <a:avLst/>
          </a:prstGeom>
        </p:spPr>
      </p:pic>
      <p:sp>
        <p:nvSpPr>
          <p:cNvPr id="12" name="Rectangle 11">
            <a:extLst>
              <a:ext uri="{FF2B5EF4-FFF2-40B4-BE49-F238E27FC236}">
                <a16:creationId xmlns:a16="http://schemas.microsoft.com/office/drawing/2014/main" id="{35707AF3-BCCE-3846-A9B7-F04089933DC6}"/>
              </a:ext>
            </a:extLst>
          </p:cNvPr>
          <p:cNvSpPr/>
          <p:nvPr/>
        </p:nvSpPr>
        <p:spPr>
          <a:xfrm>
            <a:off x="9081314" y="1465943"/>
            <a:ext cx="2240179" cy="1793339"/>
          </a:xfrm>
          <a:prstGeom prst="rect">
            <a:avLst/>
          </a:prstGeom>
          <a:solidFill>
            <a:srgbClr val="FDD10B"/>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D2CD397-AABF-634A-A6A1-51B09E39DC5F}"/>
              </a:ext>
            </a:extLst>
          </p:cNvPr>
          <p:cNvSpPr/>
          <p:nvPr/>
        </p:nvSpPr>
        <p:spPr>
          <a:xfrm>
            <a:off x="9195559" y="1598420"/>
            <a:ext cx="2011688" cy="1401538"/>
          </a:xfrm>
          <a:prstGeom prst="rect">
            <a:avLst/>
          </a:prstGeom>
        </p:spPr>
        <p:txBody>
          <a:bodyPr wrap="square">
            <a:spAutoFit/>
          </a:bodyPr>
          <a:lstStyle/>
          <a:p>
            <a:pPr lvl="0">
              <a:lnSpc>
                <a:spcPct val="120000"/>
              </a:lnSpc>
              <a:spcBef>
                <a:spcPts val="1200"/>
              </a:spcBef>
            </a:pPr>
            <a:r>
              <a:rPr lang="en-GB" sz="1200" b="1" dirty="0">
                <a:latin typeface="Arial" panose="020B0604020202020204" pitchFamily="34" charset="0"/>
                <a:cs typeface="Arial" panose="020B0604020202020204" pitchFamily="34" charset="0"/>
              </a:rPr>
              <a:t>The faster new hires feel welcome and prepared for their jobs, the faster they will be able to successfully </a:t>
            </a:r>
            <a:r>
              <a:rPr lang="en-GB" sz="1200" b="1" dirty="0">
                <a:solidFill>
                  <a:srgbClr val="852265"/>
                </a:solidFill>
                <a:latin typeface="Arial" panose="020B0604020202020204" pitchFamily="34" charset="0"/>
                <a:cs typeface="Arial" panose="020B0604020202020204" pitchFamily="34" charset="0"/>
              </a:rPr>
              <a:t>contribute to the firm’s mission</a:t>
            </a:r>
            <a:r>
              <a:rPr lang="en-GB" sz="1200" b="1" dirty="0">
                <a:latin typeface="Arial" panose="020B0604020202020204" pitchFamily="34" charset="0"/>
                <a:cs typeface="Arial" panose="020B0604020202020204" pitchFamily="34" charset="0"/>
              </a:rPr>
              <a:t>. </a:t>
            </a:r>
            <a:endParaRPr lang="en-GB" sz="1200" dirty="0">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DCEC72FA-46E2-CB45-8706-716788B0B0EA}"/>
              </a:ext>
            </a:extLst>
          </p:cNvPr>
          <p:cNvSpPr/>
          <p:nvPr/>
        </p:nvSpPr>
        <p:spPr>
          <a:xfrm>
            <a:off x="9179040" y="2940213"/>
            <a:ext cx="1390220" cy="226472"/>
          </a:xfrm>
          <a:prstGeom prst="rect">
            <a:avLst/>
          </a:prstGeom>
        </p:spPr>
        <p:txBody>
          <a:bodyPr wrap="square">
            <a:spAutoFit/>
          </a:bodyPr>
          <a:lstStyle/>
          <a:p>
            <a:pPr lvl="0">
              <a:lnSpc>
                <a:spcPct val="120000"/>
              </a:lnSpc>
              <a:spcBef>
                <a:spcPts val="1200"/>
              </a:spcBef>
            </a:pPr>
            <a:r>
              <a:rPr lang="en-GB" sz="800" dirty="0">
                <a:latin typeface="Arial" panose="020B0604020202020204" pitchFamily="34" charset="0"/>
                <a:cs typeface="Arial" panose="020B0604020202020204" pitchFamily="34" charset="0"/>
              </a:rPr>
              <a:t>(Source: SHRM)</a:t>
            </a:r>
          </a:p>
        </p:txBody>
      </p:sp>
      <p:sp>
        <p:nvSpPr>
          <p:cNvPr id="20" name="Rectangle 19">
            <a:extLst>
              <a:ext uri="{FF2B5EF4-FFF2-40B4-BE49-F238E27FC236}">
                <a16:creationId xmlns:a16="http://schemas.microsoft.com/office/drawing/2014/main" id="{833DA5EE-DF90-4147-B9D8-768959B89AA8}"/>
              </a:ext>
            </a:extLst>
          </p:cNvPr>
          <p:cNvSpPr/>
          <p:nvPr/>
        </p:nvSpPr>
        <p:spPr>
          <a:xfrm>
            <a:off x="9195560" y="3790031"/>
            <a:ext cx="2011688" cy="1844736"/>
          </a:xfrm>
          <a:prstGeom prst="rect">
            <a:avLst/>
          </a:prstGeom>
        </p:spPr>
        <p:txBody>
          <a:bodyPr wrap="square">
            <a:spAutoFit/>
          </a:bodyPr>
          <a:lstStyle/>
          <a:p>
            <a:pPr lvl="0">
              <a:lnSpc>
                <a:spcPct val="120000"/>
              </a:lnSpc>
              <a:spcBef>
                <a:spcPts val="1200"/>
              </a:spcBef>
            </a:pPr>
            <a:r>
              <a:rPr lang="en-GB" sz="1200" b="1" dirty="0">
                <a:solidFill>
                  <a:srgbClr val="852265"/>
                </a:solidFill>
                <a:latin typeface="Arial" panose="020B0604020202020204" pitchFamily="34" charset="0"/>
                <a:cs typeface="Arial" panose="020B0604020202020204" pitchFamily="34" charset="0"/>
              </a:rPr>
              <a:t>Belonging</a:t>
            </a:r>
            <a:r>
              <a:rPr lang="en-GB" sz="1200" b="1" dirty="0">
                <a:solidFill>
                  <a:srgbClr val="C00000"/>
                </a:solidFill>
                <a:latin typeface="Arial" panose="020B0604020202020204" pitchFamily="34" charset="0"/>
                <a:cs typeface="Arial" panose="020B0604020202020204" pitchFamily="34" charset="0"/>
              </a:rPr>
              <a:t> </a:t>
            </a:r>
            <a:r>
              <a:rPr lang="en-GB" sz="1200" b="1" dirty="0">
                <a:latin typeface="Arial" panose="020B0604020202020204" pitchFamily="34" charset="0"/>
                <a:cs typeface="Arial" panose="020B0604020202020204" pitchFamily="34" charset="0"/>
              </a:rPr>
              <a:t>is highly correlated to engagement. </a:t>
            </a:r>
            <a:r>
              <a:rPr lang="en-GB" sz="1200" b="1" dirty="0">
                <a:solidFill>
                  <a:srgbClr val="852265"/>
                </a:solidFill>
                <a:latin typeface="Arial" panose="020B0604020202020204" pitchFamily="34" charset="0"/>
                <a:cs typeface="Arial" panose="020B0604020202020204" pitchFamily="34" charset="0"/>
              </a:rPr>
              <a:t>20%</a:t>
            </a:r>
            <a:r>
              <a:rPr lang="en-GB" sz="1200" b="1" dirty="0">
                <a:solidFill>
                  <a:srgbClr val="C00000"/>
                </a:solidFill>
                <a:latin typeface="Arial" panose="020B0604020202020204" pitchFamily="34" charset="0"/>
                <a:cs typeface="Arial" panose="020B0604020202020204" pitchFamily="34" charset="0"/>
              </a:rPr>
              <a:t> </a:t>
            </a:r>
            <a:r>
              <a:rPr lang="en-GB" sz="1200" b="1" dirty="0">
                <a:latin typeface="Arial" panose="020B0604020202020204" pitchFamily="34" charset="0"/>
                <a:cs typeface="Arial" panose="020B0604020202020204" pitchFamily="34" charset="0"/>
              </a:rPr>
              <a:t>of employees who feel they don’t belong are engaged, vs. </a:t>
            </a:r>
            <a:r>
              <a:rPr lang="en-GB" sz="1200" b="1" dirty="0">
                <a:solidFill>
                  <a:srgbClr val="852265"/>
                </a:solidFill>
                <a:latin typeface="Arial" panose="020B0604020202020204" pitchFamily="34" charset="0"/>
                <a:cs typeface="Arial" panose="020B0604020202020204" pitchFamily="34" charset="0"/>
              </a:rPr>
              <a:t>91% </a:t>
            </a:r>
            <a:r>
              <a:rPr lang="en-GB" sz="1200" b="1" dirty="0">
                <a:latin typeface="Arial" panose="020B0604020202020204" pitchFamily="34" charset="0"/>
                <a:cs typeface="Arial" panose="020B0604020202020204" pitchFamily="34" charset="0"/>
              </a:rPr>
              <a:t>of those who feel they do – that’s </a:t>
            </a:r>
            <a:r>
              <a:rPr lang="en-GB" sz="1200" b="1" dirty="0">
                <a:solidFill>
                  <a:srgbClr val="852265"/>
                </a:solidFill>
                <a:latin typeface="Arial" panose="020B0604020202020204" pitchFamily="34" charset="0"/>
                <a:cs typeface="Arial" panose="020B0604020202020204" pitchFamily="34" charset="0"/>
              </a:rPr>
              <a:t>3.5x</a:t>
            </a:r>
            <a:r>
              <a:rPr lang="en-GB" sz="1200" b="1" dirty="0">
                <a:latin typeface="Arial" panose="020B0604020202020204" pitchFamily="34" charset="0"/>
                <a:cs typeface="Arial" panose="020B0604020202020204" pitchFamily="34" charset="0"/>
              </a:rPr>
              <a:t> more. </a:t>
            </a:r>
          </a:p>
        </p:txBody>
      </p:sp>
      <p:sp>
        <p:nvSpPr>
          <p:cNvPr id="22" name="Rectangle 21">
            <a:extLst>
              <a:ext uri="{FF2B5EF4-FFF2-40B4-BE49-F238E27FC236}">
                <a16:creationId xmlns:a16="http://schemas.microsoft.com/office/drawing/2014/main" id="{6DBD6127-6AAD-664E-A045-3C3E72DF6E47}"/>
              </a:ext>
            </a:extLst>
          </p:cNvPr>
          <p:cNvSpPr/>
          <p:nvPr/>
        </p:nvSpPr>
        <p:spPr>
          <a:xfrm>
            <a:off x="9179040" y="5579750"/>
            <a:ext cx="1390220" cy="226472"/>
          </a:xfrm>
          <a:prstGeom prst="rect">
            <a:avLst/>
          </a:prstGeom>
        </p:spPr>
        <p:txBody>
          <a:bodyPr wrap="square">
            <a:spAutoFit/>
          </a:bodyPr>
          <a:lstStyle/>
          <a:p>
            <a:pPr lvl="0">
              <a:lnSpc>
                <a:spcPct val="120000"/>
              </a:lnSpc>
              <a:spcBef>
                <a:spcPts val="1200"/>
              </a:spcBef>
            </a:pPr>
            <a:r>
              <a:rPr lang="en-GB" sz="800" dirty="0">
                <a:latin typeface="Arial" panose="020B0604020202020204" pitchFamily="34" charset="0"/>
                <a:cs typeface="Arial" panose="020B0604020202020204" pitchFamily="34" charset="0"/>
              </a:rPr>
              <a:t>(Source: Qualtrics)</a:t>
            </a:r>
          </a:p>
        </p:txBody>
      </p:sp>
    </p:spTree>
    <p:extLst>
      <p:ext uri="{BB962C8B-B14F-4D97-AF65-F5344CB8AC3E}">
        <p14:creationId xmlns:p14="http://schemas.microsoft.com/office/powerpoint/2010/main" val="2362133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30BE5381-A5B7-5D4C-A574-E9E4FE7E0105}"/>
              </a:ext>
            </a:extLst>
          </p:cNvPr>
          <p:cNvSpPr/>
          <p:nvPr/>
        </p:nvSpPr>
        <p:spPr>
          <a:xfrm>
            <a:off x="0" y="1219565"/>
            <a:ext cx="12192000" cy="1155641"/>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EE85ED4-984D-0D41-A1F3-398D21F254A9}"/>
              </a:ext>
            </a:extLst>
          </p:cNvPr>
          <p:cNvSpPr/>
          <p:nvPr/>
        </p:nvSpPr>
        <p:spPr>
          <a:xfrm>
            <a:off x="856800" y="3247061"/>
            <a:ext cx="5239200" cy="3908762"/>
          </a:xfrm>
          <a:prstGeom prst="rect">
            <a:avLst/>
          </a:prstGeom>
        </p:spPr>
        <p:txBody>
          <a:bodyPr wrap="square">
            <a:spAutoFit/>
          </a:bodyPr>
          <a:lstStyle/>
          <a:p>
            <a:pPr lvl="0">
              <a:spcBef>
                <a:spcPts val="1200"/>
              </a:spcBef>
            </a:pPr>
            <a:r>
              <a:rPr lang="en-GB" sz="1400" b="1" dirty="0">
                <a:latin typeface="Arial" panose="020B0604020202020204" pitchFamily="34" charset="0"/>
                <a:cs typeface="Arial" panose="020B0604020202020204" pitchFamily="34" charset="0"/>
              </a:rPr>
              <a:t>Review and set objectives and OKRs, submit in Workday</a:t>
            </a:r>
          </a:p>
          <a:p>
            <a:pPr lvl="0">
              <a:spcBef>
                <a:spcPts val="1200"/>
              </a:spcBef>
            </a:pPr>
            <a:r>
              <a:rPr lang="en-GB" sz="1400" b="1" dirty="0">
                <a:latin typeface="Arial" panose="020B0604020202020204" pitchFamily="34" charset="0"/>
                <a:cs typeface="Arial" panose="020B0604020202020204" pitchFamily="34" charset="0"/>
              </a:rPr>
              <a:t>Review global job architecture</a:t>
            </a:r>
          </a:p>
          <a:p>
            <a:pPr lvl="0">
              <a:spcBef>
                <a:spcPts val="1200"/>
              </a:spcBef>
            </a:pPr>
            <a:r>
              <a:rPr lang="en-GB" sz="1400" b="1" dirty="0">
                <a:latin typeface="Arial" panose="020B0604020202020204" pitchFamily="34" charset="0"/>
                <a:cs typeface="Arial" panose="020B0604020202020204" pitchFamily="34" charset="0"/>
              </a:rPr>
              <a:t>Ensure completion of training and remaining onboarding tasks</a:t>
            </a:r>
          </a:p>
          <a:p>
            <a:pPr lvl="0">
              <a:spcBef>
                <a:spcPts val="1200"/>
              </a:spcBef>
            </a:pPr>
            <a:r>
              <a:rPr lang="en-GB" sz="1400" b="1" dirty="0">
                <a:latin typeface="Arial" panose="020B0604020202020204" pitchFamily="34" charset="0"/>
                <a:cs typeface="Arial" panose="020B0604020202020204" pitchFamily="34" charset="0"/>
              </a:rPr>
              <a:t>Remind new hire to review </a:t>
            </a:r>
            <a:r>
              <a:rPr lang="en-GB" sz="1400" b="1" dirty="0" err="1">
                <a:latin typeface="Arial" panose="020B0604020202020204" pitchFamily="34" charset="0"/>
                <a:cs typeface="Arial" panose="020B0604020202020204" pitchFamily="34" charset="0"/>
              </a:rPr>
              <a:t>Jazzology</a:t>
            </a:r>
            <a:r>
              <a:rPr lang="en-GB" sz="1400" b="1" dirty="0">
                <a:latin typeface="Arial" panose="020B0604020202020204" pitchFamily="34" charset="0"/>
                <a:cs typeface="Arial" panose="020B0604020202020204" pitchFamily="34" charset="0"/>
              </a:rPr>
              <a:t> curriculum (optional)</a:t>
            </a:r>
          </a:p>
          <a:p>
            <a:pPr lvl="0">
              <a:spcBef>
                <a:spcPts val="1200"/>
              </a:spcBef>
            </a:pPr>
            <a:r>
              <a:rPr lang="en-GB" sz="1400" b="1" dirty="0">
                <a:latin typeface="Arial" panose="020B0604020202020204" pitchFamily="34" charset="0"/>
                <a:cs typeface="Arial" panose="020B0604020202020204" pitchFamily="34" charset="0"/>
              </a:rPr>
              <a:t>Check in on 30-day goals</a:t>
            </a:r>
          </a:p>
          <a:p>
            <a:pPr lvl="0">
              <a:spcBef>
                <a:spcPts val="1200"/>
              </a:spcBef>
            </a:pPr>
            <a:r>
              <a:rPr lang="en-GB" sz="1400" b="1" dirty="0">
                <a:latin typeface="Arial" panose="020B0604020202020204" pitchFamily="34" charset="0"/>
                <a:cs typeface="Arial" panose="020B0604020202020204" pitchFamily="34" charset="0"/>
              </a:rPr>
              <a:t>Ask your new hire to reflect on their first 30 days – What went well? What didn’t go so well? What additional support do they need?</a:t>
            </a:r>
          </a:p>
          <a:p>
            <a:pPr lvl="0">
              <a:spcBef>
                <a:spcPts val="1200"/>
              </a:spcBef>
            </a:pPr>
            <a:r>
              <a:rPr lang="en-GB" sz="1400" b="1" dirty="0">
                <a:latin typeface="Arial" panose="020B0604020202020204" pitchFamily="34" charset="0"/>
                <a:cs typeface="Arial" panose="020B0604020202020204" pitchFamily="34" charset="0"/>
              </a:rPr>
              <a:t>Continue to introduce new hire to others in the company</a:t>
            </a:r>
          </a:p>
          <a:p>
            <a:pPr lvl="0">
              <a:spcBef>
                <a:spcPts val="1200"/>
              </a:spcBef>
            </a:pPr>
            <a:endParaRPr lang="en-GB" sz="1400" b="1" dirty="0">
              <a:latin typeface="Arial" panose="020B0604020202020204" pitchFamily="34" charset="0"/>
              <a:cs typeface="Arial" panose="020B0604020202020204" pitchFamily="34" charset="0"/>
            </a:endParaRPr>
          </a:p>
          <a:p>
            <a:pPr lvl="0">
              <a:spcBef>
                <a:spcPts val="1200"/>
              </a:spcBef>
            </a:pPr>
            <a:endParaRPr lang="en-GB" sz="1400" b="1"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483F6567-AACE-EA42-B47D-68408D371CBA}"/>
              </a:ext>
            </a:extLst>
          </p:cNvPr>
          <p:cNvSpPr/>
          <p:nvPr/>
        </p:nvSpPr>
        <p:spPr>
          <a:xfrm>
            <a:off x="515108" y="3318181"/>
            <a:ext cx="218616" cy="218616"/>
          </a:xfrm>
          <a:prstGeom prst="rect">
            <a:avLst/>
          </a:prstGeom>
          <a:solidFill>
            <a:schemeClr val="bg1"/>
          </a:solidFill>
          <a:ln w="28575">
            <a:solidFill>
              <a:srgbClr val="852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88420E4-50D2-E84D-96A1-4FFE2B030D26}"/>
              </a:ext>
            </a:extLst>
          </p:cNvPr>
          <p:cNvSpPr/>
          <p:nvPr/>
        </p:nvSpPr>
        <p:spPr>
          <a:xfrm>
            <a:off x="1958034" y="2719518"/>
            <a:ext cx="2098651" cy="400110"/>
          </a:xfrm>
          <a:prstGeom prst="rect">
            <a:avLst/>
          </a:prstGeom>
        </p:spPr>
        <p:txBody>
          <a:bodyPr wrap="none">
            <a:spAutoFit/>
          </a:bodyPr>
          <a:lstStyle/>
          <a:p>
            <a:pPr algn="ctr"/>
            <a:r>
              <a:rPr lang="en-US" sz="2000" spc="300" dirty="0">
                <a:solidFill>
                  <a:srgbClr val="852265"/>
                </a:solidFill>
                <a:latin typeface="Arial" panose="020B0604020202020204" pitchFamily="34" charset="0"/>
                <a:ea typeface="Calibri" panose="020F0502020204030204" pitchFamily="34" charset="0"/>
                <a:cs typeface="Times New Roman" panose="02020603050405020304" pitchFamily="18" charset="0"/>
              </a:rPr>
              <a:t>MONTH ONE</a:t>
            </a:r>
            <a:endParaRPr lang="en-US" sz="2000" spc="300" dirty="0">
              <a:solidFill>
                <a:srgbClr val="852265"/>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3" name="Rectangle 22">
            <a:extLst>
              <a:ext uri="{FF2B5EF4-FFF2-40B4-BE49-F238E27FC236}">
                <a16:creationId xmlns:a16="http://schemas.microsoft.com/office/drawing/2014/main" id="{4C97B418-0B39-6144-8F04-1DF336DB0E08}"/>
              </a:ext>
            </a:extLst>
          </p:cNvPr>
          <p:cNvSpPr/>
          <p:nvPr/>
        </p:nvSpPr>
        <p:spPr>
          <a:xfrm>
            <a:off x="3470125" y="282923"/>
            <a:ext cx="5251759" cy="830997"/>
          </a:xfrm>
          <a:prstGeom prst="rect">
            <a:avLst/>
          </a:prstGeom>
        </p:spPr>
        <p:txBody>
          <a:bodyPr wrap="none">
            <a:spAutoFit/>
          </a:bodyPr>
          <a:lstStyle/>
          <a:p>
            <a:pPr algn="ctr"/>
            <a:r>
              <a:rPr lang="en-US" sz="4800" b="1" dirty="0">
                <a:solidFill>
                  <a:srgbClr val="852265"/>
                </a:solidFill>
                <a:latin typeface="Arial" panose="020B0604020202020204" pitchFamily="34" charset="0"/>
                <a:ea typeface="Calibri" panose="020F0502020204030204" pitchFamily="34" charset="0"/>
                <a:cs typeface="Times New Roman" panose="02020603050405020304" pitchFamily="18" charset="0"/>
              </a:rPr>
              <a:t>Ongoing Support</a:t>
            </a:r>
            <a:endParaRPr lang="en-US" sz="4800" dirty="0">
              <a:solidFill>
                <a:srgbClr val="852265"/>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34" name="Rectangle 33">
            <a:extLst>
              <a:ext uri="{FF2B5EF4-FFF2-40B4-BE49-F238E27FC236}">
                <a16:creationId xmlns:a16="http://schemas.microsoft.com/office/drawing/2014/main" id="{C34CCFF5-B9EA-0E42-ACD5-065FEA18D44F}"/>
              </a:ext>
            </a:extLst>
          </p:cNvPr>
          <p:cNvSpPr/>
          <p:nvPr/>
        </p:nvSpPr>
        <p:spPr>
          <a:xfrm>
            <a:off x="515108" y="3667820"/>
            <a:ext cx="218616" cy="218616"/>
          </a:xfrm>
          <a:prstGeom prst="rect">
            <a:avLst/>
          </a:prstGeom>
          <a:solidFill>
            <a:schemeClr val="bg1"/>
          </a:solidFill>
          <a:ln w="28575">
            <a:solidFill>
              <a:srgbClr val="852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8D52309-393D-7946-82A2-6BEB7A0EBAB8}"/>
              </a:ext>
            </a:extLst>
          </p:cNvPr>
          <p:cNvSpPr/>
          <p:nvPr/>
        </p:nvSpPr>
        <p:spPr>
          <a:xfrm>
            <a:off x="515108" y="4616828"/>
            <a:ext cx="218616" cy="218616"/>
          </a:xfrm>
          <a:prstGeom prst="rect">
            <a:avLst/>
          </a:prstGeom>
          <a:solidFill>
            <a:schemeClr val="bg1"/>
          </a:solidFill>
          <a:ln w="28575">
            <a:solidFill>
              <a:srgbClr val="852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3AF86C5-39C9-F74F-AD20-E5E305F67967}"/>
              </a:ext>
            </a:extLst>
          </p:cNvPr>
          <p:cNvSpPr/>
          <p:nvPr/>
        </p:nvSpPr>
        <p:spPr>
          <a:xfrm>
            <a:off x="515108" y="4053900"/>
            <a:ext cx="218616" cy="218616"/>
          </a:xfrm>
          <a:prstGeom prst="rect">
            <a:avLst/>
          </a:prstGeom>
          <a:solidFill>
            <a:schemeClr val="bg1"/>
          </a:solidFill>
          <a:ln w="28575">
            <a:solidFill>
              <a:srgbClr val="852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935E40B-32A2-7945-AF3A-D5076DC5A2BF}"/>
              </a:ext>
            </a:extLst>
          </p:cNvPr>
          <p:cNvSpPr/>
          <p:nvPr/>
        </p:nvSpPr>
        <p:spPr>
          <a:xfrm>
            <a:off x="515108" y="6153908"/>
            <a:ext cx="218616" cy="218616"/>
          </a:xfrm>
          <a:prstGeom prst="rect">
            <a:avLst/>
          </a:prstGeom>
          <a:solidFill>
            <a:schemeClr val="bg1"/>
          </a:solidFill>
          <a:ln w="28575">
            <a:solidFill>
              <a:srgbClr val="852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64A5803-FCB1-0A4A-AF44-E2427D1D733D}"/>
              </a:ext>
            </a:extLst>
          </p:cNvPr>
          <p:cNvSpPr/>
          <p:nvPr/>
        </p:nvSpPr>
        <p:spPr>
          <a:xfrm>
            <a:off x="515108" y="5356973"/>
            <a:ext cx="218616" cy="218616"/>
          </a:xfrm>
          <a:prstGeom prst="rect">
            <a:avLst/>
          </a:prstGeom>
          <a:solidFill>
            <a:schemeClr val="bg1"/>
          </a:solidFill>
          <a:ln w="28575">
            <a:solidFill>
              <a:srgbClr val="852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5E81105-F93D-B945-B6DD-E9F1BD873285}"/>
              </a:ext>
            </a:extLst>
          </p:cNvPr>
          <p:cNvSpPr/>
          <p:nvPr/>
        </p:nvSpPr>
        <p:spPr>
          <a:xfrm>
            <a:off x="515108" y="4960733"/>
            <a:ext cx="218616" cy="218616"/>
          </a:xfrm>
          <a:prstGeom prst="rect">
            <a:avLst/>
          </a:prstGeom>
          <a:solidFill>
            <a:schemeClr val="bg1"/>
          </a:solidFill>
          <a:ln w="28575">
            <a:solidFill>
              <a:srgbClr val="852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010C245-4808-8447-9FAC-A6664CB54974}"/>
              </a:ext>
            </a:extLst>
          </p:cNvPr>
          <p:cNvSpPr/>
          <p:nvPr/>
        </p:nvSpPr>
        <p:spPr>
          <a:xfrm>
            <a:off x="7474105" y="3252057"/>
            <a:ext cx="3879695" cy="307777"/>
          </a:xfrm>
          <a:prstGeom prst="rect">
            <a:avLst/>
          </a:prstGeom>
        </p:spPr>
        <p:txBody>
          <a:bodyPr wrap="square">
            <a:spAutoFit/>
          </a:bodyPr>
          <a:lstStyle/>
          <a:p>
            <a:pPr lvl="0">
              <a:spcBef>
                <a:spcPts val="1200"/>
              </a:spcBef>
            </a:pPr>
            <a:r>
              <a:rPr lang="en-GB" sz="1400" b="1" dirty="0">
                <a:latin typeface="Arial" panose="020B0604020202020204" pitchFamily="34" charset="0"/>
                <a:cs typeface="Arial" panose="020B0604020202020204" pitchFamily="34" charset="0"/>
              </a:rPr>
              <a:t>Check in on 60-day goals</a:t>
            </a:r>
          </a:p>
        </p:txBody>
      </p:sp>
      <p:sp>
        <p:nvSpPr>
          <p:cNvPr id="19" name="Rectangle 18">
            <a:extLst>
              <a:ext uri="{FF2B5EF4-FFF2-40B4-BE49-F238E27FC236}">
                <a16:creationId xmlns:a16="http://schemas.microsoft.com/office/drawing/2014/main" id="{04F3054C-C75B-1443-B4D7-2386503B7AC1}"/>
              </a:ext>
            </a:extLst>
          </p:cNvPr>
          <p:cNvSpPr/>
          <p:nvPr/>
        </p:nvSpPr>
        <p:spPr>
          <a:xfrm>
            <a:off x="7132413" y="3296638"/>
            <a:ext cx="218616" cy="218616"/>
          </a:xfrm>
          <a:prstGeom prst="rect">
            <a:avLst/>
          </a:prstGeom>
          <a:solidFill>
            <a:schemeClr val="bg1"/>
          </a:solidFill>
          <a:ln w="28575">
            <a:solidFill>
              <a:srgbClr val="852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6EEDF9D-5528-2A47-91F7-6BF3464222B2}"/>
              </a:ext>
            </a:extLst>
          </p:cNvPr>
          <p:cNvSpPr/>
          <p:nvPr/>
        </p:nvSpPr>
        <p:spPr>
          <a:xfrm>
            <a:off x="8137020" y="2697975"/>
            <a:ext cx="2135713" cy="400110"/>
          </a:xfrm>
          <a:prstGeom prst="rect">
            <a:avLst/>
          </a:prstGeom>
        </p:spPr>
        <p:txBody>
          <a:bodyPr wrap="none">
            <a:spAutoFit/>
          </a:bodyPr>
          <a:lstStyle/>
          <a:p>
            <a:pPr algn="ctr"/>
            <a:r>
              <a:rPr lang="en-US" sz="2000" spc="300" dirty="0">
                <a:solidFill>
                  <a:srgbClr val="852265"/>
                </a:solidFill>
                <a:latin typeface="Arial" panose="020B0604020202020204" pitchFamily="34" charset="0"/>
                <a:ea typeface="Calibri" panose="020F0502020204030204" pitchFamily="34" charset="0"/>
                <a:cs typeface="Times New Roman" panose="02020603050405020304" pitchFamily="18" charset="0"/>
              </a:rPr>
              <a:t>MONTH TWO</a:t>
            </a:r>
            <a:endParaRPr lang="en-US" sz="2000" spc="300" dirty="0">
              <a:solidFill>
                <a:srgbClr val="852265"/>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5" name="Rectangle 24">
            <a:extLst>
              <a:ext uri="{FF2B5EF4-FFF2-40B4-BE49-F238E27FC236}">
                <a16:creationId xmlns:a16="http://schemas.microsoft.com/office/drawing/2014/main" id="{E8014922-B2A9-9B4A-A066-7E847D7B5ECB}"/>
              </a:ext>
            </a:extLst>
          </p:cNvPr>
          <p:cNvSpPr/>
          <p:nvPr/>
        </p:nvSpPr>
        <p:spPr>
          <a:xfrm>
            <a:off x="7474105" y="4821276"/>
            <a:ext cx="3879695" cy="1261884"/>
          </a:xfrm>
          <a:prstGeom prst="rect">
            <a:avLst/>
          </a:prstGeom>
        </p:spPr>
        <p:txBody>
          <a:bodyPr wrap="square">
            <a:spAutoFit/>
          </a:bodyPr>
          <a:lstStyle/>
          <a:p>
            <a:pPr lvl="0">
              <a:spcBef>
                <a:spcPts val="1200"/>
              </a:spcBef>
            </a:pPr>
            <a:r>
              <a:rPr lang="en-GB" sz="1400" b="1" dirty="0">
                <a:latin typeface="Arial" panose="020B0604020202020204" pitchFamily="34" charset="0"/>
                <a:cs typeface="Arial" panose="020B0604020202020204" pitchFamily="34" charset="0"/>
              </a:rPr>
              <a:t>Check in on 90-day goals</a:t>
            </a:r>
          </a:p>
          <a:p>
            <a:pPr lvl="0">
              <a:spcBef>
                <a:spcPts val="1200"/>
              </a:spcBef>
            </a:pPr>
            <a:r>
              <a:rPr lang="en-GB" sz="1400" b="1" dirty="0">
                <a:latin typeface="Arial" panose="020B0604020202020204" pitchFamily="34" charset="0"/>
                <a:cs typeface="Arial" panose="020B0604020202020204" pitchFamily="34" charset="0"/>
              </a:rPr>
              <a:t>Conduct informal review/reflection on the new hire’s first three months</a:t>
            </a:r>
          </a:p>
          <a:p>
            <a:pPr lvl="0">
              <a:spcBef>
                <a:spcPts val="1200"/>
              </a:spcBef>
            </a:pPr>
            <a:endParaRPr lang="en-GB" sz="1400" b="1"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12756E83-330D-D045-8590-394534E08DD5}"/>
              </a:ext>
            </a:extLst>
          </p:cNvPr>
          <p:cNvSpPr/>
          <p:nvPr/>
        </p:nvSpPr>
        <p:spPr>
          <a:xfrm>
            <a:off x="7132413" y="4865857"/>
            <a:ext cx="218616" cy="218616"/>
          </a:xfrm>
          <a:prstGeom prst="rect">
            <a:avLst/>
          </a:prstGeom>
          <a:solidFill>
            <a:schemeClr val="bg1"/>
          </a:solidFill>
          <a:ln w="28575">
            <a:solidFill>
              <a:srgbClr val="852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02ECFE6-3BC3-4841-A14A-B9D4BCA37F71}"/>
              </a:ext>
            </a:extLst>
          </p:cNvPr>
          <p:cNvSpPr/>
          <p:nvPr/>
        </p:nvSpPr>
        <p:spPr>
          <a:xfrm>
            <a:off x="7961492" y="4267194"/>
            <a:ext cx="2486771" cy="400110"/>
          </a:xfrm>
          <a:prstGeom prst="rect">
            <a:avLst/>
          </a:prstGeom>
        </p:spPr>
        <p:txBody>
          <a:bodyPr wrap="none">
            <a:spAutoFit/>
          </a:bodyPr>
          <a:lstStyle/>
          <a:p>
            <a:pPr algn="ctr"/>
            <a:r>
              <a:rPr lang="en-US" sz="2000" spc="300" dirty="0">
                <a:solidFill>
                  <a:srgbClr val="852265"/>
                </a:solidFill>
                <a:latin typeface="Arial" panose="020B0604020202020204" pitchFamily="34" charset="0"/>
                <a:ea typeface="Calibri" panose="020F0502020204030204" pitchFamily="34" charset="0"/>
                <a:cs typeface="Times New Roman" panose="02020603050405020304" pitchFamily="18" charset="0"/>
              </a:rPr>
              <a:t>MONTH THREE</a:t>
            </a:r>
            <a:endParaRPr lang="en-US" sz="2000" spc="300" dirty="0">
              <a:solidFill>
                <a:srgbClr val="852265"/>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a:extLst>
              <a:ext uri="{FF2B5EF4-FFF2-40B4-BE49-F238E27FC236}">
                <a16:creationId xmlns:a16="http://schemas.microsoft.com/office/drawing/2014/main" id="{1D70134F-19BF-C040-AAA6-92CBF6351A16}"/>
              </a:ext>
            </a:extLst>
          </p:cNvPr>
          <p:cNvSpPr/>
          <p:nvPr/>
        </p:nvSpPr>
        <p:spPr>
          <a:xfrm>
            <a:off x="7132413" y="5262097"/>
            <a:ext cx="218616" cy="218616"/>
          </a:xfrm>
          <a:prstGeom prst="rect">
            <a:avLst/>
          </a:prstGeom>
          <a:solidFill>
            <a:schemeClr val="bg1"/>
          </a:solidFill>
          <a:ln w="28575">
            <a:solidFill>
              <a:srgbClr val="85226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7149398-B9AE-F746-9654-DF5968D8E42F}"/>
              </a:ext>
            </a:extLst>
          </p:cNvPr>
          <p:cNvSpPr/>
          <p:nvPr/>
        </p:nvSpPr>
        <p:spPr>
          <a:xfrm>
            <a:off x="294712" y="1405782"/>
            <a:ext cx="2692400" cy="738664"/>
          </a:xfrm>
          <a:prstGeom prst="rect">
            <a:avLst/>
          </a:prstGeom>
        </p:spPr>
        <p:txBody>
          <a:bodyPr wrap="square">
            <a:spAutoFit/>
          </a:bodyPr>
          <a:lstStyle/>
          <a:p>
            <a:pPr lvl="0" algn="ctr">
              <a:spcBef>
                <a:spcPts val="1200"/>
              </a:spcBef>
            </a:pPr>
            <a:r>
              <a:rPr lang="en-GB" sz="1400" b="1" dirty="0">
                <a:latin typeface="Arial" panose="020B0604020202020204" pitchFamily="34" charset="0"/>
                <a:cs typeface="Arial" panose="020B0604020202020204" pitchFamily="34" charset="0"/>
              </a:rPr>
              <a:t>Provide ongoing, meaningful feedback on performance and expectations</a:t>
            </a:r>
          </a:p>
        </p:txBody>
      </p:sp>
      <p:sp>
        <p:nvSpPr>
          <p:cNvPr id="2" name="Rectangle 1">
            <a:extLst>
              <a:ext uri="{FF2B5EF4-FFF2-40B4-BE49-F238E27FC236}">
                <a16:creationId xmlns:a16="http://schemas.microsoft.com/office/drawing/2014/main" id="{AD4AF61E-FE35-EC4C-9DC7-88336D2EBA12}"/>
              </a:ext>
            </a:extLst>
          </p:cNvPr>
          <p:cNvSpPr/>
          <p:nvPr/>
        </p:nvSpPr>
        <p:spPr>
          <a:xfrm>
            <a:off x="3559079" y="1405782"/>
            <a:ext cx="2397759" cy="738664"/>
          </a:xfrm>
          <a:prstGeom prst="rect">
            <a:avLst/>
          </a:prstGeom>
        </p:spPr>
        <p:txBody>
          <a:bodyPr wrap="square">
            <a:spAutoFit/>
          </a:bodyPr>
          <a:lstStyle/>
          <a:p>
            <a:pPr lvl="0" algn="ctr">
              <a:spcBef>
                <a:spcPts val="1200"/>
              </a:spcBef>
            </a:pPr>
            <a:r>
              <a:rPr lang="en-GB" sz="1400" b="1" dirty="0">
                <a:latin typeface="Arial" panose="020B0604020202020204" pitchFamily="34" charset="0"/>
                <a:cs typeface="Arial" panose="020B0604020202020204" pitchFamily="34" charset="0"/>
              </a:rPr>
              <a:t>Share ongoing learning and development opportunities</a:t>
            </a:r>
          </a:p>
        </p:txBody>
      </p:sp>
      <p:sp>
        <p:nvSpPr>
          <p:cNvPr id="4" name="Rectangle 3">
            <a:extLst>
              <a:ext uri="{FF2B5EF4-FFF2-40B4-BE49-F238E27FC236}">
                <a16:creationId xmlns:a16="http://schemas.microsoft.com/office/drawing/2014/main" id="{506F5B5D-49CD-8D4D-B716-8B1F3DB1396C}"/>
              </a:ext>
            </a:extLst>
          </p:cNvPr>
          <p:cNvSpPr/>
          <p:nvPr/>
        </p:nvSpPr>
        <p:spPr>
          <a:xfrm>
            <a:off x="6658159" y="1405782"/>
            <a:ext cx="2063725" cy="738664"/>
          </a:xfrm>
          <a:prstGeom prst="rect">
            <a:avLst/>
          </a:prstGeom>
        </p:spPr>
        <p:txBody>
          <a:bodyPr wrap="square">
            <a:spAutoFit/>
          </a:bodyPr>
          <a:lstStyle/>
          <a:p>
            <a:pPr lvl="0" algn="ctr">
              <a:spcBef>
                <a:spcPts val="1200"/>
              </a:spcBef>
            </a:pPr>
            <a:r>
              <a:rPr lang="en-GB" sz="1400" b="1" dirty="0">
                <a:latin typeface="Arial" panose="020B0604020202020204" pitchFamily="34" charset="0"/>
                <a:cs typeface="Arial" panose="020B0604020202020204" pitchFamily="34" charset="0"/>
              </a:rPr>
              <a:t>Celebrate</a:t>
            </a:r>
            <a:br>
              <a:rPr lang="en-GB" sz="1400" b="1" dirty="0">
                <a:latin typeface="Arial" panose="020B0604020202020204" pitchFamily="34" charset="0"/>
                <a:cs typeface="Arial" panose="020B0604020202020204" pitchFamily="34" charset="0"/>
              </a:rPr>
            </a:br>
            <a:r>
              <a:rPr lang="en-GB" sz="1400" b="1" dirty="0">
                <a:latin typeface="Arial" panose="020B0604020202020204" pitchFamily="34" charset="0"/>
                <a:cs typeface="Arial" panose="020B0604020202020204" pitchFamily="34" charset="0"/>
              </a:rPr>
              <a:t>individual and team achievements</a:t>
            </a:r>
          </a:p>
        </p:txBody>
      </p:sp>
      <p:sp>
        <p:nvSpPr>
          <p:cNvPr id="5" name="Rectangle 4">
            <a:extLst>
              <a:ext uri="{FF2B5EF4-FFF2-40B4-BE49-F238E27FC236}">
                <a16:creationId xmlns:a16="http://schemas.microsoft.com/office/drawing/2014/main" id="{2A154BDA-F4F6-814F-9105-2E85E76D4DE2}"/>
              </a:ext>
            </a:extLst>
          </p:cNvPr>
          <p:cNvSpPr/>
          <p:nvPr/>
        </p:nvSpPr>
        <p:spPr>
          <a:xfrm>
            <a:off x="8991553" y="1405782"/>
            <a:ext cx="2672008" cy="738664"/>
          </a:xfrm>
          <a:prstGeom prst="rect">
            <a:avLst/>
          </a:prstGeom>
        </p:spPr>
        <p:txBody>
          <a:bodyPr wrap="square">
            <a:spAutoFit/>
          </a:bodyPr>
          <a:lstStyle/>
          <a:p>
            <a:pPr lvl="0" algn="ctr">
              <a:spcBef>
                <a:spcPts val="1200"/>
              </a:spcBef>
            </a:pPr>
            <a:r>
              <a:rPr lang="en-GB" sz="1400" b="1" dirty="0">
                <a:latin typeface="Arial" panose="020B0604020202020204" pitchFamily="34" charset="0"/>
                <a:cs typeface="Arial" panose="020B0604020202020204" pitchFamily="34" charset="0"/>
              </a:rPr>
              <a:t>Listen to and discuss feedback, challenges, concerns</a:t>
            </a:r>
          </a:p>
        </p:txBody>
      </p:sp>
      <p:pic>
        <p:nvPicPr>
          <p:cNvPr id="31" name="Graphic 30">
            <a:extLst>
              <a:ext uri="{FF2B5EF4-FFF2-40B4-BE49-F238E27FC236}">
                <a16:creationId xmlns:a16="http://schemas.microsoft.com/office/drawing/2014/main" id="{337E8804-C4F5-DA42-A5ED-47A7A78E36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0"/>
            <a:ext cx="10515600" cy="158923"/>
          </a:xfrm>
          <a:prstGeom prst="rect">
            <a:avLst/>
          </a:prstGeom>
        </p:spPr>
      </p:pic>
      <p:pic>
        <p:nvPicPr>
          <p:cNvPr id="32" name="Picture 31" descr="A screenshot of a video game&#10;&#10;Description automatically generated with medium confidence">
            <a:extLst>
              <a:ext uri="{FF2B5EF4-FFF2-40B4-BE49-F238E27FC236}">
                <a16:creationId xmlns:a16="http://schemas.microsoft.com/office/drawing/2014/main" id="{BFF4C93D-8612-F24F-A321-30367D89BF26}"/>
              </a:ext>
            </a:extLst>
          </p:cNvPr>
          <p:cNvPicPr>
            <a:picLocks noChangeAspect="1"/>
          </p:cNvPicPr>
          <p:nvPr/>
        </p:nvPicPr>
        <p:blipFill>
          <a:blip r:embed="rId5"/>
          <a:stretch>
            <a:fillRect/>
          </a:stretch>
        </p:blipFill>
        <p:spPr>
          <a:xfrm>
            <a:off x="10448444" y="6445258"/>
            <a:ext cx="1467785" cy="343588"/>
          </a:xfrm>
          <a:prstGeom prst="rect">
            <a:avLst/>
          </a:prstGeom>
        </p:spPr>
      </p:pic>
    </p:spTree>
    <p:extLst>
      <p:ext uri="{BB962C8B-B14F-4D97-AF65-F5344CB8AC3E}">
        <p14:creationId xmlns:p14="http://schemas.microsoft.com/office/powerpoint/2010/main" val="3049435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5893</TotalTime>
  <Words>908</Words>
  <Application>Microsoft Macintosh PowerPoint</Application>
  <PresentationFormat>Widescreen</PresentationFormat>
  <Paragraphs>89</Paragraphs>
  <Slides>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Hayley Woodle</dc:creator>
  <cp:lastModifiedBy>Amy Wang Hernandez</cp:lastModifiedBy>
  <cp:revision>13</cp:revision>
  <dcterms:created xsi:type="dcterms:W3CDTF">2022-01-14T18:32:08Z</dcterms:created>
  <dcterms:modified xsi:type="dcterms:W3CDTF">2022-01-26T20:03:52Z</dcterms:modified>
</cp:coreProperties>
</file>