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1"/>
  </p:notesMasterIdLst>
  <p:handoutMasterIdLst>
    <p:handoutMasterId r:id="rId22"/>
  </p:handoutMasterIdLst>
  <p:sldIdLst>
    <p:sldId id="446" r:id="rId5"/>
    <p:sldId id="447" r:id="rId6"/>
    <p:sldId id="449" r:id="rId7"/>
    <p:sldId id="433" r:id="rId8"/>
    <p:sldId id="455" r:id="rId9"/>
    <p:sldId id="441" r:id="rId10"/>
    <p:sldId id="456" r:id="rId11"/>
    <p:sldId id="457" r:id="rId12"/>
    <p:sldId id="458" r:id="rId13"/>
    <p:sldId id="465" r:id="rId14"/>
    <p:sldId id="463" r:id="rId15"/>
    <p:sldId id="459" r:id="rId16"/>
    <p:sldId id="461" r:id="rId17"/>
    <p:sldId id="460" r:id="rId18"/>
    <p:sldId id="462" r:id="rId19"/>
    <p:sldId id="4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8"/>
    <p:restoredTop sz="94694"/>
  </p:normalViewPr>
  <p:slideViewPr>
    <p:cSldViewPr snapToGrid="0">
      <p:cViewPr varScale="1">
        <p:scale>
          <a:sx n="121" d="100"/>
          <a:sy n="121" d="100"/>
        </p:scale>
        <p:origin x="240" y="17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0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81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6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5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0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38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1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5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1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0262" r="1510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tx1"/>
                </a:solidFill>
              </a:rPr>
              <a:t>DevOps case study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Marcus Kielman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Steps for ci/cd deployment Cont.</a:t>
            </a:r>
          </a:p>
        </p:txBody>
      </p:sp>
      <p:pic>
        <p:nvPicPr>
          <p:cNvPr id="8" name="Picture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CA29F0-D116-2647-AB74-C090E9FE96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r="1182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Deployment pulls images to run deployment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 dirty="0"/>
              <a:t>Three or more </a:t>
            </a:r>
            <a:r>
              <a:rPr lang="en-US" sz="2200" dirty="0" err="1"/>
              <a:t>api’s</a:t>
            </a:r>
            <a:r>
              <a:rPr lang="en-US" sz="2200" dirty="0"/>
              <a:t> communicate with one database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Two types of deployment: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    1. Initial deployment     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        (</a:t>
            </a:r>
            <a:r>
              <a:rPr lang="en-US" sz="2200" dirty="0" err="1"/>
              <a:t>api_maria_kube.yml</a:t>
            </a:r>
            <a:r>
              <a:rPr lang="en-US" sz="22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    2. Update deployment 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        (</a:t>
            </a:r>
            <a:r>
              <a:rPr lang="en-US" sz="2200" dirty="0" err="1"/>
              <a:t>api_kube.yml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77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pic>
        <p:nvPicPr>
          <p:cNvPr id="8" name="Picture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DD1C0E3A-2A5D-2C4E-9D52-9CBCDCC79C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r="-3" b="13541"/>
          <a:stretch/>
        </p:blipFill>
        <p:spPr>
          <a:xfrm>
            <a:off x="1158240" y="643465"/>
            <a:ext cx="4937760" cy="35753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A8C1BF-1FD2-EC45-80E0-EF7F8ED989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93" b="-2"/>
          <a:stretch/>
        </p:blipFill>
        <p:spPr>
          <a:xfrm>
            <a:off x="6096000" y="643465"/>
            <a:ext cx="4949346" cy="178308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807A553-360F-F248-BA7C-BD71481A33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25" b="-1"/>
          <a:stretch/>
        </p:blipFill>
        <p:spPr>
          <a:xfrm>
            <a:off x="6096000" y="2426545"/>
            <a:ext cx="4949344" cy="17922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5205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4649" y="4758638"/>
            <a:ext cx="4310696" cy="145589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Using curl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api_test.py for CI/CD or development testing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kube_test.py for Deployment testing</a:t>
            </a:r>
          </a:p>
        </p:txBody>
      </p:sp>
    </p:spTree>
    <p:extLst>
      <p:ext uri="{BB962C8B-B14F-4D97-AF65-F5344CB8AC3E}">
        <p14:creationId xmlns:p14="http://schemas.microsoft.com/office/powerpoint/2010/main" val="238749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20" name="Picture Placeholder 19" descr="Text&#10;&#10;Description automatically generated">
            <a:extLst>
              <a:ext uri="{FF2B5EF4-FFF2-40B4-BE49-F238E27FC236}">
                <a16:creationId xmlns:a16="http://schemas.microsoft.com/office/drawing/2014/main" id="{A4F3F25A-29FA-BE4B-8D9F-2EB787B749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4" t="-1" r="21468" b="479"/>
          <a:stretch/>
        </p:blipFill>
        <p:spPr>
          <a:xfrm>
            <a:off x="4527804" y="769590"/>
            <a:ext cx="7452395" cy="49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993681"/>
            <a:ext cx="4057840" cy="224942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Challenges and improvisations</a:t>
            </a:r>
          </a:p>
        </p:txBody>
      </p:sp>
      <p:pic>
        <p:nvPicPr>
          <p:cNvPr id="22" name="Picture 21" descr="Chart, line chart, histogram&#10;&#10;Description automatically generated">
            <a:extLst>
              <a:ext uri="{FF2B5EF4-FFF2-40B4-BE49-F238E27FC236}">
                <a16:creationId xmlns:a16="http://schemas.microsoft.com/office/drawing/2014/main" id="{16440BFC-3047-5F4F-AE8F-C08FE8DC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153" y="291084"/>
            <a:ext cx="5096741" cy="3147238"/>
          </a:xfrm>
          <a:prstGeom prst="rect">
            <a:avLst/>
          </a:prstGeom>
        </p:spPr>
      </p:pic>
      <p:pic>
        <p:nvPicPr>
          <p:cNvPr id="20" name="Picture Placeholder 19" descr="Chart, line chart&#10;&#10;Description automatically generated">
            <a:extLst>
              <a:ext uri="{FF2B5EF4-FFF2-40B4-BE49-F238E27FC236}">
                <a16:creationId xmlns:a16="http://schemas.microsoft.com/office/drawing/2014/main" id="{BCEC428B-7A5D-A14F-9930-C24029EF2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1" t="-1167" r="-1" b="1167"/>
          <a:stretch/>
        </p:blipFill>
        <p:spPr>
          <a:xfrm>
            <a:off x="7462345" y="3601309"/>
            <a:ext cx="4193550" cy="26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0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Connecting the API containers to MariaDB database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Adding persistence to Database (Needed to wait) Kubernetes, and deployment control flow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Not Resolved: Automatically Pushing and Merging GitHub repositories</a:t>
            </a:r>
          </a:p>
        </p:txBody>
      </p:sp>
      <p:pic>
        <p:nvPicPr>
          <p:cNvPr id="8" name="Picture Placeholder 7" descr="Text&#10;&#10;Description automatically generated">
            <a:extLst>
              <a:ext uri="{FF2B5EF4-FFF2-40B4-BE49-F238E27FC236}">
                <a16:creationId xmlns:a16="http://schemas.microsoft.com/office/drawing/2014/main" id="{0BC17714-72A2-8540-A95D-FFC36D32218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8502" r="8502"/>
          <a:stretch>
            <a:fillRect/>
          </a:stretch>
        </p:blipFill>
        <p:spPr>
          <a:xfrm>
            <a:off x="6058232" y="952500"/>
            <a:ext cx="4111462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4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Improvisation</a:t>
            </a:r>
          </a:p>
        </p:txBody>
      </p:sp>
      <p:pic>
        <p:nvPicPr>
          <p:cNvPr id="8" name="Picture Placeholder 7" descr="Text&#10;&#10;Description automatically generated">
            <a:extLst>
              <a:ext uri="{FF2B5EF4-FFF2-40B4-BE49-F238E27FC236}">
                <a16:creationId xmlns:a16="http://schemas.microsoft.com/office/drawing/2014/main" id="{6B9B7EC4-7E62-1B48-915C-10D4D0C906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6866" r="3" b="2262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Shell script files that delete test entries from database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Pipfile for additional development</a:t>
            </a:r>
          </a:p>
        </p:txBody>
      </p:sp>
    </p:spTree>
    <p:extLst>
      <p:ext uri="{BB962C8B-B14F-4D97-AF65-F5344CB8AC3E}">
        <p14:creationId xmlns:p14="http://schemas.microsoft.com/office/powerpoint/2010/main" val="55212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Illuminated server room panel">
            <a:extLst>
              <a:ext uri="{FF2B5EF4-FFF2-40B4-BE49-F238E27FC236}">
                <a16:creationId xmlns:a16="http://schemas.microsoft.com/office/drawing/2014/main" id="{C7A7C878-F4FA-4D59-84EE-AEA45AC8C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Additional features for future versions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Getting from all tables in database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Additional SQL inquiries to the database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Selective SQL inquiries to the database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Address missing or new data sent to database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Deployment on AWS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39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7" descr="Cubes connected with a red line">
            <a:extLst>
              <a:ext uri="{FF2B5EF4-FFF2-40B4-BE49-F238E27FC236}">
                <a16:creationId xmlns:a16="http://schemas.microsoft.com/office/drawing/2014/main" id="{7EAF1E0E-0D06-48A8-9099-584402A33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74" r="5744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2239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55563" y="2440100"/>
            <a:ext cx="4485861" cy="3834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Design Phase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Setup Phase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Challenges/Improvisations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phase</a:t>
            </a:r>
          </a:p>
        </p:txBody>
      </p:sp>
      <p:pic>
        <p:nvPicPr>
          <p:cNvPr id="24" name="Picture Placeholder 2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8A5CCCA-4A32-1340-9D0E-72E9824C95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5743517" y="201706"/>
            <a:ext cx="5898757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API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0976" y="2066544"/>
            <a:ext cx="5374494" cy="378834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API is a Flask app container that connects to a MariaDB database container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Allows execution of SQL inquiries through HTTP routes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List of HTTP routes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/</a:t>
            </a:r>
            <a:r>
              <a:rPr lang="en-US" sz="1700">
                <a:solidFill>
                  <a:schemeClr val="bg1"/>
                </a:solidFill>
                <a:sym typeface="Wingdings" pitchFamily="2" charset="2"/>
              </a:rPr>
              <a:t> ---- Main API Page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sym typeface="Wingdings" pitchFamily="2" charset="2"/>
              </a:rPr>
              <a:t>/get_database_table ---- Database Tables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sym typeface="Wingdings" pitchFamily="2" charset="2"/>
              </a:rPr>
              <a:t>/get_database_table/payments ---- Payments Table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sym typeface="Wingdings" pitchFamily="2" charset="2"/>
              </a:rPr>
              <a:t>/get_database_table/customers ---- Customers Table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sym typeface="Wingdings" pitchFamily="2" charset="2"/>
              </a:rPr>
              <a:t>/get_database_table/offices ---- Offices Table</a:t>
            </a: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14" name="Picture Placeholder 13" descr="Text&#10;&#10;Description automatically generated">
            <a:extLst>
              <a:ext uri="{FF2B5EF4-FFF2-40B4-BE49-F238E27FC236}">
                <a16:creationId xmlns:a16="http://schemas.microsoft.com/office/drawing/2014/main" id="{A445DC00-4700-3843-95DC-BC7FB8932D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1385" r="11385"/>
          <a:stretch>
            <a:fillRect/>
          </a:stretch>
        </p:blipFill>
        <p:spPr>
          <a:xfrm>
            <a:off x="8075792" y="365760"/>
            <a:ext cx="2373387" cy="2788920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61105DA0-3275-9942-9697-B7A6475F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106" y="3368894"/>
            <a:ext cx="329076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ci/cd &amp; iac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Rolling Deployment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Simpler and more flexible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Goal: Seamless and expedient deployment that can be improved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Two types of IaC in pipeline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Testing Environment Installation: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	env-playbook.yml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Kubernetes Deployment: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/>
              <a:t>	kube-playbook.yml</a:t>
            </a:r>
          </a:p>
        </p:txBody>
      </p:sp>
      <p:pic>
        <p:nvPicPr>
          <p:cNvPr id="12" name="Picture Placeholder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7AFE33D-FDD8-4C4A-86DD-6A369B8575E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-552" t="33903" r="552" b="16953"/>
          <a:stretch/>
        </p:blipFill>
        <p:spPr>
          <a:xfrm>
            <a:off x="7040880" y="640080"/>
            <a:ext cx="466897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40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Setup phase</a:t>
            </a:r>
          </a:p>
        </p:txBody>
      </p:sp>
      <p:pic>
        <p:nvPicPr>
          <p:cNvPr id="20" name="Picture Placeholder 19" descr="Text&#10;&#10;Description automatically generated">
            <a:extLst>
              <a:ext uri="{FF2B5EF4-FFF2-40B4-BE49-F238E27FC236}">
                <a16:creationId xmlns:a16="http://schemas.microsoft.com/office/drawing/2014/main" id="{EB3B7721-CB2F-7F44-9893-E352A3980D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89" r="-149"/>
          <a:stretch/>
        </p:blipFill>
        <p:spPr>
          <a:xfrm>
            <a:off x="4992414" y="1390864"/>
            <a:ext cx="7041932" cy="37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of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Python 3.9 (Flask, marshmallow, mariadb, requests, flake8, pipenv)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Docker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Git/GitHub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/>
              <a:t>Main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/>
              <a:t>Develop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/>
              <a:t>Stage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/>
              <a:t>Feature Branches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Jenkins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Kubernetes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Notion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2BA9542-F285-4345-B0CF-E5F3037655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-1050" t="-1" r="-2" b="-3"/>
          <a:stretch/>
        </p:blipFill>
        <p:spPr>
          <a:xfrm>
            <a:off x="5008389" y="952500"/>
            <a:ext cx="6211149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8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Steps for development</a:t>
            </a:r>
          </a:p>
        </p:txBody>
      </p:sp>
      <p:pic>
        <p:nvPicPr>
          <p:cNvPr id="9" name="Picture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EE3A2E-437A-404D-99CC-952AE6FE12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" r="45876"/>
          <a:stretch/>
        </p:blipFill>
        <p:spPr>
          <a:xfrm>
            <a:off x="841248" y="2516777"/>
            <a:ext cx="3720242" cy="366018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8124" y="2516777"/>
            <a:ext cx="6652628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" pitchFamily="2" charset="0"/>
              </a:rPr>
              <a:t>pipenv</a:t>
            </a:r>
            <a:r>
              <a:rPr lang="en-US" sz="2200" dirty="0">
                <a:latin typeface="Courier" pitchFamily="2" charset="0"/>
              </a:rPr>
              <a:t> shell &amp;&amp; pip install –r </a:t>
            </a:r>
            <a:r>
              <a:rPr lang="en-US" sz="2200" dirty="0" err="1">
                <a:latin typeface="Courier" pitchFamily="2" charset="0"/>
              </a:rPr>
              <a:t>requirements.txt</a:t>
            </a:r>
            <a:endParaRPr lang="en-US" sz="2200" dirty="0">
              <a:latin typeface="Courier" pitchFamily="2" charset="0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Can also use </a:t>
            </a:r>
            <a:r>
              <a:rPr lang="en-US" sz="1800" dirty="0" err="1"/>
              <a:t>pipenv</a:t>
            </a:r>
            <a:r>
              <a:rPr lang="en-US" sz="1800" dirty="0"/>
              <a:t> to build docker images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Make changes and test locally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Push to feature repository, merge with Stage, and push Stage</a:t>
            </a:r>
          </a:p>
        </p:txBody>
      </p:sp>
    </p:spTree>
    <p:extLst>
      <p:ext uri="{BB962C8B-B14F-4D97-AF65-F5344CB8AC3E}">
        <p14:creationId xmlns:p14="http://schemas.microsoft.com/office/powerpoint/2010/main" val="204549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Steps for ci/cd deployment</a:t>
            </a:r>
          </a:p>
        </p:txBody>
      </p:sp>
      <p:pic>
        <p:nvPicPr>
          <p:cNvPr id="8" name="Picture Placeholder 7" descr="Table&#10;&#10;Description automatically generated">
            <a:extLst>
              <a:ext uri="{FF2B5EF4-FFF2-40B4-BE49-F238E27FC236}">
                <a16:creationId xmlns:a16="http://schemas.microsoft.com/office/drawing/2014/main" id="{DD3391ED-090A-2241-814C-6A2BB222A8E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6670" t="559" r="4095" b="-561"/>
          <a:stretch/>
        </p:blipFill>
        <p:spPr>
          <a:xfrm>
            <a:off x="469392" y="2496310"/>
            <a:ext cx="7077456" cy="37567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Changes in main repository trigger a build in Jenkins and pulls from main branch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Jenkins runs env-</a:t>
            </a:r>
            <a:r>
              <a:rPr lang="en-US" sz="1900" dirty="0" err="1"/>
              <a:t>playbook.yml</a:t>
            </a: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Build and run </a:t>
            </a:r>
            <a:r>
              <a:rPr lang="en-US" sz="1900" dirty="0" err="1"/>
              <a:t>marcuskielman</a:t>
            </a:r>
            <a:r>
              <a:rPr lang="en-US" sz="1900" dirty="0"/>
              <a:t>/</a:t>
            </a:r>
            <a:r>
              <a:rPr lang="en-US" sz="1900" dirty="0" err="1"/>
              <a:t>devops_api</a:t>
            </a:r>
            <a:r>
              <a:rPr lang="en-US" sz="1900" dirty="0"/>
              <a:t> image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Run </a:t>
            </a:r>
            <a:r>
              <a:rPr lang="en-US" sz="1900" dirty="0" err="1"/>
              <a:t>marcuskielman</a:t>
            </a:r>
            <a:r>
              <a:rPr lang="en-US" sz="1900" dirty="0"/>
              <a:t>/</a:t>
            </a:r>
            <a:r>
              <a:rPr lang="en-US" sz="1900" dirty="0" err="1"/>
              <a:t>mariadb</a:t>
            </a:r>
            <a:r>
              <a:rPr lang="en-US" sz="1900" dirty="0"/>
              <a:t> and add persistence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Run </a:t>
            </a:r>
            <a:r>
              <a:rPr lang="en-US" sz="1900" dirty="0" err="1"/>
              <a:t>api_test.py</a:t>
            </a:r>
            <a:r>
              <a:rPr lang="en-US" sz="1900" dirty="0"/>
              <a:t> and curl tests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Trigger Ansible to run </a:t>
            </a:r>
            <a:r>
              <a:rPr lang="en-US" sz="1900" dirty="0" err="1"/>
              <a:t>kube-playbook.yml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1045199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435</Words>
  <Application>Microsoft Macintosh PowerPoint</Application>
  <PresentationFormat>Widescreen</PresentationFormat>
  <Paragraphs>89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</vt:lpstr>
      <vt:lpstr>Segoe UI</vt:lpstr>
      <vt:lpstr>Segoe UI Light</vt:lpstr>
      <vt:lpstr>Balancing Act</vt:lpstr>
      <vt:lpstr>Wellspring</vt:lpstr>
      <vt:lpstr>Star of the show</vt:lpstr>
      <vt:lpstr>Amusements</vt:lpstr>
      <vt:lpstr>DevOps case study Marcus Kielman</vt:lpstr>
      <vt:lpstr>introduction</vt:lpstr>
      <vt:lpstr>Design phase</vt:lpstr>
      <vt:lpstr>API design</vt:lpstr>
      <vt:lpstr>ci/cd &amp; iac pipeline</vt:lpstr>
      <vt:lpstr>Setup phase</vt:lpstr>
      <vt:lpstr>List of resources</vt:lpstr>
      <vt:lpstr>Steps for development</vt:lpstr>
      <vt:lpstr>Steps for ci/cd deployment</vt:lpstr>
      <vt:lpstr>Steps for ci/cd deployment Cont.</vt:lpstr>
      <vt:lpstr>Testing</vt:lpstr>
      <vt:lpstr>Demonstration</vt:lpstr>
      <vt:lpstr>Challenges and improvisations</vt:lpstr>
      <vt:lpstr>challenges</vt:lpstr>
      <vt:lpstr>Improvisation</vt:lpstr>
      <vt:lpstr>Additional features for future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2022-01-31T02:23:14Z</dcterms:modified>
</cp:coreProperties>
</file>