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_rels/.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s/_rels/slide18.xml.rels" ContentType="application/vnd.openxmlformats-package.relationships+xml"/>
  <Override PartName="/ppt/slides/_rels/slide11.xml.rels" ContentType="application/vnd.openxmlformats-package.relationships+xml"/>
  <Override PartName="/ppt/slides/_rels/slide17.xml.rels" ContentType="application/vnd.openxmlformats-package.relationships+xml"/>
  <Override PartName="/ppt/slides/_rels/slide10.xml.rels" ContentType="application/vnd.openxmlformats-package.relationships+xml"/>
  <Override PartName="/ppt/slides/_rels/slide16.xml.rels" ContentType="application/vnd.openxmlformats-package.relationships+xml"/>
  <Override PartName="/ppt/slides/_rels/slide14.xml.rels" ContentType="application/vnd.openxmlformats-package.relationships+xml"/>
  <Override PartName="/ppt/slides/_rels/slide30.xml.rels" ContentType="application/vnd.openxmlformats-package.relationships+xml"/>
  <Override PartName="/ppt/slides/_rels/slide22.xml.rels" ContentType="application/vnd.openxmlformats-package.relationships+xml"/>
  <Override PartName="/ppt/slides/_rels/slide12.xml.rels" ContentType="application/vnd.openxmlformats-package.relationships+xml"/>
  <Override PartName="/ppt/slides/_rels/slide4.xml.rels" ContentType="application/vnd.openxmlformats-package.relationships+xml"/>
  <Override PartName="/ppt/slides/_rels/slide8.xml.rels" ContentType="application/vnd.openxmlformats-package.relationships+xml"/>
  <Override PartName="/ppt/slides/_rels/slide23.xml.rels" ContentType="application/vnd.openxmlformats-package.relationships+xml"/>
  <Override PartName="/ppt/slides/_rels/slide1.xml.rels" ContentType="application/vnd.openxmlformats-package.relationships+xml"/>
  <Override PartName="/ppt/slides/_rels/slide7.xml.rels" ContentType="application/vnd.openxmlformats-package.relationships+xml"/>
  <Override PartName="/ppt/slides/_rels/slide29.xml.rels" ContentType="application/vnd.openxmlformats-package.relationships+xml"/>
  <Override PartName="/ppt/slides/_rels/slide15.xml.rels" ContentType="application/vnd.openxmlformats-package.relationships+xml"/>
  <Override PartName="/ppt/slides/_rels/slide20.xml.rels" ContentType="application/vnd.openxmlformats-package.relationships+xml"/>
  <Override PartName="/ppt/slides/_rels/slide31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27.xml.rels" ContentType="application/vnd.openxmlformats-package.relationships+xml"/>
  <Override PartName="/ppt/slides/_rels/slide21.xml.rels" ContentType="application/vnd.openxmlformats-package.relationships+xml"/>
  <Override PartName="/ppt/slides/_rels/slide28.xml.rels" ContentType="application/vnd.openxmlformats-package.relationships+xml"/>
  <Override PartName="/ppt/slides/_rels/slide6.xml.rels" ContentType="application/vnd.openxmlformats-package.relationships+xml"/>
  <Override PartName="/ppt/slides/_rels/slide26.xml.rels" ContentType="application/vnd.openxmlformats-package.relationships+xml"/>
  <Override PartName="/ppt/slides/_rels/slide2.xml.rels" ContentType="application/vnd.openxmlformats-package.relationships+xml"/>
  <Override PartName="/ppt/slides/_rels/slide24.xml.rels" ContentType="application/vnd.openxmlformats-package.relationships+xml"/>
  <Override PartName="/ppt/slides/_rels/slide3.xml.rels" ContentType="application/vnd.openxmlformats-package.relationships+xml"/>
  <Override PartName="/ppt/slides/_rels/slide25.xml.rels" ContentType="application/vnd.openxmlformats-package.relationships+xml"/>
  <Override PartName="/ppt/slides/_rels/slide9.xml.rels" ContentType="application/vnd.openxmlformats-package.relationships+xml"/>
  <Override PartName="/ppt/slides/_rels/slide19.xml.rels" ContentType="application/vnd.openxmlformats-package.relationships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25.xml" ContentType="application/vnd.openxmlformats-officedocument.presentationml.slide+xml"/>
  <Override PartName="/ppt/slides/slide4.xml" ContentType="application/vnd.openxmlformats-officedocument.presentationml.slide+xml"/>
  <Override PartName="/ppt/slides/slide26.xml" ContentType="application/vnd.openxmlformats-officedocument.presentationml.slide+xml"/>
  <Override PartName="/ppt/slides/slide5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6.xml" ContentType="application/vnd.openxmlformats-officedocument.presentationml.slide+xml"/>
  <Override PartName="/ppt/slides/slide20.xml" ContentType="application/vnd.openxmlformats-officedocument.presentationml.slide+xml"/>
  <Override PartName="/ppt/slides/slide29.xml" ContentType="application/vnd.openxmlformats-officedocument.presentationml.slide+xml"/>
  <Override PartName="/ppt/slides/slide7.xml" ContentType="application/vnd.openxmlformats-officedocument.presentationml.slide+xml"/>
  <Override PartName="/ppt/slides/slide21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2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23.xml" ContentType="application/vnd.openxmlformats-officedocument.presentationml.slide+xml"/>
  <Override PartName="/ppt/slides/slide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30.xml" ContentType="application/vnd.openxmlformats-officedocument.presentationml.slide+xml"/>
  <Override PartName="/ppt/slides/slide15.xml" ContentType="application/vnd.openxmlformats-officedocument.presentationml.slide+xml"/>
  <Override PartName="/ppt/slides/slide31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6.png" ContentType="image/png"/>
  <Override PartName="/ppt/media/image21.png" ContentType="image/png"/>
  <Override PartName="/ppt/media/image11.png" ContentType="image/png"/>
  <Override PartName="/ppt/media/image7.png" ContentType="image/png"/>
  <Override PartName="/ppt/media/image22.png" ContentType="image/png"/>
  <Override PartName="/ppt/media/image8.png" ContentType="image/png"/>
  <Override PartName="/ppt/media/image23.png" ContentType="image/png"/>
  <Override PartName="/ppt/media/image24.png" ContentType="image/png"/>
  <Override PartName="/ppt/media/image9.png" ContentType="image/png"/>
  <Override PartName="/ppt/media/image10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5.png" ContentType="image/png"/>
  <Override PartName="/ppt/media/image20.png" ContentType="image/png"/>
  <Override PartName="/ppt/media/image27.png" ContentType="image/png"/>
  <Override PartName="/ppt/media/image25.png" ContentType="image/png"/>
  <Override PartName="/ppt/media/image19.png" ContentType="image/png"/>
  <Override PartName="/ppt/media/image26.png" ContentType="image/png"/>
  <Override PartName="/ppt/media/image28.png" ContentType="image/png"/>
  <Override PartName="/ppt/presProps.xml" ContentType="application/vnd.openxmlformats-officedocument.presentationml.presPro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</p:sldIdLst>
  <p:sldSz cx="10080625" cy="567055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2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280" cy="4386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2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280" cy="4386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hyperlink" Target="https://github.com/marcus-yeagle/react-tutorial" TargetMode="External"/><Relationship Id="rId2" Type="http://schemas.openxmlformats.org/officeDocument/2006/relationships/hyperlink" Target="https://react.dev/learn/tutorial-tic-tac-toe" TargetMode="External"/><Relationship Id="rId3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png"/><Relationship Id="rId3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04000" y="130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React + A.I.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subTitle"/>
          </p:nvPr>
        </p:nvSpPr>
        <p:spPr>
          <a:xfrm>
            <a:off x="504000" y="128412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800" spc="-1" strike="noStrike">
                <a:latin typeface="Arial"/>
              </a:rPr>
              <a:t>Building modern Web components using LLMs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78" name="" descr=""/>
          <p:cNvPicPr/>
          <p:nvPr/>
        </p:nvPicPr>
        <p:blipFill>
          <a:blip r:embed="rId1"/>
          <a:stretch/>
        </p:blipFill>
        <p:spPr>
          <a:xfrm>
            <a:off x="2514600" y="3405600"/>
            <a:ext cx="2514600" cy="1600200"/>
          </a:xfrm>
          <a:prstGeom prst="rect">
            <a:avLst/>
          </a:prstGeom>
          <a:ln w="0">
            <a:noFill/>
          </a:ln>
        </p:spPr>
      </p:pic>
      <p:pic>
        <p:nvPicPr>
          <p:cNvPr id="79" name="" descr=""/>
          <p:cNvPicPr/>
          <p:nvPr/>
        </p:nvPicPr>
        <p:blipFill>
          <a:blip r:embed="rId2"/>
          <a:stretch/>
        </p:blipFill>
        <p:spPr>
          <a:xfrm>
            <a:off x="4221000" y="3079800"/>
            <a:ext cx="3886200" cy="2286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  <a:ea typeface="PingFang SC"/>
              </a:rPr>
              <a:t>React 101 - Components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03" name=""/>
          <p:cNvSpPr/>
          <p:nvPr/>
        </p:nvSpPr>
        <p:spPr>
          <a:xfrm>
            <a:off x="914400" y="1172520"/>
            <a:ext cx="8229240" cy="1369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latin typeface="Arial"/>
              </a:rPr>
              <a:t>In React, a </a:t>
            </a:r>
            <a:r>
              <a:rPr b="1" lang="en-US" sz="1400" spc="-1" strike="noStrike">
                <a:latin typeface="Arial"/>
              </a:rPr>
              <a:t>component</a:t>
            </a:r>
            <a:r>
              <a:rPr b="0" lang="en-US" sz="1400" spc="-1" strike="noStrike">
                <a:latin typeface="Arial"/>
              </a:rPr>
              <a:t> is a piece of reusable code that represents a part of a user interface. Components are used to </a:t>
            </a:r>
            <a:r>
              <a:rPr b="0" lang="en-US" sz="1400" spc="-1" strike="noStrike" u="sng">
                <a:uFillTx/>
                <a:latin typeface="Arial"/>
              </a:rPr>
              <a:t>render, manage, and update the UI elements</a:t>
            </a:r>
            <a:r>
              <a:rPr b="0" lang="en-US" sz="1400" spc="-1" strike="noStrike">
                <a:latin typeface="Arial"/>
              </a:rPr>
              <a:t> in your application. Let’s look at the component line by line to see what’s going on: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04" name=""/>
          <p:cNvSpPr/>
          <p:nvPr/>
        </p:nvSpPr>
        <p:spPr>
          <a:xfrm>
            <a:off x="2286000" y="2838960"/>
            <a:ext cx="3885840" cy="959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Arial"/>
              </a:rPr>
              <a:t>export default function Square() {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Arial"/>
              </a:rPr>
              <a:t>  </a:t>
            </a:r>
            <a:r>
              <a:rPr b="0" lang="en-US" sz="1000" spc="-1" strike="noStrike">
                <a:latin typeface="Arial"/>
              </a:rPr>
              <a:t>return &lt;button className="square"&gt;X&lt;/button&gt;;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Arial"/>
              </a:rPr>
              <a:t>}</a:t>
            </a:r>
            <a:endParaRPr b="0" lang="en-US" sz="1000" spc="-1" strike="noStrike">
              <a:latin typeface="Arial"/>
            </a:endParaRPr>
          </a:p>
        </p:txBody>
      </p:sp>
      <p:pic>
        <p:nvPicPr>
          <p:cNvPr id="105" name="" descr=""/>
          <p:cNvPicPr/>
          <p:nvPr/>
        </p:nvPicPr>
        <p:blipFill>
          <a:blip r:embed="rId1"/>
          <a:stretch/>
        </p:blipFill>
        <p:spPr>
          <a:xfrm>
            <a:off x="7088400" y="2851200"/>
            <a:ext cx="1037880" cy="1037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React 101 - Components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07" name=""/>
          <p:cNvSpPr/>
          <p:nvPr/>
        </p:nvSpPr>
        <p:spPr>
          <a:xfrm>
            <a:off x="914400" y="1172520"/>
            <a:ext cx="8229240" cy="1369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latin typeface="Arial"/>
              </a:rPr>
              <a:t>In React, a </a:t>
            </a:r>
            <a:r>
              <a:rPr b="1" lang="en-US" sz="1400" spc="-1" strike="noStrike">
                <a:latin typeface="Arial"/>
              </a:rPr>
              <a:t>component</a:t>
            </a:r>
            <a:r>
              <a:rPr b="0" lang="en-US" sz="1400" spc="-1" strike="noStrike">
                <a:latin typeface="Arial"/>
              </a:rPr>
              <a:t> is a piece of reusable code that represents a part of a user interface. Components are used to </a:t>
            </a:r>
            <a:r>
              <a:rPr b="0" lang="en-US" sz="1400" spc="-1" strike="noStrike" u="sng">
                <a:uFillTx/>
                <a:latin typeface="Arial"/>
              </a:rPr>
              <a:t>render, manage, and update the UI elements</a:t>
            </a:r>
            <a:r>
              <a:rPr b="0" lang="en-US" sz="1400" spc="-1" strike="noStrike">
                <a:latin typeface="Arial"/>
              </a:rPr>
              <a:t> in your application. Let’s look at the component line by line to see what’s going on: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08" name=""/>
          <p:cNvSpPr/>
          <p:nvPr/>
        </p:nvSpPr>
        <p:spPr>
          <a:xfrm>
            <a:off x="2286000" y="2838960"/>
            <a:ext cx="3885840" cy="959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Arial"/>
              </a:rPr>
              <a:t>export default </a:t>
            </a:r>
            <a:r>
              <a:rPr b="1" lang="en-US" sz="1000" spc="-1" strike="noStrike">
                <a:latin typeface="Arial"/>
              </a:rPr>
              <a:t>function Square()</a:t>
            </a:r>
            <a:r>
              <a:rPr b="0" lang="en-US" sz="1000" spc="-1" strike="noStrike">
                <a:latin typeface="Arial"/>
              </a:rPr>
              <a:t> {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Arial"/>
              </a:rPr>
              <a:t>  </a:t>
            </a:r>
            <a:r>
              <a:rPr b="1" lang="en-US" sz="1000" spc="-1" strike="noStrike">
                <a:latin typeface="Arial"/>
              </a:rPr>
              <a:t>return</a:t>
            </a:r>
            <a:r>
              <a:rPr b="0" lang="en-US" sz="1000" spc="-1" strike="noStrike">
                <a:latin typeface="Arial"/>
              </a:rPr>
              <a:t> </a:t>
            </a:r>
            <a:r>
              <a:rPr b="0" lang="en-US" sz="1000" spc="-1" strike="noStrike" u="sng">
                <a:uFillTx/>
                <a:latin typeface="Arial"/>
              </a:rPr>
              <a:t>&lt;button className="square"&gt;X&lt;/button&gt;;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Arial"/>
              </a:rPr>
              <a:t>}</a:t>
            </a:r>
            <a:endParaRPr b="0" lang="en-US" sz="1000" spc="-1" strike="noStrike">
              <a:latin typeface="Arial"/>
            </a:endParaRPr>
          </a:p>
        </p:txBody>
      </p:sp>
      <p:pic>
        <p:nvPicPr>
          <p:cNvPr id="109" name="" descr=""/>
          <p:cNvPicPr/>
          <p:nvPr/>
        </p:nvPicPr>
        <p:blipFill>
          <a:blip r:embed="rId1"/>
          <a:stretch/>
        </p:blipFill>
        <p:spPr>
          <a:xfrm>
            <a:off x="7086600" y="2847960"/>
            <a:ext cx="1037880" cy="1037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React 101 - Components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1" name=""/>
          <p:cNvSpPr/>
          <p:nvPr/>
        </p:nvSpPr>
        <p:spPr>
          <a:xfrm>
            <a:off x="1779840" y="2038680"/>
            <a:ext cx="5112000" cy="242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Arial"/>
              </a:rPr>
              <a:t>export default function Square() {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Arial"/>
              </a:rPr>
              <a:t>return (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Arial"/>
              </a:rPr>
              <a:t>     </a:t>
            </a:r>
            <a:r>
              <a:rPr b="0" lang="en-US" sz="1000" spc="-1" strike="noStrike">
                <a:latin typeface="Arial"/>
              </a:rPr>
              <a:t>&lt;&gt;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Arial"/>
              </a:rPr>
              <a:t>	</a:t>
            </a:r>
            <a:r>
              <a:rPr b="0" lang="en-US" sz="1000" spc="-1" strike="noStrike">
                <a:latin typeface="Arial"/>
              </a:rPr>
              <a:t>&lt;button className="square"&gt;X&lt;/button&gt;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Arial"/>
              </a:rPr>
              <a:t>             </a:t>
            </a:r>
            <a:r>
              <a:rPr b="0" lang="en-US" sz="1000" spc="-1" strike="noStrike">
                <a:latin typeface="Arial"/>
              </a:rPr>
              <a:t>&lt;button className="square"&gt;X&lt;/button&gt;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Arial"/>
              </a:rPr>
              <a:t>    </a:t>
            </a:r>
            <a:r>
              <a:rPr b="0" lang="en-US" sz="1000" spc="-1" strike="noStrike">
                <a:latin typeface="Arial"/>
              </a:rPr>
              <a:t>&lt;/&gt;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Arial"/>
              </a:rPr>
              <a:t> </a:t>
            </a:r>
            <a:r>
              <a:rPr b="0" lang="en-US" sz="1000" spc="-1" strike="noStrike">
                <a:latin typeface="Arial"/>
              </a:rPr>
              <a:t>);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Arial"/>
              </a:rPr>
              <a:t>}</a:t>
            </a:r>
            <a:endParaRPr b="0" lang="en-US" sz="1000" spc="-1" strike="noStrike">
              <a:latin typeface="Arial"/>
            </a:endParaRPr>
          </a:p>
        </p:txBody>
      </p:sp>
      <p:pic>
        <p:nvPicPr>
          <p:cNvPr id="112" name="" descr=""/>
          <p:cNvPicPr/>
          <p:nvPr/>
        </p:nvPicPr>
        <p:blipFill>
          <a:blip r:embed="rId1"/>
          <a:stretch/>
        </p:blipFill>
        <p:spPr>
          <a:xfrm>
            <a:off x="6400800" y="2514600"/>
            <a:ext cx="1737720" cy="992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React 101 - Components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4" name=""/>
          <p:cNvSpPr/>
          <p:nvPr/>
        </p:nvSpPr>
        <p:spPr>
          <a:xfrm>
            <a:off x="1782000" y="1924560"/>
            <a:ext cx="4114440" cy="959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Arial"/>
              </a:rPr>
              <a:t>function Square({ </a:t>
            </a:r>
            <a:r>
              <a:rPr b="0" lang="en-US" sz="1000" spc="-1" strike="noStrike" u="sng">
                <a:uFillTx/>
                <a:latin typeface="Arial"/>
              </a:rPr>
              <a:t>value</a:t>
            </a:r>
            <a:r>
              <a:rPr b="0" lang="en-US" sz="1000" spc="-1" strike="noStrike">
                <a:latin typeface="Arial"/>
              </a:rPr>
              <a:t> }) {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Arial"/>
              </a:rPr>
              <a:t>   </a:t>
            </a:r>
            <a:r>
              <a:rPr b="0" lang="en-US" sz="1000" spc="-1" strike="noStrike">
                <a:latin typeface="Arial"/>
              </a:rPr>
              <a:t>return &lt;button className="square"&gt;value&lt;/button&gt;;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Arial"/>
              </a:rPr>
              <a:t>}</a:t>
            </a:r>
            <a:endParaRPr b="0" lang="en-US" sz="1000" spc="-1" strike="noStrike">
              <a:latin typeface="Arial"/>
            </a:endParaRPr>
          </a:p>
        </p:txBody>
      </p:sp>
      <p:pic>
        <p:nvPicPr>
          <p:cNvPr id="115" name="" descr=""/>
          <p:cNvPicPr/>
          <p:nvPr/>
        </p:nvPicPr>
        <p:blipFill>
          <a:blip r:embed="rId1"/>
          <a:stretch/>
        </p:blipFill>
        <p:spPr>
          <a:xfrm>
            <a:off x="6510960" y="2300760"/>
            <a:ext cx="1946880" cy="1585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React 101 - Components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7" name=""/>
          <p:cNvSpPr/>
          <p:nvPr/>
        </p:nvSpPr>
        <p:spPr>
          <a:xfrm>
            <a:off x="1821960" y="2309760"/>
            <a:ext cx="4121280" cy="81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Arial"/>
              </a:rPr>
              <a:t>function Square({ </a:t>
            </a:r>
            <a:r>
              <a:rPr b="0" lang="en-US" sz="1000" spc="-1" strike="noStrike" u="sng">
                <a:uFillTx/>
                <a:latin typeface="Arial"/>
              </a:rPr>
              <a:t>value</a:t>
            </a:r>
            <a:r>
              <a:rPr b="0" lang="en-US" sz="1000" spc="-1" strike="noStrike">
                <a:latin typeface="Arial"/>
              </a:rPr>
              <a:t> }) {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Arial"/>
              </a:rPr>
              <a:t>   </a:t>
            </a:r>
            <a:r>
              <a:rPr b="0" lang="en-US" sz="1000" spc="-1" strike="noStrike">
                <a:latin typeface="Arial"/>
              </a:rPr>
              <a:t>return &lt;button className="square"&gt;{</a:t>
            </a:r>
            <a:r>
              <a:rPr b="0" lang="en-US" sz="1000" spc="-1" strike="noStrike" u="sng">
                <a:uFillTx/>
                <a:latin typeface="Arial"/>
              </a:rPr>
              <a:t>value</a:t>
            </a:r>
            <a:r>
              <a:rPr b="0" lang="en-US" sz="1000" spc="-1" strike="noStrike">
                <a:latin typeface="Arial"/>
              </a:rPr>
              <a:t>}&lt;/button&gt;;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Arial"/>
              </a:rPr>
              <a:t>}</a:t>
            </a:r>
            <a:endParaRPr b="0" lang="en-US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React 101 - Components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9" name=""/>
          <p:cNvSpPr/>
          <p:nvPr/>
        </p:nvSpPr>
        <p:spPr>
          <a:xfrm>
            <a:off x="1821960" y="2309760"/>
            <a:ext cx="4121280" cy="81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Arial"/>
              </a:rPr>
              <a:t>function Square({ </a:t>
            </a:r>
            <a:r>
              <a:rPr b="0" lang="en-US" sz="1000" spc="-1" strike="noStrike" u="sng">
                <a:uFillTx/>
                <a:latin typeface="Arial"/>
              </a:rPr>
              <a:t>value</a:t>
            </a:r>
            <a:r>
              <a:rPr b="0" lang="en-US" sz="1000" spc="-1" strike="noStrike">
                <a:latin typeface="Arial"/>
              </a:rPr>
              <a:t> }) {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Arial"/>
              </a:rPr>
              <a:t>   </a:t>
            </a:r>
            <a:r>
              <a:rPr b="0" lang="en-US" sz="1000" spc="-1" strike="noStrike">
                <a:latin typeface="Arial"/>
              </a:rPr>
              <a:t>return &lt;button className="square"&gt;{</a:t>
            </a:r>
            <a:r>
              <a:rPr b="0" lang="en-US" sz="1000" spc="-1" strike="noStrike" u="sng">
                <a:uFillTx/>
                <a:latin typeface="Arial"/>
              </a:rPr>
              <a:t>value</a:t>
            </a:r>
            <a:r>
              <a:rPr b="0" lang="en-US" sz="1000" spc="-1" strike="noStrike">
                <a:latin typeface="Arial"/>
              </a:rPr>
              <a:t>}&lt;/button&gt;;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Arial"/>
              </a:rPr>
              <a:t>}</a:t>
            </a:r>
            <a:endParaRPr b="0" lang="en-US" sz="1000" spc="-1" strike="noStrike">
              <a:latin typeface="Arial"/>
            </a:endParaRPr>
          </a:p>
        </p:txBody>
      </p:sp>
      <p:pic>
        <p:nvPicPr>
          <p:cNvPr id="120" name="" descr=""/>
          <p:cNvPicPr/>
          <p:nvPr/>
        </p:nvPicPr>
        <p:blipFill>
          <a:blip r:embed="rId1"/>
          <a:stretch/>
        </p:blipFill>
        <p:spPr>
          <a:xfrm>
            <a:off x="6400800" y="2514600"/>
            <a:ext cx="1946880" cy="1953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React 101 - Components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22" name="" descr=""/>
          <p:cNvPicPr/>
          <p:nvPr/>
        </p:nvPicPr>
        <p:blipFill>
          <a:blip r:embed="rId1"/>
          <a:stretch/>
        </p:blipFill>
        <p:spPr>
          <a:xfrm>
            <a:off x="7228800" y="2298600"/>
            <a:ext cx="1946880" cy="1953360"/>
          </a:xfrm>
          <a:prstGeom prst="rect">
            <a:avLst/>
          </a:prstGeom>
          <a:ln w="0">
            <a:noFill/>
          </a:ln>
        </p:spPr>
      </p:pic>
      <p:pic>
        <p:nvPicPr>
          <p:cNvPr id="123" name="" descr=""/>
          <p:cNvPicPr/>
          <p:nvPr/>
        </p:nvPicPr>
        <p:blipFill>
          <a:blip r:embed="rId2"/>
          <a:stretch/>
        </p:blipFill>
        <p:spPr>
          <a:xfrm>
            <a:off x="529200" y="1828800"/>
            <a:ext cx="5943240" cy="2742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React 101 - Components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25" name="" descr=""/>
          <p:cNvPicPr/>
          <p:nvPr/>
        </p:nvPicPr>
        <p:blipFill>
          <a:blip r:embed="rId1"/>
          <a:stretch/>
        </p:blipFill>
        <p:spPr>
          <a:xfrm>
            <a:off x="6316560" y="2008800"/>
            <a:ext cx="2573280" cy="2527920"/>
          </a:xfrm>
          <a:prstGeom prst="rect">
            <a:avLst/>
          </a:prstGeom>
          <a:ln w="0">
            <a:noFill/>
          </a:ln>
        </p:spPr>
      </p:pic>
      <p:sp>
        <p:nvSpPr>
          <p:cNvPr id="126" name=""/>
          <p:cNvSpPr/>
          <p:nvPr/>
        </p:nvSpPr>
        <p:spPr>
          <a:xfrm>
            <a:off x="6448680" y="1596240"/>
            <a:ext cx="2237760" cy="232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Arial"/>
              </a:rPr>
              <a:t>['O', null, 'X', 'X', 'X', 'O', 'O', null, null]</a:t>
            </a:r>
            <a:endParaRPr b="0" lang="en-US" sz="1000" spc="-1" strike="noStrike">
              <a:latin typeface="Arial"/>
            </a:endParaRPr>
          </a:p>
        </p:txBody>
      </p:sp>
      <p:pic>
        <p:nvPicPr>
          <p:cNvPr id="127" name="" descr=""/>
          <p:cNvPicPr/>
          <p:nvPr/>
        </p:nvPicPr>
        <p:blipFill>
          <a:blip r:embed="rId2"/>
          <a:stretch/>
        </p:blipFill>
        <p:spPr>
          <a:xfrm>
            <a:off x="444600" y="1280520"/>
            <a:ext cx="5486040" cy="3885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React 101 - Components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29" name="" descr=""/>
          <p:cNvPicPr/>
          <p:nvPr/>
        </p:nvPicPr>
        <p:blipFill>
          <a:blip r:embed="rId1"/>
          <a:stretch/>
        </p:blipFill>
        <p:spPr>
          <a:xfrm>
            <a:off x="1371600" y="1828800"/>
            <a:ext cx="7276320" cy="940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React 101 - Components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31" name="" descr=""/>
          <p:cNvPicPr/>
          <p:nvPr/>
        </p:nvPicPr>
        <p:blipFill>
          <a:blip r:embed="rId1"/>
          <a:stretch/>
        </p:blipFill>
        <p:spPr>
          <a:xfrm>
            <a:off x="1403280" y="2990160"/>
            <a:ext cx="7251120" cy="1949040"/>
          </a:xfrm>
          <a:prstGeom prst="rect">
            <a:avLst/>
          </a:prstGeom>
          <a:ln w="0">
            <a:noFill/>
          </a:ln>
        </p:spPr>
      </p:pic>
      <p:pic>
        <p:nvPicPr>
          <p:cNvPr id="132" name="" descr=""/>
          <p:cNvPicPr/>
          <p:nvPr/>
        </p:nvPicPr>
        <p:blipFill>
          <a:blip r:embed="rId2"/>
          <a:stretch/>
        </p:blipFill>
        <p:spPr>
          <a:xfrm>
            <a:off x="1371600" y="1828800"/>
            <a:ext cx="7276320" cy="940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React 101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504000" y="2057400"/>
            <a:ext cx="9071280" cy="251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615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en-US" sz="1400" spc="-1" strike="noStrike" u="sng">
                <a:solidFill>
                  <a:srgbClr val="0000ff"/>
                </a:solidFill>
                <a:uFillTx/>
                <a:latin typeface="Arial"/>
                <a:hlinkClick r:id="rId1"/>
              </a:rPr>
              <a:t>https://github.com/marcus-yeagle/react-tutorial</a:t>
            </a:r>
            <a:br/>
            <a:r>
              <a:rPr b="0" lang="en-US" sz="1400" spc="-1" strike="noStrike">
                <a:solidFill>
                  <a:srgbClr val="0000ff"/>
                </a:solidFill>
                <a:latin typeface="Arial"/>
              </a:rPr>
              <a:t> </a:t>
            </a:r>
            <a:endParaRPr b="0" lang="en-US" sz="1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615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en-US" sz="1400" spc="-1" strike="noStrike" u="sng">
                <a:solidFill>
                  <a:srgbClr val="0000ff"/>
                </a:solidFill>
                <a:uFillTx/>
                <a:latin typeface="Arial"/>
                <a:hlinkClick r:id="rId2"/>
              </a:rPr>
              <a:t>https://react.dev/learn/tutorial-tic-tac-toe</a:t>
            </a:r>
            <a:br/>
            <a:r>
              <a:rPr b="0" lang="en-US" sz="1400" spc="-1" strike="noStrike">
                <a:solidFill>
                  <a:srgbClr val="0000ff"/>
                </a:solidFill>
                <a:latin typeface="Arial"/>
              </a:rPr>
              <a:t>(source) 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React 101 - Components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34" name="" descr=""/>
          <p:cNvPicPr/>
          <p:nvPr/>
        </p:nvPicPr>
        <p:blipFill>
          <a:blip r:embed="rId1"/>
          <a:stretch/>
        </p:blipFill>
        <p:spPr>
          <a:xfrm>
            <a:off x="830880" y="1648800"/>
            <a:ext cx="4919760" cy="3427920"/>
          </a:xfrm>
          <a:prstGeom prst="rect">
            <a:avLst/>
          </a:prstGeom>
          <a:ln w="0">
            <a:noFill/>
          </a:ln>
        </p:spPr>
      </p:pic>
      <p:pic>
        <p:nvPicPr>
          <p:cNvPr id="135" name="" descr=""/>
          <p:cNvPicPr/>
          <p:nvPr/>
        </p:nvPicPr>
        <p:blipFill>
          <a:blip r:embed="rId2"/>
          <a:stretch/>
        </p:blipFill>
        <p:spPr>
          <a:xfrm>
            <a:off x="6629400" y="2057400"/>
            <a:ext cx="2708640" cy="2776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React 101 - Components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37" name="" descr=""/>
          <p:cNvPicPr/>
          <p:nvPr/>
        </p:nvPicPr>
        <p:blipFill>
          <a:blip r:embed="rId1"/>
          <a:stretch/>
        </p:blipFill>
        <p:spPr>
          <a:xfrm>
            <a:off x="6629400" y="2057400"/>
            <a:ext cx="2708640" cy="2776320"/>
          </a:xfrm>
          <a:prstGeom prst="rect">
            <a:avLst/>
          </a:prstGeom>
          <a:ln w="0">
            <a:noFill/>
          </a:ln>
        </p:spPr>
      </p:pic>
      <p:pic>
        <p:nvPicPr>
          <p:cNvPr id="138" name="" descr=""/>
          <p:cNvPicPr/>
          <p:nvPr/>
        </p:nvPicPr>
        <p:blipFill>
          <a:blip r:embed="rId2"/>
          <a:stretch/>
        </p:blipFill>
        <p:spPr>
          <a:xfrm>
            <a:off x="645480" y="1399320"/>
            <a:ext cx="5983560" cy="1406520"/>
          </a:xfrm>
          <a:prstGeom prst="rect">
            <a:avLst/>
          </a:prstGeom>
          <a:ln w="0">
            <a:noFill/>
          </a:ln>
        </p:spPr>
      </p:pic>
      <p:pic>
        <p:nvPicPr>
          <p:cNvPr id="139" name="" descr=""/>
          <p:cNvPicPr/>
          <p:nvPr/>
        </p:nvPicPr>
        <p:blipFill>
          <a:blip r:embed="rId3"/>
          <a:stretch/>
        </p:blipFill>
        <p:spPr>
          <a:xfrm>
            <a:off x="457200" y="3200400"/>
            <a:ext cx="6193080" cy="2057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React 101 – Component State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615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en-US" sz="1400" spc="-1" strike="noStrike">
                <a:latin typeface="Arial"/>
              </a:rPr>
              <a:t>The handleClick function creates a copy of the squares array (nextSquares) with the JavaScript slice() Array method. Then, handleClick updates the nextSquares array to add X to the first ([0] index) square.</a:t>
            </a:r>
            <a:endParaRPr b="0" lang="en-US" sz="1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615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en-US" sz="1400" spc="-1" strike="noStrike">
                <a:latin typeface="Arial"/>
              </a:rPr>
              <a:t>Calling the setSquares function lets React know </a:t>
            </a:r>
            <a:r>
              <a:rPr b="0" lang="en-US" sz="1400" spc="-1" strike="noStrike" u="sng">
                <a:uFillTx/>
                <a:latin typeface="Arial"/>
              </a:rPr>
              <a:t>the state of the component has changed</a:t>
            </a:r>
            <a:r>
              <a:rPr b="0" lang="en-US" sz="1400" spc="-1" strike="noStrike">
                <a:latin typeface="Arial"/>
              </a:rPr>
              <a:t>. This will trigger a </a:t>
            </a:r>
            <a:r>
              <a:rPr b="1" lang="en-US" sz="1400" spc="-1" strike="noStrike" u="sng">
                <a:uFillTx/>
                <a:latin typeface="Arial"/>
              </a:rPr>
              <a:t>re-render of the components that use the squares state</a:t>
            </a:r>
            <a:r>
              <a:rPr b="0" lang="en-US" sz="1400" spc="-1" strike="noStrike">
                <a:latin typeface="Arial"/>
              </a:rPr>
              <a:t> (Board) as well as its child components (the Square components that make up the board).</a:t>
            </a:r>
            <a:endParaRPr b="0" lang="en-US" sz="1400" spc="-1" strike="noStrike">
              <a:latin typeface="Arial"/>
            </a:endParaRPr>
          </a:p>
        </p:txBody>
      </p:sp>
      <p:pic>
        <p:nvPicPr>
          <p:cNvPr id="142" name="" descr=""/>
          <p:cNvPicPr/>
          <p:nvPr/>
        </p:nvPicPr>
        <p:blipFill>
          <a:blip r:embed="rId1"/>
          <a:stretch/>
        </p:blipFill>
        <p:spPr>
          <a:xfrm>
            <a:off x="1348200" y="2478600"/>
            <a:ext cx="7772040" cy="2971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React 101 – Component State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615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en-US" sz="1400" spc="-1" strike="noStrike">
                <a:latin typeface="Arial"/>
              </a:rPr>
              <a:t>The handleClick function creates a copy of the squares array (nextSquares) with the JavaScript slice() Array method. Then, handleClick updates the nextSquares array to add X to the first ([0] index) square.</a:t>
            </a:r>
            <a:endParaRPr b="0" lang="en-US" sz="1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615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en-US" sz="1400" spc="-1" strike="noStrike">
                <a:latin typeface="Arial"/>
              </a:rPr>
              <a:t>Calling the setSquares function lets React know </a:t>
            </a:r>
            <a:r>
              <a:rPr b="0" lang="en-US" sz="1400" spc="-1" strike="noStrike" u="sng">
                <a:uFillTx/>
                <a:latin typeface="Arial"/>
              </a:rPr>
              <a:t>the state of the component has changed</a:t>
            </a:r>
            <a:r>
              <a:rPr b="0" lang="en-US" sz="1400" spc="-1" strike="noStrike">
                <a:latin typeface="Arial"/>
              </a:rPr>
              <a:t>. This will trigger a </a:t>
            </a:r>
            <a:r>
              <a:rPr b="1" lang="en-US" sz="1400" spc="-1" strike="noStrike" u="sng">
                <a:uFillTx/>
                <a:latin typeface="Arial"/>
              </a:rPr>
              <a:t>re-render of the components that use the squares state</a:t>
            </a:r>
            <a:r>
              <a:rPr b="0" lang="en-US" sz="1400" spc="-1" strike="noStrike">
                <a:latin typeface="Arial"/>
              </a:rPr>
              <a:t> (Board) as well as its child components (the Square components that make up the board).</a:t>
            </a:r>
            <a:endParaRPr b="0" lang="en-US" sz="1400" spc="-1" strike="noStrike">
              <a:latin typeface="Arial"/>
            </a:endParaRPr>
          </a:p>
        </p:txBody>
      </p:sp>
      <p:pic>
        <p:nvPicPr>
          <p:cNvPr id="145" name="" descr=""/>
          <p:cNvPicPr/>
          <p:nvPr/>
        </p:nvPicPr>
        <p:blipFill>
          <a:blip r:embed="rId1"/>
          <a:stretch/>
        </p:blipFill>
        <p:spPr>
          <a:xfrm>
            <a:off x="1348200" y="2478600"/>
            <a:ext cx="7772040" cy="2971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React 101 – Component State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47" name=""/>
          <p:cNvSpPr/>
          <p:nvPr/>
        </p:nvSpPr>
        <p:spPr>
          <a:xfrm>
            <a:off x="1143000" y="1371600"/>
            <a:ext cx="5028840" cy="5918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- Now that your state handling is in the Board component, the parent Board component passes props to the child Square components so that they can be displayed correctly.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48" name=""/>
          <p:cNvSpPr/>
          <p:nvPr/>
        </p:nvSpPr>
        <p:spPr>
          <a:xfrm>
            <a:off x="7880400" y="1864800"/>
            <a:ext cx="685440" cy="68544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9" name=""/>
          <p:cNvSpPr/>
          <p:nvPr/>
        </p:nvSpPr>
        <p:spPr>
          <a:xfrm>
            <a:off x="7086600" y="2971800"/>
            <a:ext cx="685440" cy="68544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0" name=""/>
          <p:cNvSpPr/>
          <p:nvPr/>
        </p:nvSpPr>
        <p:spPr>
          <a:xfrm>
            <a:off x="7914600" y="3007800"/>
            <a:ext cx="685440" cy="68544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1" name=""/>
          <p:cNvSpPr/>
          <p:nvPr/>
        </p:nvSpPr>
        <p:spPr>
          <a:xfrm flipH="1">
            <a:off x="7543800" y="2514600"/>
            <a:ext cx="457200" cy="4572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2" name=""/>
          <p:cNvSpPr/>
          <p:nvPr/>
        </p:nvSpPr>
        <p:spPr>
          <a:xfrm>
            <a:off x="8229600" y="2550600"/>
            <a:ext cx="360" cy="4572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3" name=""/>
          <p:cNvSpPr/>
          <p:nvPr/>
        </p:nvSpPr>
        <p:spPr>
          <a:xfrm>
            <a:off x="8915400" y="3200400"/>
            <a:ext cx="1371240" cy="288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latin typeface="Arial"/>
              </a:rPr>
              <a:t>...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54" name=""/>
          <p:cNvSpPr/>
          <p:nvPr/>
        </p:nvSpPr>
        <p:spPr>
          <a:xfrm>
            <a:off x="8458200" y="2514600"/>
            <a:ext cx="457200" cy="6858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5" name=""/>
          <p:cNvSpPr/>
          <p:nvPr/>
        </p:nvSpPr>
        <p:spPr>
          <a:xfrm>
            <a:off x="8073000" y="2057400"/>
            <a:ext cx="914040" cy="288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latin typeface="Arial"/>
              </a:rPr>
              <a:t>B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56" name=""/>
          <p:cNvSpPr/>
          <p:nvPr/>
        </p:nvSpPr>
        <p:spPr>
          <a:xfrm>
            <a:off x="7243200" y="3176280"/>
            <a:ext cx="914040" cy="288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latin typeface="Arial"/>
              </a:rPr>
              <a:t>S1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57" name=""/>
          <p:cNvSpPr/>
          <p:nvPr/>
        </p:nvSpPr>
        <p:spPr>
          <a:xfrm>
            <a:off x="8071200" y="3176280"/>
            <a:ext cx="914040" cy="288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latin typeface="Arial"/>
              </a:rPr>
              <a:t>S2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58" name=""/>
          <p:cNvSpPr/>
          <p:nvPr/>
        </p:nvSpPr>
        <p:spPr>
          <a:xfrm>
            <a:off x="7315200" y="3814200"/>
            <a:ext cx="1686600" cy="168660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9" name=""/>
          <p:cNvSpPr/>
          <p:nvPr/>
        </p:nvSpPr>
        <p:spPr>
          <a:xfrm>
            <a:off x="7459560" y="4187160"/>
            <a:ext cx="685440" cy="68544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0" name=""/>
          <p:cNvSpPr/>
          <p:nvPr/>
        </p:nvSpPr>
        <p:spPr>
          <a:xfrm>
            <a:off x="8157960" y="4536000"/>
            <a:ext cx="685440" cy="68544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1" name=""/>
          <p:cNvSpPr/>
          <p:nvPr/>
        </p:nvSpPr>
        <p:spPr>
          <a:xfrm>
            <a:off x="7616160" y="4379400"/>
            <a:ext cx="914040" cy="288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latin typeface="Arial"/>
              </a:rPr>
              <a:t>S1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62" name=""/>
          <p:cNvSpPr/>
          <p:nvPr/>
        </p:nvSpPr>
        <p:spPr>
          <a:xfrm>
            <a:off x="8071200" y="3176280"/>
            <a:ext cx="914040" cy="288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latin typeface="Arial"/>
              </a:rPr>
              <a:t>S2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63" name=""/>
          <p:cNvSpPr/>
          <p:nvPr/>
        </p:nvSpPr>
        <p:spPr>
          <a:xfrm>
            <a:off x="8323200" y="4724280"/>
            <a:ext cx="914040" cy="288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latin typeface="Arial"/>
              </a:rPr>
              <a:t>S2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64" name=""/>
          <p:cNvSpPr/>
          <p:nvPr/>
        </p:nvSpPr>
        <p:spPr>
          <a:xfrm>
            <a:off x="8289000" y="4001400"/>
            <a:ext cx="914040" cy="288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latin typeface="Arial"/>
              </a:rPr>
              <a:t>B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React 101 – Component State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66" name=""/>
          <p:cNvSpPr/>
          <p:nvPr/>
        </p:nvSpPr>
        <p:spPr>
          <a:xfrm>
            <a:off x="1143000" y="1371600"/>
            <a:ext cx="5028840" cy="5918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- Now that your state handling is in the Board component, the parent Board component passes props to the child Square components so that they can be displayed correctly.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- When clicking on a Square, the child Square component now asks the parent Board component to update the state of the board.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67" name=""/>
          <p:cNvSpPr/>
          <p:nvPr/>
        </p:nvSpPr>
        <p:spPr>
          <a:xfrm>
            <a:off x="7880400" y="1864800"/>
            <a:ext cx="685440" cy="68544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8" name=""/>
          <p:cNvSpPr/>
          <p:nvPr/>
        </p:nvSpPr>
        <p:spPr>
          <a:xfrm>
            <a:off x="7086600" y="2971800"/>
            <a:ext cx="685440" cy="68544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9" name=""/>
          <p:cNvSpPr/>
          <p:nvPr/>
        </p:nvSpPr>
        <p:spPr>
          <a:xfrm>
            <a:off x="7914600" y="3007800"/>
            <a:ext cx="685440" cy="685440"/>
          </a:xfrm>
          <a:prstGeom prst="ellipse">
            <a:avLst/>
          </a:prstGeom>
          <a:solidFill>
            <a:srgbClr val="ff00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0" name=""/>
          <p:cNvSpPr/>
          <p:nvPr/>
        </p:nvSpPr>
        <p:spPr>
          <a:xfrm flipH="1">
            <a:off x="7543800" y="2514600"/>
            <a:ext cx="457200" cy="4572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1" name=""/>
          <p:cNvSpPr/>
          <p:nvPr/>
        </p:nvSpPr>
        <p:spPr>
          <a:xfrm>
            <a:off x="8229600" y="2550600"/>
            <a:ext cx="360" cy="457200"/>
          </a:xfrm>
          <a:prstGeom prst="line">
            <a:avLst/>
          </a:prstGeom>
          <a:ln w="0">
            <a:solidFill>
              <a:srgbClr val="3465a4"/>
            </a:solidFill>
            <a:prstDash val="sysDash"/>
          </a:ln>
        </p:spPr>
        <p:style>
          <a:lnRef idx="0"/>
          <a:fillRef idx="0"/>
          <a:effectRef idx="0"/>
          <a:fontRef idx="minor"/>
        </p:style>
      </p:sp>
      <p:sp>
        <p:nvSpPr>
          <p:cNvPr id="172" name=""/>
          <p:cNvSpPr/>
          <p:nvPr/>
        </p:nvSpPr>
        <p:spPr>
          <a:xfrm>
            <a:off x="8915400" y="3200400"/>
            <a:ext cx="1371240" cy="288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latin typeface="Arial"/>
              </a:rPr>
              <a:t>...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73" name=""/>
          <p:cNvSpPr/>
          <p:nvPr/>
        </p:nvSpPr>
        <p:spPr>
          <a:xfrm>
            <a:off x="8458200" y="2514600"/>
            <a:ext cx="457200" cy="6858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4" name=""/>
          <p:cNvSpPr/>
          <p:nvPr/>
        </p:nvSpPr>
        <p:spPr>
          <a:xfrm>
            <a:off x="8073000" y="2057400"/>
            <a:ext cx="914040" cy="288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latin typeface="Arial"/>
              </a:rPr>
              <a:t>B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75" name=""/>
          <p:cNvSpPr/>
          <p:nvPr/>
        </p:nvSpPr>
        <p:spPr>
          <a:xfrm>
            <a:off x="7243200" y="3176280"/>
            <a:ext cx="914040" cy="288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latin typeface="Arial"/>
              </a:rPr>
              <a:t>S1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76" name=""/>
          <p:cNvSpPr/>
          <p:nvPr/>
        </p:nvSpPr>
        <p:spPr>
          <a:xfrm>
            <a:off x="8071200" y="3176280"/>
            <a:ext cx="914040" cy="288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latin typeface="Arial"/>
              </a:rPr>
              <a:t>S2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77" name=""/>
          <p:cNvSpPr/>
          <p:nvPr/>
        </p:nvSpPr>
        <p:spPr>
          <a:xfrm>
            <a:off x="7314840" y="3814200"/>
            <a:ext cx="1686600" cy="168660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8" name=""/>
          <p:cNvSpPr/>
          <p:nvPr/>
        </p:nvSpPr>
        <p:spPr>
          <a:xfrm>
            <a:off x="7459200" y="4187160"/>
            <a:ext cx="685440" cy="68544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9" name=""/>
          <p:cNvSpPr/>
          <p:nvPr/>
        </p:nvSpPr>
        <p:spPr>
          <a:xfrm>
            <a:off x="8157600" y="4536000"/>
            <a:ext cx="685440" cy="685440"/>
          </a:xfrm>
          <a:prstGeom prst="ellipse">
            <a:avLst/>
          </a:prstGeom>
          <a:solidFill>
            <a:srgbClr val="ff00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0" name=""/>
          <p:cNvSpPr/>
          <p:nvPr/>
        </p:nvSpPr>
        <p:spPr>
          <a:xfrm>
            <a:off x="7615800" y="4379400"/>
            <a:ext cx="914040" cy="288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latin typeface="Arial"/>
              </a:rPr>
              <a:t>S1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81" name=""/>
          <p:cNvSpPr/>
          <p:nvPr/>
        </p:nvSpPr>
        <p:spPr>
          <a:xfrm>
            <a:off x="8322840" y="4724280"/>
            <a:ext cx="914040" cy="288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latin typeface="Arial"/>
              </a:rPr>
              <a:t>S2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82" name=""/>
          <p:cNvSpPr/>
          <p:nvPr/>
        </p:nvSpPr>
        <p:spPr>
          <a:xfrm>
            <a:off x="8288640" y="4001400"/>
            <a:ext cx="914040" cy="288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latin typeface="Arial"/>
              </a:rPr>
              <a:t>B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React 101 – Component State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84" name=""/>
          <p:cNvSpPr/>
          <p:nvPr/>
        </p:nvSpPr>
        <p:spPr>
          <a:xfrm>
            <a:off x="1143000" y="1371600"/>
            <a:ext cx="5028840" cy="5918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- Now that your state handling is in the Board component, the parent Board component passes props to the child Square components so that they can be displayed correctly.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- When clicking on a Square, the child Square component now asks the parent Board component to update the state of the board.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- When the Board’s state changes, both the Board component and every child Square re-renders automatically.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- Keeping the state of all squares in the Board component will allow it to determine the winner in the future.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5" name=""/>
          <p:cNvSpPr/>
          <p:nvPr/>
        </p:nvSpPr>
        <p:spPr>
          <a:xfrm>
            <a:off x="7880400" y="1864800"/>
            <a:ext cx="685440" cy="685440"/>
          </a:xfrm>
          <a:prstGeom prst="ellipse">
            <a:avLst/>
          </a:prstGeom>
          <a:solidFill>
            <a:srgbClr val="ff00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6" name=""/>
          <p:cNvSpPr/>
          <p:nvPr/>
        </p:nvSpPr>
        <p:spPr>
          <a:xfrm>
            <a:off x="7086600" y="2971800"/>
            <a:ext cx="685440" cy="685440"/>
          </a:xfrm>
          <a:prstGeom prst="ellipse">
            <a:avLst/>
          </a:prstGeom>
          <a:solidFill>
            <a:srgbClr val="ff00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7" name=""/>
          <p:cNvSpPr/>
          <p:nvPr/>
        </p:nvSpPr>
        <p:spPr>
          <a:xfrm>
            <a:off x="7914600" y="3007800"/>
            <a:ext cx="685440" cy="685440"/>
          </a:xfrm>
          <a:prstGeom prst="ellipse">
            <a:avLst/>
          </a:prstGeom>
          <a:solidFill>
            <a:srgbClr val="ff00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8" name=""/>
          <p:cNvSpPr/>
          <p:nvPr/>
        </p:nvSpPr>
        <p:spPr>
          <a:xfrm flipH="1">
            <a:off x="7543800" y="2514600"/>
            <a:ext cx="457200" cy="4572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9" name=""/>
          <p:cNvSpPr/>
          <p:nvPr/>
        </p:nvSpPr>
        <p:spPr>
          <a:xfrm>
            <a:off x="8229600" y="2550600"/>
            <a:ext cx="360" cy="4572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90" name=""/>
          <p:cNvSpPr/>
          <p:nvPr/>
        </p:nvSpPr>
        <p:spPr>
          <a:xfrm>
            <a:off x="8915400" y="3200400"/>
            <a:ext cx="1371240" cy="288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latin typeface="Arial"/>
              </a:rPr>
              <a:t>...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91" name=""/>
          <p:cNvSpPr/>
          <p:nvPr/>
        </p:nvSpPr>
        <p:spPr>
          <a:xfrm>
            <a:off x="8458200" y="2514600"/>
            <a:ext cx="457200" cy="6858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92" name=""/>
          <p:cNvSpPr/>
          <p:nvPr/>
        </p:nvSpPr>
        <p:spPr>
          <a:xfrm>
            <a:off x="8073000" y="2057400"/>
            <a:ext cx="914040" cy="288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latin typeface="Arial"/>
              </a:rPr>
              <a:t>B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93" name=""/>
          <p:cNvSpPr/>
          <p:nvPr/>
        </p:nvSpPr>
        <p:spPr>
          <a:xfrm>
            <a:off x="7243200" y="3176280"/>
            <a:ext cx="914040" cy="288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latin typeface="Arial"/>
              </a:rPr>
              <a:t>S1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94" name=""/>
          <p:cNvSpPr/>
          <p:nvPr/>
        </p:nvSpPr>
        <p:spPr>
          <a:xfrm>
            <a:off x="8071200" y="3176280"/>
            <a:ext cx="914040" cy="288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latin typeface="Arial"/>
              </a:rPr>
              <a:t>S2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95" name=""/>
          <p:cNvSpPr/>
          <p:nvPr/>
        </p:nvSpPr>
        <p:spPr>
          <a:xfrm>
            <a:off x="7314840" y="3814200"/>
            <a:ext cx="1686600" cy="1686600"/>
          </a:xfrm>
          <a:prstGeom prst="ellipse">
            <a:avLst/>
          </a:prstGeom>
          <a:solidFill>
            <a:srgbClr val="ff00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96" name=""/>
          <p:cNvSpPr/>
          <p:nvPr/>
        </p:nvSpPr>
        <p:spPr>
          <a:xfrm>
            <a:off x="7459200" y="4187160"/>
            <a:ext cx="685440" cy="685440"/>
          </a:xfrm>
          <a:prstGeom prst="ellipse">
            <a:avLst/>
          </a:prstGeom>
          <a:solidFill>
            <a:srgbClr val="ff00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97" name=""/>
          <p:cNvSpPr/>
          <p:nvPr/>
        </p:nvSpPr>
        <p:spPr>
          <a:xfrm>
            <a:off x="8157600" y="4536000"/>
            <a:ext cx="685440" cy="685440"/>
          </a:xfrm>
          <a:prstGeom prst="ellipse">
            <a:avLst/>
          </a:prstGeom>
          <a:solidFill>
            <a:srgbClr val="ff00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98" name=""/>
          <p:cNvSpPr/>
          <p:nvPr/>
        </p:nvSpPr>
        <p:spPr>
          <a:xfrm>
            <a:off x="7615800" y="4379400"/>
            <a:ext cx="914040" cy="288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latin typeface="Arial"/>
              </a:rPr>
              <a:t>S1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99" name=""/>
          <p:cNvSpPr/>
          <p:nvPr/>
        </p:nvSpPr>
        <p:spPr>
          <a:xfrm>
            <a:off x="8322840" y="4724280"/>
            <a:ext cx="914040" cy="288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latin typeface="Arial"/>
              </a:rPr>
              <a:t>S2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00" name=""/>
          <p:cNvSpPr/>
          <p:nvPr/>
        </p:nvSpPr>
        <p:spPr>
          <a:xfrm>
            <a:off x="8288640" y="4001400"/>
            <a:ext cx="914040" cy="288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latin typeface="Arial"/>
              </a:rPr>
              <a:t>B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React 101 – Immutability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325440" cy="370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000"/>
          </a:bodyPr>
          <a:p>
            <a:pPr marL="432000" indent="-324000">
              <a:lnSpc>
                <a:spcPct val="100000"/>
              </a:lnSpc>
              <a:spcBef>
                <a:spcPts val="615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en-US" sz="1400" spc="-1" strike="noStrike">
                <a:latin typeface="Arial"/>
              </a:rPr>
              <a:t>There are generally two approaches to changing data. </a:t>
            </a:r>
            <a:endParaRPr b="0" lang="en-US" sz="1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615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en-US" sz="1400" spc="-1" strike="noStrike">
                <a:latin typeface="Arial"/>
              </a:rPr>
              <a:t>The first approach is to mutate the data by directly changing the data’s values. </a:t>
            </a:r>
            <a:endParaRPr b="0" lang="en-US" sz="14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algn="l" pos="408240"/>
              </a:tabLst>
            </a:pPr>
            <a:r>
              <a:rPr b="0" lang="en-US" sz="2800" spc="-1" strike="noStrike">
                <a:latin typeface="Arial"/>
                <a:ea typeface="PingFang SC"/>
              </a:rPr>
              <a:t>const squares = [null, null, null, null, null, null … ];</a:t>
            </a:r>
            <a:endParaRPr b="0" lang="en-US" sz="28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algn="l" pos="408240"/>
              </a:tabLst>
            </a:pPr>
            <a:r>
              <a:rPr b="0" lang="en-US" sz="2800" spc="-1" strike="noStrike">
                <a:latin typeface="Arial"/>
                <a:ea typeface="PingFang SC"/>
              </a:rPr>
              <a:t>squares[0] = ‘X’; 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15"/>
              </a:spcBef>
              <a:tabLst>
                <a:tab algn="l" pos="408240"/>
              </a:tabLst>
            </a:pPr>
            <a:endParaRPr b="0" lang="en-US" sz="28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615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en-US" sz="1400" spc="-1" strike="noStrike">
                <a:latin typeface="Arial"/>
                <a:ea typeface="PingFang SC"/>
              </a:rPr>
              <a:t>The second approach is to replace the data with a new copy which has the desired changes. Here is what it would look like if you mutated the squares array:</a:t>
            </a:r>
            <a:endParaRPr b="0" lang="en-US" sz="14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algn="l" pos="408240"/>
              </a:tabLst>
            </a:pPr>
            <a:r>
              <a:rPr b="0" lang="en-US" sz="2800" spc="-1" strike="noStrike">
                <a:latin typeface="Arial"/>
                <a:ea typeface="PingFang SC"/>
              </a:rPr>
              <a:t>const squares = [null, null, null, null, null, null … ];</a:t>
            </a:r>
            <a:endParaRPr b="0" lang="en-US" sz="28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algn="l" pos="408240"/>
              </a:tabLst>
            </a:pPr>
            <a:r>
              <a:rPr b="0" lang="en-US" sz="2800" spc="-1" strike="noStrike">
                <a:latin typeface="Arial"/>
                <a:ea typeface="PingFang SC"/>
              </a:rPr>
              <a:t>const nextSquares = [‘X’, null, null, null, null, null … ]; 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15"/>
              </a:spcBef>
              <a:tabLst>
                <a:tab algn="l" pos="408240"/>
              </a:tabLst>
            </a:pPr>
            <a:endParaRPr b="0" lang="en-US" sz="28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615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en-US" sz="1400" spc="-1" strike="noStrike">
                <a:latin typeface="Arial"/>
                <a:ea typeface="PingFang SC"/>
              </a:rPr>
              <a:t>There is also another benefit of immutability: By default, all child components re-render automatically when the state of a parent component changes. </a:t>
            </a:r>
            <a:endParaRPr b="0" lang="en-US" sz="1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615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en-US" sz="1400" spc="-1" strike="noStrike">
                <a:latin typeface="Arial"/>
                <a:ea typeface="PingFang SC"/>
              </a:rPr>
              <a:t>This includes even the child components that weren’t affected by the change. Although re-rendering is not by itself noticeable to the user (you shouldn’t actively try to avoid it!), you might want to skip re-rendering a part of the tree that clearly wasn’t affected by it for performance reasons. </a:t>
            </a:r>
            <a:endParaRPr b="0" lang="en-US" sz="1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615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en-US" sz="1400" spc="-1" strike="noStrike">
                <a:latin typeface="Arial"/>
                <a:ea typeface="PingFang SC"/>
              </a:rPr>
              <a:t>Immutability makes it very cheap for components to compare whether their data has changed or not. 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React 101 – Component Logic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204" name="" descr=""/>
          <p:cNvPicPr/>
          <p:nvPr/>
        </p:nvPicPr>
        <p:blipFill>
          <a:blip r:embed="rId1"/>
          <a:stretch/>
        </p:blipFill>
        <p:spPr>
          <a:xfrm>
            <a:off x="1323000" y="1179000"/>
            <a:ext cx="7314840" cy="4114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React 101 – Component Logic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206" name="" descr=""/>
          <p:cNvPicPr/>
          <p:nvPr/>
        </p:nvPicPr>
        <p:blipFill>
          <a:blip r:embed="rId1"/>
          <a:stretch/>
        </p:blipFill>
        <p:spPr>
          <a:xfrm>
            <a:off x="1695600" y="1073880"/>
            <a:ext cx="6539760" cy="4291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React 101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3" name=""/>
          <p:cNvSpPr/>
          <p:nvPr/>
        </p:nvSpPr>
        <p:spPr>
          <a:xfrm>
            <a:off x="2355480" y="1992240"/>
            <a:ext cx="5398560" cy="169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StarSymbol"/>
              <a:buAutoNum type="arabicParenR"/>
            </a:pPr>
            <a:r>
              <a:rPr b="0" lang="en-US" sz="1000" spc="-1" strike="noStrike">
                <a:latin typeface="Arial"/>
              </a:rPr>
              <a:t>Setup - will give you a starting point to follow the tutorial.</a:t>
            </a:r>
            <a:endParaRPr b="0" lang="en-US" sz="1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StarSymbol"/>
              <a:buAutoNum type="arabicParenR"/>
            </a:pPr>
            <a:r>
              <a:rPr b="0" lang="en-US" sz="1000" spc="-1" strike="noStrike">
                <a:latin typeface="Arial"/>
              </a:rPr>
              <a:t>Overview will teach you the fundamentals of React: components, props, and state.</a:t>
            </a:r>
            <a:endParaRPr b="0" lang="en-US" sz="1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StarSymbol"/>
              <a:buAutoNum type="arabicParenR"/>
            </a:pPr>
            <a:r>
              <a:rPr b="0" lang="en-US" sz="1000" spc="-1" strike="noStrike">
                <a:latin typeface="Arial"/>
              </a:rPr>
              <a:t>Completing the game - will teach you the most common techniques in React development.</a:t>
            </a:r>
            <a:endParaRPr b="0" lang="en-US" sz="1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StarSymbol"/>
              <a:buAutoNum type="arabicParenR"/>
            </a:pPr>
            <a:r>
              <a:rPr b="0" lang="en-US" sz="1000" spc="-1" strike="noStrike">
                <a:latin typeface="Arial"/>
              </a:rPr>
              <a:t>Adding Time Travel - will give you a deeper insight into the unique strengths of React.</a:t>
            </a:r>
            <a:endParaRPr b="0" lang="en-US" sz="1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StarSymbol"/>
              <a:buAutoNum type="arabicParenR"/>
            </a:pPr>
            <a:r>
              <a:rPr b="0" lang="en-US" sz="1000" spc="-1" strike="noStrike">
                <a:latin typeface="Arial"/>
              </a:rPr>
              <a:t>Finally - Make A.I. do all the work </a:t>
            </a:r>
            <a:endParaRPr b="0" lang="en-US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React 101 – Component Logic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208" name="" descr=""/>
          <p:cNvPicPr/>
          <p:nvPr/>
        </p:nvPicPr>
        <p:blipFill>
          <a:blip r:embed="rId1"/>
          <a:stretch/>
        </p:blipFill>
        <p:spPr>
          <a:xfrm>
            <a:off x="1143000" y="1600200"/>
            <a:ext cx="7793280" cy="3545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A.I. Development – </a:t>
            </a:r>
            <a:r>
              <a:rPr b="0" lang="en-US" sz="4400" spc="-1" strike="noStrike">
                <a:latin typeface="Arial"/>
              </a:rPr>
              <a:t>GPT</a:t>
            </a:r>
            <a:endParaRPr b="0" lang="en-US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React 101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5" name=""/>
          <p:cNvSpPr/>
          <p:nvPr/>
        </p:nvSpPr>
        <p:spPr>
          <a:xfrm>
            <a:off x="2355480" y="1992240"/>
            <a:ext cx="5398560" cy="169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StarSymbol"/>
              <a:buAutoNum type="arabicParenR"/>
            </a:pPr>
            <a:r>
              <a:rPr b="0" lang="en-US" sz="1000" spc="-1" strike="noStrike">
                <a:latin typeface="Arial"/>
              </a:rPr>
              <a:t>Setup - will give you a starting point to follow the tutorial.</a:t>
            </a:r>
            <a:endParaRPr b="0" lang="en-US" sz="1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StarSymbol"/>
              <a:buAutoNum type="arabicParenR"/>
            </a:pPr>
            <a:r>
              <a:rPr b="0" lang="en-US" sz="1000" spc="-1" strike="noStrike">
                <a:latin typeface="Arial"/>
              </a:rPr>
              <a:t>Overview will teach you the fundamentals of React: components, props, and state.</a:t>
            </a:r>
            <a:endParaRPr b="0" lang="en-US" sz="1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StarSymbol"/>
              <a:buAutoNum type="arabicParenR"/>
            </a:pPr>
            <a:r>
              <a:rPr b="0" lang="en-US" sz="1000" spc="-1" strike="noStrike">
                <a:latin typeface="Arial"/>
              </a:rPr>
              <a:t>Completing the game - will teach you the most common techniques in React development.</a:t>
            </a:r>
            <a:endParaRPr b="0" lang="en-US" sz="1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StarSymbol"/>
              <a:buAutoNum type="arabicParenR"/>
            </a:pPr>
            <a:r>
              <a:rPr b="0" lang="en-US" sz="1000" spc="-1" strike="noStrike">
                <a:latin typeface="Arial"/>
              </a:rPr>
              <a:t>Adding Time Travel - will give you a deeper insight into the unique strengths of React.</a:t>
            </a:r>
            <a:endParaRPr b="0" lang="en-US" sz="1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StarSymbol"/>
              <a:buAutoNum type="arabicParenR"/>
            </a:pPr>
            <a:r>
              <a:rPr b="0" lang="en-US" sz="1000" spc="-1" strike="noStrike">
                <a:latin typeface="Arial"/>
              </a:rPr>
              <a:t>Finally - Make A.I. do all the work 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86" name=""/>
          <p:cNvSpPr/>
          <p:nvPr/>
        </p:nvSpPr>
        <p:spPr>
          <a:xfrm>
            <a:off x="2286000" y="2129400"/>
            <a:ext cx="4114800" cy="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7" name=""/>
          <p:cNvSpPr/>
          <p:nvPr/>
        </p:nvSpPr>
        <p:spPr>
          <a:xfrm>
            <a:off x="2286000" y="3569400"/>
            <a:ext cx="5257800" cy="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Functional Programming (FP)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89" name="" descr=""/>
          <p:cNvPicPr/>
          <p:nvPr/>
        </p:nvPicPr>
        <p:blipFill>
          <a:blip r:embed="rId1"/>
          <a:stretch/>
        </p:blipFill>
        <p:spPr>
          <a:xfrm>
            <a:off x="5943600" y="2102760"/>
            <a:ext cx="3200040" cy="2697480"/>
          </a:xfrm>
          <a:prstGeom prst="rect">
            <a:avLst/>
          </a:prstGeom>
          <a:ln w="0">
            <a:noFill/>
          </a:ln>
        </p:spPr>
      </p:pic>
      <p:sp>
        <p:nvSpPr>
          <p:cNvPr id="90" name=""/>
          <p:cNvSpPr/>
          <p:nvPr/>
        </p:nvSpPr>
        <p:spPr>
          <a:xfrm>
            <a:off x="1371600" y="2057400"/>
            <a:ext cx="4343400" cy="1478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latin typeface="Arial"/>
              </a:rPr>
              <a:t>- Lambda Calculus   (Church, Princeton 1930)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br/>
            <a:r>
              <a:rPr b="0" lang="en-US" sz="1400" spc="-1" strike="noStrike">
                <a:latin typeface="Arial"/>
              </a:rPr>
              <a:t>- LISP                       (McCarthy, Caltech 1959)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latin typeface="Arial"/>
              </a:rPr>
              <a:t>- Scheme                  (Sussman/Steele, M.I.T. 1975)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latin typeface="Arial"/>
              </a:rPr>
              <a:t>- LiveScript               (Eich, NetScape 1995) 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Functional Programming (FP)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2" name=""/>
          <p:cNvSpPr/>
          <p:nvPr/>
        </p:nvSpPr>
        <p:spPr>
          <a:xfrm>
            <a:off x="1371600" y="1146240"/>
            <a:ext cx="3885840" cy="1676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latin typeface="Arial"/>
              </a:rPr>
              <a:t>- Applying and Composing Functions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latin typeface="Arial"/>
              </a:rPr>
              <a:t> </a:t>
            </a:r>
            <a:br/>
            <a:r>
              <a:rPr b="0" lang="en-US" sz="1400" spc="-1" strike="noStrike">
                <a:latin typeface="Arial"/>
              </a:rPr>
              <a:t>- Trees of Expressions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latin typeface="Arial"/>
              </a:rPr>
              <a:t>- Map values to values instead of sequence of imperative statements updating the state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latin typeface="Arial"/>
              </a:rPr>
              <a:t>- First-class Functions (functions as values) </a:t>
            </a:r>
            <a:endParaRPr b="0" lang="en-US" sz="1400" spc="-1" strike="noStrike">
              <a:latin typeface="Arial"/>
            </a:endParaRPr>
          </a:p>
        </p:txBody>
      </p:sp>
      <p:pic>
        <p:nvPicPr>
          <p:cNvPr id="93" name="" descr=""/>
          <p:cNvPicPr/>
          <p:nvPr/>
        </p:nvPicPr>
        <p:blipFill>
          <a:blip r:embed="rId1"/>
          <a:stretch/>
        </p:blipFill>
        <p:spPr>
          <a:xfrm>
            <a:off x="6629400" y="1617480"/>
            <a:ext cx="2208240" cy="896760"/>
          </a:xfrm>
          <a:prstGeom prst="rect">
            <a:avLst/>
          </a:prstGeom>
          <a:ln w="0">
            <a:noFill/>
          </a:ln>
        </p:spPr>
      </p:pic>
      <p:pic>
        <p:nvPicPr>
          <p:cNvPr id="94" name="" descr=""/>
          <p:cNvPicPr/>
          <p:nvPr/>
        </p:nvPicPr>
        <p:blipFill>
          <a:blip r:embed="rId2"/>
          <a:stretch/>
        </p:blipFill>
        <p:spPr>
          <a:xfrm>
            <a:off x="6132600" y="3090600"/>
            <a:ext cx="2514240" cy="1828440"/>
          </a:xfrm>
          <a:prstGeom prst="rect">
            <a:avLst/>
          </a:prstGeom>
          <a:ln w="0">
            <a:noFill/>
          </a:ln>
        </p:spPr>
      </p:pic>
      <p:pic>
        <p:nvPicPr>
          <p:cNvPr id="95" name="" descr=""/>
          <p:cNvPicPr/>
          <p:nvPr/>
        </p:nvPicPr>
        <p:blipFill>
          <a:blip r:embed="rId3"/>
          <a:stretch/>
        </p:blipFill>
        <p:spPr>
          <a:xfrm>
            <a:off x="1828800" y="2971800"/>
            <a:ext cx="2971440" cy="2357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JavaScript (TS) refresher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0000"/>
          </a:bodyPr>
          <a:p>
            <a:pPr marL="432000" indent="-324000">
              <a:lnSpc>
                <a:spcPct val="100000"/>
              </a:lnSpc>
              <a:spcBef>
                <a:spcPts val="615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en-US" sz="1400" spc="-1" strike="noStrike">
                <a:latin typeface="Arial"/>
              </a:rPr>
              <a:t>Object Literals </a:t>
            </a:r>
            <a:endParaRPr b="0" lang="en-US" sz="14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algn="l" pos="408240"/>
              </a:tabLst>
            </a:pPr>
            <a:r>
              <a:rPr b="0" lang="en-US" sz="2800" spc="-1" strike="noStrike">
                <a:latin typeface="Arial"/>
              </a:rPr>
              <a:t>{foo: ‘bar’, bin: 42}</a:t>
            </a:r>
            <a:endParaRPr b="0" lang="en-US" sz="28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615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en-US" sz="1400" spc="-1" strike="noStrike">
                <a:latin typeface="Arial"/>
              </a:rPr>
              <a:t>Array Literals</a:t>
            </a:r>
            <a:endParaRPr b="0" lang="en-US" sz="14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algn="l" pos="408240"/>
              </a:tabLst>
            </a:pPr>
            <a:r>
              <a:rPr b="0" lang="en-US" sz="2800" spc="-1" strike="noStrike">
                <a:latin typeface="Arial"/>
              </a:rPr>
              <a:t>[[2, 3, 5], [‘foo’, ‘four’, ‘five’], [1, true, ‘false’]]</a:t>
            </a:r>
            <a:endParaRPr b="0" lang="en-US" sz="28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615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en-US" sz="1400" spc="-1" strike="noStrike">
                <a:latin typeface="Arial"/>
              </a:rPr>
              <a:t>Functions Literals</a:t>
            </a:r>
            <a:endParaRPr b="0" lang="en-US" sz="14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algn="l" pos="408240"/>
              </a:tabLst>
            </a:pPr>
            <a:r>
              <a:rPr b="0" lang="en-US" sz="2800" spc="-1" strike="noStrike">
                <a:latin typeface="Arial"/>
              </a:rPr>
              <a:t>() =&gt; { console.log(42) }    (anonymous lambda) </a:t>
            </a:r>
            <a:endParaRPr b="0" lang="en-US" sz="28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algn="l" pos="408240"/>
              </a:tabLst>
            </a:pPr>
            <a:r>
              <a:rPr b="0" lang="en-US" sz="2800" spc="-1" strike="noStrike">
                <a:latin typeface="Arial"/>
              </a:rPr>
              <a:t>((n) =&gt; n+1)(3)                  (IIFE)</a:t>
            </a:r>
            <a:endParaRPr b="0" lang="en-US" sz="28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algn="l" pos="408240"/>
              </a:tabLst>
            </a:pPr>
            <a:r>
              <a:rPr b="0" lang="en-US" sz="2800" spc="-1" strike="noStrike">
                <a:latin typeface="Arial"/>
              </a:rPr>
              <a:t>function foo() { … }            (classical) 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React 101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615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en-US" sz="1400" spc="-1" strike="noStrike">
                <a:latin typeface="Arial"/>
              </a:rPr>
              <a:t>Setup </a:t>
            </a:r>
            <a:endParaRPr b="0" lang="en-US" sz="1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615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en-US" sz="1400" spc="-1" strike="noStrike">
                <a:latin typeface="Arial"/>
              </a:rPr>
              <a:t>Ensure you have installed and setup a proper JS runtime environment with node and npm</a:t>
            </a:r>
            <a:endParaRPr b="0" lang="en-US" sz="1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615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en-US" sz="1400" spc="-1" strike="noStrike">
                <a:latin typeface="Arial"/>
              </a:rPr>
              <a:t>Copy the Github source code onto your machine: </a:t>
            </a:r>
            <a:endParaRPr b="0" lang="en-US" sz="1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615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en-US" sz="1400" spc="-1" strike="noStrike">
                <a:latin typeface="Arial"/>
              </a:rPr>
              <a:t>https://github.com/marcus-yeagle/react-tutorial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Demo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186</TotalTime>
  <Application>LibreOffice/7.2.0.4$MacOSX_X86_64 LibreOffice_project/9a9c6381e3f7a62afc1329bd359cc48accb6435b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2024-04-18T16:59:11Z</dcterms:created>
  <dc:creator/>
  <dc:description/>
  <dc:language>en-US</dc:language>
  <cp:lastModifiedBy/>
  <dcterms:modified xsi:type="dcterms:W3CDTF">2024-04-22T09:18:00Z</dcterms:modified>
  <cp:revision>29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