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26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2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20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4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5.png" ContentType="image/png"/>
  <Override PartName="/ppt/media/image25.png" ContentType="image/png"/>
  <Override PartName="/ppt/media/image19.png" ContentType="image/png"/>
  <Override PartName="/ppt/media/image14.png" ContentType="image/png"/>
  <Override PartName="/ppt/media/image26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Click to edit the outline text format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A47B1FCF-0853-485E-8364-91D48C19951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arcus-yeagle/react-tutorial" TargetMode="External"/><Relationship Id="rId2" Type="http://schemas.openxmlformats.org/officeDocument/2006/relationships/hyperlink" Target="https://react.dev/learn/tutorial-tic-tac-toe" TargetMode="External"/><Relationship Id="rId3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+ A.I.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283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800" spc="-1" strike="noStrike">
                <a:latin typeface="Arial"/>
              </a:rPr>
              <a:t>Building React components using LLMs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914400" y="1172520"/>
            <a:ext cx="82296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In React, a </a:t>
            </a:r>
            <a:r>
              <a:rPr b="1" lang="en-US" sz="1400" spc="-1" strike="noStrike">
                <a:latin typeface="Arial"/>
              </a:rPr>
              <a:t>component</a:t>
            </a:r>
            <a:r>
              <a:rPr b="0" lang="en-US" sz="1400" spc="-1" strike="noStrike">
                <a:latin typeface="Arial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uFillTx/>
                <a:latin typeface="Arial"/>
              </a:rPr>
              <a:t>render, manage, and update the UI elements</a:t>
            </a:r>
            <a:r>
              <a:rPr b="0" lang="en-US" sz="1400" spc="-1" strike="noStrike">
                <a:latin typeface="Arial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286000" y="2838960"/>
            <a:ext cx="3886200" cy="96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export default </a:t>
            </a:r>
            <a:r>
              <a:rPr b="1" lang="en-US" sz="1000" spc="-1" strike="noStrike">
                <a:latin typeface="Arial"/>
              </a:rPr>
              <a:t>function Square()</a:t>
            </a:r>
            <a:r>
              <a:rPr b="0" lang="en-US" sz="1000" spc="-1" strike="noStrike">
                <a:latin typeface="Arial"/>
              </a:rPr>
              <a:t> {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</a:t>
            </a:r>
            <a:r>
              <a:rPr b="1" lang="en-US" sz="1000" spc="-1" strike="noStrike">
                <a:latin typeface="Arial"/>
              </a:rPr>
              <a:t>return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 u="sng">
                <a:uFillTx/>
                <a:latin typeface="Arial"/>
              </a:rPr>
              <a:t>&lt;button className="square"&gt;X&lt;/button&gt;;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7086600" y="2847960"/>
            <a:ext cx="1038240" cy="103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779840" y="2038680"/>
            <a:ext cx="5112360" cy="242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return (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   </a:t>
            </a:r>
            <a:r>
              <a:rPr b="0" lang="en-US" sz="1000" spc="-1" strike="noStrike">
                <a:latin typeface="Arial"/>
              </a:rPr>
              <a:t>&lt;&gt;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           </a:t>
            </a:r>
            <a:r>
              <a:rPr b="0" lang="en-US" sz="1000" spc="-1" strike="noStrike">
                <a:latin typeface="Arial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  </a:t>
            </a:r>
            <a:r>
              <a:rPr b="0" lang="en-US" sz="1000" spc="-1" strike="noStrike">
                <a:latin typeface="Arial"/>
              </a:rPr>
              <a:t>&lt;/&gt;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);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738080" cy="99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782000" y="1924560"/>
            <a:ext cx="4114800" cy="96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function Square({ 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 }) {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 </a:t>
            </a:r>
            <a:r>
              <a:rPr b="0" lang="en-US" sz="1000" spc="-1" strike="noStrike">
                <a:latin typeface="Arial"/>
              </a:rPr>
              <a:t>return &lt;button className="square"&gt;value&lt;/button&gt;;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6510960" y="2300760"/>
            <a:ext cx="1947240" cy="158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821960" y="2309760"/>
            <a:ext cx="4121640" cy="81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function Square({ 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 }) {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 </a:t>
            </a:r>
            <a:r>
              <a:rPr b="0" lang="en-US" sz="1000" spc="-1" strike="noStrike">
                <a:latin typeface="Arial"/>
              </a:rPr>
              <a:t>return &lt;button className="square"&gt;{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821960" y="2309760"/>
            <a:ext cx="4121640" cy="81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function Square({ 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 }) {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 </a:t>
            </a:r>
            <a:r>
              <a:rPr b="0" lang="en-US" sz="1000" spc="-1" strike="noStrike">
                <a:latin typeface="Arial"/>
              </a:rPr>
              <a:t>return &lt;button className="square"&gt;{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947240" cy="195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7228800" y="2298600"/>
            <a:ext cx="1947240" cy="195372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529200" y="1828800"/>
            <a:ext cx="594360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6316560" y="2008800"/>
            <a:ext cx="2573640" cy="2528280"/>
          </a:xfrm>
          <a:prstGeom prst="rect">
            <a:avLst/>
          </a:prstGeom>
          <a:ln w="0">
            <a:noFill/>
          </a:ln>
        </p:spPr>
      </p:pic>
      <p:sp>
        <p:nvSpPr>
          <p:cNvPr id="85" name=""/>
          <p:cNvSpPr txBox="1"/>
          <p:nvPr/>
        </p:nvSpPr>
        <p:spPr>
          <a:xfrm>
            <a:off x="6448680" y="1596240"/>
            <a:ext cx="22381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['O', null, 'X', 'X', 'X', 'O', 'O', null, null]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444600" y="1280520"/>
            <a:ext cx="5486400" cy="388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371600" y="1828800"/>
            <a:ext cx="7276680" cy="94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403280" y="2990160"/>
            <a:ext cx="7251480" cy="194940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1371600" y="1828800"/>
            <a:ext cx="7276680" cy="94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30880" y="1648800"/>
            <a:ext cx="4920120" cy="342828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09000" cy="277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2057400"/>
            <a:ext cx="9071640" cy="25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hlinkClick r:id="rId1"/>
              </a:rPr>
              <a:t>https://github.com/marcus-yeagle/react-tutorial</a:t>
            </a:r>
            <a:br/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hlinkClick r:id="rId2"/>
              </a:rPr>
              <a:t>https://react.dev/learn/tutorial-tic-tac-toe</a:t>
            </a:r>
            <a:br/>
            <a:r>
              <a:rPr b="0" lang="en-US" sz="1400" spc="-1" strike="noStrike">
                <a:latin typeface="Arial"/>
              </a:rPr>
              <a:t>(source)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6629400" y="2057400"/>
            <a:ext cx="2709000" cy="277668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645480" y="1399320"/>
            <a:ext cx="5983920" cy="140688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457200" y="3200400"/>
            <a:ext cx="6193440" cy="20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348200" y="2478600"/>
            <a:ext cx="7772400" cy="29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348200" y="2478600"/>
            <a:ext cx="7772400" cy="29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143000" y="1371600"/>
            <a:ext cx="5029200" cy="591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7880400" y="1864800"/>
            <a:ext cx="685800" cy="685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7086600" y="2971800"/>
            <a:ext cx="685800" cy="685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7914600" y="3007800"/>
            <a:ext cx="685800" cy="685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8229600" y="2550600"/>
            <a:ext cx="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 txBox="1"/>
          <p:nvPr/>
        </p:nvSpPr>
        <p:spPr>
          <a:xfrm>
            <a:off x="8915400" y="3200400"/>
            <a:ext cx="13716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 txBox="1"/>
          <p:nvPr/>
        </p:nvSpPr>
        <p:spPr>
          <a:xfrm>
            <a:off x="8073000" y="2057400"/>
            <a:ext cx="9144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7243200" y="3176280"/>
            <a:ext cx="9144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8071200" y="3176280"/>
            <a:ext cx="9144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143000" y="1371600"/>
            <a:ext cx="5029200" cy="591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When clicking on a Square, the child Square component now asks the parent Board component to update the state of the board.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7880400" y="1864800"/>
            <a:ext cx="685800" cy="685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7086600" y="2971800"/>
            <a:ext cx="685800" cy="685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"/>
          <p:cNvSpPr/>
          <p:nvPr/>
        </p:nvSpPr>
        <p:spPr>
          <a:xfrm>
            <a:off x="7914600" y="3007800"/>
            <a:ext cx="685800" cy="6858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8229600" y="2550600"/>
            <a:ext cx="0" cy="457200"/>
          </a:xfrm>
          <a:prstGeom prst="line">
            <a:avLst/>
          </a:prstGeom>
          <a:ln w="0">
            <a:solidFill>
              <a:srgbClr val="3465a4"/>
            </a:solidFill>
            <a:prstDash val="sysDash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 txBox="1"/>
          <p:nvPr/>
        </p:nvSpPr>
        <p:spPr>
          <a:xfrm>
            <a:off x="8915400" y="3200400"/>
            <a:ext cx="13716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 txBox="1"/>
          <p:nvPr/>
        </p:nvSpPr>
        <p:spPr>
          <a:xfrm>
            <a:off x="8073000" y="2057400"/>
            <a:ext cx="9144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7243200" y="3176280"/>
            <a:ext cx="9144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8071200" y="3176280"/>
            <a:ext cx="9144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143000" y="1371600"/>
            <a:ext cx="5029200" cy="591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When clicking on a Square, the child Square component now asks the parent Board component to update the state of the board.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When the Board’s state changes, both the Board component and every child Square re-renders automatically.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Keeping the state of all squares in the Board component will allow it to determine the winner in the future.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7880400" y="1864800"/>
            <a:ext cx="685800" cy="6858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7086600" y="2971800"/>
            <a:ext cx="685800" cy="6858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7914600" y="3007800"/>
            <a:ext cx="685800" cy="6858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8229600" y="2550600"/>
            <a:ext cx="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 txBox="1"/>
          <p:nvPr/>
        </p:nvSpPr>
        <p:spPr>
          <a:xfrm>
            <a:off x="8915400" y="3200400"/>
            <a:ext cx="13716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 txBox="1"/>
          <p:nvPr/>
        </p:nvSpPr>
        <p:spPr>
          <a:xfrm>
            <a:off x="8073000" y="2057400"/>
            <a:ext cx="9144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7243200" y="3176280"/>
            <a:ext cx="9144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8071200" y="3176280"/>
            <a:ext cx="9144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Immutability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325800" cy="370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There are generally two approaches to changing data.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first approach is to mutate the data by directly changing the data’s values.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</a:t>
            </a:r>
            <a:r>
              <a:rPr b="0" lang="en-US" sz="2800" spc="-1" strike="noStrike">
                <a:latin typeface="Arial"/>
              </a:rPr>
              <a:t>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squares[0] = ‘X’; 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second approach is to replace the data with a new copy which has the desired changes. Here is what it would look like if you mutated the squares array: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</a:t>
            </a:r>
            <a:r>
              <a:rPr b="0" lang="en-US" sz="2800" spc="-1" strike="noStrike">
                <a:latin typeface="Arial"/>
              </a:rPr>
              <a:t>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PingFang SC"/>
              </a:rPr>
              <a:t>const nextSquares = [‘X’, null, null, </a:t>
            </a:r>
            <a:r>
              <a:rPr b="0" lang="en-US" sz="2800" spc="-1" strike="noStrike">
                <a:latin typeface="Arial"/>
              </a:rPr>
              <a:t>null, null, null … ]; 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There is also another benefit of immutability: By default, all child components re-render automatically when the state of a parent component changes.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This includes even the child components that weren’t affected by the change. Although re-rendering is not by itself noticeable to the user (you shouldn’t actively try to avoid it!), you might want to skip re-rendering a part of the tree that clearly wasn’t affected by it for performance reasons.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Immutability makes it very cheap for components to compare whether their data has changed or not.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323000" y="1179000"/>
            <a:ext cx="7315200" cy="411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695600" y="1073880"/>
            <a:ext cx="6540120" cy="429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7793640" cy="354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2355480" y="1992240"/>
            <a:ext cx="5398920" cy="169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943600" y="2102760"/>
            <a:ext cx="3200400" cy="269784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 txBox="1"/>
          <p:nvPr/>
        </p:nvSpPr>
        <p:spPr>
          <a:xfrm>
            <a:off x="1371600" y="2057400"/>
            <a:ext cx="3886200" cy="14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- Lambda Calculus   (Church 1930)</a:t>
            </a:r>
            <a:endParaRPr b="0" lang="en-US" sz="1400" spc="-1" strike="noStrike">
              <a:latin typeface="Arial"/>
            </a:endParaRPr>
          </a:p>
          <a:p>
            <a:br/>
            <a:r>
              <a:rPr b="0" lang="en-US" sz="1400" spc="-1" strike="noStrike">
                <a:latin typeface="Arial"/>
              </a:rPr>
              <a:t>- LISP                       (McCarthy 1959)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- Scheme                  (Sussman Steele 1975)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- LiveScript               (Eich 1995)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371600" y="1146240"/>
            <a:ext cx="388620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- Applying and Composing Functions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</a:t>
            </a:r>
            <a:br/>
            <a:r>
              <a:rPr b="0" lang="en-US" sz="1400" spc="-1" strike="noStrike">
                <a:latin typeface="Arial"/>
              </a:rPr>
              <a:t>- Trees of Expressions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- Map values to values instead of sequence of imperative statements updating the state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- First-class Functions (functions as values)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6629400" y="1617480"/>
            <a:ext cx="2208600" cy="89712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6132600" y="3090600"/>
            <a:ext cx="2514600" cy="182880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1828800" y="2971800"/>
            <a:ext cx="2971800" cy="23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Object Literals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{foo: ‘bar’, bin: 42}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Array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[[2, 3, 5], [‘foo’, ‘four’, ‘five’], [1, true, ‘false’]]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Functions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() =&gt; { console.log(42) }    (anonymous lambda)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((n) =&gt; n+1)(3)                  (IIFE)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function foo() { … }            (classical)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Setup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Ensure you have installed and setup a proper JS runtime environment with node and npm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Copy the Github source code onto your machine: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https://github.com/marcus-yeagle/react-tutorial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  <a:ea typeface="PingFang SC"/>
              </a:rPr>
              <a:t>React 101 </a:t>
            </a:r>
            <a:r>
              <a:rPr b="0" lang="en-US" sz="4400" spc="-1" strike="noStrike">
                <a:latin typeface="Arial"/>
              </a:rPr>
              <a:t>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914400" y="1172520"/>
            <a:ext cx="82296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In React, a </a:t>
            </a:r>
            <a:r>
              <a:rPr b="1" lang="en-US" sz="1400" spc="-1" strike="noStrike">
                <a:latin typeface="Arial"/>
              </a:rPr>
              <a:t>component</a:t>
            </a:r>
            <a:r>
              <a:rPr b="0" lang="en-US" sz="1400" spc="-1" strike="noStrike">
                <a:latin typeface="Arial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uFillTx/>
                <a:latin typeface="Arial"/>
              </a:rPr>
              <a:t>render, manage, and update the UI elements</a:t>
            </a:r>
            <a:r>
              <a:rPr b="0" lang="en-US" sz="1400" spc="-1" strike="noStrike">
                <a:latin typeface="Arial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2286000" y="2838960"/>
            <a:ext cx="3886200" cy="96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export default </a:t>
            </a:r>
            <a:r>
              <a:rPr b="0" lang="en-US" sz="1000" spc="-1" strike="noStrike">
                <a:latin typeface="Arial"/>
              </a:rPr>
              <a:t>function Square()</a:t>
            </a:r>
            <a:r>
              <a:rPr b="0" lang="en-US" sz="1000" spc="-1" strike="noStrike">
                <a:latin typeface="Arial"/>
              </a:rPr>
              <a:t> {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</a:t>
            </a:r>
            <a:r>
              <a:rPr b="0" lang="en-US" sz="1000" spc="-1" strike="noStrike">
                <a:latin typeface="Arial"/>
              </a:rPr>
              <a:t>return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&lt;button className="square"&gt;X&lt;/button&gt;;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7088400" y="2851200"/>
            <a:ext cx="1038240" cy="103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Application>LibreOffice/7.2.0.4$MacOSX_X86_64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2024-04-18T16:59:11Z</dcterms:created>
  <dc:creator/>
  <dc:description/>
  <dc:language>en-US</dc:language>
  <cp:lastModifiedBy/>
  <dcterms:modified xsi:type="dcterms:W3CDTF">2024-04-19T13:30:24Z</dcterms:modified>
  <cp:revision>27</cp:revision>
  <dc:subject/>
  <dc:title/>
</cp:coreProperties>
</file>