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3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6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19.xml.rels" ContentType="application/vnd.openxmlformats-package.relationships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0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30.xml" ContentType="application/vnd.openxmlformats-officedocument.presentationml.slide+xml"/>
  <Override PartName="/ppt/slides/slide15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32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21.png" ContentType="image/png"/>
  <Override PartName="/ppt/media/image11.png" ContentType="image/png"/>
  <Override PartName="/ppt/media/image7.png" ContentType="image/png"/>
  <Override PartName="/ppt/media/image22.png" ContentType="image/png"/>
  <Override PartName="/ppt/media/image8.png" ContentType="image/png"/>
  <Override PartName="/ppt/media/image23.png" ContentType="image/png"/>
  <Override PartName="/ppt/media/image9.png" ContentType="image/png"/>
  <Override PartName="/ppt/media/image24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8.png" ContentType="image/png"/>
  <Override PartName="/ppt/media/image5.png" ContentType="image/png"/>
  <Override PartName="/ppt/media/image20.png" ContentType="image/png"/>
  <Override PartName="/ppt/media/image25.png" ContentType="image/png"/>
  <Override PartName="/ppt/media/image27.png" ContentType="image/png"/>
  <Override PartName="/ppt/media/image15.png" ContentType="image/png"/>
  <Override PartName="/ppt/media/image30.png" ContentType="image/png"/>
  <Override PartName="/ppt/media/image28.png" ContentType="image/png"/>
  <Override PartName="/ppt/media/image19.png" ContentType="image/png"/>
  <Override PartName="/ppt/media/image16.png" ContentType="image/png"/>
  <Override PartName="/ppt/media/image31.png" ContentType="image/png"/>
  <Override PartName="/ppt/media/image10.png" ContentType="image/png"/>
  <Override PartName="/ppt/media/image29.png" ContentType="image/png"/>
  <Override PartName="/ppt/media/image26.png" ContentType="image/png"/>
  <Override PartName="/ppt/media/image17.png" ContentType="image/png"/>
  <Override PartName="/ppt/media/image32.png" ContentType="image/png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marcus-yeagle/react-tutorial" TargetMode="External"/><Relationship Id="rId2" Type="http://schemas.openxmlformats.org/officeDocument/2006/relationships/hyperlink" Target="https://react.dev/learn/tutorial-tic-tac-toe" TargetMode="External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76000" y="1990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+ A.I.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504000" y="204012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Building modern Web components using LLMs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143000" y="1818000"/>
            <a:ext cx="2032920" cy="1343520"/>
          </a:xfrm>
          <a:prstGeom prst="rect">
            <a:avLst/>
          </a:prstGeom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6631200" y="1711800"/>
            <a:ext cx="2590920" cy="155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JavaScript (TS) refresher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8484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Reduce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264600" y="1769400"/>
            <a:ext cx="9600840" cy="332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Setup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Ensure you have installed and setup a proper JS runtime environment with node and npm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Copy the Github source code onto your machine: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https://github.com/marcus-yeagle/react-tutorial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Demo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  <a:ea typeface="PingFang SC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914400" y="1172520"/>
            <a:ext cx="8228160" cy="13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 React, a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component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is a piece of reusable code that represents a part of a user interface. Components are used to </a:t>
            </a:r>
            <a:r>
              <a:rPr b="0" lang="en-US" sz="1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render, manage, and update the UI elements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in your application. Let’s look at the component line by line to see what’s going on: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2286000" y="2838960"/>
            <a:ext cx="3884760" cy="95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export default function Square()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&lt;button className="square"&gt;X&lt;/button&gt;;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7088400" y="2851200"/>
            <a:ext cx="1036800" cy="103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914400" y="1172520"/>
            <a:ext cx="8228160" cy="13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 React, a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component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is a piece of reusable code that represents a part of a user interface. Components are used to </a:t>
            </a:r>
            <a:r>
              <a:rPr b="0" lang="en-US" sz="1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render, manage, and update the UI elements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in your application. Let’s look at the component line by line to see what’s going on: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2286000" y="2838960"/>
            <a:ext cx="3884760" cy="95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export default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function Square()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&lt;button className="square"&gt;X&lt;/button&gt;;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7086600" y="2847960"/>
            <a:ext cx="1036800" cy="103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1779840" y="2038680"/>
            <a:ext cx="5110920" cy="242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export default function Square()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(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&lt;button className="square"&gt;X&lt;/button&gt;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&lt;button className="square"&gt;X&lt;/button&gt;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&lt;/&gt;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6400800" y="2514600"/>
            <a:ext cx="1736640" cy="99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1782000" y="1924560"/>
            <a:ext cx="4113360" cy="95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function Square({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})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&lt;button className="square"&gt;value&lt;/button&gt;;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6510960" y="2300760"/>
            <a:ext cx="1945800" cy="158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1821960" y="2309760"/>
            <a:ext cx="4120200" cy="81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function Square({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})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&lt;button className="square"&gt;{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1821960" y="2309760"/>
            <a:ext cx="4120200" cy="81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function Square({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})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&lt;button className="square"&gt;{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6400800" y="2514600"/>
            <a:ext cx="1945800" cy="195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7228800" y="2298600"/>
            <a:ext cx="1945800" cy="1952280"/>
          </a:xfrm>
          <a:prstGeom prst="rect">
            <a:avLst/>
          </a:prstGeom>
          <a:ln w="0"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529200" y="1828800"/>
            <a:ext cx="5942160" cy="274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2057400"/>
            <a:ext cx="9070200" cy="251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https://github.com/marcus-yeagle/react-tutorial</a:t>
            </a:r>
            <a:br/>
            <a:r>
              <a:rPr b="0" lang="en-US" sz="1400" spc="-1" strike="noStrike">
                <a:solidFill>
                  <a:srgbClr val="0000ff"/>
                </a:solidFill>
                <a:latin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https://react.dev/learn/tutorial-tic-tac-toe</a:t>
            </a:r>
            <a:br/>
            <a:r>
              <a:rPr b="0" lang="en-US" sz="1400" spc="-1" strike="noStrike">
                <a:solidFill>
                  <a:srgbClr val="0000ff"/>
                </a:solidFill>
                <a:latin typeface="Arial"/>
              </a:rPr>
              <a:t>(source)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6316560" y="2008800"/>
            <a:ext cx="2572200" cy="2526840"/>
          </a:xfrm>
          <a:prstGeom prst="rect">
            <a:avLst/>
          </a:prstGeom>
          <a:ln w="0">
            <a:noFill/>
          </a:ln>
        </p:spPr>
      </p:pic>
      <p:sp>
        <p:nvSpPr>
          <p:cNvPr id="135" name=""/>
          <p:cNvSpPr/>
          <p:nvPr/>
        </p:nvSpPr>
        <p:spPr>
          <a:xfrm>
            <a:off x="6448680" y="1596240"/>
            <a:ext cx="269532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['O', null, 'X', 'X', 'X', 'O', 'O', null, null]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444600" y="1280520"/>
            <a:ext cx="5484960" cy="388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1371600" y="1828800"/>
            <a:ext cx="7275240" cy="93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1403280" y="2990160"/>
            <a:ext cx="7250040" cy="1947960"/>
          </a:xfrm>
          <a:prstGeom prst="rect">
            <a:avLst/>
          </a:prstGeom>
          <a:ln w="0"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1371600" y="1828800"/>
            <a:ext cx="7275240" cy="93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830880" y="1648800"/>
            <a:ext cx="4918680" cy="3426840"/>
          </a:xfrm>
          <a:prstGeom prst="rect">
            <a:avLst/>
          </a:prstGeom>
          <a:ln w="0"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6629400" y="2057400"/>
            <a:ext cx="2707560" cy="2775240"/>
          </a:xfrm>
          <a:prstGeom prst="rect">
            <a:avLst/>
          </a:prstGeom>
          <a:ln w="0">
            <a:noFill/>
          </a:ln>
        </p:spPr>
      </p:pic>
      <p:sp>
        <p:nvSpPr>
          <p:cNvPr id="145" name=""/>
          <p:cNvSpPr/>
          <p:nvPr/>
        </p:nvSpPr>
        <p:spPr>
          <a:xfrm>
            <a:off x="6808680" y="1668240"/>
            <a:ext cx="269532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[null, null, null, null, null, null, null, null, ‘X’]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6629400" y="2057400"/>
            <a:ext cx="2707560" cy="2775240"/>
          </a:xfrm>
          <a:prstGeom prst="rect">
            <a:avLst/>
          </a:prstGeom>
          <a:ln w="0">
            <a:noFill/>
          </a:ln>
        </p:spPr>
      </p:pic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645480" y="1399320"/>
            <a:ext cx="5982480" cy="1405440"/>
          </a:xfrm>
          <a:prstGeom prst="rect">
            <a:avLst/>
          </a:prstGeom>
          <a:ln w="0">
            <a:noFill/>
          </a:ln>
        </p:spPr>
      </p:pic>
      <p:pic>
        <p:nvPicPr>
          <p:cNvPr id="149" name="" descr=""/>
          <p:cNvPicPr/>
          <p:nvPr/>
        </p:nvPicPr>
        <p:blipFill>
          <a:blip r:embed="rId3"/>
          <a:stretch/>
        </p:blipFill>
        <p:spPr>
          <a:xfrm>
            <a:off x="457200" y="3200400"/>
            <a:ext cx="6192000" cy="205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 handleClick function creates a copy of the squares array (nextSquares) with the JavaScript slice() Array method. Then, handleClick updates the nextSquares array to add X to the first ([0] index) square.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Calling the setSquares function lets React know </a:t>
            </a:r>
            <a:r>
              <a:rPr b="0" lang="en-US" sz="1400" spc="-1" strike="noStrike" u="sng">
                <a:uFillTx/>
                <a:latin typeface="Arial"/>
              </a:rPr>
              <a:t>the state of the component has changed</a:t>
            </a:r>
            <a:r>
              <a:rPr b="0" lang="en-US" sz="1400" spc="-1" strike="noStrike">
                <a:latin typeface="Arial"/>
              </a:rPr>
              <a:t>. This will trigger a </a:t>
            </a:r>
            <a:r>
              <a:rPr b="1" lang="en-US" sz="1400" spc="-1" strike="noStrike" u="sng">
                <a:uFillTx/>
                <a:latin typeface="Arial"/>
              </a:rPr>
              <a:t>re-render of the components that use the squares state</a:t>
            </a:r>
            <a:r>
              <a:rPr b="0" lang="en-US" sz="1400" spc="-1" strike="noStrike">
                <a:latin typeface="Arial"/>
              </a:rPr>
              <a:t> (Board) as well as its child components (the Square components that make up the board).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628200" y="2823480"/>
            <a:ext cx="5967000" cy="2280600"/>
          </a:xfrm>
          <a:prstGeom prst="rect">
            <a:avLst/>
          </a:prstGeom>
          <a:ln w="0">
            <a:noFill/>
          </a:ln>
        </p:spPr>
      </p:pic>
      <p:sp>
        <p:nvSpPr>
          <p:cNvPr id="153" name=""/>
          <p:cNvSpPr/>
          <p:nvPr/>
        </p:nvSpPr>
        <p:spPr>
          <a:xfrm>
            <a:off x="6808680" y="3576240"/>
            <a:ext cx="269532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[null, null, null, null, null, null, null, null, ‘X’]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6806880" y="3216240"/>
            <a:ext cx="269532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[null, null, null, null, null, null, null, null, null]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7880400" y="186480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"/>
          <p:cNvSpPr/>
          <p:nvPr/>
        </p:nvSpPr>
        <p:spPr>
          <a:xfrm>
            <a:off x="7086600" y="297180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"/>
          <p:cNvSpPr/>
          <p:nvPr/>
        </p:nvSpPr>
        <p:spPr>
          <a:xfrm>
            <a:off x="7914600" y="300780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"/>
          <p:cNvSpPr/>
          <p:nvPr/>
        </p:nvSpPr>
        <p:spPr>
          <a:xfrm flipH="1">
            <a:off x="7543800" y="25146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"/>
          <p:cNvSpPr/>
          <p:nvPr/>
        </p:nvSpPr>
        <p:spPr>
          <a:xfrm>
            <a:off x="8229600" y="2550600"/>
            <a:ext cx="36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"/>
          <p:cNvSpPr/>
          <p:nvPr/>
        </p:nvSpPr>
        <p:spPr>
          <a:xfrm>
            <a:off x="8915400" y="3200400"/>
            <a:ext cx="13701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8458200" y="2514600"/>
            <a:ext cx="4572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"/>
          <p:cNvSpPr/>
          <p:nvPr/>
        </p:nvSpPr>
        <p:spPr>
          <a:xfrm>
            <a:off x="8073000" y="2057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7243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8071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7315200" y="3814200"/>
            <a:ext cx="1685520" cy="16855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"/>
          <p:cNvSpPr/>
          <p:nvPr/>
        </p:nvSpPr>
        <p:spPr>
          <a:xfrm>
            <a:off x="7459560" y="418716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>
            <a:off x="8157960" y="453600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"/>
          <p:cNvSpPr/>
          <p:nvPr/>
        </p:nvSpPr>
        <p:spPr>
          <a:xfrm>
            <a:off x="7616160" y="4379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8071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8323200" y="4724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8289000" y="4001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1143000" y="1371600"/>
            <a:ext cx="5486400" cy="388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Now that your state handling is in the Board component, the parent Board component passes props to the child Square components so that they can be displayed correctly.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7880400" y="186480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"/>
          <p:cNvSpPr/>
          <p:nvPr/>
        </p:nvSpPr>
        <p:spPr>
          <a:xfrm>
            <a:off x="7086600" y="297180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"/>
          <p:cNvSpPr/>
          <p:nvPr/>
        </p:nvSpPr>
        <p:spPr>
          <a:xfrm>
            <a:off x="7914600" y="300780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"/>
          <p:cNvSpPr/>
          <p:nvPr/>
        </p:nvSpPr>
        <p:spPr>
          <a:xfrm flipH="1">
            <a:off x="7543800" y="25146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"/>
          <p:cNvSpPr/>
          <p:nvPr/>
        </p:nvSpPr>
        <p:spPr>
          <a:xfrm>
            <a:off x="8915400" y="3200400"/>
            <a:ext cx="13701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8458200" y="2514600"/>
            <a:ext cx="4572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"/>
          <p:cNvSpPr/>
          <p:nvPr/>
        </p:nvSpPr>
        <p:spPr>
          <a:xfrm>
            <a:off x="8073000" y="2057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7243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8071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7314840" y="3814200"/>
            <a:ext cx="1685520" cy="16855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"/>
          <p:cNvSpPr/>
          <p:nvPr/>
        </p:nvSpPr>
        <p:spPr>
          <a:xfrm>
            <a:off x="7459200" y="418716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"/>
          <p:cNvSpPr/>
          <p:nvPr/>
        </p:nvSpPr>
        <p:spPr>
          <a:xfrm>
            <a:off x="8157600" y="453600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"/>
          <p:cNvSpPr/>
          <p:nvPr/>
        </p:nvSpPr>
        <p:spPr>
          <a:xfrm>
            <a:off x="7615800" y="4379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8322840" y="4724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8288640" y="4001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 flipV="1">
            <a:off x="8229600" y="2549160"/>
            <a:ext cx="0" cy="458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"/>
          <p:cNvSpPr/>
          <p:nvPr/>
        </p:nvSpPr>
        <p:spPr>
          <a:xfrm flipV="1">
            <a:off x="8229600" y="2549520"/>
            <a:ext cx="0" cy="458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"/>
          <p:cNvSpPr/>
          <p:nvPr/>
        </p:nvSpPr>
        <p:spPr>
          <a:xfrm>
            <a:off x="1143000" y="1371600"/>
            <a:ext cx="5486400" cy="388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Now that your state handling is in the Board component, the parent Board component passes props to the child Square components so that they can be displayed correctly.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When clicking on a Square, the child Square component now asks the parent Board component to update the state of the board. 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1143000" y="1371600"/>
            <a:ext cx="5486400" cy="388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Now that your state handling is in the Board component, the parent Board component passes props to the child Square components so that they can be displayed correctly.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When clicking on a Square, the child Square component now asks the parent Board component to update the state of the board.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When the Board’s state changes, both the Board component and every child Square re-renders automatically.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Keeping the state of all squares in the Board component will allow it to determine the winner in the future.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7880400" y="186480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"/>
          <p:cNvSpPr/>
          <p:nvPr/>
        </p:nvSpPr>
        <p:spPr>
          <a:xfrm>
            <a:off x="7086600" y="297180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"/>
          <p:cNvSpPr/>
          <p:nvPr/>
        </p:nvSpPr>
        <p:spPr>
          <a:xfrm>
            <a:off x="7914600" y="300780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"/>
          <p:cNvSpPr/>
          <p:nvPr/>
        </p:nvSpPr>
        <p:spPr>
          <a:xfrm flipH="1">
            <a:off x="7543800" y="25146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"/>
          <p:cNvSpPr/>
          <p:nvPr/>
        </p:nvSpPr>
        <p:spPr>
          <a:xfrm>
            <a:off x="8229600" y="2550600"/>
            <a:ext cx="36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"/>
          <p:cNvSpPr/>
          <p:nvPr/>
        </p:nvSpPr>
        <p:spPr>
          <a:xfrm>
            <a:off x="8915400" y="3200400"/>
            <a:ext cx="13701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8458200" y="2514600"/>
            <a:ext cx="4572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"/>
          <p:cNvSpPr/>
          <p:nvPr/>
        </p:nvSpPr>
        <p:spPr>
          <a:xfrm>
            <a:off x="8073000" y="2057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>
            <a:off x="7243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4" name=""/>
          <p:cNvSpPr/>
          <p:nvPr/>
        </p:nvSpPr>
        <p:spPr>
          <a:xfrm>
            <a:off x="8071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5" name=""/>
          <p:cNvSpPr/>
          <p:nvPr/>
        </p:nvSpPr>
        <p:spPr>
          <a:xfrm>
            <a:off x="7314840" y="3814200"/>
            <a:ext cx="1685520" cy="168552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"/>
          <p:cNvSpPr/>
          <p:nvPr/>
        </p:nvSpPr>
        <p:spPr>
          <a:xfrm>
            <a:off x="7459200" y="418716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"/>
          <p:cNvSpPr/>
          <p:nvPr/>
        </p:nvSpPr>
        <p:spPr>
          <a:xfrm>
            <a:off x="8157600" y="453600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"/>
          <p:cNvSpPr/>
          <p:nvPr/>
        </p:nvSpPr>
        <p:spPr>
          <a:xfrm>
            <a:off x="7615800" y="4379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8322840" y="4724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>
            <a:off x="8288640" y="4001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Immutability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505440" y="1328040"/>
            <a:ext cx="9324360" cy="370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There are generally two approaches to changing data.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 first approach is to mutate the data by directly changing the data’s values: 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const squares = [null, null, null, null, null, null … ];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squares[0] = ‘X’;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The second approach is to replace the data with a new copy which has the desired changes. Here is what it would look like if you mutated the squares array: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const squares = [null, null, null, null, null, null … ];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const nextSquares = [‘X’, null, null, null, null, null … ];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There is also another benefit of immutability: By default, all child components re-render automatically when the state of a parent component changes.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Immutability makes it very cheap for components to compare whether their data has changed or not.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2355480" y="1992240"/>
            <a:ext cx="5397480" cy="169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Setup - will give you a starting point to follow the tutorial.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Overview will teach you the fundamentals of React: components, props, and state.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Completing the game - will teach you the most common techniques in React development.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Adding Time Travel - will give you a deeper insight into the unique strengths of React.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Finally - Make A.I. do all the work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Logic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1323000" y="1179000"/>
            <a:ext cx="7313760" cy="411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Logic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1695600" y="1073880"/>
            <a:ext cx="6538680" cy="429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Logic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1143000" y="1600200"/>
            <a:ext cx="7792200" cy="354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A.I. Development – GPT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Further Learning – Resources</a:t>
            </a:r>
            <a:r>
              <a:rPr b="0" lang="en-US" sz="4400" spc="-1" strike="noStrike">
                <a:latin typeface="Arial"/>
              </a:rPr>
              <a:t>	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1" name=""/>
          <p:cNvSpPr/>
          <p:nvPr/>
        </p:nvSpPr>
        <p:spPr>
          <a:xfrm>
            <a:off x="1683000" y="1318320"/>
            <a:ext cx="8457480" cy="290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Books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Structure and Interpretation of Computer Programs (SICP)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Paradigms of Artificial Intelligence  Programming: Case studies in Common Lisp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(PAIP)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Videos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Learning Functional Programming with JavaScript - Anjana Vakil - JSUnconf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 Flock of Functions: Lambda Calculus and Combinatory Logic in JavaScript | Gabriel Lebec @ DevTalks 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372600" y="1335600"/>
            <a:ext cx="1119600" cy="1600200"/>
          </a:xfrm>
          <a:prstGeom prst="rect">
            <a:avLst/>
          </a:prstGeom>
          <a:ln w="0">
            <a:noFill/>
          </a:ln>
        </p:spPr>
      </p:pic>
      <p:pic>
        <p:nvPicPr>
          <p:cNvPr id="223" name="" descr=""/>
          <p:cNvPicPr/>
          <p:nvPr/>
        </p:nvPicPr>
        <p:blipFill>
          <a:blip r:embed="rId2"/>
          <a:stretch/>
        </p:blipFill>
        <p:spPr>
          <a:xfrm>
            <a:off x="191880" y="3288960"/>
            <a:ext cx="1419120" cy="86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2355480" y="1992240"/>
            <a:ext cx="5397480" cy="169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Setup - will give you a starting point to follow the tutorial.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Overview will teach you the fundamentals of React: components, props, and state.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Completing the game - will teach you the most common techniques in React development.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Adding Time Travel - will give you a deeper insight into the unique strengths of React.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Finally - Make A.I. do all the work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2286000" y="2129400"/>
            <a:ext cx="4114800" cy="36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"/>
          <p:cNvSpPr/>
          <p:nvPr/>
        </p:nvSpPr>
        <p:spPr>
          <a:xfrm>
            <a:off x="2286000" y="3569760"/>
            <a:ext cx="5257800" cy="36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Functional Programming (FP)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5943600" y="2102760"/>
            <a:ext cx="3198960" cy="2696400"/>
          </a:xfrm>
          <a:prstGeom prst="rect">
            <a:avLst/>
          </a:prstGeom>
          <a:ln w="0">
            <a:noFill/>
          </a:ln>
        </p:spPr>
      </p:pic>
      <p:sp>
        <p:nvSpPr>
          <p:cNvPr id="90" name=""/>
          <p:cNvSpPr/>
          <p:nvPr/>
        </p:nvSpPr>
        <p:spPr>
          <a:xfrm>
            <a:off x="1371600" y="2057400"/>
            <a:ext cx="4342320" cy="14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Lambda Calculus   (Church, Princeton 1930)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LISP                       (McCarthy, Caltech 1959)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Scheme                  (Sussman/Steele, M.I.T. 1975)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LiveScript               (Eich, NetScape 1995)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Functional Programming (FP)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1371600" y="1146240"/>
            <a:ext cx="3884760" cy="167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Applying and Composing Functions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Trees of Expressions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Map values to values instead of sequence of imperative statements updating the state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First-class Functions (functions as values)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6629400" y="1617480"/>
            <a:ext cx="2207160" cy="89568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6132600" y="3090600"/>
            <a:ext cx="2513160" cy="182736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1828800" y="2971800"/>
            <a:ext cx="2970360" cy="235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JavaScript (TS) refresher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Object Literals 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{foo: ‘bar’, bin: 42}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Array Literals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[[2, 3, 5], [‘foo’, ‘four’, ‘five’], [1, true, ‘false’]]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Functions Literals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() =&gt; { console.log(42) }    (anonymous lambda) 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((n) =&gt; n+1)(3)                  (IIFE)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function foo() { … }            (classical)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JavaScript (TS) refresher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8484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Map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781280" y="1847880"/>
            <a:ext cx="6501960" cy="224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JavaScript (TS) refresher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8484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Filter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089000" y="1930680"/>
            <a:ext cx="7886160" cy="208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Application>LibreOffice/7.2.0.4$MacOSX_X86_64 LibreOffice_project/9a9c6381e3f7a62afc1329bd359cc48accb6435b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2024-04-18T16:59:11Z</dcterms:created>
  <dc:creator/>
  <dc:description/>
  <dc:language>en-US</dc:language>
  <cp:lastModifiedBy/>
  <dcterms:modified xsi:type="dcterms:W3CDTF">2024-04-25T11:48:11Z</dcterms:modified>
  <cp:revision>57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