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5.png" ContentType="image/png"/>
  <Override PartName="/ppt/media/image20.png" ContentType="image/png"/>
  <Override PartName="/ppt/media/image27.png" ContentType="image/png"/>
  <Override PartName="/ppt/media/image25.png" ContentType="image/png"/>
  <Override PartName="/ppt/media/image19.png" ContentType="image/png"/>
  <Override PartName="/ppt/media/image26.png" ContentType="image/png"/>
  <Override PartName="/ppt/media/image28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rcus-yeagle/react-tutorial" TargetMode="External"/><Relationship Id="rId2" Type="http://schemas.openxmlformats.org/officeDocument/2006/relationships/hyperlink" Target="https://react.dev/learn/tutorial-tic-tac-toe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6000" y="1990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+ A.I.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204012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Building modern Web components using LLMs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119600" y="1818000"/>
            <a:ext cx="2057400" cy="134460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919200" y="1639800"/>
            <a:ext cx="2592000" cy="165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  <a:ea typeface="PingFang SC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914400" y="1172520"/>
            <a:ext cx="82292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In React, a </a:t>
            </a:r>
            <a:r>
              <a:rPr b="1" lang="en-US" sz="1400" spc="-1" strike="noStrike">
                <a:latin typeface="Arial"/>
              </a:rPr>
              <a:t>component</a:t>
            </a:r>
            <a:r>
              <a:rPr b="0" lang="en-US" sz="1400" spc="-1" strike="noStrike">
                <a:latin typeface="Arial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uFillTx/>
                <a:latin typeface="Arial"/>
              </a:rPr>
              <a:t>render, manage, and update the UI elements</a:t>
            </a:r>
            <a:r>
              <a:rPr b="0" lang="en-US" sz="1400" spc="-1" strike="noStrike">
                <a:latin typeface="Arial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2286000" y="2838960"/>
            <a:ext cx="38858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</a:t>
            </a:r>
            <a:r>
              <a:rPr b="0" lang="en-US" sz="1000" spc="-1" strike="noStrike">
                <a:latin typeface="Arial"/>
              </a:rPr>
              <a:t>return 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7088400" y="2851200"/>
            <a:ext cx="1037880" cy="103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914400" y="1172520"/>
            <a:ext cx="82292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In React, a </a:t>
            </a:r>
            <a:r>
              <a:rPr b="1" lang="en-US" sz="1400" spc="-1" strike="noStrike">
                <a:latin typeface="Arial"/>
              </a:rPr>
              <a:t>component</a:t>
            </a:r>
            <a:r>
              <a:rPr b="0" lang="en-US" sz="1400" spc="-1" strike="noStrike">
                <a:latin typeface="Arial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uFillTx/>
                <a:latin typeface="Arial"/>
              </a:rPr>
              <a:t>render, manage, and update the UI elements</a:t>
            </a:r>
            <a:r>
              <a:rPr b="0" lang="en-US" sz="1400" spc="-1" strike="noStrike">
                <a:latin typeface="Arial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2286000" y="2838960"/>
            <a:ext cx="38858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export default </a:t>
            </a:r>
            <a:r>
              <a:rPr b="1" lang="en-US" sz="1000" spc="-1" strike="noStrike">
                <a:latin typeface="Arial"/>
              </a:rPr>
              <a:t>function Square()</a:t>
            </a:r>
            <a:r>
              <a:rPr b="0" lang="en-US" sz="1000" spc="-1" strike="noStrike">
                <a:latin typeface="Arial"/>
              </a:rPr>
              <a:t>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</a:t>
            </a:r>
            <a:r>
              <a:rPr b="1" lang="en-US" sz="1000" spc="-1" strike="noStrike">
                <a:latin typeface="Arial"/>
              </a:rPr>
              <a:t>return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 u="sng">
                <a:uFillTx/>
                <a:latin typeface="Arial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7086600" y="2847960"/>
            <a:ext cx="1037880" cy="103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1779840" y="2038680"/>
            <a:ext cx="5112000" cy="24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return 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  </a:t>
            </a:r>
            <a:r>
              <a:rPr b="0" lang="en-US" sz="1000" spc="-1" strike="noStrike">
                <a:latin typeface="Arial"/>
              </a:rPr>
              <a:t>&lt;&gt;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          </a:t>
            </a:r>
            <a:r>
              <a:rPr b="0" lang="en-US" sz="1000" spc="-1" strike="noStrike">
                <a:latin typeface="Arial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 </a:t>
            </a:r>
            <a:r>
              <a:rPr b="0" lang="en-US" sz="1000" spc="-1" strike="noStrike">
                <a:latin typeface="Arial"/>
              </a:rPr>
              <a:t>&lt;/&gt;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737720" cy="99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782000" y="1924560"/>
            <a:ext cx="41144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className="square"&gt;value&lt;/button&gt;;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6510960" y="2300760"/>
            <a:ext cx="1946880" cy="158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1821960" y="2309760"/>
            <a:ext cx="4121280" cy="81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className="square"&gt;{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1821960" y="2309760"/>
            <a:ext cx="4121280" cy="81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className="square"&gt;{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946880" cy="195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228800" y="2298600"/>
            <a:ext cx="1946880" cy="195336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529200" y="1828800"/>
            <a:ext cx="5943240" cy="274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316560" y="2008800"/>
            <a:ext cx="2573280" cy="252792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/>
          <p:nvPr/>
        </p:nvSpPr>
        <p:spPr>
          <a:xfrm>
            <a:off x="6448680" y="1596240"/>
            <a:ext cx="22377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['O', null, 'X', 'X', 'X', 'O', 'O', null, null]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444600" y="1280520"/>
            <a:ext cx="5486040" cy="388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7276320" cy="94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403280" y="2990160"/>
            <a:ext cx="7251120" cy="194904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371600" y="1828800"/>
            <a:ext cx="7276320" cy="94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2057400"/>
            <a:ext cx="9071280" cy="25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https://github.com/marcus-yeagle/react-tutorial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https://react.dev/learn/tutorial-tic-tac-toe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(source)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830880" y="1648800"/>
            <a:ext cx="4919760" cy="342792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08640" cy="277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6629400" y="2057400"/>
            <a:ext cx="2708640" cy="277632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645480" y="1399320"/>
            <a:ext cx="5983560" cy="140652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457200" y="3200400"/>
            <a:ext cx="6193080" cy="20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204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204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1143000" y="1371600"/>
            <a:ext cx="5028840" cy="59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7880400" y="18648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7086600" y="29718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7914600" y="30078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8915400" y="3200400"/>
            <a:ext cx="13712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8073000" y="2057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7243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8071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7315200" y="3814200"/>
            <a:ext cx="1686600" cy="1686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7459560" y="418716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8157960" y="45360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7616160" y="4379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8071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8323200" y="4724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8289000" y="4001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143000" y="1371600"/>
            <a:ext cx="5028840" cy="59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7880400" y="18648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7086600" y="29718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7914600" y="30078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  <a:prstDash val="sysDash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8915400" y="3200400"/>
            <a:ext cx="13712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8073000" y="2057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7243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8071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7314840" y="3814200"/>
            <a:ext cx="1686600" cy="1686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7459200" y="418716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8157600" y="45360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7615800" y="4379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8322840" y="4724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8288640" y="4001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1143000" y="1371600"/>
            <a:ext cx="5028840" cy="59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When the Board’s state changes, both the Board component and every child Square re-renders automatically.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Keeping the state of all squares in the Board component will allow it to determine the winner in the future.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7880400" y="18648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7086600" y="29718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7914600" y="30078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8915400" y="3200400"/>
            <a:ext cx="13712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8073000" y="2057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7243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8071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7314840" y="3814200"/>
            <a:ext cx="1686600" cy="16866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459200" y="418716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8157600" y="45360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>
            <a:off x="7615800" y="4379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8322840" y="4724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8288640" y="4001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Immutability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325440" cy="370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There are generally two approaches to changing data.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first approach is to mutate the data by directly changing the data’s values.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squares[0] = ‘X’;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 second approach is to replace the data with a new copy which has the desired changes. Here is what it would look like if you mutated the squares array: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nextSquares = [‘X’, null, null, null, null, null … ];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There is also another benefit of immutability: By default, all child components re-render automatically when the state of a parent component changes.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This includes even the child components that weren’t affected by the change. Although re-rendering is not by itself noticeable to the user (you shouldn’t actively try to avoid it!), you might want to skip re-rendering a part of the tree that clearly wasn’t affected by it for performance reasons.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Immutability makes it very cheap for components to compare whether their data has changed or not.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323000" y="1179000"/>
            <a:ext cx="731484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695600" y="1073880"/>
            <a:ext cx="6539760" cy="429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355480" y="1992240"/>
            <a:ext cx="5398560" cy="16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7793280" cy="354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A.I. Development – </a:t>
            </a:r>
            <a:r>
              <a:rPr b="0" lang="en-US" sz="4400" spc="-1" strike="noStrike">
                <a:latin typeface="Arial"/>
              </a:rPr>
              <a:t>GPT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355480" y="1992240"/>
            <a:ext cx="5398560" cy="16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286000" y="2129400"/>
            <a:ext cx="41148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2286000" y="3569400"/>
            <a:ext cx="52578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943600" y="2102760"/>
            <a:ext cx="3200040" cy="269748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1371600" y="2057400"/>
            <a:ext cx="4343400" cy="14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Lambda Calculus   (Church, Princeton 1930)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400" spc="-1" strike="noStrike">
                <a:latin typeface="Arial"/>
              </a:rPr>
              <a:t>- LISP                       (McCarthy, Caltech 1959)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Scheme                  (Sussman/Steele, M.I.T. 1975)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LiveScript               (Eich, NetScape 1995)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371600" y="1146240"/>
            <a:ext cx="3885840" cy="167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Applying and Composing Functions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</a:t>
            </a:r>
            <a:br/>
            <a:r>
              <a:rPr b="0" lang="en-US" sz="1400" spc="-1" strike="noStrike">
                <a:latin typeface="Arial"/>
              </a:rPr>
              <a:t>- Trees of Expressions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Map values to values instead of sequence of imperative statements updating the state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First-class Functions (functions as values)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629400" y="1617480"/>
            <a:ext cx="2208240" cy="8967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132600" y="3090600"/>
            <a:ext cx="2514240" cy="18284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1828800" y="2971800"/>
            <a:ext cx="2971440" cy="23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Object Literals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{foo: ‘bar’, bin: 42}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Array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[[2, 3, 5], [‘foo’, ‘four’, ‘five’], [1, true, ‘false’]]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Functions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() =&gt; { console.log(42) }    (anonymous lambda)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((n) =&gt; n+1)(3)                  (IIFE)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function foo() { … }            (classical)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Setup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Ensure you have installed and setup a proper JS runtime environment with node and npm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Copy the Github source code onto your machine: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https://github.com/marcus-yeagle/react-tutorial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Application>LibreOffice/7.2.0.4$MacOSX_X86_64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2024-04-18T16:59:11Z</dcterms:created>
  <dc:creator/>
  <dc:description/>
  <dc:language>en-US</dc:language>
  <cp:lastModifiedBy/>
  <dcterms:modified xsi:type="dcterms:W3CDTF">2024-04-22T09:25:56Z</dcterms:modified>
  <cp:revision>30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