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8077200" cy="1981200"/>
          </a:xfrm>
        </p:spPr>
        <p:txBody>
          <a:bodyPr>
            <a:noAutofit/>
          </a:bodyPr>
          <a:lstStyle/>
          <a:p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P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roperties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of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p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ocket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l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ining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r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esidues [PLRs]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of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t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ransporter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p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rotein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f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amilies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in different 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S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taphyllococcus</a:t>
            </a:r>
            <a:r>
              <a:rPr lang="en-IN" sz="2800" b="0" dirty="0" smtClean="0">
                <a:solidFill>
                  <a:schemeClr val="tx1"/>
                </a:solidFill>
                <a:latin typeface="Agency FB" pitchFamily="34" charset="0"/>
              </a:rPr>
              <a:t> a</a:t>
            </a:r>
            <a:r>
              <a:rPr lang="en-IN" sz="2800" b="0" cap="none" dirty="0" smtClean="0">
                <a:solidFill>
                  <a:schemeClr val="tx1"/>
                </a:solidFill>
                <a:latin typeface="Agency FB" pitchFamily="34" charset="0"/>
              </a:rPr>
              <a:t>ureus strains</a:t>
            </a:r>
            <a:endParaRPr lang="en-IN" sz="2800" b="0" cap="none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Agency FB" pitchFamily="34" charset="0"/>
              </a:rPr>
              <a:t>Thesis Project</a:t>
            </a:r>
            <a:endParaRPr lang="en-IN" sz="4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latin typeface="Agency FB" pitchFamily="34" charset="0"/>
              </a:rPr>
              <a:t>FPRA </a:t>
            </a:r>
            <a:r>
              <a:rPr lang="en-IN" sz="3600" dirty="0" smtClean="0">
                <a:solidFill>
                  <a:schemeClr val="accent1"/>
                </a:solidFill>
                <a:latin typeface="Agency FB" pitchFamily="34" charset="0"/>
              </a:rPr>
              <a:t>PIPELINE – Identify and map the conserved PLRs </a:t>
            </a:r>
            <a:endParaRPr lang="en-IN" sz="3600" dirty="0">
              <a:solidFill>
                <a:schemeClr val="accent1"/>
              </a:solidFill>
              <a:latin typeface="Agency FB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153400" cy="4669455"/>
          </a:xfrm>
        </p:spPr>
      </p:pic>
    </p:spTree>
    <p:extLst>
      <p:ext uri="{BB962C8B-B14F-4D97-AF65-F5344CB8AC3E}">
        <p14:creationId xmlns:p14="http://schemas.microsoft.com/office/powerpoint/2010/main" val="2715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chemeClr val="accent1"/>
                </a:solidFill>
                <a:latin typeface="Agency FB" pitchFamily="34" charset="0"/>
              </a:rPr>
              <a:t>PROGRAMS and METHODS</a:t>
            </a:r>
            <a:endParaRPr lang="en-IN" sz="3600" dirty="0">
              <a:solidFill>
                <a:schemeClr val="accent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425196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MODULE 1</a:t>
            </a:r>
          </a:p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BLASTP                                                                        </a:t>
            </a:r>
            <a:endParaRPr lang="en-IN" sz="1800" dirty="0" smtClean="0">
              <a:latin typeface="Agency FB" pitchFamily="34" charset="0"/>
            </a:endParaRPr>
          </a:p>
          <a:p>
            <a:r>
              <a:rPr lang="en-IN" sz="1800" dirty="0" smtClean="0">
                <a:latin typeface="Agency FB" pitchFamily="34" charset="0"/>
              </a:rPr>
              <a:t>Sequence homology using Blast </a:t>
            </a:r>
            <a:r>
              <a:rPr lang="en-IN" sz="1800" dirty="0" smtClean="0">
                <a:latin typeface="Agency FB" pitchFamily="34" charset="0"/>
              </a:rPr>
              <a:t>standalone program</a:t>
            </a:r>
            <a:r>
              <a:rPr lang="en-IN" sz="1800" dirty="0" smtClean="0">
                <a:latin typeface="Agency FB" pitchFamily="34" charset="0"/>
              </a:rPr>
              <a:t>. </a:t>
            </a:r>
          </a:p>
          <a:p>
            <a:r>
              <a:rPr lang="en-IN" sz="1800" dirty="0" smtClean="0">
                <a:latin typeface="Agency FB" pitchFamily="34" charset="0"/>
              </a:rPr>
              <a:t>2 level parsing : level 1 - &lt; = 500 homologs, </a:t>
            </a:r>
            <a:r>
              <a:rPr lang="en-IN" sz="1800" dirty="0" smtClean="0">
                <a:solidFill>
                  <a:schemeClr val="tx1"/>
                </a:solidFill>
                <a:latin typeface="Agency FB" pitchFamily="34" charset="0"/>
              </a:rPr>
              <a:t>level 2</a:t>
            </a:r>
            <a:r>
              <a:rPr lang="en-IN" sz="1800" dirty="0" smtClean="0">
                <a:latin typeface="Agency FB" pitchFamily="34" charset="0"/>
              </a:rPr>
              <a:t> </a:t>
            </a:r>
            <a:r>
              <a:rPr lang="en-IN" sz="1800" dirty="0" smtClean="0">
                <a:solidFill>
                  <a:schemeClr val="tx1"/>
                </a:solidFill>
                <a:latin typeface="Agency FB" pitchFamily="34" charset="0"/>
              </a:rPr>
              <a:t>- E-value       &lt; =    1e-10,Identity%   &gt; =    35%, Coverage% &gt; =   75%       </a:t>
            </a:r>
            <a:endParaRPr lang="en-IN" sz="1800" dirty="0">
              <a:latin typeface="Agency FB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1676400"/>
            <a:ext cx="0" cy="464820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5083787"/>
            <a:ext cx="4251960" cy="129724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b="1" dirty="0" smtClean="0">
                <a:latin typeface="Agency FB" pitchFamily="34" charset="0"/>
              </a:rPr>
              <a:t>CLUSTALO                                                                     </a:t>
            </a:r>
          </a:p>
          <a:p>
            <a:r>
              <a:rPr lang="en-IN" sz="1800" dirty="0" smtClean="0">
                <a:latin typeface="Agency FB" pitchFamily="34" charset="0"/>
              </a:rPr>
              <a:t>Input fasta </a:t>
            </a:r>
            <a:r>
              <a:rPr lang="en-IN" sz="1800" dirty="0" smtClean="0">
                <a:latin typeface="Agency FB" pitchFamily="34" charset="0"/>
              </a:rPr>
              <a:t>file from blast and </a:t>
            </a:r>
            <a:r>
              <a:rPr lang="en-IN" sz="1800" dirty="0" smtClean="0">
                <a:latin typeface="Agency FB" pitchFamily="34" charset="0"/>
              </a:rPr>
              <a:t>contains query sequence, sequence list and structure list.</a:t>
            </a:r>
          </a:p>
          <a:p>
            <a:r>
              <a:rPr lang="en-IN" sz="1800" dirty="0" smtClean="0">
                <a:latin typeface="Agency FB" pitchFamily="34" charset="0"/>
              </a:rPr>
              <a:t>Gives a better </a:t>
            </a:r>
            <a:r>
              <a:rPr lang="en-IN" sz="1800" dirty="0" smtClean="0">
                <a:latin typeface="Agency FB" pitchFamily="34" charset="0"/>
              </a:rPr>
              <a:t>estimation of conservation.</a:t>
            </a:r>
          </a:p>
          <a:p>
            <a:pPr marL="0" indent="0">
              <a:buNone/>
            </a:pPr>
            <a:endParaRPr lang="en-IN" sz="2000" dirty="0" smtClean="0">
              <a:latin typeface="Agency FB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00760"/>
              </p:ext>
            </p:extLst>
          </p:nvPr>
        </p:nvGraphicFramePr>
        <p:xfrm>
          <a:off x="213360" y="3200400"/>
          <a:ext cx="4191000" cy="178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20"/>
                <a:gridCol w="751076"/>
                <a:gridCol w="751076"/>
                <a:gridCol w="788628"/>
                <a:gridCol w="698500"/>
              </a:tblGrid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SACOL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SAN315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SEQ</a:t>
                      </a:r>
                      <a:r>
                        <a:rPr lang="en-IN" baseline="0" dirty="0" smtClean="0">
                          <a:latin typeface="Agency FB" pitchFamily="34" charset="0"/>
                        </a:rPr>
                        <a:t> LIST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STR</a:t>
                      </a:r>
                      <a:r>
                        <a:rPr lang="en-IN" baseline="0" dirty="0" smtClean="0">
                          <a:latin typeface="Agency FB" pitchFamily="34" charset="0"/>
                        </a:rPr>
                        <a:t> LIST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SEQ LIST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STR LIST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947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Level 1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30896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6421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49616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8449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214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Agency FB" pitchFamily="34" charset="0"/>
                        </a:rPr>
                        <a:t>Level 2</a:t>
                      </a:r>
                      <a:endParaRPr lang="en-IN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28010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352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45032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Agency FB" pitchFamily="34" charset="0"/>
                        </a:rPr>
                        <a:t>436</a:t>
                      </a:r>
                      <a:endParaRPr lang="en-IN" b="1" dirty="0">
                        <a:latin typeface="Agency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371601"/>
            <a:ext cx="4270248" cy="5009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b="1" dirty="0" smtClean="0">
                <a:latin typeface="Agency FB" pitchFamily="34" charset="0"/>
              </a:rPr>
              <a:t>MODULE 2</a:t>
            </a:r>
          </a:p>
          <a:p>
            <a:pPr marL="0" indent="0">
              <a:buFont typeface="Wingdings 2"/>
              <a:buNone/>
            </a:pPr>
            <a:r>
              <a:rPr lang="en-IN" sz="1800" b="1" dirty="0" smtClean="0">
                <a:latin typeface="Agency FB" pitchFamily="34" charset="0"/>
              </a:rPr>
              <a:t>RATE4SITE</a:t>
            </a:r>
            <a:endParaRPr lang="en-IN" sz="1800" b="1" dirty="0" smtClean="0">
              <a:latin typeface="Agency FB" pitchFamily="34" charset="0"/>
            </a:endParaRPr>
          </a:p>
          <a:p>
            <a:r>
              <a:rPr lang="en-IN" sz="1800" dirty="0" smtClean="0">
                <a:latin typeface="Agency FB" pitchFamily="34" charset="0"/>
              </a:rPr>
              <a:t>MSA </a:t>
            </a:r>
            <a:r>
              <a:rPr lang="en-IN" sz="1800" dirty="0" smtClean="0">
                <a:latin typeface="Agency FB" pitchFamily="34" charset="0"/>
              </a:rPr>
              <a:t>file is used to e</a:t>
            </a:r>
            <a:r>
              <a:rPr lang="en-IN" sz="1800" dirty="0" smtClean="0">
                <a:latin typeface="Agency FB" pitchFamily="34" charset="0"/>
              </a:rPr>
              <a:t>valuate </a:t>
            </a:r>
            <a:r>
              <a:rPr lang="en-IN" sz="1800" dirty="0" smtClean="0">
                <a:latin typeface="Agency FB" pitchFamily="34" charset="0"/>
              </a:rPr>
              <a:t>the evolutionary </a:t>
            </a:r>
            <a:r>
              <a:rPr lang="en-IN" sz="1800" dirty="0" smtClean="0">
                <a:latin typeface="Agency FB" pitchFamily="34" charset="0"/>
              </a:rPr>
              <a:t>conservation (rate scores) </a:t>
            </a:r>
            <a:r>
              <a:rPr lang="en-IN" sz="1800" dirty="0" smtClean="0">
                <a:latin typeface="Agency FB" pitchFamily="34" charset="0"/>
              </a:rPr>
              <a:t>of positions in protein </a:t>
            </a:r>
            <a:r>
              <a:rPr lang="en-IN" sz="1800" dirty="0" smtClean="0">
                <a:latin typeface="Agency FB" pitchFamily="34" charset="0"/>
              </a:rPr>
              <a:t>sequence. Lower </a:t>
            </a:r>
            <a:r>
              <a:rPr lang="en-IN" sz="1800" dirty="0" smtClean="0">
                <a:latin typeface="Agency FB" pitchFamily="34" charset="0"/>
              </a:rPr>
              <a:t>scores means more conservation.</a:t>
            </a:r>
          </a:p>
          <a:p>
            <a:pPr marL="0" indent="0">
              <a:buFont typeface="Wingdings 2"/>
              <a:buNone/>
            </a:pPr>
            <a:r>
              <a:rPr lang="en-IN" sz="1800" b="1" dirty="0" smtClean="0">
                <a:latin typeface="Agency FB" pitchFamily="34" charset="0"/>
              </a:rPr>
              <a:t>NORMALIZATION</a:t>
            </a:r>
            <a:endParaRPr lang="en-IN" sz="1800" dirty="0" smtClean="0">
              <a:latin typeface="Agency FB" pitchFamily="34" charset="0"/>
            </a:endParaRPr>
          </a:p>
          <a:p>
            <a:pPr marL="0" indent="0">
              <a:buFont typeface="Wingdings 2"/>
              <a:buNone/>
            </a:pPr>
            <a:endParaRPr lang="en-IN" sz="2000" dirty="0" smtClean="0">
              <a:latin typeface="Agency FB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4785" r="4604"/>
          <a:stretch/>
        </p:blipFill>
        <p:spPr>
          <a:xfrm>
            <a:off x="4604683" y="3276600"/>
            <a:ext cx="2024717" cy="1431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4125" r="5303"/>
          <a:stretch/>
        </p:blipFill>
        <p:spPr>
          <a:xfrm>
            <a:off x="6781800" y="4619029"/>
            <a:ext cx="2055876" cy="162937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570476" y="5069002"/>
            <a:ext cx="2211324" cy="125559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>
                <a:latin typeface="Agency FB" pitchFamily="34" charset="0"/>
              </a:rPr>
              <a:t>Higher and lower values are assigned color grade from 1-9.</a:t>
            </a:r>
          </a:p>
          <a:p>
            <a:r>
              <a:rPr lang="en-IN" sz="1400" dirty="0" smtClean="0">
                <a:latin typeface="Agency FB" pitchFamily="34" charset="0"/>
              </a:rPr>
              <a:t>Highly conserved sequences fall in first 3 </a:t>
            </a:r>
            <a:r>
              <a:rPr lang="en-IN" sz="1400" dirty="0" smtClean="0">
                <a:latin typeface="Agency FB" pitchFamily="34" charset="0"/>
              </a:rPr>
              <a:t>bins (conserved list).</a:t>
            </a:r>
            <a:endParaRPr lang="en-IN" sz="1400" dirty="0" smtClean="0">
              <a:latin typeface="Agency FB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4683" y="4724400"/>
            <a:ext cx="2024717" cy="321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  <a:latin typeface="Agency FB" pitchFamily="34" charset="0"/>
              </a:rPr>
              <a:t>Normalization the Rate scores for DAACS family</a:t>
            </a:r>
            <a:endParaRPr lang="en-IN" sz="10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59968" y="6172200"/>
            <a:ext cx="2155432" cy="2088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  <a:latin typeface="Agency FB" pitchFamily="34" charset="0"/>
              </a:rPr>
              <a:t>Estimating the conserved  residues</a:t>
            </a:r>
            <a:endParaRPr lang="en-IN" sz="10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629400" y="3200400"/>
            <a:ext cx="2362200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smtClean="0">
                <a:latin typeface="Agency FB" pitchFamily="34" charset="0"/>
              </a:rPr>
              <a:t>All scores which are generated are scaled to the range [0,1</a:t>
            </a:r>
            <a:r>
              <a:rPr lang="en-IN" sz="1400" dirty="0" smtClean="0">
                <a:latin typeface="Agency FB" pitchFamily="34" charset="0"/>
              </a:rPr>
              <a:t>] (unity normalization).</a:t>
            </a:r>
            <a:endParaRPr lang="en-IN" sz="1400" dirty="0" smtClean="0">
              <a:latin typeface="Agency FB" pitchFamily="34" charset="0"/>
            </a:endParaRPr>
          </a:p>
          <a:p>
            <a:r>
              <a:rPr lang="en-IN" sz="1400" dirty="0" smtClean="0">
                <a:latin typeface="Agency FB" pitchFamily="34" charset="0"/>
              </a:rPr>
              <a:t>Feature Scaling : </a:t>
            </a:r>
            <a:r>
              <a:rPr lang="en-IN" sz="1400" dirty="0" smtClean="0">
                <a:latin typeface="Agency FB" pitchFamily="34" charset="0"/>
              </a:rPr>
              <a:t> </a:t>
            </a:r>
            <a:endParaRPr lang="en-IN" sz="1400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gency FB" pitchFamily="34" charset="0"/>
              </a:rPr>
              <a:t>X’ = (X - Xmin) / (Xmax - Xmin)</a:t>
            </a:r>
          </a:p>
        </p:txBody>
      </p:sp>
    </p:spTree>
    <p:extLst>
      <p:ext uri="{BB962C8B-B14F-4D97-AF65-F5344CB8AC3E}">
        <p14:creationId xmlns:p14="http://schemas.microsoft.com/office/powerpoint/2010/main" val="15400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chemeClr val="accent1"/>
                </a:solidFill>
                <a:latin typeface="Agency FB" pitchFamily="34" charset="0"/>
              </a:rPr>
              <a:t>PROGRAMS and METHODS</a:t>
            </a:r>
            <a:endParaRPr lang="en-IN" sz="3600" dirty="0">
              <a:solidFill>
                <a:schemeClr val="accent1"/>
              </a:solidFill>
              <a:latin typeface="Agency FB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600200"/>
            <a:ext cx="17060" cy="381000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225552" y="1524000"/>
            <a:ext cx="4270248" cy="3886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MODULE 3</a:t>
            </a:r>
          </a:p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OPM </a:t>
            </a:r>
            <a:r>
              <a:rPr lang="en-IN" sz="1800" b="1" dirty="0" smtClean="0">
                <a:latin typeface="Agency FB" pitchFamily="34" charset="0"/>
              </a:rPr>
              <a:t>DATABASE</a:t>
            </a:r>
          </a:p>
          <a:p>
            <a:r>
              <a:rPr lang="en-IN" sz="1800" dirty="0" smtClean="0">
                <a:latin typeface="Agency FB" pitchFamily="34" charset="0"/>
              </a:rPr>
              <a:t>He STR LIST is taken to predict the </a:t>
            </a:r>
            <a:r>
              <a:rPr lang="en-IN" sz="1800" dirty="0" smtClean="0">
                <a:latin typeface="Agency FB" pitchFamily="34" charset="0"/>
              </a:rPr>
              <a:t>spatial arrangement of membrane proteins in the lipid bilayer.</a:t>
            </a:r>
          </a:p>
          <a:p>
            <a:r>
              <a:rPr lang="en-IN" sz="1800" dirty="0" smtClean="0">
                <a:latin typeface="Agency FB" pitchFamily="34" charset="0"/>
              </a:rPr>
              <a:t>The </a:t>
            </a:r>
            <a:r>
              <a:rPr lang="en-IN" sz="1800" dirty="0">
                <a:latin typeface="Agency FB" pitchFamily="34" charset="0"/>
              </a:rPr>
              <a:t>hydrophobic thickness is in the range of </a:t>
            </a:r>
            <a:r>
              <a:rPr lang="en-IN" sz="1800" dirty="0" smtClean="0">
                <a:latin typeface="Agency FB" pitchFamily="34" charset="0"/>
              </a:rPr>
              <a:t>21.1 - 45 </a:t>
            </a:r>
            <a:r>
              <a:rPr lang="en-IN" sz="1800" dirty="0">
                <a:latin typeface="Agency FB" pitchFamily="34" charset="0"/>
              </a:rPr>
              <a:t>A</a:t>
            </a:r>
            <a:r>
              <a:rPr lang="en-IN" sz="1800" dirty="0" smtClean="0">
                <a:latin typeface="Agency FB" pitchFamily="34" charset="0"/>
              </a:rPr>
              <a:t>.</a:t>
            </a:r>
            <a:endParaRPr lang="en-IN" sz="1800" b="1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FPRAT</a:t>
            </a:r>
            <a:endParaRPr lang="en-IN" sz="1800" b="1" dirty="0">
              <a:latin typeface="Agency FB" pitchFamily="34" charset="0"/>
            </a:endParaRPr>
          </a:p>
          <a:p>
            <a:r>
              <a:rPr lang="en-IN" sz="1800" dirty="0" smtClean="0">
                <a:latin typeface="Agency FB" pitchFamily="34" charset="0"/>
              </a:rPr>
              <a:t>Extract </a:t>
            </a:r>
            <a:r>
              <a:rPr lang="en-IN" sz="1800" dirty="0">
                <a:latin typeface="Agency FB" pitchFamily="34" charset="0"/>
              </a:rPr>
              <a:t>the coordinates to a text file for each OPM output, eg. “1xfhATOM”.</a:t>
            </a:r>
          </a:p>
          <a:p>
            <a:r>
              <a:rPr lang="en-IN" sz="1800" dirty="0" smtClean="0">
                <a:latin typeface="Agency FB" pitchFamily="34" charset="0"/>
              </a:rPr>
              <a:t>Calculate </a:t>
            </a:r>
            <a:r>
              <a:rPr lang="en-IN" sz="1800" dirty="0">
                <a:latin typeface="Agency FB" pitchFamily="34" charset="0"/>
              </a:rPr>
              <a:t>the Center of mass (COM) of the coordinate file of the z-oriented OPM file.</a:t>
            </a:r>
          </a:p>
          <a:p>
            <a:r>
              <a:rPr lang="en-IN" sz="1800" dirty="0" smtClean="0">
                <a:latin typeface="Agency FB" pitchFamily="34" charset="0"/>
              </a:rPr>
              <a:t>Create </a:t>
            </a:r>
            <a:r>
              <a:rPr lang="en-IN" sz="1800" dirty="0">
                <a:latin typeface="Agency FB" pitchFamily="34" charset="0"/>
              </a:rPr>
              <a:t>a box with the COM as its </a:t>
            </a:r>
            <a:r>
              <a:rPr lang="en-IN" sz="1800" dirty="0" smtClean="0">
                <a:latin typeface="Agency FB" pitchFamily="34" charset="0"/>
              </a:rPr>
              <a:t>centre </a:t>
            </a:r>
            <a:r>
              <a:rPr lang="en-IN" sz="1800" dirty="0">
                <a:latin typeface="Agency FB" pitchFamily="34" charset="0"/>
              </a:rPr>
              <a:t>and </a:t>
            </a:r>
            <a:r>
              <a:rPr lang="en-IN" sz="1800" dirty="0" smtClean="0">
                <a:latin typeface="Agency FB" pitchFamily="34" charset="0"/>
              </a:rPr>
              <a:t>spanning -15.0 </a:t>
            </a:r>
            <a:r>
              <a:rPr lang="en-IN" sz="1800" dirty="0">
                <a:latin typeface="Agency FB" pitchFamily="34" charset="0"/>
              </a:rPr>
              <a:t>&lt; = z &lt; = 15.0, -1.0 &lt; = x &lt; = 1.0 and -1.0 &lt; = y &lt; = 1.0.</a:t>
            </a:r>
          </a:p>
          <a:p>
            <a:r>
              <a:rPr lang="en-IN" sz="1800" dirty="0" smtClean="0">
                <a:latin typeface="Agency FB" pitchFamily="34" charset="0"/>
              </a:rPr>
              <a:t>Filter </a:t>
            </a:r>
            <a:r>
              <a:rPr lang="en-IN" sz="1800" dirty="0">
                <a:latin typeface="Agency FB" pitchFamily="34" charset="0"/>
              </a:rPr>
              <a:t>out the </a:t>
            </a:r>
            <a:r>
              <a:rPr lang="en-IN" sz="1800" dirty="0" smtClean="0">
                <a:latin typeface="Agency FB" pitchFamily="34" charset="0"/>
              </a:rPr>
              <a:t>pores.</a:t>
            </a:r>
            <a:endParaRPr lang="en-IN" sz="1800" dirty="0"/>
          </a:p>
        </p:txBody>
      </p:sp>
      <p:sp>
        <p:nvSpPr>
          <p:cNvPr id="16" name="Content Placeholder 12"/>
          <p:cNvSpPr txBox="1">
            <a:spLocks/>
          </p:cNvSpPr>
          <p:nvPr/>
        </p:nvSpPr>
        <p:spPr>
          <a:xfrm>
            <a:off x="4724400" y="1584278"/>
            <a:ext cx="4270248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1770" r="14721" b="5672"/>
          <a:stretch/>
        </p:blipFill>
        <p:spPr bwMode="auto">
          <a:xfrm>
            <a:off x="4688006" y="1608731"/>
            <a:ext cx="1967139" cy="187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3" t="11283" r="18062" b="7215"/>
          <a:stretch/>
        </p:blipFill>
        <p:spPr bwMode="auto">
          <a:xfrm>
            <a:off x="6951260" y="3336878"/>
            <a:ext cx="182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12"/>
          <p:cNvSpPr txBox="1">
            <a:spLocks/>
          </p:cNvSpPr>
          <p:nvPr/>
        </p:nvSpPr>
        <p:spPr>
          <a:xfrm>
            <a:off x="6858000" y="1676400"/>
            <a:ext cx="21336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dirty="0">
                <a:latin typeface="Agency FB" pitchFamily="34" charset="0"/>
              </a:rPr>
              <a:t>T</a:t>
            </a:r>
            <a:r>
              <a:rPr lang="en-IN" sz="1400" dirty="0" smtClean="0">
                <a:latin typeface="Agency FB" pitchFamily="34" charset="0"/>
              </a:rPr>
              <a:t>he </a:t>
            </a:r>
            <a:r>
              <a:rPr lang="en-IN" sz="1400" dirty="0">
                <a:latin typeface="Agency FB" pitchFamily="34" charset="0"/>
              </a:rPr>
              <a:t>box </a:t>
            </a:r>
            <a:r>
              <a:rPr lang="en-IN" sz="1400" dirty="0" smtClean="0">
                <a:latin typeface="Agency FB" pitchFamily="34" charset="0"/>
              </a:rPr>
              <a:t>generated or 1xfhout.pdb</a:t>
            </a:r>
            <a:r>
              <a:rPr lang="en-IN" sz="1400" dirty="0">
                <a:latin typeface="Agency FB" pitchFamily="34" charset="0"/>
              </a:rPr>
              <a:t>.</a:t>
            </a:r>
          </a:p>
          <a:p>
            <a:pPr algn="just"/>
            <a:r>
              <a:rPr lang="en-IN" sz="1400" dirty="0" smtClean="0">
                <a:latin typeface="Agency FB" pitchFamily="34" charset="0"/>
              </a:rPr>
              <a:t>The </a:t>
            </a:r>
            <a:r>
              <a:rPr lang="en-IN" sz="1400" dirty="0">
                <a:latin typeface="Agency FB" pitchFamily="34" charset="0"/>
              </a:rPr>
              <a:t>green dot represents </a:t>
            </a:r>
            <a:r>
              <a:rPr lang="en-IN" sz="1400" dirty="0" smtClean="0">
                <a:latin typeface="Agency FB" pitchFamily="34" charset="0"/>
              </a:rPr>
              <a:t>the COM</a:t>
            </a:r>
            <a:r>
              <a:rPr lang="en-IN" sz="1400" dirty="0">
                <a:latin typeface="Agency FB" pitchFamily="34" charset="0"/>
              </a:rPr>
              <a:t>.</a:t>
            </a:r>
          </a:p>
          <a:p>
            <a:pPr algn="just"/>
            <a:r>
              <a:rPr lang="en-IN" sz="1400" dirty="0" smtClean="0">
                <a:latin typeface="Agency FB" pitchFamily="34" charset="0"/>
              </a:rPr>
              <a:t>The </a:t>
            </a:r>
            <a:r>
              <a:rPr lang="en-IN" sz="1400" dirty="0">
                <a:latin typeface="Agency FB" pitchFamily="34" charset="0"/>
              </a:rPr>
              <a:t>red dots represent the </a:t>
            </a:r>
            <a:r>
              <a:rPr lang="en-IN" sz="1400" dirty="0" smtClean="0">
                <a:latin typeface="Agency FB" pitchFamily="34" charset="0"/>
              </a:rPr>
              <a:t>box coordinates</a:t>
            </a:r>
            <a:r>
              <a:rPr lang="en-IN" sz="1400" dirty="0">
                <a:latin typeface="Agency FB" pitchFamily="34" charset="0"/>
              </a:rPr>
              <a:t>.</a:t>
            </a:r>
            <a:endParaRPr lang="en-IN" sz="1400" b="1" dirty="0" smtClean="0">
              <a:latin typeface="Agency FB" pitchFamily="34" charset="0"/>
            </a:endParaRP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4648200" y="3505200"/>
            <a:ext cx="21336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dirty="0">
                <a:latin typeface="Agency FB" pitchFamily="34" charset="0"/>
              </a:rPr>
              <a:t>The red dots in </a:t>
            </a:r>
            <a:r>
              <a:rPr lang="en-IN" sz="1400" dirty="0" smtClean="0">
                <a:latin typeface="Agency FB" pitchFamily="34" charset="0"/>
              </a:rPr>
              <a:t>depict the filtering </a:t>
            </a:r>
            <a:r>
              <a:rPr lang="en-IN" sz="1400" dirty="0">
                <a:latin typeface="Agency FB" pitchFamily="34" charset="0"/>
              </a:rPr>
              <a:t>out of the </a:t>
            </a:r>
            <a:r>
              <a:rPr lang="en-IN" sz="1400" dirty="0" smtClean="0">
                <a:latin typeface="Agency FB" pitchFamily="34" charset="0"/>
              </a:rPr>
              <a:t>coordinate points </a:t>
            </a:r>
            <a:r>
              <a:rPr lang="en-IN" sz="1400" dirty="0">
                <a:latin typeface="Agency FB" pitchFamily="34" charset="0"/>
              </a:rPr>
              <a:t>of the pores </a:t>
            </a:r>
            <a:r>
              <a:rPr lang="en-IN" sz="1400" dirty="0" smtClean="0">
                <a:latin typeface="Agency FB" pitchFamily="34" charset="0"/>
              </a:rPr>
              <a:t>for 1xfhout.pdb</a:t>
            </a:r>
            <a:r>
              <a:rPr lang="en-IN" sz="1400" dirty="0">
                <a:latin typeface="Agency FB" pitchFamily="34" charset="0"/>
              </a:rPr>
              <a:t>.</a:t>
            </a:r>
          </a:p>
          <a:p>
            <a:pPr algn="just"/>
            <a:r>
              <a:rPr lang="en-IN" sz="1400" dirty="0" smtClean="0">
                <a:latin typeface="Agency FB" pitchFamily="34" charset="0"/>
              </a:rPr>
              <a:t>The </a:t>
            </a:r>
            <a:r>
              <a:rPr lang="en-IN" sz="1400" dirty="0">
                <a:latin typeface="Agency FB" pitchFamily="34" charset="0"/>
              </a:rPr>
              <a:t>enclosed pore of these </a:t>
            </a:r>
            <a:r>
              <a:rPr lang="en-IN" sz="1400" dirty="0" smtClean="0">
                <a:latin typeface="Agency FB" pitchFamily="34" charset="0"/>
              </a:rPr>
              <a:t>points is </a:t>
            </a:r>
            <a:r>
              <a:rPr lang="en-IN" sz="1400" dirty="0">
                <a:latin typeface="Agency FB" pitchFamily="34" charset="0"/>
              </a:rPr>
              <a:t>then </a:t>
            </a:r>
            <a:r>
              <a:rPr lang="en-IN" sz="1400" dirty="0" smtClean="0">
                <a:latin typeface="Agency FB" pitchFamily="34" charset="0"/>
              </a:rPr>
              <a:t>identified.</a:t>
            </a:r>
          </a:p>
          <a:p>
            <a:pPr algn="just"/>
            <a:r>
              <a:rPr lang="en-IN" sz="1400" dirty="0" smtClean="0">
                <a:latin typeface="Agency FB" pitchFamily="34" charset="0"/>
              </a:rPr>
              <a:t>The </a:t>
            </a:r>
            <a:r>
              <a:rPr lang="en-IN" sz="1400" dirty="0">
                <a:latin typeface="Agency FB" pitchFamily="34" charset="0"/>
              </a:rPr>
              <a:t>corresponding list files </a:t>
            </a:r>
            <a:r>
              <a:rPr lang="en-IN" sz="1400" dirty="0" smtClean="0">
                <a:latin typeface="Agency FB" pitchFamily="34" charset="0"/>
              </a:rPr>
              <a:t>are then </a:t>
            </a:r>
            <a:r>
              <a:rPr lang="en-IN" sz="1400" dirty="0" smtClean="0">
                <a:latin typeface="Agency FB" pitchFamily="34" charset="0"/>
              </a:rPr>
              <a:t>identified (PLR list).</a:t>
            </a:r>
            <a:endParaRPr lang="en-IN" sz="1400" b="1" dirty="0" smtClean="0">
              <a:latin typeface="Agency FB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82235" r="40529" b="2969"/>
          <a:stretch/>
        </p:blipFill>
        <p:spPr>
          <a:xfrm>
            <a:off x="1600200" y="5539920"/>
            <a:ext cx="7315200" cy="78468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152400" y="5410200"/>
            <a:ext cx="8839200" cy="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556260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gency FB" pitchFamily="34" charset="0"/>
              </a:rPr>
              <a:t>MODULE 4</a:t>
            </a:r>
          </a:p>
          <a:p>
            <a:r>
              <a:rPr lang="en-IN" b="1" dirty="0" smtClean="0">
                <a:latin typeface="Agency FB" pitchFamily="34" charset="0"/>
              </a:rPr>
              <a:t>MAPPING</a:t>
            </a:r>
            <a:endParaRPr lang="en-IN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Agency FB" pitchFamily="34" charset="0"/>
              </a:rPr>
              <a:t>RESULTS</a:t>
            </a:r>
            <a:endParaRPr lang="en-IN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8976" y="1447800"/>
            <a:ext cx="4230623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KYTE-DOOLITTLE SCORING</a:t>
            </a:r>
          </a:p>
          <a:p>
            <a:r>
              <a:rPr lang="en-IN" sz="1800" dirty="0" smtClean="0">
                <a:latin typeface="Agency FB" pitchFamily="34" charset="0"/>
              </a:rPr>
              <a:t>Quantitative </a:t>
            </a:r>
            <a:r>
              <a:rPr lang="en-IN" sz="1800" dirty="0">
                <a:latin typeface="Agency FB" pitchFamily="34" charset="0"/>
              </a:rPr>
              <a:t>measure </a:t>
            </a:r>
            <a:r>
              <a:rPr lang="en-IN" sz="1800" dirty="0" smtClean="0">
                <a:latin typeface="Agency FB" pitchFamily="34" charset="0"/>
              </a:rPr>
              <a:t>of the </a:t>
            </a:r>
            <a:r>
              <a:rPr lang="en-IN" sz="1800" dirty="0">
                <a:latin typeface="Agency FB" pitchFamily="34" charset="0"/>
              </a:rPr>
              <a:t>degree </a:t>
            </a:r>
            <a:r>
              <a:rPr lang="en-IN" sz="1800" dirty="0" smtClean="0">
                <a:latin typeface="Agency FB" pitchFamily="34" charset="0"/>
              </a:rPr>
              <a:t>of </a:t>
            </a:r>
            <a:r>
              <a:rPr lang="en-IN" sz="1800" dirty="0" smtClean="0">
                <a:latin typeface="Agency FB" pitchFamily="34" charset="0"/>
              </a:rPr>
              <a:t>hydrophobicity (hydrophobicity scores on the residues).</a:t>
            </a:r>
            <a:endParaRPr lang="en-IN" sz="1800" dirty="0" smtClean="0">
              <a:latin typeface="Agency FB" pitchFamily="34" charset="0"/>
            </a:endParaRPr>
          </a:p>
          <a:p>
            <a:r>
              <a:rPr lang="en-IN" sz="1800" dirty="0" smtClean="0">
                <a:latin typeface="Agency FB" pitchFamily="34" charset="0"/>
              </a:rPr>
              <a:t>It </a:t>
            </a:r>
            <a:r>
              <a:rPr lang="en-IN" sz="1800" dirty="0">
                <a:latin typeface="Agency FB" pitchFamily="34" charset="0"/>
              </a:rPr>
              <a:t>is useful to identify </a:t>
            </a:r>
            <a:r>
              <a:rPr lang="en-IN" sz="1800" dirty="0" smtClean="0">
                <a:latin typeface="Agency FB" pitchFamily="34" charset="0"/>
              </a:rPr>
              <a:t>the possible </a:t>
            </a:r>
            <a:r>
              <a:rPr lang="en-IN" sz="1800" dirty="0">
                <a:latin typeface="Agency FB" pitchFamily="34" charset="0"/>
              </a:rPr>
              <a:t>domains of </a:t>
            </a:r>
            <a:r>
              <a:rPr lang="en-IN" sz="1800" dirty="0" smtClean="0">
                <a:latin typeface="Agency FB" pitchFamily="34" charset="0"/>
              </a:rPr>
              <a:t>a protein structure</a:t>
            </a:r>
            <a:r>
              <a:rPr lang="en-IN" sz="1800" dirty="0" smtClean="0">
                <a:latin typeface="Agency FB" pitchFamily="34" charset="0"/>
              </a:rPr>
              <a:t>.</a:t>
            </a:r>
          </a:p>
          <a:p>
            <a:r>
              <a:rPr lang="en-IN" sz="1800" dirty="0" smtClean="0">
                <a:latin typeface="Agency FB" pitchFamily="34" charset="0"/>
              </a:rPr>
              <a:t>Graph depicts the kyte vs rate scores on the PLRs.</a:t>
            </a:r>
            <a:endParaRPr lang="en-IN" sz="1800" dirty="0">
              <a:latin typeface="Agency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t="7647" r="7578" b="5340"/>
          <a:stretch/>
        </p:blipFill>
        <p:spPr bwMode="auto">
          <a:xfrm>
            <a:off x="241678" y="3657600"/>
            <a:ext cx="422796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492155"/>
            <a:ext cx="4459223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Agency FB" pitchFamily="34" charset="0"/>
              </a:rPr>
              <a:t>HYPOTHESIS TESTING</a:t>
            </a:r>
          </a:p>
          <a:p>
            <a:r>
              <a:rPr lang="en-IN" sz="1800" b="1" i="1" dirty="0" smtClean="0">
                <a:latin typeface="Agency FB" pitchFamily="34" charset="0"/>
              </a:rPr>
              <a:t>Wilcoxon </a:t>
            </a:r>
            <a:r>
              <a:rPr lang="en-IN" sz="1800" b="1" i="1" dirty="0">
                <a:latin typeface="Agency FB" pitchFamily="34" charset="0"/>
              </a:rPr>
              <a:t>signed-ranked </a:t>
            </a:r>
            <a:r>
              <a:rPr lang="en-IN" sz="1800" b="1" i="1" dirty="0" smtClean="0">
                <a:latin typeface="Agency FB" pitchFamily="34" charset="0"/>
              </a:rPr>
              <a:t>test </a:t>
            </a:r>
            <a:r>
              <a:rPr lang="en-IN" sz="1800" dirty="0" smtClean="0">
                <a:latin typeface="Agency FB" pitchFamily="34" charset="0"/>
              </a:rPr>
              <a:t>: The </a:t>
            </a:r>
            <a:r>
              <a:rPr lang="en-IN" sz="1800" dirty="0">
                <a:latin typeface="Agency FB" pitchFamily="34" charset="0"/>
              </a:rPr>
              <a:t>P-value for conserved PLRS and conserved </a:t>
            </a:r>
            <a:r>
              <a:rPr lang="en-IN" sz="1800" dirty="0" smtClean="0">
                <a:latin typeface="Agency FB" pitchFamily="34" charset="0"/>
              </a:rPr>
              <a:t>Non-PLRs(within </a:t>
            </a:r>
            <a:r>
              <a:rPr lang="en-IN" sz="1800" dirty="0">
                <a:latin typeface="Agency FB" pitchFamily="34" charset="0"/>
              </a:rPr>
              <a:t>the same set</a:t>
            </a:r>
            <a:r>
              <a:rPr lang="en-IN" sz="1800" dirty="0" smtClean="0">
                <a:latin typeface="Agency FB" pitchFamily="34" charset="0"/>
              </a:rPr>
              <a:t>) </a:t>
            </a:r>
            <a:r>
              <a:rPr lang="en-IN" sz="1800" dirty="0" smtClean="0">
                <a:latin typeface="Agency FB" pitchFamily="34" charset="0"/>
              </a:rPr>
              <a:t>is </a:t>
            </a:r>
            <a:r>
              <a:rPr lang="en-IN" sz="1800" dirty="0" smtClean="0">
                <a:latin typeface="Agency FB" pitchFamily="34" charset="0"/>
              </a:rPr>
              <a:t>3.45001e-10.</a:t>
            </a:r>
            <a:endParaRPr lang="en-IN" sz="1800" dirty="0" smtClean="0">
              <a:latin typeface="Agency FB" pitchFamily="34" charset="0"/>
            </a:endParaRPr>
          </a:p>
          <a:p>
            <a:r>
              <a:rPr lang="en-IN" sz="1800" b="1" i="1" dirty="0" smtClean="0">
                <a:latin typeface="Agency FB" pitchFamily="34" charset="0"/>
              </a:rPr>
              <a:t>Hypergeometric test </a:t>
            </a:r>
            <a:r>
              <a:rPr lang="en-IN" sz="1800" dirty="0" smtClean="0">
                <a:latin typeface="Agency FB" pitchFamily="34" charset="0"/>
              </a:rPr>
              <a:t>: We </a:t>
            </a:r>
            <a:r>
              <a:rPr lang="en-IN" sz="1800" dirty="0">
                <a:latin typeface="Agency FB" pitchFamily="34" charset="0"/>
              </a:rPr>
              <a:t>see that the P-values for each of the proteins are very high proving </a:t>
            </a:r>
            <a:r>
              <a:rPr lang="en-IN" sz="1800" dirty="0" smtClean="0">
                <a:latin typeface="Agency FB" pitchFamily="34" charset="0"/>
              </a:rPr>
              <a:t>less significance </a:t>
            </a:r>
            <a:r>
              <a:rPr lang="en-IN" sz="1800" dirty="0">
                <a:latin typeface="Agency FB" pitchFamily="34" charset="0"/>
              </a:rPr>
              <a:t>in the test as p-value need to be a low value.</a:t>
            </a:r>
            <a:endParaRPr lang="en-IN" sz="1800" dirty="0" smtClean="0">
              <a:latin typeface="Agency FB" pitchFamily="34" charset="0"/>
            </a:endParaRPr>
          </a:p>
          <a:p>
            <a:endParaRPr lang="en-IN" sz="1800" dirty="0" smtClean="0"/>
          </a:p>
          <a:p>
            <a:pPr marL="0" indent="0">
              <a:buNone/>
            </a:pPr>
            <a:endParaRPr lang="en-IN" sz="1800" dirty="0">
              <a:latin typeface="Agency FB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0212" b="3596"/>
          <a:stretch/>
        </p:blipFill>
        <p:spPr bwMode="auto">
          <a:xfrm>
            <a:off x="4648200" y="3844049"/>
            <a:ext cx="4134611" cy="23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495800" y="1676400"/>
            <a:ext cx="0" cy="4648200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90600" y="4762500"/>
            <a:ext cx="609600" cy="190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1510926" y="4572000"/>
            <a:ext cx="241674" cy="21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8511" y="4233446"/>
            <a:ext cx="72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latin typeface="Agency FB" pitchFamily="34" charset="0"/>
              </a:rPr>
              <a:t>More significant hits</a:t>
            </a:r>
            <a:endParaRPr lang="en-IN" sz="800" dirty="0">
              <a:latin typeface="Agency FB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4061215"/>
            <a:ext cx="304800" cy="341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3845771"/>
            <a:ext cx="723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latin typeface="Agency FB" pitchFamily="34" charset="0"/>
              </a:rPr>
              <a:t>Redundant hits</a:t>
            </a:r>
            <a:endParaRPr lang="en-IN" sz="800" dirty="0">
              <a:latin typeface="Agency FB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905000" y="4000500"/>
            <a:ext cx="914400" cy="29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1767</TotalTime>
  <Words>492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Thesis Project</vt:lpstr>
      <vt:lpstr>FPRA PIPELINE – Identify and map the conserved PLRs </vt:lpstr>
      <vt:lpstr>PROGRAMS and METHODS</vt:lpstr>
      <vt:lpstr>PROGRAMS and METHODS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Project</dc:title>
  <dc:creator>Jacob Ambat</dc:creator>
  <cp:lastModifiedBy>Jacob Ambat</cp:lastModifiedBy>
  <cp:revision>76</cp:revision>
  <dcterms:created xsi:type="dcterms:W3CDTF">2006-08-16T00:00:00Z</dcterms:created>
  <dcterms:modified xsi:type="dcterms:W3CDTF">2017-09-11T18:47:17Z</dcterms:modified>
</cp:coreProperties>
</file>