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6" r:id="rId2"/>
    <p:sldId id="295" r:id="rId3"/>
    <p:sldId id="327" r:id="rId4"/>
    <p:sldId id="330" r:id="rId5"/>
    <p:sldId id="329" r:id="rId6"/>
    <p:sldId id="328" r:id="rId7"/>
    <p:sldId id="312" r:id="rId8"/>
    <p:sldId id="317" r:id="rId9"/>
    <p:sldId id="324" r:id="rId10"/>
    <p:sldId id="320" r:id="rId11"/>
    <p:sldId id="321" r:id="rId12"/>
    <p:sldId id="322" r:id="rId13"/>
    <p:sldId id="325" r:id="rId1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BD"/>
    <a:srgbClr val="003F72"/>
    <a:srgbClr val="F8C300"/>
    <a:srgbClr val="1F1A17"/>
    <a:srgbClr val="989898"/>
    <a:srgbClr val="3576D7"/>
    <a:srgbClr val="7F7F7F"/>
    <a:srgbClr val="FFFFFF"/>
    <a:srgbClr val="31BD6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5768"/>
  </p:normalViewPr>
  <p:slideViewPr>
    <p:cSldViewPr snapToGrid="0">
      <p:cViewPr varScale="1">
        <p:scale>
          <a:sx n="112" d="100"/>
          <a:sy n="112" d="100"/>
        </p:scale>
        <p:origin x="126" y="4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E41E3-811E-4A8C-9F68-6253F6426085}" type="doc">
      <dgm:prSet loTypeId="urn:microsoft.com/office/officeart/2008/layout/HorizontalMultiLevelHierarchy" loCatId="hierarchy" qsTypeId="urn:microsoft.com/office/officeart/2005/8/quickstyle/simple5" qsCatId="simple" csTypeId="urn:microsoft.com/office/officeart/2005/8/colors/colorful1" csCatId="colorful" phldr="1"/>
      <dgm:spPr/>
      <dgm:t>
        <a:bodyPr/>
        <a:lstStyle/>
        <a:p>
          <a:endParaRPr lang="en-US"/>
        </a:p>
      </dgm:t>
    </dgm:pt>
    <dgm:pt modelId="{24AFE296-36EA-4140-B325-A507681CB583}">
      <dgm:prSet phldrT="[Text]" custT="1"/>
      <dgm:spPr/>
      <dgm:t>
        <a:bodyPr/>
        <a:lstStyle/>
        <a:p>
          <a:r>
            <a:rPr lang="en-US" sz="2400" dirty="0"/>
            <a:t>Gateway</a:t>
          </a:r>
        </a:p>
      </dgm:t>
    </dgm:pt>
    <dgm:pt modelId="{F7742C6E-3548-4D36-AF1C-A6E25F88D69E}" type="parTrans" cxnId="{104E4153-348D-44E1-9D46-00A78F54A2A0}">
      <dgm:prSet/>
      <dgm:spPr/>
      <dgm:t>
        <a:bodyPr/>
        <a:lstStyle/>
        <a:p>
          <a:endParaRPr lang="en-US"/>
        </a:p>
      </dgm:t>
    </dgm:pt>
    <dgm:pt modelId="{4EEFF5AC-544C-466B-B333-2DB5C16F6A11}" type="sibTrans" cxnId="{104E4153-348D-44E1-9D46-00A78F54A2A0}">
      <dgm:prSet/>
      <dgm:spPr/>
      <dgm:t>
        <a:bodyPr/>
        <a:lstStyle/>
        <a:p>
          <a:endParaRPr lang="en-US"/>
        </a:p>
      </dgm:t>
    </dgm:pt>
    <dgm:pt modelId="{6CA2E1DE-1854-4D22-B0EB-A09BAF42B502}">
      <dgm:prSet phldrT="[Text]"/>
      <dgm:spPr/>
      <dgm:t>
        <a:bodyPr/>
        <a:lstStyle/>
        <a:p>
          <a:r>
            <a:rPr lang="en-IN" dirty="0"/>
            <a:t>Cooler Box( Single, Double, Triple + Icemaker)</a:t>
          </a:r>
          <a:endParaRPr lang="en-US" dirty="0"/>
        </a:p>
      </dgm:t>
    </dgm:pt>
    <dgm:pt modelId="{11DB3363-F455-448D-893F-E8A9D4584CBC}" type="parTrans" cxnId="{35085A62-434F-498E-8822-285CFBBA4894}">
      <dgm:prSet/>
      <dgm:spPr/>
      <dgm:t>
        <a:bodyPr/>
        <a:lstStyle/>
        <a:p>
          <a:endParaRPr lang="en-US"/>
        </a:p>
      </dgm:t>
    </dgm:pt>
    <dgm:pt modelId="{F4E81A54-FB45-4C09-AA3E-5D3112BD4F02}" type="sibTrans" cxnId="{35085A62-434F-498E-8822-285CFBBA4894}">
      <dgm:prSet/>
      <dgm:spPr/>
      <dgm:t>
        <a:bodyPr/>
        <a:lstStyle/>
        <a:p>
          <a:endParaRPr lang="en-US"/>
        </a:p>
      </dgm:t>
    </dgm:pt>
    <dgm:pt modelId="{53E9D122-7E15-4E23-A63B-D9525AE225D8}">
      <dgm:prSet phldrT="[Text]"/>
      <dgm:spPr/>
      <dgm:t>
        <a:bodyPr/>
        <a:lstStyle/>
        <a:p>
          <a:r>
            <a:rPr lang="en-US" dirty="0"/>
            <a:t>Air Conditioner/Heater</a:t>
          </a:r>
        </a:p>
      </dgm:t>
    </dgm:pt>
    <dgm:pt modelId="{2C50FEED-B4F8-4FE7-84C3-4DC54F572FDC}" type="parTrans" cxnId="{3740B821-00A1-42B7-8406-85B32D5C29D3}">
      <dgm:prSet/>
      <dgm:spPr/>
      <dgm:t>
        <a:bodyPr/>
        <a:lstStyle/>
        <a:p>
          <a:endParaRPr lang="en-US"/>
        </a:p>
      </dgm:t>
    </dgm:pt>
    <dgm:pt modelId="{D450948C-CE46-4F9E-9EE8-EE586920BDF3}" type="sibTrans" cxnId="{3740B821-00A1-42B7-8406-85B32D5C29D3}">
      <dgm:prSet/>
      <dgm:spPr/>
      <dgm:t>
        <a:bodyPr/>
        <a:lstStyle/>
        <a:p>
          <a:endParaRPr lang="en-US"/>
        </a:p>
      </dgm:t>
    </dgm:pt>
    <dgm:pt modelId="{59659B59-6811-4B3E-968E-6A6BABB066BD}">
      <dgm:prSet phldrT="[Text]"/>
      <dgm:spPr/>
      <dgm:t>
        <a:bodyPr/>
        <a:lstStyle/>
        <a:p>
          <a:r>
            <a:rPr lang="en-US" dirty="0"/>
            <a:t>GPS Track &amp; Trail</a:t>
          </a:r>
        </a:p>
      </dgm:t>
    </dgm:pt>
    <dgm:pt modelId="{1D25C341-5359-4CDC-8A07-23032E2695E8}" type="parTrans" cxnId="{E90A5CD3-032B-4F17-B5EB-39B2686B0B90}">
      <dgm:prSet/>
      <dgm:spPr/>
      <dgm:t>
        <a:bodyPr/>
        <a:lstStyle/>
        <a:p>
          <a:endParaRPr lang="en-US"/>
        </a:p>
      </dgm:t>
    </dgm:pt>
    <dgm:pt modelId="{8D74F8E0-1DCE-4E61-B3E0-0065803F6205}" type="sibTrans" cxnId="{E90A5CD3-032B-4F17-B5EB-39B2686B0B90}">
      <dgm:prSet/>
      <dgm:spPr/>
      <dgm:t>
        <a:bodyPr/>
        <a:lstStyle/>
        <a:p>
          <a:endParaRPr lang="en-US"/>
        </a:p>
      </dgm:t>
    </dgm:pt>
    <dgm:pt modelId="{4DD119C2-42B2-4F84-AA9F-B10D8501B110}">
      <dgm:prSet phldrT="[Text]"/>
      <dgm:spPr/>
      <dgm:t>
        <a:bodyPr/>
        <a:lstStyle/>
        <a:p>
          <a:r>
            <a:rPr lang="en-US" dirty="0"/>
            <a:t>Geo fencing with movement detection</a:t>
          </a:r>
        </a:p>
      </dgm:t>
    </dgm:pt>
    <dgm:pt modelId="{979181DD-32C6-4756-8B59-F5980C42CC4C}" type="parTrans" cxnId="{59B14615-3557-43EC-9A92-A456851CE4B4}">
      <dgm:prSet/>
      <dgm:spPr/>
      <dgm:t>
        <a:bodyPr/>
        <a:lstStyle/>
        <a:p>
          <a:endParaRPr lang="en-US"/>
        </a:p>
      </dgm:t>
    </dgm:pt>
    <dgm:pt modelId="{FED16160-99B1-4E03-A16E-30B082FDE21A}" type="sibTrans" cxnId="{59B14615-3557-43EC-9A92-A456851CE4B4}">
      <dgm:prSet/>
      <dgm:spPr/>
      <dgm:t>
        <a:bodyPr/>
        <a:lstStyle/>
        <a:p>
          <a:endParaRPr lang="en-US"/>
        </a:p>
      </dgm:t>
    </dgm:pt>
    <dgm:pt modelId="{9AD17A61-92D4-46A9-987B-5AC82A2A5C5B}">
      <dgm:prSet phldrT="[Text]"/>
      <dgm:spPr/>
      <dgm:t>
        <a:bodyPr/>
        <a:lstStyle/>
        <a:p>
          <a:r>
            <a:rPr lang="en-US" dirty="0"/>
            <a:t>Entry monitor</a:t>
          </a:r>
        </a:p>
      </dgm:t>
    </dgm:pt>
    <dgm:pt modelId="{24F80AF4-CF87-4609-BCB8-12BD2AE136B7}" type="parTrans" cxnId="{FE7D27CB-5DE1-4379-9467-60D87DF00F8B}">
      <dgm:prSet/>
      <dgm:spPr/>
      <dgm:t>
        <a:bodyPr/>
        <a:lstStyle/>
        <a:p>
          <a:endParaRPr lang="en-US"/>
        </a:p>
      </dgm:t>
    </dgm:pt>
    <dgm:pt modelId="{B76ABCEB-49A9-4376-8C3E-38D146A644AC}" type="sibTrans" cxnId="{FE7D27CB-5DE1-4379-9467-60D87DF00F8B}">
      <dgm:prSet/>
      <dgm:spPr/>
      <dgm:t>
        <a:bodyPr/>
        <a:lstStyle/>
        <a:p>
          <a:endParaRPr lang="en-US"/>
        </a:p>
      </dgm:t>
    </dgm:pt>
    <dgm:pt modelId="{390B74AC-2309-4519-9C2E-6505DE63C5B7}" type="pres">
      <dgm:prSet presAssocID="{CE8E41E3-811E-4A8C-9F68-6253F6426085}" presName="Name0" presStyleCnt="0">
        <dgm:presLayoutVars>
          <dgm:chPref val="1"/>
          <dgm:dir/>
          <dgm:animOne val="branch"/>
          <dgm:animLvl val="lvl"/>
          <dgm:resizeHandles val="exact"/>
        </dgm:presLayoutVars>
      </dgm:prSet>
      <dgm:spPr/>
    </dgm:pt>
    <dgm:pt modelId="{4B52F646-0033-4ED3-AED2-C3EEFB2BF7DC}" type="pres">
      <dgm:prSet presAssocID="{24AFE296-36EA-4140-B325-A507681CB583}" presName="root1" presStyleCnt="0"/>
      <dgm:spPr/>
    </dgm:pt>
    <dgm:pt modelId="{67B6D7EB-6A3E-4EBD-BE2C-A7AF6EFDE0EE}" type="pres">
      <dgm:prSet presAssocID="{24AFE296-36EA-4140-B325-A507681CB583}" presName="LevelOneTextNode" presStyleLbl="node0" presStyleIdx="0" presStyleCnt="1" custScaleX="88723" custScaleY="137820" custLinFactNeighborY="-602">
        <dgm:presLayoutVars>
          <dgm:chPref val="3"/>
        </dgm:presLayoutVars>
      </dgm:prSet>
      <dgm:spPr/>
    </dgm:pt>
    <dgm:pt modelId="{9567C0EB-D660-441A-9062-44784FBB96BC}" type="pres">
      <dgm:prSet presAssocID="{24AFE296-36EA-4140-B325-A507681CB583}" presName="level2hierChild" presStyleCnt="0"/>
      <dgm:spPr/>
    </dgm:pt>
    <dgm:pt modelId="{E70B14A8-FBF4-4E9A-A36B-26DA6817180A}" type="pres">
      <dgm:prSet presAssocID="{11DB3363-F455-448D-893F-E8A9D4584CBC}" presName="conn2-1" presStyleLbl="parChTrans1D2" presStyleIdx="0" presStyleCnt="5"/>
      <dgm:spPr/>
    </dgm:pt>
    <dgm:pt modelId="{ABDA64BB-D8AB-4487-A21A-D9DA4D2EAF2C}" type="pres">
      <dgm:prSet presAssocID="{11DB3363-F455-448D-893F-E8A9D4584CBC}" presName="connTx" presStyleLbl="parChTrans1D2" presStyleIdx="0" presStyleCnt="5"/>
      <dgm:spPr/>
    </dgm:pt>
    <dgm:pt modelId="{9D013299-93FC-45A5-8A24-7699429AEA40}" type="pres">
      <dgm:prSet presAssocID="{6CA2E1DE-1854-4D22-B0EB-A09BAF42B502}" presName="root2" presStyleCnt="0"/>
      <dgm:spPr/>
    </dgm:pt>
    <dgm:pt modelId="{E5C80BB8-5B40-4DF5-ADD6-01732B3F1513}" type="pres">
      <dgm:prSet presAssocID="{6CA2E1DE-1854-4D22-B0EB-A09BAF42B502}" presName="LevelTwoTextNode" presStyleLbl="node2" presStyleIdx="0" presStyleCnt="5">
        <dgm:presLayoutVars>
          <dgm:chPref val="3"/>
        </dgm:presLayoutVars>
      </dgm:prSet>
      <dgm:spPr/>
    </dgm:pt>
    <dgm:pt modelId="{8711B5ED-23E3-4474-A712-06316D6AA637}" type="pres">
      <dgm:prSet presAssocID="{6CA2E1DE-1854-4D22-B0EB-A09BAF42B502}" presName="level3hierChild" presStyleCnt="0"/>
      <dgm:spPr/>
    </dgm:pt>
    <dgm:pt modelId="{0AF8B2B4-F998-4AED-A67D-FAF4969DEE51}" type="pres">
      <dgm:prSet presAssocID="{2C50FEED-B4F8-4FE7-84C3-4DC54F572FDC}" presName="conn2-1" presStyleLbl="parChTrans1D2" presStyleIdx="1" presStyleCnt="5"/>
      <dgm:spPr/>
    </dgm:pt>
    <dgm:pt modelId="{465F45FF-4276-47B8-BFA4-F29634AB1297}" type="pres">
      <dgm:prSet presAssocID="{2C50FEED-B4F8-4FE7-84C3-4DC54F572FDC}" presName="connTx" presStyleLbl="parChTrans1D2" presStyleIdx="1" presStyleCnt="5"/>
      <dgm:spPr/>
    </dgm:pt>
    <dgm:pt modelId="{70747FA0-7758-45CF-87A4-CAA7E4B1BAC2}" type="pres">
      <dgm:prSet presAssocID="{53E9D122-7E15-4E23-A63B-D9525AE225D8}" presName="root2" presStyleCnt="0"/>
      <dgm:spPr/>
    </dgm:pt>
    <dgm:pt modelId="{05D64754-1349-4F76-8562-D9BA023C0238}" type="pres">
      <dgm:prSet presAssocID="{53E9D122-7E15-4E23-A63B-D9525AE225D8}" presName="LevelTwoTextNode" presStyleLbl="node2" presStyleIdx="1" presStyleCnt="5">
        <dgm:presLayoutVars>
          <dgm:chPref val="3"/>
        </dgm:presLayoutVars>
      </dgm:prSet>
      <dgm:spPr/>
    </dgm:pt>
    <dgm:pt modelId="{BA62FAA0-5279-4D63-8937-5D0617B2F516}" type="pres">
      <dgm:prSet presAssocID="{53E9D122-7E15-4E23-A63B-D9525AE225D8}" presName="level3hierChild" presStyleCnt="0"/>
      <dgm:spPr/>
    </dgm:pt>
    <dgm:pt modelId="{4E6EE36A-92B9-4A4B-A5D6-E7C17EC04BFB}" type="pres">
      <dgm:prSet presAssocID="{1D25C341-5359-4CDC-8A07-23032E2695E8}" presName="conn2-1" presStyleLbl="parChTrans1D2" presStyleIdx="2" presStyleCnt="5"/>
      <dgm:spPr/>
    </dgm:pt>
    <dgm:pt modelId="{62DE6BE6-EF57-4181-A789-751D49DA39A3}" type="pres">
      <dgm:prSet presAssocID="{1D25C341-5359-4CDC-8A07-23032E2695E8}" presName="connTx" presStyleLbl="parChTrans1D2" presStyleIdx="2" presStyleCnt="5"/>
      <dgm:spPr/>
    </dgm:pt>
    <dgm:pt modelId="{5BA0F5FB-DF80-4812-926D-F1C5DEF60E22}" type="pres">
      <dgm:prSet presAssocID="{59659B59-6811-4B3E-968E-6A6BABB066BD}" presName="root2" presStyleCnt="0"/>
      <dgm:spPr/>
    </dgm:pt>
    <dgm:pt modelId="{E45E99D1-B93F-4213-B17C-7EDC175F14F5}" type="pres">
      <dgm:prSet presAssocID="{59659B59-6811-4B3E-968E-6A6BABB066BD}" presName="LevelTwoTextNode" presStyleLbl="node2" presStyleIdx="2" presStyleCnt="5">
        <dgm:presLayoutVars>
          <dgm:chPref val="3"/>
        </dgm:presLayoutVars>
      </dgm:prSet>
      <dgm:spPr/>
    </dgm:pt>
    <dgm:pt modelId="{532ADBA9-487E-4374-8D6F-DF7AEC9B86FF}" type="pres">
      <dgm:prSet presAssocID="{59659B59-6811-4B3E-968E-6A6BABB066BD}" presName="level3hierChild" presStyleCnt="0"/>
      <dgm:spPr/>
    </dgm:pt>
    <dgm:pt modelId="{FF2B3EAB-E198-4C27-8507-5954E961DCEF}" type="pres">
      <dgm:prSet presAssocID="{979181DD-32C6-4756-8B59-F5980C42CC4C}" presName="conn2-1" presStyleLbl="parChTrans1D2" presStyleIdx="3" presStyleCnt="5"/>
      <dgm:spPr/>
    </dgm:pt>
    <dgm:pt modelId="{700A03F9-AFF9-4AA8-9DC2-9DF41D2361FC}" type="pres">
      <dgm:prSet presAssocID="{979181DD-32C6-4756-8B59-F5980C42CC4C}" presName="connTx" presStyleLbl="parChTrans1D2" presStyleIdx="3" presStyleCnt="5"/>
      <dgm:spPr/>
    </dgm:pt>
    <dgm:pt modelId="{E14B551F-BFAE-4C07-B174-017CCA9DC8D6}" type="pres">
      <dgm:prSet presAssocID="{4DD119C2-42B2-4F84-AA9F-B10D8501B110}" presName="root2" presStyleCnt="0"/>
      <dgm:spPr/>
    </dgm:pt>
    <dgm:pt modelId="{2F1E82DB-7D5E-4E9F-A6B4-97C9794033CD}" type="pres">
      <dgm:prSet presAssocID="{4DD119C2-42B2-4F84-AA9F-B10D8501B110}" presName="LevelTwoTextNode" presStyleLbl="node2" presStyleIdx="3" presStyleCnt="5">
        <dgm:presLayoutVars>
          <dgm:chPref val="3"/>
        </dgm:presLayoutVars>
      </dgm:prSet>
      <dgm:spPr/>
    </dgm:pt>
    <dgm:pt modelId="{66401410-5D2F-46A1-95C8-23E71F121AF3}" type="pres">
      <dgm:prSet presAssocID="{4DD119C2-42B2-4F84-AA9F-B10D8501B110}" presName="level3hierChild" presStyleCnt="0"/>
      <dgm:spPr/>
    </dgm:pt>
    <dgm:pt modelId="{E1D21095-8323-4BB4-B61F-7922E6BC7BB2}" type="pres">
      <dgm:prSet presAssocID="{24F80AF4-CF87-4609-BCB8-12BD2AE136B7}" presName="conn2-1" presStyleLbl="parChTrans1D2" presStyleIdx="4" presStyleCnt="5"/>
      <dgm:spPr/>
    </dgm:pt>
    <dgm:pt modelId="{43CA1989-9287-47CD-86D8-373E157E6210}" type="pres">
      <dgm:prSet presAssocID="{24F80AF4-CF87-4609-BCB8-12BD2AE136B7}" presName="connTx" presStyleLbl="parChTrans1D2" presStyleIdx="4" presStyleCnt="5"/>
      <dgm:spPr/>
    </dgm:pt>
    <dgm:pt modelId="{DE39D181-5EBA-4BF9-BED9-7DD10DF47453}" type="pres">
      <dgm:prSet presAssocID="{9AD17A61-92D4-46A9-987B-5AC82A2A5C5B}" presName="root2" presStyleCnt="0"/>
      <dgm:spPr/>
    </dgm:pt>
    <dgm:pt modelId="{A7301975-15AB-4010-BDD8-88073EB11B22}" type="pres">
      <dgm:prSet presAssocID="{9AD17A61-92D4-46A9-987B-5AC82A2A5C5B}" presName="LevelTwoTextNode" presStyleLbl="node2" presStyleIdx="4" presStyleCnt="5">
        <dgm:presLayoutVars>
          <dgm:chPref val="3"/>
        </dgm:presLayoutVars>
      </dgm:prSet>
      <dgm:spPr/>
    </dgm:pt>
    <dgm:pt modelId="{EA572E53-FFEC-4589-89D9-7B4694DA00FD}" type="pres">
      <dgm:prSet presAssocID="{9AD17A61-92D4-46A9-987B-5AC82A2A5C5B}" presName="level3hierChild" presStyleCnt="0"/>
      <dgm:spPr/>
    </dgm:pt>
  </dgm:ptLst>
  <dgm:cxnLst>
    <dgm:cxn modelId="{59B14615-3557-43EC-9A92-A456851CE4B4}" srcId="{24AFE296-36EA-4140-B325-A507681CB583}" destId="{4DD119C2-42B2-4F84-AA9F-B10D8501B110}" srcOrd="3" destOrd="0" parTransId="{979181DD-32C6-4756-8B59-F5980C42CC4C}" sibTransId="{FED16160-99B1-4E03-A16E-30B082FDE21A}"/>
    <dgm:cxn modelId="{C621A61F-E979-4E4D-86F1-65C07B702748}" type="presOf" srcId="{24F80AF4-CF87-4609-BCB8-12BD2AE136B7}" destId="{E1D21095-8323-4BB4-B61F-7922E6BC7BB2}" srcOrd="0" destOrd="0" presId="urn:microsoft.com/office/officeart/2008/layout/HorizontalMultiLevelHierarchy"/>
    <dgm:cxn modelId="{3740B821-00A1-42B7-8406-85B32D5C29D3}" srcId="{24AFE296-36EA-4140-B325-A507681CB583}" destId="{53E9D122-7E15-4E23-A63B-D9525AE225D8}" srcOrd="1" destOrd="0" parTransId="{2C50FEED-B4F8-4FE7-84C3-4DC54F572FDC}" sibTransId="{D450948C-CE46-4F9E-9EE8-EE586920BDF3}"/>
    <dgm:cxn modelId="{900A9928-2AD6-4844-B1E9-D194937BAEB5}" type="presOf" srcId="{9AD17A61-92D4-46A9-987B-5AC82A2A5C5B}" destId="{A7301975-15AB-4010-BDD8-88073EB11B22}" srcOrd="0" destOrd="0" presId="urn:microsoft.com/office/officeart/2008/layout/HorizontalMultiLevelHierarchy"/>
    <dgm:cxn modelId="{CD98065D-190A-4B15-BEC2-364661BA3470}" type="presOf" srcId="{CE8E41E3-811E-4A8C-9F68-6253F6426085}" destId="{390B74AC-2309-4519-9C2E-6505DE63C5B7}" srcOrd="0" destOrd="0" presId="urn:microsoft.com/office/officeart/2008/layout/HorizontalMultiLevelHierarchy"/>
    <dgm:cxn modelId="{74889060-A1D9-4F1A-8510-453BD898A9F9}" type="presOf" srcId="{6CA2E1DE-1854-4D22-B0EB-A09BAF42B502}" destId="{E5C80BB8-5B40-4DF5-ADD6-01732B3F1513}" srcOrd="0" destOrd="0" presId="urn:microsoft.com/office/officeart/2008/layout/HorizontalMultiLevelHierarchy"/>
    <dgm:cxn modelId="{35085A62-434F-498E-8822-285CFBBA4894}" srcId="{24AFE296-36EA-4140-B325-A507681CB583}" destId="{6CA2E1DE-1854-4D22-B0EB-A09BAF42B502}" srcOrd="0" destOrd="0" parTransId="{11DB3363-F455-448D-893F-E8A9D4584CBC}" sibTransId="{F4E81A54-FB45-4C09-AA3E-5D3112BD4F02}"/>
    <dgm:cxn modelId="{EF146764-3A7A-43DD-AE7D-AF52E0B9AAA6}" type="presOf" srcId="{24F80AF4-CF87-4609-BCB8-12BD2AE136B7}" destId="{43CA1989-9287-47CD-86D8-373E157E6210}" srcOrd="1" destOrd="0" presId="urn:microsoft.com/office/officeart/2008/layout/HorizontalMultiLevelHierarchy"/>
    <dgm:cxn modelId="{157E0248-B509-46D1-8309-1897E6629672}" type="presOf" srcId="{1D25C341-5359-4CDC-8A07-23032E2695E8}" destId="{4E6EE36A-92B9-4A4B-A5D6-E7C17EC04BFB}" srcOrd="0" destOrd="0" presId="urn:microsoft.com/office/officeart/2008/layout/HorizontalMultiLevelHierarchy"/>
    <dgm:cxn modelId="{B3C8CF48-38C4-46B3-BEDD-331D35FF9619}" type="presOf" srcId="{2C50FEED-B4F8-4FE7-84C3-4DC54F572FDC}" destId="{465F45FF-4276-47B8-BFA4-F29634AB1297}" srcOrd="1" destOrd="0" presId="urn:microsoft.com/office/officeart/2008/layout/HorizontalMultiLevelHierarchy"/>
    <dgm:cxn modelId="{42C09672-00B7-4C84-97AF-0F4CA54A97E3}" type="presOf" srcId="{2C50FEED-B4F8-4FE7-84C3-4DC54F572FDC}" destId="{0AF8B2B4-F998-4AED-A67D-FAF4969DEE51}" srcOrd="0" destOrd="0" presId="urn:microsoft.com/office/officeart/2008/layout/HorizontalMultiLevelHierarchy"/>
    <dgm:cxn modelId="{104E4153-348D-44E1-9D46-00A78F54A2A0}" srcId="{CE8E41E3-811E-4A8C-9F68-6253F6426085}" destId="{24AFE296-36EA-4140-B325-A507681CB583}" srcOrd="0" destOrd="0" parTransId="{F7742C6E-3548-4D36-AF1C-A6E25F88D69E}" sibTransId="{4EEFF5AC-544C-466B-B333-2DB5C16F6A11}"/>
    <dgm:cxn modelId="{E37B8673-4133-4406-873E-865436234E06}" type="presOf" srcId="{11DB3363-F455-448D-893F-E8A9D4584CBC}" destId="{ABDA64BB-D8AB-4487-A21A-D9DA4D2EAF2C}" srcOrd="1" destOrd="0" presId="urn:microsoft.com/office/officeart/2008/layout/HorizontalMultiLevelHierarchy"/>
    <dgm:cxn modelId="{3315727B-3372-42AA-8AC3-BCA6FB5431E5}" type="presOf" srcId="{59659B59-6811-4B3E-968E-6A6BABB066BD}" destId="{E45E99D1-B93F-4213-B17C-7EDC175F14F5}" srcOrd="0" destOrd="0" presId="urn:microsoft.com/office/officeart/2008/layout/HorizontalMultiLevelHierarchy"/>
    <dgm:cxn modelId="{E13A4F9D-682E-44E2-B69A-202EE1A3EB9C}" type="presOf" srcId="{11DB3363-F455-448D-893F-E8A9D4584CBC}" destId="{E70B14A8-FBF4-4E9A-A36B-26DA6817180A}" srcOrd="0" destOrd="0" presId="urn:microsoft.com/office/officeart/2008/layout/HorizontalMultiLevelHierarchy"/>
    <dgm:cxn modelId="{8440AFA0-6F1E-48C1-9068-6FAF27C3312F}" type="presOf" srcId="{979181DD-32C6-4756-8B59-F5980C42CC4C}" destId="{FF2B3EAB-E198-4C27-8507-5954E961DCEF}" srcOrd="0" destOrd="0" presId="urn:microsoft.com/office/officeart/2008/layout/HorizontalMultiLevelHierarchy"/>
    <dgm:cxn modelId="{4D975FA6-4884-40F7-A5E5-6D2D2FD03769}" type="presOf" srcId="{4DD119C2-42B2-4F84-AA9F-B10D8501B110}" destId="{2F1E82DB-7D5E-4E9F-A6B4-97C9794033CD}" srcOrd="0" destOrd="0" presId="urn:microsoft.com/office/officeart/2008/layout/HorizontalMultiLevelHierarchy"/>
    <dgm:cxn modelId="{79A5C4AB-8078-4834-B270-125CE49659E5}" type="presOf" srcId="{24AFE296-36EA-4140-B325-A507681CB583}" destId="{67B6D7EB-6A3E-4EBD-BE2C-A7AF6EFDE0EE}" srcOrd="0" destOrd="0" presId="urn:microsoft.com/office/officeart/2008/layout/HorizontalMultiLevelHierarchy"/>
    <dgm:cxn modelId="{391FBDB4-B90A-47F5-A9A7-665F318084A9}" type="presOf" srcId="{1D25C341-5359-4CDC-8A07-23032E2695E8}" destId="{62DE6BE6-EF57-4181-A789-751D49DA39A3}" srcOrd="1" destOrd="0" presId="urn:microsoft.com/office/officeart/2008/layout/HorizontalMultiLevelHierarchy"/>
    <dgm:cxn modelId="{94E982BB-2D6B-4FE0-965F-8E75833FBCD0}" type="presOf" srcId="{979181DD-32C6-4756-8B59-F5980C42CC4C}" destId="{700A03F9-AFF9-4AA8-9DC2-9DF41D2361FC}" srcOrd="1" destOrd="0" presId="urn:microsoft.com/office/officeart/2008/layout/HorizontalMultiLevelHierarchy"/>
    <dgm:cxn modelId="{FE7D27CB-5DE1-4379-9467-60D87DF00F8B}" srcId="{24AFE296-36EA-4140-B325-A507681CB583}" destId="{9AD17A61-92D4-46A9-987B-5AC82A2A5C5B}" srcOrd="4" destOrd="0" parTransId="{24F80AF4-CF87-4609-BCB8-12BD2AE136B7}" sibTransId="{B76ABCEB-49A9-4376-8C3E-38D146A644AC}"/>
    <dgm:cxn modelId="{C09617D3-6116-409B-BA09-D24495AC03DB}" type="presOf" srcId="{53E9D122-7E15-4E23-A63B-D9525AE225D8}" destId="{05D64754-1349-4F76-8562-D9BA023C0238}" srcOrd="0" destOrd="0" presId="urn:microsoft.com/office/officeart/2008/layout/HorizontalMultiLevelHierarchy"/>
    <dgm:cxn modelId="{E90A5CD3-032B-4F17-B5EB-39B2686B0B90}" srcId="{24AFE296-36EA-4140-B325-A507681CB583}" destId="{59659B59-6811-4B3E-968E-6A6BABB066BD}" srcOrd="2" destOrd="0" parTransId="{1D25C341-5359-4CDC-8A07-23032E2695E8}" sibTransId="{8D74F8E0-1DCE-4E61-B3E0-0065803F6205}"/>
    <dgm:cxn modelId="{E0331F87-C0E5-4975-B9DD-490813545E60}" type="presParOf" srcId="{390B74AC-2309-4519-9C2E-6505DE63C5B7}" destId="{4B52F646-0033-4ED3-AED2-C3EEFB2BF7DC}" srcOrd="0" destOrd="0" presId="urn:microsoft.com/office/officeart/2008/layout/HorizontalMultiLevelHierarchy"/>
    <dgm:cxn modelId="{B254EC52-3BE2-415E-8D8C-D348213F55B7}" type="presParOf" srcId="{4B52F646-0033-4ED3-AED2-C3EEFB2BF7DC}" destId="{67B6D7EB-6A3E-4EBD-BE2C-A7AF6EFDE0EE}" srcOrd="0" destOrd="0" presId="urn:microsoft.com/office/officeart/2008/layout/HorizontalMultiLevelHierarchy"/>
    <dgm:cxn modelId="{146F1F47-6D95-40E6-BF8E-1ECD4528BE79}" type="presParOf" srcId="{4B52F646-0033-4ED3-AED2-C3EEFB2BF7DC}" destId="{9567C0EB-D660-441A-9062-44784FBB96BC}" srcOrd="1" destOrd="0" presId="urn:microsoft.com/office/officeart/2008/layout/HorizontalMultiLevelHierarchy"/>
    <dgm:cxn modelId="{3A30B187-8E1F-4D5E-A4F1-9FFA866A793F}" type="presParOf" srcId="{9567C0EB-D660-441A-9062-44784FBB96BC}" destId="{E70B14A8-FBF4-4E9A-A36B-26DA6817180A}" srcOrd="0" destOrd="0" presId="urn:microsoft.com/office/officeart/2008/layout/HorizontalMultiLevelHierarchy"/>
    <dgm:cxn modelId="{5925A526-139C-49E6-8B60-54C8FA8B2D2E}" type="presParOf" srcId="{E70B14A8-FBF4-4E9A-A36B-26DA6817180A}" destId="{ABDA64BB-D8AB-4487-A21A-D9DA4D2EAF2C}" srcOrd="0" destOrd="0" presId="urn:microsoft.com/office/officeart/2008/layout/HorizontalMultiLevelHierarchy"/>
    <dgm:cxn modelId="{4C1CC4BF-B59D-40F2-8E6F-F8F87A749342}" type="presParOf" srcId="{9567C0EB-D660-441A-9062-44784FBB96BC}" destId="{9D013299-93FC-45A5-8A24-7699429AEA40}" srcOrd="1" destOrd="0" presId="urn:microsoft.com/office/officeart/2008/layout/HorizontalMultiLevelHierarchy"/>
    <dgm:cxn modelId="{1A63BB44-5A7D-4DF1-8E68-7CA9C6F512F7}" type="presParOf" srcId="{9D013299-93FC-45A5-8A24-7699429AEA40}" destId="{E5C80BB8-5B40-4DF5-ADD6-01732B3F1513}" srcOrd="0" destOrd="0" presId="urn:microsoft.com/office/officeart/2008/layout/HorizontalMultiLevelHierarchy"/>
    <dgm:cxn modelId="{6444831B-3034-400D-AF3C-7F9E08EEC5C5}" type="presParOf" srcId="{9D013299-93FC-45A5-8A24-7699429AEA40}" destId="{8711B5ED-23E3-4474-A712-06316D6AA637}" srcOrd="1" destOrd="0" presId="urn:microsoft.com/office/officeart/2008/layout/HorizontalMultiLevelHierarchy"/>
    <dgm:cxn modelId="{4F13E270-3EDF-40BC-8219-BFE2AFD34CD1}" type="presParOf" srcId="{9567C0EB-D660-441A-9062-44784FBB96BC}" destId="{0AF8B2B4-F998-4AED-A67D-FAF4969DEE51}" srcOrd="2" destOrd="0" presId="urn:microsoft.com/office/officeart/2008/layout/HorizontalMultiLevelHierarchy"/>
    <dgm:cxn modelId="{AFCFEBD8-01A5-45F1-99FD-ECA35BAD1749}" type="presParOf" srcId="{0AF8B2B4-F998-4AED-A67D-FAF4969DEE51}" destId="{465F45FF-4276-47B8-BFA4-F29634AB1297}" srcOrd="0" destOrd="0" presId="urn:microsoft.com/office/officeart/2008/layout/HorizontalMultiLevelHierarchy"/>
    <dgm:cxn modelId="{F04F415C-07B4-439B-BFAD-CD49AFB9012D}" type="presParOf" srcId="{9567C0EB-D660-441A-9062-44784FBB96BC}" destId="{70747FA0-7758-45CF-87A4-CAA7E4B1BAC2}" srcOrd="3" destOrd="0" presId="urn:microsoft.com/office/officeart/2008/layout/HorizontalMultiLevelHierarchy"/>
    <dgm:cxn modelId="{AE57AA88-D8AC-4F5A-BDBF-E1116AB723E1}" type="presParOf" srcId="{70747FA0-7758-45CF-87A4-CAA7E4B1BAC2}" destId="{05D64754-1349-4F76-8562-D9BA023C0238}" srcOrd="0" destOrd="0" presId="urn:microsoft.com/office/officeart/2008/layout/HorizontalMultiLevelHierarchy"/>
    <dgm:cxn modelId="{7DBA5D09-E99A-4E35-A964-AFDBD9778201}" type="presParOf" srcId="{70747FA0-7758-45CF-87A4-CAA7E4B1BAC2}" destId="{BA62FAA0-5279-4D63-8937-5D0617B2F516}" srcOrd="1" destOrd="0" presId="urn:microsoft.com/office/officeart/2008/layout/HorizontalMultiLevelHierarchy"/>
    <dgm:cxn modelId="{EA3E99E8-312E-4905-B8E2-6D033868CE76}" type="presParOf" srcId="{9567C0EB-D660-441A-9062-44784FBB96BC}" destId="{4E6EE36A-92B9-4A4B-A5D6-E7C17EC04BFB}" srcOrd="4" destOrd="0" presId="urn:microsoft.com/office/officeart/2008/layout/HorizontalMultiLevelHierarchy"/>
    <dgm:cxn modelId="{1DFB094D-EC35-4974-B383-A1B9F751D87E}" type="presParOf" srcId="{4E6EE36A-92B9-4A4B-A5D6-E7C17EC04BFB}" destId="{62DE6BE6-EF57-4181-A789-751D49DA39A3}" srcOrd="0" destOrd="0" presId="urn:microsoft.com/office/officeart/2008/layout/HorizontalMultiLevelHierarchy"/>
    <dgm:cxn modelId="{071D9DC3-87EC-4A7B-9261-A08435C44EF7}" type="presParOf" srcId="{9567C0EB-D660-441A-9062-44784FBB96BC}" destId="{5BA0F5FB-DF80-4812-926D-F1C5DEF60E22}" srcOrd="5" destOrd="0" presId="urn:microsoft.com/office/officeart/2008/layout/HorizontalMultiLevelHierarchy"/>
    <dgm:cxn modelId="{3D7A12E3-6BD2-439E-A5F7-77DF416B4C84}" type="presParOf" srcId="{5BA0F5FB-DF80-4812-926D-F1C5DEF60E22}" destId="{E45E99D1-B93F-4213-B17C-7EDC175F14F5}" srcOrd="0" destOrd="0" presId="urn:microsoft.com/office/officeart/2008/layout/HorizontalMultiLevelHierarchy"/>
    <dgm:cxn modelId="{D1BCF94F-AD88-43B1-97B2-CCF00BB4EA4A}" type="presParOf" srcId="{5BA0F5FB-DF80-4812-926D-F1C5DEF60E22}" destId="{532ADBA9-487E-4374-8D6F-DF7AEC9B86FF}" srcOrd="1" destOrd="0" presId="urn:microsoft.com/office/officeart/2008/layout/HorizontalMultiLevelHierarchy"/>
    <dgm:cxn modelId="{94772175-8677-495F-A92E-0DF66759E5FD}" type="presParOf" srcId="{9567C0EB-D660-441A-9062-44784FBB96BC}" destId="{FF2B3EAB-E198-4C27-8507-5954E961DCEF}" srcOrd="6" destOrd="0" presId="urn:microsoft.com/office/officeart/2008/layout/HorizontalMultiLevelHierarchy"/>
    <dgm:cxn modelId="{D5FE0994-B22C-4B58-8B15-ABAB7C81BEBA}" type="presParOf" srcId="{FF2B3EAB-E198-4C27-8507-5954E961DCEF}" destId="{700A03F9-AFF9-4AA8-9DC2-9DF41D2361FC}" srcOrd="0" destOrd="0" presId="urn:microsoft.com/office/officeart/2008/layout/HorizontalMultiLevelHierarchy"/>
    <dgm:cxn modelId="{0526A872-56B8-4EF1-A84C-BA5D29D7C637}" type="presParOf" srcId="{9567C0EB-D660-441A-9062-44784FBB96BC}" destId="{E14B551F-BFAE-4C07-B174-017CCA9DC8D6}" srcOrd="7" destOrd="0" presId="urn:microsoft.com/office/officeart/2008/layout/HorizontalMultiLevelHierarchy"/>
    <dgm:cxn modelId="{A2B7C897-6CC9-4F8C-B5BD-A39CEF28381E}" type="presParOf" srcId="{E14B551F-BFAE-4C07-B174-017CCA9DC8D6}" destId="{2F1E82DB-7D5E-4E9F-A6B4-97C9794033CD}" srcOrd="0" destOrd="0" presId="urn:microsoft.com/office/officeart/2008/layout/HorizontalMultiLevelHierarchy"/>
    <dgm:cxn modelId="{B1559F68-03C5-4489-ABE0-37176A99F187}" type="presParOf" srcId="{E14B551F-BFAE-4C07-B174-017CCA9DC8D6}" destId="{66401410-5D2F-46A1-95C8-23E71F121AF3}" srcOrd="1" destOrd="0" presId="urn:microsoft.com/office/officeart/2008/layout/HorizontalMultiLevelHierarchy"/>
    <dgm:cxn modelId="{444DF56A-556B-4AAF-9ACB-67ED55DB7AA6}" type="presParOf" srcId="{9567C0EB-D660-441A-9062-44784FBB96BC}" destId="{E1D21095-8323-4BB4-B61F-7922E6BC7BB2}" srcOrd="8" destOrd="0" presId="urn:microsoft.com/office/officeart/2008/layout/HorizontalMultiLevelHierarchy"/>
    <dgm:cxn modelId="{A902A498-41CD-4E43-9B68-089E6F282775}" type="presParOf" srcId="{E1D21095-8323-4BB4-B61F-7922E6BC7BB2}" destId="{43CA1989-9287-47CD-86D8-373E157E6210}" srcOrd="0" destOrd="0" presId="urn:microsoft.com/office/officeart/2008/layout/HorizontalMultiLevelHierarchy"/>
    <dgm:cxn modelId="{C94EDE8F-74B7-49A2-8409-744F919DC763}" type="presParOf" srcId="{9567C0EB-D660-441A-9062-44784FBB96BC}" destId="{DE39D181-5EBA-4BF9-BED9-7DD10DF47453}" srcOrd="9" destOrd="0" presId="urn:microsoft.com/office/officeart/2008/layout/HorizontalMultiLevelHierarchy"/>
    <dgm:cxn modelId="{C0302086-A9B7-4940-A27F-F8CD005B99BC}" type="presParOf" srcId="{DE39D181-5EBA-4BF9-BED9-7DD10DF47453}" destId="{A7301975-15AB-4010-BDD8-88073EB11B22}" srcOrd="0" destOrd="0" presId="urn:microsoft.com/office/officeart/2008/layout/HorizontalMultiLevelHierarchy"/>
    <dgm:cxn modelId="{34FE208D-D163-4983-BF33-126F35F6926F}" type="presParOf" srcId="{DE39D181-5EBA-4BF9-BED9-7DD10DF47453}" destId="{EA572E53-FFEC-4589-89D9-7B4694DA00F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1095-8323-4BB4-B61F-7922E6BC7BB2}">
      <dsp:nvSpPr>
        <dsp:cNvPr id="0" name=""/>
        <dsp:cNvSpPr/>
      </dsp:nvSpPr>
      <dsp:spPr>
        <a:xfrm>
          <a:off x="877931" y="1399367"/>
          <a:ext cx="253108" cy="967842"/>
        </a:xfrm>
        <a:custGeom>
          <a:avLst/>
          <a:gdLst/>
          <a:ahLst/>
          <a:cxnLst/>
          <a:rect l="0" t="0" r="0" b="0"/>
          <a:pathLst>
            <a:path>
              <a:moveTo>
                <a:pt x="0" y="0"/>
              </a:moveTo>
              <a:lnTo>
                <a:pt x="126554" y="0"/>
              </a:lnTo>
              <a:lnTo>
                <a:pt x="126554" y="967842"/>
              </a:lnTo>
              <a:lnTo>
                <a:pt x="253108" y="9678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79476" y="1858279"/>
        <a:ext cx="50019" cy="50019"/>
      </dsp:txXfrm>
    </dsp:sp>
    <dsp:sp modelId="{FF2B3EAB-E198-4C27-8507-5954E961DCEF}">
      <dsp:nvSpPr>
        <dsp:cNvPr id="0" name=""/>
        <dsp:cNvSpPr/>
      </dsp:nvSpPr>
      <dsp:spPr>
        <a:xfrm>
          <a:off x="877931" y="1399367"/>
          <a:ext cx="253108" cy="485547"/>
        </a:xfrm>
        <a:custGeom>
          <a:avLst/>
          <a:gdLst/>
          <a:ahLst/>
          <a:cxnLst/>
          <a:rect l="0" t="0" r="0" b="0"/>
          <a:pathLst>
            <a:path>
              <a:moveTo>
                <a:pt x="0" y="0"/>
              </a:moveTo>
              <a:lnTo>
                <a:pt x="126554" y="0"/>
              </a:lnTo>
              <a:lnTo>
                <a:pt x="126554" y="485547"/>
              </a:lnTo>
              <a:lnTo>
                <a:pt x="253108" y="4855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90797" y="1628452"/>
        <a:ext cx="27377" cy="27377"/>
      </dsp:txXfrm>
    </dsp:sp>
    <dsp:sp modelId="{4E6EE36A-92B9-4A4B-A5D6-E7C17EC04BFB}">
      <dsp:nvSpPr>
        <dsp:cNvPr id="0" name=""/>
        <dsp:cNvSpPr/>
      </dsp:nvSpPr>
      <dsp:spPr>
        <a:xfrm>
          <a:off x="877931" y="1353647"/>
          <a:ext cx="253108" cy="91440"/>
        </a:xfrm>
        <a:custGeom>
          <a:avLst/>
          <a:gdLst/>
          <a:ahLst/>
          <a:cxnLst/>
          <a:rect l="0" t="0" r="0" b="0"/>
          <a:pathLst>
            <a:path>
              <a:moveTo>
                <a:pt x="0" y="45720"/>
              </a:moveTo>
              <a:lnTo>
                <a:pt x="126554" y="45720"/>
              </a:lnTo>
              <a:lnTo>
                <a:pt x="126554" y="48972"/>
              </a:lnTo>
              <a:lnTo>
                <a:pt x="253108" y="489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98157" y="1393039"/>
        <a:ext cx="12656" cy="12656"/>
      </dsp:txXfrm>
    </dsp:sp>
    <dsp:sp modelId="{0AF8B2B4-F998-4AED-A67D-FAF4969DEE51}">
      <dsp:nvSpPr>
        <dsp:cNvPr id="0" name=""/>
        <dsp:cNvSpPr/>
      </dsp:nvSpPr>
      <dsp:spPr>
        <a:xfrm>
          <a:off x="877931" y="920324"/>
          <a:ext cx="253108" cy="479043"/>
        </a:xfrm>
        <a:custGeom>
          <a:avLst/>
          <a:gdLst/>
          <a:ahLst/>
          <a:cxnLst/>
          <a:rect l="0" t="0" r="0" b="0"/>
          <a:pathLst>
            <a:path>
              <a:moveTo>
                <a:pt x="0" y="479043"/>
              </a:moveTo>
              <a:lnTo>
                <a:pt x="126554" y="479043"/>
              </a:lnTo>
              <a:lnTo>
                <a:pt x="126554" y="0"/>
              </a:lnTo>
              <a:lnTo>
                <a:pt x="25310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90941" y="1146300"/>
        <a:ext cx="27089" cy="27089"/>
      </dsp:txXfrm>
    </dsp:sp>
    <dsp:sp modelId="{E70B14A8-FBF4-4E9A-A36B-26DA6817180A}">
      <dsp:nvSpPr>
        <dsp:cNvPr id="0" name=""/>
        <dsp:cNvSpPr/>
      </dsp:nvSpPr>
      <dsp:spPr>
        <a:xfrm>
          <a:off x="877931" y="438028"/>
          <a:ext cx="253108" cy="961338"/>
        </a:xfrm>
        <a:custGeom>
          <a:avLst/>
          <a:gdLst/>
          <a:ahLst/>
          <a:cxnLst/>
          <a:rect l="0" t="0" r="0" b="0"/>
          <a:pathLst>
            <a:path>
              <a:moveTo>
                <a:pt x="0" y="961338"/>
              </a:moveTo>
              <a:lnTo>
                <a:pt x="126554" y="961338"/>
              </a:lnTo>
              <a:lnTo>
                <a:pt x="126554" y="0"/>
              </a:lnTo>
              <a:lnTo>
                <a:pt x="25310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79633" y="893845"/>
        <a:ext cx="49705" cy="49705"/>
      </dsp:txXfrm>
    </dsp:sp>
    <dsp:sp modelId="{67B6D7EB-6A3E-4EBD-BE2C-A7AF6EFDE0EE}">
      <dsp:nvSpPr>
        <dsp:cNvPr id="0" name=""/>
        <dsp:cNvSpPr/>
      </dsp:nvSpPr>
      <dsp:spPr>
        <a:xfrm rot="16200000">
          <a:off x="-692598" y="1228204"/>
          <a:ext cx="2798734" cy="34232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Gateway</a:t>
          </a:r>
        </a:p>
      </dsp:txBody>
      <dsp:txXfrm>
        <a:off x="-692598" y="1228204"/>
        <a:ext cx="2798734" cy="342325"/>
      </dsp:txXfrm>
    </dsp:sp>
    <dsp:sp modelId="{E5C80BB8-5B40-4DF5-ADD6-01732B3F1513}">
      <dsp:nvSpPr>
        <dsp:cNvPr id="0" name=""/>
        <dsp:cNvSpPr/>
      </dsp:nvSpPr>
      <dsp:spPr>
        <a:xfrm>
          <a:off x="1131040" y="245110"/>
          <a:ext cx="1265543" cy="3858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t>Cooler Box( Single, Double, Triple + Icemaker)</a:t>
          </a:r>
          <a:endParaRPr lang="en-US" sz="900" kern="1200" dirty="0"/>
        </a:p>
      </dsp:txBody>
      <dsp:txXfrm>
        <a:off x="1131040" y="245110"/>
        <a:ext cx="1265543" cy="385836"/>
      </dsp:txXfrm>
    </dsp:sp>
    <dsp:sp modelId="{05D64754-1349-4F76-8562-D9BA023C0238}">
      <dsp:nvSpPr>
        <dsp:cNvPr id="0" name=""/>
        <dsp:cNvSpPr/>
      </dsp:nvSpPr>
      <dsp:spPr>
        <a:xfrm>
          <a:off x="1131040" y="727405"/>
          <a:ext cx="1265543" cy="3858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Air Conditioner/Heater</a:t>
          </a:r>
        </a:p>
      </dsp:txBody>
      <dsp:txXfrm>
        <a:off x="1131040" y="727405"/>
        <a:ext cx="1265543" cy="385836"/>
      </dsp:txXfrm>
    </dsp:sp>
    <dsp:sp modelId="{E45E99D1-B93F-4213-B17C-7EDC175F14F5}">
      <dsp:nvSpPr>
        <dsp:cNvPr id="0" name=""/>
        <dsp:cNvSpPr/>
      </dsp:nvSpPr>
      <dsp:spPr>
        <a:xfrm>
          <a:off x="1131040" y="1209701"/>
          <a:ext cx="1265543" cy="3858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GPS Track &amp; Trail</a:t>
          </a:r>
        </a:p>
      </dsp:txBody>
      <dsp:txXfrm>
        <a:off x="1131040" y="1209701"/>
        <a:ext cx="1265543" cy="385836"/>
      </dsp:txXfrm>
    </dsp:sp>
    <dsp:sp modelId="{2F1E82DB-7D5E-4E9F-A6B4-97C9794033CD}">
      <dsp:nvSpPr>
        <dsp:cNvPr id="0" name=""/>
        <dsp:cNvSpPr/>
      </dsp:nvSpPr>
      <dsp:spPr>
        <a:xfrm>
          <a:off x="1131040" y="1691996"/>
          <a:ext cx="1265543" cy="3858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Geo fencing with movement detection</a:t>
          </a:r>
        </a:p>
      </dsp:txBody>
      <dsp:txXfrm>
        <a:off x="1131040" y="1691996"/>
        <a:ext cx="1265543" cy="385836"/>
      </dsp:txXfrm>
    </dsp:sp>
    <dsp:sp modelId="{A7301975-15AB-4010-BDD8-88073EB11B22}">
      <dsp:nvSpPr>
        <dsp:cNvPr id="0" name=""/>
        <dsp:cNvSpPr/>
      </dsp:nvSpPr>
      <dsp:spPr>
        <a:xfrm>
          <a:off x="1131040" y="2174292"/>
          <a:ext cx="1265543" cy="3858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Entry monitor</a:t>
          </a:r>
        </a:p>
      </dsp:txBody>
      <dsp:txXfrm>
        <a:off x="1131040" y="2174292"/>
        <a:ext cx="1265543" cy="38583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25-06-2019</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a:t>
            </a:r>
            <a:r>
              <a:rPr lang="en-US" baseline="0" dirty="0"/>
              <a:t> Slide</a:t>
            </a:r>
            <a:endParaRPr lang="en-US" dirty="0"/>
          </a:p>
        </p:txBody>
      </p:sp>
      <p:sp>
        <p:nvSpPr>
          <p:cNvPr id="4" name="Slide Number Placeholder 3"/>
          <p:cNvSpPr>
            <a:spLocks noGrp="1"/>
          </p:cNvSpPr>
          <p:nvPr>
            <p:ph type="sldNum" sz="quarter" idx="10"/>
          </p:nvPr>
        </p:nvSpPr>
        <p:spPr/>
        <p:txBody>
          <a:bodyPr/>
          <a:lstStyle/>
          <a:p>
            <a:fld id="{10A5A8A1-DC91-404B-B6EF-9243D3169412}" type="slidenum">
              <a:rPr lang="en-IN" smtClean="0"/>
              <a:pPr/>
              <a:t>2</a:t>
            </a:fld>
            <a:endParaRPr lang="en-IN"/>
          </a:p>
        </p:txBody>
      </p:sp>
    </p:spTree>
    <p:extLst>
      <p:ext uri="{BB962C8B-B14F-4D97-AF65-F5344CB8AC3E}">
        <p14:creationId xmlns:p14="http://schemas.microsoft.com/office/powerpoint/2010/main" val="135734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a:t>
            </a:r>
            <a:r>
              <a:rPr lang="en-US" baseline="0" dirty="0"/>
              <a:t> Slide</a:t>
            </a:r>
            <a:endParaRPr lang="en-US" dirty="0"/>
          </a:p>
        </p:txBody>
      </p:sp>
      <p:sp>
        <p:nvSpPr>
          <p:cNvPr id="4" name="Slide Number Placeholder 3"/>
          <p:cNvSpPr>
            <a:spLocks noGrp="1"/>
          </p:cNvSpPr>
          <p:nvPr>
            <p:ph type="sldNum" sz="quarter" idx="10"/>
          </p:nvPr>
        </p:nvSpPr>
        <p:spPr/>
        <p:txBody>
          <a:bodyPr/>
          <a:lstStyle/>
          <a:p>
            <a:fld id="{10A5A8A1-DC91-404B-B6EF-9243D3169412}" type="slidenum">
              <a:rPr lang="en-IN" smtClean="0"/>
              <a:pPr/>
              <a:t>5</a:t>
            </a:fld>
            <a:endParaRPr lang="en-IN"/>
          </a:p>
        </p:txBody>
      </p:sp>
    </p:spTree>
    <p:extLst>
      <p:ext uri="{BB962C8B-B14F-4D97-AF65-F5344CB8AC3E}">
        <p14:creationId xmlns:p14="http://schemas.microsoft.com/office/powerpoint/2010/main" val="16911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494523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9606137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281" name="Group 280"/>
          <p:cNvGrpSpPr/>
          <p:nvPr userDrawn="1"/>
        </p:nvGrpSpPr>
        <p:grpSpPr bwMode="gray">
          <a:xfrm>
            <a:off x="-1" y="596901"/>
            <a:ext cx="9137515" cy="4375150"/>
            <a:chOff x="-1" y="596901"/>
            <a:chExt cx="9137515" cy="4375150"/>
          </a:xfrm>
        </p:grpSpPr>
        <p:cxnSp>
          <p:nvCxnSpPr>
            <p:cNvPr id="163" name="Straight Connector 162"/>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96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_1">
    <p:spTree>
      <p:nvGrpSpPr>
        <p:cNvPr id="1" name=""/>
        <p:cNvGrpSpPr/>
        <p:nvPr/>
      </p:nvGrpSpPr>
      <p:grpSpPr>
        <a:xfrm>
          <a:off x="0" y="0"/>
          <a:ext cx="0" cy="0"/>
          <a:chOff x="0" y="0"/>
          <a:chExt cx="0" cy="0"/>
        </a:xfrm>
      </p:grpSpPr>
      <p:grpSp>
        <p:nvGrpSpPr>
          <p:cNvPr id="9" name="Group 8"/>
          <p:cNvGrpSpPr/>
          <p:nvPr userDrawn="1"/>
        </p:nvGrpSpPr>
        <p:grpSpPr>
          <a:xfrm>
            <a:off x="-1" y="596902"/>
            <a:ext cx="9137515" cy="4344751"/>
            <a:chOff x="0" y="596900"/>
            <a:chExt cx="9144000" cy="4344751"/>
          </a:xfrm>
        </p:grpSpPr>
        <p:grpSp>
          <p:nvGrpSpPr>
            <p:cNvPr id="10" name="Group 87"/>
            <p:cNvGrpSpPr/>
            <p:nvPr userDrawn="1"/>
          </p:nvGrpSpPr>
          <p:grpSpPr>
            <a:xfrm>
              <a:off x="142672" y="603115"/>
              <a:ext cx="8864600" cy="4338536"/>
              <a:chOff x="142672" y="603115"/>
              <a:chExt cx="8864600" cy="4338536"/>
            </a:xfrm>
          </p:grpSpPr>
          <p:cxnSp>
            <p:nvCxnSpPr>
              <p:cNvPr id="42" name="Straight Connector 4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1"/>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a:xfrm>
            <a:off x="250000"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sz="1350"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sz="1350" dirty="0">
                <a:solidFill>
                  <a:srgbClr val="FFFFFF"/>
                </a:solidFill>
              </a:endParaRPr>
            </a:p>
          </p:txBody>
        </p:sp>
      </p:grpSp>
    </p:spTree>
    <p:extLst>
      <p:ext uri="{BB962C8B-B14F-4D97-AF65-F5344CB8AC3E}">
        <p14:creationId xmlns:p14="http://schemas.microsoft.com/office/powerpoint/2010/main" val="26709151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778825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9"/>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9"/>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9"/>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9"/>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9"/>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 id="2147483728" r:id="rId26"/>
    <p:sldLayoutId id="2147483730" r:id="rId27"/>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9"/>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9"/>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9"/>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9"/>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9"/>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Dometic Workshop Assessment Report</a:t>
            </a:r>
          </a:p>
        </p:txBody>
      </p:sp>
      <p:sp>
        <p:nvSpPr>
          <p:cNvPr id="3" name="Text Placeholder 2"/>
          <p:cNvSpPr>
            <a:spLocks noGrp="1"/>
          </p:cNvSpPr>
          <p:nvPr>
            <p:ph type="body" sz="quarter" idx="11"/>
          </p:nvPr>
        </p:nvSpPr>
        <p:spPr>
          <a:xfrm>
            <a:off x="0" y="4396889"/>
            <a:ext cx="3643967" cy="347682"/>
          </a:xfrm>
        </p:spPr>
        <p:txBody>
          <a:bodyPr/>
          <a:lstStyle/>
          <a:p>
            <a:r>
              <a:rPr lang="en-US" b="1" spc="-1" dirty="0">
                <a:solidFill>
                  <a:srgbClr val="000000"/>
                </a:solidFill>
                <a:ea typeface="DejaVu Sans"/>
              </a:rPr>
              <a:t>10 Jun 2019 thru 20 Jun 2019</a:t>
            </a:r>
            <a:endParaRPr lang="en-IN" dirty="0"/>
          </a:p>
        </p:txBody>
      </p:sp>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7488" y="154759"/>
            <a:ext cx="8534400" cy="330214"/>
          </a:xfrm>
        </p:spPr>
        <p:txBody>
          <a:bodyPr vert="horz" lIns="91440" tIns="45720" rIns="91440" bIns="45720" rtlCol="0" anchor="ctr">
            <a:normAutofit fontScale="90000"/>
          </a:bodyPr>
          <a:lstStyle/>
          <a:p>
            <a:r>
              <a:rPr lang="en-US" sz="2100" dirty="0">
                <a:solidFill>
                  <a:schemeClr val="tx1"/>
                </a:solidFill>
                <a:latin typeface="Calibri" charset="0"/>
                <a:ea typeface="Calibri" charset="0"/>
                <a:cs typeface="Calibri" charset="0"/>
              </a:rPr>
              <a:t>Delivery Quality Measure</a:t>
            </a:r>
          </a:p>
        </p:txBody>
      </p:sp>
      <p:pic>
        <p:nvPicPr>
          <p:cNvPr id="5" name="Picture 1" descr="image002">
            <a:extLst>
              <a:ext uri="{FF2B5EF4-FFF2-40B4-BE49-F238E27FC236}">
                <a16:creationId xmlns:a16="http://schemas.microsoft.com/office/drawing/2014/main" id="{321DDDA7-A5BE-4F72-B7B2-91BD0D2E54B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4315" y="2864470"/>
            <a:ext cx="4483322" cy="20608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68DFDF4-4380-424E-B2C5-FA75C0E9CD9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12329" y="2864470"/>
            <a:ext cx="3719945" cy="2060822"/>
          </a:xfrm>
          <a:prstGeom prst="rect">
            <a:avLst/>
          </a:prstGeom>
          <a:ln>
            <a:solidFill>
              <a:srgbClr val="0070C0"/>
            </a:solidFill>
          </a:ln>
        </p:spPr>
      </p:pic>
      <p:sp>
        <p:nvSpPr>
          <p:cNvPr id="8" name="TextBox 7">
            <a:extLst>
              <a:ext uri="{FF2B5EF4-FFF2-40B4-BE49-F238E27FC236}">
                <a16:creationId xmlns:a16="http://schemas.microsoft.com/office/drawing/2014/main" id="{21E6505B-7448-4FC6-A189-7309C2DF2305}"/>
              </a:ext>
            </a:extLst>
          </p:cNvPr>
          <p:cNvSpPr txBox="1"/>
          <p:nvPr/>
        </p:nvSpPr>
        <p:spPr>
          <a:xfrm>
            <a:off x="378325" y="2633637"/>
            <a:ext cx="3719945" cy="253916"/>
          </a:xfrm>
          <a:prstGeom prst="rect">
            <a:avLst/>
          </a:prstGeom>
          <a:noFill/>
        </p:spPr>
        <p:txBody>
          <a:bodyPr wrap="square" rtlCol="0">
            <a:spAutoFit/>
          </a:bodyPr>
          <a:lstStyle/>
          <a:p>
            <a:pPr algn="ctr" defTabSz="685783">
              <a:defRPr/>
            </a:pPr>
            <a:r>
              <a:rPr lang="en-IN" sz="1050" b="1" dirty="0">
                <a:solidFill>
                  <a:srgbClr val="002060"/>
                </a:solidFill>
                <a:latin typeface="Calibri"/>
              </a:rPr>
              <a:t>Customer Feedback</a:t>
            </a:r>
          </a:p>
        </p:txBody>
      </p:sp>
      <p:sp>
        <p:nvSpPr>
          <p:cNvPr id="10" name="TextBox 9">
            <a:extLst>
              <a:ext uri="{FF2B5EF4-FFF2-40B4-BE49-F238E27FC236}">
                <a16:creationId xmlns:a16="http://schemas.microsoft.com/office/drawing/2014/main" id="{8BA1AC3E-460B-4D8A-B484-91067479B523}"/>
              </a:ext>
            </a:extLst>
          </p:cNvPr>
          <p:cNvSpPr txBox="1"/>
          <p:nvPr/>
        </p:nvSpPr>
        <p:spPr>
          <a:xfrm>
            <a:off x="5112329" y="2648765"/>
            <a:ext cx="3719945" cy="253916"/>
          </a:xfrm>
          <a:prstGeom prst="rect">
            <a:avLst/>
          </a:prstGeom>
          <a:noFill/>
        </p:spPr>
        <p:txBody>
          <a:bodyPr wrap="square" rtlCol="0">
            <a:spAutoFit/>
          </a:bodyPr>
          <a:lstStyle/>
          <a:p>
            <a:pPr algn="ctr" defTabSz="685783">
              <a:defRPr/>
            </a:pPr>
            <a:r>
              <a:rPr lang="en-IN" sz="1050" b="1" dirty="0">
                <a:solidFill>
                  <a:srgbClr val="002060"/>
                </a:solidFill>
                <a:latin typeface="Calibri"/>
              </a:rPr>
              <a:t>Process Compliance Index</a:t>
            </a:r>
          </a:p>
        </p:txBody>
      </p:sp>
      <p:sp>
        <p:nvSpPr>
          <p:cNvPr id="12" name="Rectangle 11"/>
          <p:cNvSpPr/>
          <p:nvPr/>
        </p:nvSpPr>
        <p:spPr>
          <a:xfrm>
            <a:off x="6392566" y="592679"/>
            <a:ext cx="2647526" cy="1785104"/>
          </a:xfrm>
          <a:prstGeom prst="rect">
            <a:avLst/>
          </a:prstGeom>
        </p:spPr>
        <p:txBody>
          <a:bodyPr wrap="square">
            <a:spAutoFit/>
          </a:bodyPr>
          <a:lstStyle/>
          <a:p>
            <a:pPr marL="214313" indent="-214313">
              <a:buFont typeface="Arial" panose="020B0604020202020204" pitchFamily="34" charset="0"/>
              <a:buChar char="•"/>
            </a:pPr>
            <a:r>
              <a:rPr lang="en-IN" sz="1100" dirty="0"/>
              <a:t>Tests covers both development &amp; bug fixing</a:t>
            </a:r>
          </a:p>
          <a:p>
            <a:pPr marL="214313" indent="-214313">
              <a:buFont typeface="Arial" panose="020B0604020202020204" pitchFamily="34" charset="0"/>
              <a:buChar char="•"/>
            </a:pPr>
            <a:r>
              <a:rPr lang="en-IN" sz="1100" dirty="0"/>
              <a:t>Tasks can be written in different Languages (C#, Java, Python. .etc)</a:t>
            </a:r>
          </a:p>
          <a:p>
            <a:pPr marL="214313" indent="-214313">
              <a:buFont typeface="Arial" panose="020B0604020202020204" pitchFamily="34" charset="0"/>
              <a:buChar char="•"/>
            </a:pPr>
            <a:r>
              <a:rPr lang="en-IN" sz="1100" dirty="0"/>
              <a:t>Toughness of the Task is classified as Elementary, Easy, Medium, Hard</a:t>
            </a:r>
          </a:p>
          <a:p>
            <a:pPr marL="214313" indent="-214313">
              <a:buFont typeface="Arial" panose="020B0604020202020204" pitchFamily="34" charset="0"/>
              <a:buChar char="•"/>
            </a:pPr>
            <a:r>
              <a:rPr lang="en-IN" sz="1100" dirty="0"/>
              <a:t>Test completion &amp; result notification to the candidates &amp; admin</a:t>
            </a:r>
          </a:p>
          <a:p>
            <a:pPr marL="214313" indent="-214313">
              <a:buFont typeface="Arial" panose="020B0604020202020204" pitchFamily="34" charset="0"/>
              <a:buChar char="•"/>
            </a:pPr>
            <a:r>
              <a:rPr lang="en-IN" sz="1100" dirty="0" err="1"/>
              <a:t>Codility</a:t>
            </a:r>
            <a:r>
              <a:rPr lang="en-IN" sz="1100" dirty="0"/>
              <a:t> result is based on correctness , performance , test case execution</a:t>
            </a:r>
          </a:p>
        </p:txBody>
      </p:sp>
      <p:pic>
        <p:nvPicPr>
          <p:cNvPr id="3" name="Picture 2"/>
          <p:cNvPicPr>
            <a:picLocks noChangeAspect="1"/>
          </p:cNvPicPr>
          <p:nvPr/>
        </p:nvPicPr>
        <p:blipFill>
          <a:blip r:embed="rId4"/>
          <a:stretch>
            <a:fillRect/>
          </a:stretch>
        </p:blipFill>
        <p:spPr>
          <a:xfrm>
            <a:off x="267488" y="1239173"/>
            <a:ext cx="2736056" cy="942975"/>
          </a:xfrm>
          <a:prstGeom prst="rect">
            <a:avLst/>
          </a:prstGeom>
        </p:spPr>
      </p:pic>
      <p:pic>
        <p:nvPicPr>
          <p:cNvPr id="4" name="Picture 3"/>
          <p:cNvPicPr>
            <a:picLocks noChangeAspect="1"/>
          </p:cNvPicPr>
          <p:nvPr/>
        </p:nvPicPr>
        <p:blipFill>
          <a:blip r:embed="rId5"/>
          <a:stretch>
            <a:fillRect/>
          </a:stretch>
        </p:blipFill>
        <p:spPr>
          <a:xfrm>
            <a:off x="2924599" y="1316309"/>
            <a:ext cx="3343275" cy="771525"/>
          </a:xfrm>
          <a:prstGeom prst="rect">
            <a:avLst/>
          </a:prstGeom>
        </p:spPr>
      </p:pic>
      <p:sp>
        <p:nvSpPr>
          <p:cNvPr id="7" name="TextBox 6"/>
          <p:cNvSpPr txBox="1"/>
          <p:nvPr/>
        </p:nvSpPr>
        <p:spPr>
          <a:xfrm>
            <a:off x="378324" y="707594"/>
            <a:ext cx="4734005" cy="369332"/>
          </a:xfrm>
          <a:prstGeom prst="rect">
            <a:avLst/>
          </a:prstGeom>
          <a:solidFill>
            <a:schemeClr val="accent5">
              <a:lumMod val="40000"/>
              <a:lumOff val="60000"/>
            </a:schemeClr>
          </a:solidFill>
        </p:spPr>
        <p:txBody>
          <a:bodyPr wrap="square" rtlCol="0">
            <a:spAutoFit/>
          </a:bodyPr>
          <a:lstStyle/>
          <a:p>
            <a:r>
              <a:rPr lang="en-IN" sz="1800" dirty="0"/>
              <a:t>Our Intake goes through technical online test </a:t>
            </a:r>
          </a:p>
        </p:txBody>
      </p:sp>
    </p:spTree>
    <p:extLst>
      <p:ext uri="{BB962C8B-B14F-4D97-AF65-F5344CB8AC3E}">
        <p14:creationId xmlns:p14="http://schemas.microsoft.com/office/powerpoint/2010/main" val="277434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D8300A-E420-4FD2-B674-2D5AF189E85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204" y="754378"/>
            <a:ext cx="4108061" cy="1316282"/>
          </a:xfrm>
          <a:prstGeom prst="rect">
            <a:avLst/>
          </a:prstGeom>
          <a:ln>
            <a:solidFill>
              <a:srgbClr val="0070C0"/>
            </a:solidFill>
          </a:ln>
        </p:spPr>
      </p:pic>
      <p:pic>
        <p:nvPicPr>
          <p:cNvPr id="10" name="Picture 9">
            <a:extLst>
              <a:ext uri="{FF2B5EF4-FFF2-40B4-BE49-F238E27FC236}">
                <a16:creationId xmlns:a16="http://schemas.microsoft.com/office/drawing/2014/main" id="{8E2D3C09-9867-41AC-8045-E198BF3CEAD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5348" y="2210343"/>
            <a:ext cx="4096587" cy="1270054"/>
          </a:xfrm>
          <a:prstGeom prst="rect">
            <a:avLst/>
          </a:prstGeom>
          <a:ln>
            <a:solidFill>
              <a:srgbClr val="0070C0"/>
            </a:solidFill>
          </a:ln>
        </p:spPr>
      </p:pic>
      <p:pic>
        <p:nvPicPr>
          <p:cNvPr id="11" name="Picture 10" descr="image003">
            <a:extLst>
              <a:ext uri="{FF2B5EF4-FFF2-40B4-BE49-F238E27FC236}">
                <a16:creationId xmlns:a16="http://schemas.microsoft.com/office/drawing/2014/main" id="{51FC3B98-893C-4DE2-9A8E-A0540C5F323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8205" y="3622468"/>
            <a:ext cx="4103730" cy="1329446"/>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1" descr="image004">
            <a:extLst>
              <a:ext uri="{FF2B5EF4-FFF2-40B4-BE49-F238E27FC236}">
                <a16:creationId xmlns:a16="http://schemas.microsoft.com/office/drawing/2014/main" id="{8EE68E6E-E862-49C4-9ED7-159B74B69D38}"/>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839083" y="754378"/>
            <a:ext cx="4088454" cy="131628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2" descr="image005">
            <a:extLst>
              <a:ext uri="{FF2B5EF4-FFF2-40B4-BE49-F238E27FC236}">
                <a16:creationId xmlns:a16="http://schemas.microsoft.com/office/drawing/2014/main" id="{AF6B3A3D-37B4-4326-8AFC-0879FCD85C0F}"/>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839082" y="2210343"/>
            <a:ext cx="4097099" cy="1270054"/>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13" descr="image006">
            <a:extLst>
              <a:ext uri="{FF2B5EF4-FFF2-40B4-BE49-F238E27FC236}">
                <a16:creationId xmlns:a16="http://schemas.microsoft.com/office/drawing/2014/main" id="{51FD8455-FA4B-4545-AA58-C2FBD765C507}"/>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831939" y="3615326"/>
            <a:ext cx="4104242" cy="1336027"/>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267488" y="154759"/>
            <a:ext cx="8534400" cy="330214"/>
          </a:xfrm>
          <a:prstGeom prst="rect">
            <a:avLst/>
          </a:prstGeom>
        </p:spPr>
        <p:txBody>
          <a:bodyPr vert="horz" lIns="91440" tIns="45720" rIns="91440" bIns="45720" rtlCol="0" anchor="ctr">
            <a:normAutofit fontScale="90000" lnSpcReduction="10000"/>
          </a:bodyPr>
          <a:lstStyle>
            <a:lvl1pPr algn="l" defTabSz="914354"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a:lstStyle>
          <a:p>
            <a:r>
              <a:rPr lang="en-US" sz="2100">
                <a:solidFill>
                  <a:schemeClr val="tx1"/>
                </a:solidFill>
                <a:latin typeface="Calibri" charset="0"/>
                <a:ea typeface="Calibri" charset="0"/>
                <a:cs typeface="Calibri" charset="0"/>
              </a:rPr>
              <a:t>Delivery Quality Measure</a:t>
            </a:r>
            <a:endParaRPr lang="en-US" sz="210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147542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20882" y="685800"/>
            <a:ext cx="7271558" cy="75090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820882" y="1517073"/>
            <a:ext cx="7271558" cy="248911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63" name="Rectangle 62"/>
          <p:cNvSpPr/>
          <p:nvPr/>
        </p:nvSpPr>
        <p:spPr>
          <a:xfrm>
            <a:off x="238991" y="0"/>
            <a:ext cx="8624454" cy="549068"/>
          </a:xfrm>
          <a:prstGeom prst="rect">
            <a:avLst/>
          </a:prstGeom>
        </p:spPr>
        <p:txBody>
          <a:bodyPr vert="horz" lIns="91440" tIns="45720" rIns="91440" bIns="45720" rtlCol="0" anchor="ctr">
            <a:normAutofit/>
          </a:bodyPr>
          <a:lstStyle/>
          <a:p>
            <a:pPr defTabSz="685766">
              <a:lnSpc>
                <a:spcPct val="90000"/>
              </a:lnSpc>
              <a:spcBef>
                <a:spcPct val="0"/>
              </a:spcBef>
            </a:pPr>
            <a:r>
              <a:rPr lang="en-IN" sz="2100" dirty="0">
                <a:latin typeface="Calibri" charset="0"/>
                <a:ea typeface="Calibri" charset="0"/>
                <a:cs typeface="Calibri" charset="0"/>
              </a:rPr>
              <a:t>Project Quality Dashboard</a:t>
            </a:r>
          </a:p>
        </p:txBody>
      </p:sp>
      <p:graphicFrame>
        <p:nvGraphicFramePr>
          <p:cNvPr id="2" name="Table 1"/>
          <p:cNvGraphicFramePr>
            <a:graphicFrameLocks noGrp="1"/>
          </p:cNvGraphicFramePr>
          <p:nvPr/>
        </p:nvGraphicFramePr>
        <p:xfrm>
          <a:off x="893619" y="1630815"/>
          <a:ext cx="7130243" cy="2306647"/>
        </p:xfrm>
        <a:graphic>
          <a:graphicData uri="http://schemas.openxmlformats.org/drawingml/2006/table">
            <a:tbl>
              <a:tblPr firstRow="1" bandRow="1">
                <a:tableStyleId>{5C22544A-7EE6-4342-B048-85BDC9FD1C3A}</a:tableStyleId>
              </a:tblPr>
              <a:tblGrid>
                <a:gridCol w="951411">
                  <a:extLst>
                    <a:ext uri="{9D8B030D-6E8A-4147-A177-3AD203B41FA5}">
                      <a16:colId xmlns:a16="http://schemas.microsoft.com/office/drawing/2014/main" val="2169464111"/>
                    </a:ext>
                  </a:extLst>
                </a:gridCol>
                <a:gridCol w="1175902">
                  <a:extLst>
                    <a:ext uri="{9D8B030D-6E8A-4147-A177-3AD203B41FA5}">
                      <a16:colId xmlns:a16="http://schemas.microsoft.com/office/drawing/2014/main" val="2567519966"/>
                    </a:ext>
                  </a:extLst>
                </a:gridCol>
                <a:gridCol w="939653">
                  <a:extLst>
                    <a:ext uri="{9D8B030D-6E8A-4147-A177-3AD203B41FA5}">
                      <a16:colId xmlns:a16="http://schemas.microsoft.com/office/drawing/2014/main" val="2078524537"/>
                    </a:ext>
                  </a:extLst>
                </a:gridCol>
                <a:gridCol w="963171">
                  <a:extLst>
                    <a:ext uri="{9D8B030D-6E8A-4147-A177-3AD203B41FA5}">
                      <a16:colId xmlns:a16="http://schemas.microsoft.com/office/drawing/2014/main" val="4050152743"/>
                    </a:ext>
                  </a:extLst>
                </a:gridCol>
                <a:gridCol w="983482">
                  <a:extLst>
                    <a:ext uri="{9D8B030D-6E8A-4147-A177-3AD203B41FA5}">
                      <a16:colId xmlns:a16="http://schemas.microsoft.com/office/drawing/2014/main" val="2066113810"/>
                    </a:ext>
                  </a:extLst>
                </a:gridCol>
                <a:gridCol w="942191">
                  <a:extLst>
                    <a:ext uri="{9D8B030D-6E8A-4147-A177-3AD203B41FA5}">
                      <a16:colId xmlns:a16="http://schemas.microsoft.com/office/drawing/2014/main" val="74391134"/>
                    </a:ext>
                  </a:extLst>
                </a:gridCol>
                <a:gridCol w="1174433">
                  <a:extLst>
                    <a:ext uri="{9D8B030D-6E8A-4147-A177-3AD203B41FA5}">
                      <a16:colId xmlns:a16="http://schemas.microsoft.com/office/drawing/2014/main" val="745104729"/>
                    </a:ext>
                  </a:extLst>
                </a:gridCol>
              </a:tblGrid>
              <a:tr h="1714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700" dirty="0"/>
                    </a:p>
                  </a:txBody>
                  <a:tcPr marL="68580" marR="68580" marT="34290" marB="34290">
                    <a:solidFill>
                      <a:srgbClr val="92D050"/>
                    </a:solidFill>
                  </a:tcPr>
                </a:tc>
                <a:tc>
                  <a:txBody>
                    <a:bodyPr/>
                    <a:lstStyle/>
                    <a:p>
                      <a:pPr algn="ctr"/>
                      <a:endParaRPr lang="en-IN" sz="700" dirty="0"/>
                    </a:p>
                  </a:txBody>
                  <a:tcPr marL="68580" marR="68580" marT="34290" marB="34290">
                    <a:solidFill>
                      <a:srgbClr val="FFC000"/>
                    </a:solidFill>
                  </a:tcPr>
                </a:tc>
                <a:tc>
                  <a:txBody>
                    <a:bodyPr/>
                    <a:lstStyle/>
                    <a:p>
                      <a:pPr algn="ctr"/>
                      <a:endParaRPr lang="en-IN" sz="700" dirty="0"/>
                    </a:p>
                  </a:txBody>
                  <a:tcPr marL="68580" marR="68580" marT="34290" marB="34290">
                    <a:solidFill>
                      <a:srgbClr val="92D050"/>
                    </a:solidFill>
                  </a:tcPr>
                </a:tc>
                <a:tc>
                  <a:txBody>
                    <a:bodyPr/>
                    <a:lstStyle/>
                    <a:p>
                      <a:pPr algn="ctr"/>
                      <a:endParaRPr lang="en-IN" sz="700" dirty="0"/>
                    </a:p>
                  </a:txBody>
                  <a:tcPr marL="68580" marR="68580" marT="34290" marB="34290">
                    <a:solidFill>
                      <a:srgbClr val="92D050"/>
                    </a:solidFill>
                  </a:tcPr>
                </a:tc>
                <a:tc>
                  <a:txBody>
                    <a:bodyPr/>
                    <a:lstStyle/>
                    <a:p>
                      <a:pPr algn="ctr"/>
                      <a:endParaRPr lang="en-IN" sz="700" dirty="0"/>
                    </a:p>
                  </a:txBody>
                  <a:tcPr marL="68580" marR="68580" marT="34290" marB="34290">
                    <a:solidFill>
                      <a:srgbClr val="92D050"/>
                    </a:solidFill>
                  </a:tcPr>
                </a:tc>
                <a:tc>
                  <a:txBody>
                    <a:bodyPr/>
                    <a:lstStyle/>
                    <a:p>
                      <a:pPr algn="ctr"/>
                      <a:endParaRPr lang="en-IN" sz="700" dirty="0"/>
                    </a:p>
                  </a:txBody>
                  <a:tcPr marL="68580" marR="68580" marT="34290" marB="34290">
                    <a:solidFill>
                      <a:srgbClr val="92D050"/>
                    </a:solidFill>
                  </a:tcPr>
                </a:tc>
                <a:tc>
                  <a:txBody>
                    <a:bodyPr/>
                    <a:lstStyle/>
                    <a:p>
                      <a:pPr algn="ctr"/>
                      <a:endParaRPr lang="en-IN" sz="700" dirty="0"/>
                    </a:p>
                  </a:txBody>
                  <a:tcPr marL="68580" marR="68580" marT="34290" marB="34290">
                    <a:solidFill>
                      <a:srgbClr val="92D050"/>
                    </a:solidFill>
                  </a:tcPr>
                </a:tc>
                <a:extLst>
                  <a:ext uri="{0D108BD9-81ED-4DB2-BD59-A6C34878D82A}">
                    <a16:rowId xmlns:a16="http://schemas.microsoft.com/office/drawing/2014/main" val="524929705"/>
                  </a:ext>
                </a:extLst>
              </a:tr>
              <a:tr h="416887">
                <a:tc>
                  <a:txBody>
                    <a:bodyPr/>
                    <a:lstStyle/>
                    <a:p>
                      <a:r>
                        <a:rPr lang="en-IN" sz="1100" b="0" dirty="0">
                          <a:solidFill>
                            <a:schemeClr val="bg1">
                              <a:lumMod val="95000"/>
                            </a:schemeClr>
                          </a:solidFill>
                        </a:rPr>
                        <a:t>Project Planning </a:t>
                      </a:r>
                    </a:p>
                  </a:txBody>
                  <a:tcPr marL="68580" marR="68580" marT="34290" marB="34290">
                    <a:solidFill>
                      <a:srgbClr val="0070C0"/>
                    </a:solidFill>
                  </a:tcPr>
                </a:tc>
                <a:tc>
                  <a:txBody>
                    <a:bodyPr/>
                    <a:lstStyle/>
                    <a:p>
                      <a:r>
                        <a:rPr lang="en-IN" sz="1100" b="0" dirty="0">
                          <a:solidFill>
                            <a:schemeClr val="bg1">
                              <a:lumMod val="95000"/>
                            </a:schemeClr>
                          </a:solidFill>
                        </a:rPr>
                        <a:t>Requirement</a:t>
                      </a:r>
                      <a:r>
                        <a:rPr lang="en-IN" sz="1100" b="0" baseline="0" dirty="0">
                          <a:solidFill>
                            <a:schemeClr val="bg1">
                              <a:lumMod val="95000"/>
                            </a:schemeClr>
                          </a:solidFill>
                        </a:rPr>
                        <a:t> Management</a:t>
                      </a:r>
                      <a:endParaRPr lang="en-IN" sz="1100" b="0" dirty="0">
                        <a:solidFill>
                          <a:schemeClr val="bg1">
                            <a:lumMod val="95000"/>
                          </a:schemeClr>
                        </a:solidFill>
                      </a:endParaRPr>
                    </a:p>
                  </a:txBody>
                  <a:tcPr marL="68580" marR="68580" marT="34290" marB="34290">
                    <a:solidFill>
                      <a:srgbClr val="0070C0"/>
                    </a:solidFill>
                  </a:tcPr>
                </a:tc>
                <a:tc>
                  <a:txBody>
                    <a:bodyPr/>
                    <a:lstStyle/>
                    <a:p>
                      <a:r>
                        <a:rPr lang="en-IN" sz="1100" b="0" dirty="0">
                          <a:solidFill>
                            <a:schemeClr val="bg1">
                              <a:lumMod val="95000"/>
                            </a:schemeClr>
                          </a:solidFill>
                        </a:rPr>
                        <a:t>Architecture Compliance</a:t>
                      </a:r>
                    </a:p>
                  </a:txBody>
                  <a:tcPr marL="68580" marR="68580" marT="34290" marB="34290">
                    <a:solidFill>
                      <a:srgbClr val="0070C0"/>
                    </a:solidFill>
                  </a:tcPr>
                </a:tc>
                <a:tc>
                  <a:txBody>
                    <a:bodyPr/>
                    <a:lstStyle/>
                    <a:p>
                      <a:r>
                        <a:rPr lang="en-IN" sz="1100" b="0" dirty="0">
                          <a:solidFill>
                            <a:schemeClr val="bg1">
                              <a:lumMod val="95000"/>
                            </a:schemeClr>
                          </a:solidFill>
                        </a:rPr>
                        <a:t>Code Quality</a:t>
                      </a:r>
                    </a:p>
                  </a:txBody>
                  <a:tcPr marL="68580" marR="68580" marT="34290" marB="34290">
                    <a:solidFill>
                      <a:srgbClr val="0070C0"/>
                    </a:solidFill>
                  </a:tcPr>
                </a:tc>
                <a:tc>
                  <a:txBody>
                    <a:bodyPr/>
                    <a:lstStyle/>
                    <a:p>
                      <a:r>
                        <a:rPr lang="en-IN" sz="1100" b="0" dirty="0">
                          <a:solidFill>
                            <a:schemeClr val="bg1">
                              <a:lumMod val="95000"/>
                            </a:schemeClr>
                          </a:solidFill>
                        </a:rPr>
                        <a:t>Unit Testing</a:t>
                      </a:r>
                      <a:r>
                        <a:rPr lang="en-IN" sz="1100" b="0" baseline="0" dirty="0">
                          <a:solidFill>
                            <a:schemeClr val="bg1">
                              <a:lumMod val="95000"/>
                            </a:schemeClr>
                          </a:solidFill>
                        </a:rPr>
                        <a:t> </a:t>
                      </a:r>
                      <a:endParaRPr lang="en-IN" sz="1100" b="0" dirty="0">
                        <a:solidFill>
                          <a:schemeClr val="bg1">
                            <a:lumMod val="95000"/>
                          </a:schemeClr>
                        </a:solidFill>
                      </a:endParaRPr>
                    </a:p>
                  </a:txBody>
                  <a:tcPr marL="68580" marR="68580" marT="34290" marB="34290">
                    <a:solidFill>
                      <a:srgbClr val="0070C0"/>
                    </a:solidFill>
                  </a:tcPr>
                </a:tc>
                <a:tc>
                  <a:txBody>
                    <a:bodyPr/>
                    <a:lstStyle/>
                    <a:p>
                      <a:r>
                        <a:rPr lang="en-IN" sz="1100" b="0" dirty="0">
                          <a:solidFill>
                            <a:schemeClr val="bg1">
                              <a:lumMod val="95000"/>
                            </a:schemeClr>
                          </a:solidFill>
                        </a:rPr>
                        <a:t>System Testing</a:t>
                      </a:r>
                    </a:p>
                  </a:txBody>
                  <a:tcPr marL="68580" marR="68580" marT="34290" marB="34290">
                    <a:solidFill>
                      <a:srgbClr val="0070C0"/>
                    </a:solidFill>
                  </a:tcPr>
                </a:tc>
                <a:tc>
                  <a:txBody>
                    <a:bodyPr/>
                    <a:lstStyle/>
                    <a:p>
                      <a:r>
                        <a:rPr lang="en-IN" sz="1100" b="0" dirty="0">
                          <a:solidFill>
                            <a:schemeClr val="bg1">
                              <a:lumMod val="95000"/>
                            </a:schemeClr>
                          </a:solidFill>
                        </a:rPr>
                        <a:t>Project Release </a:t>
                      </a:r>
                    </a:p>
                  </a:txBody>
                  <a:tcPr marL="68580" marR="68580" marT="34290" marB="34290">
                    <a:solidFill>
                      <a:srgbClr val="0070C0"/>
                    </a:solidFill>
                  </a:tcPr>
                </a:tc>
                <a:extLst>
                  <a:ext uri="{0D108BD9-81ED-4DB2-BD59-A6C34878D82A}">
                    <a16:rowId xmlns:a16="http://schemas.microsoft.com/office/drawing/2014/main" val="2492651014"/>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a:t>Up to date Project Plan</a:t>
                      </a:r>
                    </a:p>
                  </a:txBody>
                  <a:tcPr marL="68580" marR="68580" marT="34290" marB="34290">
                    <a:solidFill>
                      <a:srgbClr val="92D050"/>
                    </a:solidFill>
                  </a:tcPr>
                </a:tc>
                <a:tc>
                  <a:txBody>
                    <a:bodyPr/>
                    <a:lstStyle/>
                    <a:p>
                      <a:pPr algn="ctr"/>
                      <a:r>
                        <a:rPr lang="en-IN" sz="1100" dirty="0"/>
                        <a:t>Single Requirement Source</a:t>
                      </a:r>
                    </a:p>
                  </a:txBody>
                  <a:tcPr marL="68580" marR="68580" marT="34290" marB="34290">
                    <a:solidFill>
                      <a:srgbClr val="92D050"/>
                    </a:solidFill>
                  </a:tcPr>
                </a:tc>
                <a:tc>
                  <a:txBody>
                    <a:bodyPr/>
                    <a:lstStyle/>
                    <a:p>
                      <a:pPr algn="ctr"/>
                      <a:r>
                        <a:rPr lang="en-IN" sz="1100" dirty="0"/>
                        <a:t>Defined Design Objective</a:t>
                      </a:r>
                    </a:p>
                  </a:txBody>
                  <a:tcPr marL="68580" marR="68580" marT="34290" marB="34290">
                    <a:solidFill>
                      <a:srgbClr val="92D050"/>
                    </a:solidFill>
                  </a:tcPr>
                </a:tc>
                <a:tc>
                  <a:txBody>
                    <a:bodyPr/>
                    <a:lstStyle/>
                    <a:p>
                      <a:pPr algn="ctr"/>
                      <a:r>
                        <a:rPr lang="en-IN" sz="1100" dirty="0"/>
                        <a:t>Static</a:t>
                      </a:r>
                      <a:r>
                        <a:rPr lang="en-IN" sz="1100" baseline="0" dirty="0"/>
                        <a:t> Analysis</a:t>
                      </a:r>
                      <a:endParaRPr lang="en-IN" sz="1100" dirty="0"/>
                    </a:p>
                  </a:txBody>
                  <a:tcPr marL="68580" marR="68580" marT="34290" marB="34290">
                    <a:solidFill>
                      <a:srgbClr val="92D050"/>
                    </a:solidFill>
                  </a:tcPr>
                </a:tc>
                <a:tc>
                  <a:txBody>
                    <a:bodyPr/>
                    <a:lstStyle/>
                    <a:p>
                      <a:pPr algn="ctr"/>
                      <a:r>
                        <a:rPr lang="en-IN" sz="1100" dirty="0"/>
                        <a:t>Unit Test Automation</a:t>
                      </a:r>
                    </a:p>
                  </a:txBody>
                  <a:tcPr marL="68580" marR="68580" marT="34290" marB="34290">
                    <a:solidFill>
                      <a:srgbClr val="92D050"/>
                    </a:solidFill>
                  </a:tcPr>
                </a:tc>
                <a:tc>
                  <a:txBody>
                    <a:bodyPr/>
                    <a:lstStyle/>
                    <a:p>
                      <a:pPr algn="ctr"/>
                      <a:r>
                        <a:rPr lang="en-IN" sz="1100" dirty="0"/>
                        <a:t>Performance Testing</a:t>
                      </a:r>
                    </a:p>
                  </a:txBody>
                  <a:tcPr marL="68580" marR="68580" marT="34290" marB="34290">
                    <a:solidFill>
                      <a:srgbClr val="92D050"/>
                    </a:solidFill>
                  </a:tcPr>
                </a:tc>
                <a:tc>
                  <a:txBody>
                    <a:bodyPr/>
                    <a:lstStyle/>
                    <a:p>
                      <a:pPr algn="ctr"/>
                      <a:r>
                        <a:rPr lang="en-IN" sz="1100" dirty="0"/>
                        <a:t>Regression Testing</a:t>
                      </a:r>
                    </a:p>
                  </a:txBody>
                  <a:tcPr marL="68580" marR="68580" marT="34290" marB="34290">
                    <a:solidFill>
                      <a:srgbClr val="92D050"/>
                    </a:solidFill>
                  </a:tcPr>
                </a:tc>
                <a:extLst>
                  <a:ext uri="{0D108BD9-81ED-4DB2-BD59-A6C34878D82A}">
                    <a16:rowId xmlns:a16="http://schemas.microsoft.com/office/drawing/2014/main" val="1655565959"/>
                  </a:ext>
                </a:extLst>
              </a:tr>
              <a:tr h="4674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a:t>Milestone Date</a:t>
                      </a:r>
                      <a:r>
                        <a:rPr lang="en-IN" sz="1100" baseline="0" dirty="0"/>
                        <a:t> Clarity</a:t>
                      </a:r>
                      <a:endParaRPr lang="en-IN" sz="1100" dirty="0"/>
                    </a:p>
                  </a:txBody>
                  <a:tcPr marL="68580" marR="68580" marT="34290" marB="34290">
                    <a:solidFill>
                      <a:srgbClr val="92D050"/>
                    </a:solidFill>
                  </a:tcPr>
                </a:tc>
                <a:tc>
                  <a:txBody>
                    <a:bodyPr/>
                    <a:lstStyle/>
                    <a:p>
                      <a:pPr algn="ctr"/>
                      <a:r>
                        <a:rPr lang="en-IN" sz="1100" baseline="0" dirty="0"/>
                        <a:t>Requirement Changes / Updates</a:t>
                      </a:r>
                      <a:endParaRPr lang="en-IN" sz="1100" dirty="0"/>
                    </a:p>
                  </a:txBody>
                  <a:tcPr marL="68580" marR="68580" marT="34290" marB="34290">
                    <a:solidFill>
                      <a:srgbClr val="FFC000"/>
                    </a:solidFill>
                  </a:tcPr>
                </a:tc>
                <a:tc>
                  <a:txBody>
                    <a:bodyPr/>
                    <a:lstStyle/>
                    <a:p>
                      <a:pPr algn="ctr"/>
                      <a:r>
                        <a:rPr lang="en-IN" sz="1100" dirty="0"/>
                        <a:t>Regular Design Review </a:t>
                      </a:r>
                    </a:p>
                  </a:txBody>
                  <a:tcPr marL="68580" marR="68580" marT="34290" marB="34290">
                    <a:solidFill>
                      <a:srgbClr val="92D050"/>
                    </a:solidFill>
                  </a:tcPr>
                </a:tc>
                <a:tc>
                  <a:txBody>
                    <a:bodyPr/>
                    <a:lstStyle/>
                    <a:p>
                      <a:pPr algn="ctr"/>
                      <a:r>
                        <a:rPr lang="en-IN" sz="1100" dirty="0"/>
                        <a:t>TA Review</a:t>
                      </a:r>
                    </a:p>
                  </a:txBody>
                  <a:tcPr marL="68580" marR="68580" marT="34290" marB="34290">
                    <a:solidFill>
                      <a:srgbClr val="92D050"/>
                    </a:solidFill>
                  </a:tcPr>
                </a:tc>
                <a:tc>
                  <a:txBody>
                    <a:bodyPr/>
                    <a:lstStyle/>
                    <a:p>
                      <a:pPr algn="ctr"/>
                      <a:endParaRPr lang="en-IN" sz="1100" dirty="0"/>
                    </a:p>
                  </a:txBody>
                  <a:tcPr marL="68580" marR="68580" marT="34290" marB="34290">
                    <a:solidFill>
                      <a:schemeClr val="bg1">
                        <a:lumMod val="75000"/>
                      </a:schemeClr>
                    </a:solidFill>
                  </a:tcPr>
                </a:tc>
                <a:tc>
                  <a:txBody>
                    <a:bodyPr/>
                    <a:lstStyle/>
                    <a:p>
                      <a:pPr algn="ctr"/>
                      <a:r>
                        <a:rPr lang="en-IN" sz="1100" dirty="0"/>
                        <a:t>Test Devices Availability </a:t>
                      </a:r>
                    </a:p>
                  </a:txBody>
                  <a:tcPr marL="68580" marR="68580" marT="34290" marB="34290">
                    <a:solidFill>
                      <a:schemeClr val="bg1">
                        <a:lumMod val="75000"/>
                      </a:schemeClr>
                    </a:solidFill>
                  </a:tcPr>
                </a:tc>
                <a:tc>
                  <a:txBody>
                    <a:bodyPr/>
                    <a:lstStyle/>
                    <a:p>
                      <a:pPr algn="ctr"/>
                      <a:r>
                        <a:rPr lang="en-IN" sz="1100" dirty="0"/>
                        <a:t>Build Stability</a:t>
                      </a:r>
                    </a:p>
                  </a:txBody>
                  <a:tcPr marL="68580" marR="68580" marT="34290" marB="34290">
                    <a:solidFill>
                      <a:srgbClr val="92D050"/>
                    </a:solidFill>
                  </a:tcPr>
                </a:tc>
                <a:extLst>
                  <a:ext uri="{0D108BD9-81ED-4DB2-BD59-A6C34878D82A}">
                    <a16:rowId xmlns:a16="http://schemas.microsoft.com/office/drawing/2014/main" val="202002745"/>
                  </a:ext>
                </a:extLst>
              </a:tr>
              <a:tr h="548640">
                <a:tc>
                  <a:txBody>
                    <a:bodyPr/>
                    <a:lstStyle/>
                    <a:p>
                      <a:pPr algn="ctr"/>
                      <a:r>
                        <a:rPr lang="en-IN" sz="1100" dirty="0"/>
                        <a:t>Overall Schedule Variance</a:t>
                      </a:r>
                    </a:p>
                  </a:txBody>
                  <a:tcPr marL="68580" marR="68580" marT="34290" marB="34290">
                    <a:solidFill>
                      <a:srgbClr val="92D050"/>
                    </a:solidFill>
                  </a:tcPr>
                </a:tc>
                <a:tc>
                  <a:txBody>
                    <a:bodyPr/>
                    <a:lstStyle/>
                    <a:p>
                      <a:pPr algn="ctr"/>
                      <a:r>
                        <a:rPr lang="en-IN" sz="1100" dirty="0"/>
                        <a:t>Defined </a:t>
                      </a:r>
                      <a:r>
                        <a:rPr lang="en-IN" sz="1100" kern="1200" baseline="0" dirty="0">
                          <a:solidFill>
                            <a:schemeClr val="dk1"/>
                          </a:solidFill>
                          <a:latin typeface="+mn-lt"/>
                          <a:ea typeface="+mn-ea"/>
                          <a:cs typeface="+mn-cs"/>
                        </a:rPr>
                        <a:t>Acceptance</a:t>
                      </a:r>
                      <a:r>
                        <a:rPr lang="en-IN" sz="1100" baseline="0" dirty="0"/>
                        <a:t> Criteria</a:t>
                      </a:r>
                      <a:endParaRPr lang="en-IN" sz="1100" dirty="0"/>
                    </a:p>
                  </a:txBody>
                  <a:tcPr marL="68580" marR="68580" marT="34290" marB="34290">
                    <a:solidFill>
                      <a:srgbClr val="FFC000"/>
                    </a:solidFill>
                  </a:tcPr>
                </a:tc>
                <a:tc>
                  <a:txBody>
                    <a:bodyPr/>
                    <a:lstStyle/>
                    <a:p>
                      <a:pPr algn="ctr"/>
                      <a:endParaRPr lang="en-IN" sz="1100" dirty="0"/>
                    </a:p>
                  </a:txBody>
                  <a:tcPr marL="68580" marR="68580" marT="34290" marB="34290">
                    <a:solidFill>
                      <a:schemeClr val="bg1">
                        <a:lumMod val="75000"/>
                      </a:schemeClr>
                    </a:solidFill>
                  </a:tcPr>
                </a:tc>
                <a:tc>
                  <a:txBody>
                    <a:bodyPr/>
                    <a:lstStyle/>
                    <a:p>
                      <a:pPr algn="ctr"/>
                      <a:r>
                        <a:rPr lang="en-IN" sz="1100" dirty="0"/>
                        <a:t>Design Pattern Compliance</a:t>
                      </a:r>
                    </a:p>
                  </a:txBody>
                  <a:tcPr marL="68580" marR="68580" marT="34290" marB="34290">
                    <a:solidFill>
                      <a:srgbClr val="92D050"/>
                    </a:solidFill>
                  </a:tcPr>
                </a:tc>
                <a:tc>
                  <a:txBody>
                    <a:bodyPr/>
                    <a:lstStyle/>
                    <a:p>
                      <a:pPr algn="ctr"/>
                      <a:endParaRPr lang="en-IN" sz="1100" dirty="0"/>
                    </a:p>
                  </a:txBody>
                  <a:tcPr marL="68580" marR="68580" marT="34290" marB="34290">
                    <a:solidFill>
                      <a:schemeClr val="bg1">
                        <a:lumMod val="75000"/>
                      </a:schemeClr>
                    </a:solidFill>
                  </a:tcPr>
                </a:tc>
                <a:tc>
                  <a:txBody>
                    <a:bodyPr/>
                    <a:lstStyle/>
                    <a:p>
                      <a:pPr algn="ctr"/>
                      <a:r>
                        <a:rPr lang="en-IN" sz="1100" dirty="0"/>
                        <a:t>Target Platform Availability</a:t>
                      </a:r>
                    </a:p>
                  </a:txBody>
                  <a:tcPr marL="68580" marR="68580" marT="34290" marB="34290">
                    <a:solidFill>
                      <a:schemeClr val="bg1">
                        <a:lumMod val="75000"/>
                      </a:schemeClr>
                    </a:solidFill>
                  </a:tcPr>
                </a:tc>
                <a:tc>
                  <a:txBody>
                    <a:bodyPr/>
                    <a:lstStyle/>
                    <a:p>
                      <a:pPr algn="ctr"/>
                      <a:r>
                        <a:rPr lang="en-IN" sz="1100" dirty="0"/>
                        <a:t>DevOps</a:t>
                      </a:r>
                      <a:r>
                        <a:rPr lang="en-IN" sz="1100" baseline="0" dirty="0"/>
                        <a:t> Implementation</a:t>
                      </a:r>
                      <a:endParaRPr lang="en-IN" sz="1100" dirty="0"/>
                    </a:p>
                  </a:txBody>
                  <a:tcPr marL="68580" marR="68580" marT="34290" marB="34290">
                    <a:solidFill>
                      <a:srgbClr val="92D050"/>
                    </a:solidFill>
                  </a:tcPr>
                </a:tc>
                <a:extLst>
                  <a:ext uri="{0D108BD9-81ED-4DB2-BD59-A6C34878D82A}">
                    <a16:rowId xmlns:a16="http://schemas.microsoft.com/office/drawing/2014/main" val="3387987029"/>
                  </a:ext>
                </a:extLst>
              </a:tr>
            </a:tbl>
          </a:graphicData>
        </a:graphic>
      </p:graphicFrame>
      <p:graphicFrame>
        <p:nvGraphicFramePr>
          <p:cNvPr id="3" name="Table 2"/>
          <p:cNvGraphicFramePr>
            <a:graphicFrameLocks noGrp="1"/>
          </p:cNvGraphicFramePr>
          <p:nvPr>
            <p:extLst/>
          </p:nvPr>
        </p:nvGraphicFramePr>
        <p:xfrm>
          <a:off x="893618" y="724721"/>
          <a:ext cx="7198822" cy="807720"/>
        </p:xfrm>
        <a:graphic>
          <a:graphicData uri="http://schemas.openxmlformats.org/drawingml/2006/table">
            <a:tbl>
              <a:tblPr firstRow="1" bandRow="1">
                <a:tableStyleId>{5C22544A-7EE6-4342-B048-85BDC9FD1C3A}</a:tableStyleId>
              </a:tblPr>
              <a:tblGrid>
                <a:gridCol w="807938">
                  <a:extLst>
                    <a:ext uri="{9D8B030D-6E8A-4147-A177-3AD203B41FA5}">
                      <a16:colId xmlns:a16="http://schemas.microsoft.com/office/drawing/2014/main" val="1002367004"/>
                    </a:ext>
                  </a:extLst>
                </a:gridCol>
                <a:gridCol w="808621">
                  <a:extLst>
                    <a:ext uri="{9D8B030D-6E8A-4147-A177-3AD203B41FA5}">
                      <a16:colId xmlns:a16="http://schemas.microsoft.com/office/drawing/2014/main" val="2321256443"/>
                    </a:ext>
                  </a:extLst>
                </a:gridCol>
                <a:gridCol w="1250907">
                  <a:extLst>
                    <a:ext uri="{9D8B030D-6E8A-4147-A177-3AD203B41FA5}">
                      <a16:colId xmlns:a16="http://schemas.microsoft.com/office/drawing/2014/main" val="142730205"/>
                    </a:ext>
                  </a:extLst>
                </a:gridCol>
                <a:gridCol w="963434">
                  <a:extLst>
                    <a:ext uri="{9D8B030D-6E8A-4147-A177-3AD203B41FA5}">
                      <a16:colId xmlns:a16="http://schemas.microsoft.com/office/drawing/2014/main" val="2551338572"/>
                    </a:ext>
                  </a:extLst>
                </a:gridCol>
                <a:gridCol w="835172">
                  <a:extLst>
                    <a:ext uri="{9D8B030D-6E8A-4147-A177-3AD203B41FA5}">
                      <a16:colId xmlns:a16="http://schemas.microsoft.com/office/drawing/2014/main" val="648341599"/>
                    </a:ext>
                  </a:extLst>
                </a:gridCol>
                <a:gridCol w="873677">
                  <a:extLst>
                    <a:ext uri="{9D8B030D-6E8A-4147-A177-3AD203B41FA5}">
                      <a16:colId xmlns:a16="http://schemas.microsoft.com/office/drawing/2014/main" val="2235857533"/>
                    </a:ext>
                  </a:extLst>
                </a:gridCol>
                <a:gridCol w="878369">
                  <a:extLst>
                    <a:ext uri="{9D8B030D-6E8A-4147-A177-3AD203B41FA5}">
                      <a16:colId xmlns:a16="http://schemas.microsoft.com/office/drawing/2014/main" val="1765022951"/>
                    </a:ext>
                  </a:extLst>
                </a:gridCol>
                <a:gridCol w="780704">
                  <a:extLst>
                    <a:ext uri="{9D8B030D-6E8A-4147-A177-3AD203B41FA5}">
                      <a16:colId xmlns:a16="http://schemas.microsoft.com/office/drawing/2014/main" val="1982485493"/>
                    </a:ext>
                  </a:extLst>
                </a:gridCol>
              </a:tblGrid>
              <a:tr h="388620">
                <a:tc rowSpan="2">
                  <a:txBody>
                    <a:bodyPr/>
                    <a:lstStyle/>
                    <a:p>
                      <a:r>
                        <a:rPr lang="en-IN" sz="1200" b="0" dirty="0"/>
                        <a:t>Project </a:t>
                      </a: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Project</a:t>
                      </a:r>
                      <a:r>
                        <a:rPr lang="en-IN" sz="1100" b="0" kern="1200" baseline="0" dirty="0">
                          <a:solidFill>
                            <a:schemeClr val="lt1"/>
                          </a:solidFill>
                          <a:latin typeface="+mn-lt"/>
                          <a:ea typeface="+mn-ea"/>
                          <a:cs typeface="+mn-cs"/>
                        </a:rPr>
                        <a:t> Plan</a:t>
                      </a:r>
                      <a:endParaRPr lang="en-IN" sz="1100" b="0" kern="1200" dirty="0">
                        <a:solidFill>
                          <a:schemeClr val="lt1"/>
                        </a:solidFill>
                        <a:latin typeface="+mn-lt"/>
                        <a:ea typeface="+mn-ea"/>
                        <a:cs typeface="+mn-cs"/>
                      </a:endParaRP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Requirement Management</a:t>
                      </a: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Code Review</a:t>
                      </a: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Unit Testing </a:t>
                      </a: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Static Analysis</a:t>
                      </a: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DevOps</a:t>
                      </a:r>
                    </a:p>
                  </a:txBody>
                  <a:tcPr marL="68580" marR="68580" marT="34290" marB="34290">
                    <a:solidFill>
                      <a:srgbClr val="0070C0"/>
                    </a:solidFill>
                  </a:tcPr>
                </a:tc>
                <a:tc>
                  <a:txBody>
                    <a:bodyPr/>
                    <a:lstStyle/>
                    <a:p>
                      <a:r>
                        <a:rPr lang="en-IN" sz="1100" b="0" kern="1200" dirty="0">
                          <a:solidFill>
                            <a:schemeClr val="lt1"/>
                          </a:solidFill>
                          <a:latin typeface="+mn-lt"/>
                          <a:ea typeface="+mn-ea"/>
                          <a:cs typeface="+mn-cs"/>
                        </a:rPr>
                        <a:t>Bug</a:t>
                      </a:r>
                      <a:r>
                        <a:rPr lang="en-IN" sz="1100" b="0" kern="1200" baseline="0" dirty="0">
                          <a:solidFill>
                            <a:schemeClr val="lt1"/>
                          </a:solidFill>
                          <a:latin typeface="+mn-lt"/>
                          <a:ea typeface="+mn-ea"/>
                          <a:cs typeface="+mn-cs"/>
                        </a:rPr>
                        <a:t> Tracking</a:t>
                      </a:r>
                      <a:endParaRPr lang="en-IN" sz="1100" b="0" kern="1200" dirty="0">
                        <a:solidFill>
                          <a:schemeClr val="lt1"/>
                        </a:solidFill>
                        <a:latin typeface="+mn-lt"/>
                        <a:ea typeface="+mn-ea"/>
                        <a:cs typeface="+mn-cs"/>
                      </a:endParaRPr>
                    </a:p>
                  </a:txBody>
                  <a:tcPr marL="68580" marR="68580" marT="34290" marB="34290">
                    <a:solidFill>
                      <a:srgbClr val="0070C0"/>
                    </a:solidFill>
                  </a:tcPr>
                </a:tc>
                <a:extLst>
                  <a:ext uri="{0D108BD9-81ED-4DB2-BD59-A6C34878D82A}">
                    <a16:rowId xmlns:a16="http://schemas.microsoft.com/office/drawing/2014/main" val="404693298"/>
                  </a:ext>
                </a:extLst>
              </a:tr>
              <a:tr h="388620">
                <a:tc vMerge="1">
                  <a:txBody>
                    <a:bodyPr/>
                    <a:lstStyle/>
                    <a:p>
                      <a:endParaRPr lang="en-IN" sz="1600" b="0" dirty="0"/>
                    </a:p>
                  </a:txBody>
                  <a:tcPr>
                    <a:solidFill>
                      <a:schemeClr val="accent4">
                        <a:lumMod val="75000"/>
                      </a:schemeClr>
                    </a:solidFill>
                  </a:tcPr>
                </a:tc>
                <a:tc>
                  <a:txBody>
                    <a:bodyPr/>
                    <a:lstStyle/>
                    <a:p>
                      <a:r>
                        <a:rPr lang="en-IN" sz="1100" b="0" dirty="0">
                          <a:solidFill>
                            <a:schemeClr val="tx1"/>
                          </a:solidFill>
                        </a:rPr>
                        <a:t>Excel</a:t>
                      </a:r>
                    </a:p>
                  </a:txBody>
                  <a:tcPr marL="68580" marR="68580" marT="34290" marB="34290">
                    <a:solidFill>
                      <a:srgbClr val="92D050"/>
                    </a:solidFill>
                  </a:tcPr>
                </a:tc>
                <a:tc>
                  <a:txBody>
                    <a:bodyPr/>
                    <a:lstStyle/>
                    <a:p>
                      <a:r>
                        <a:rPr lang="en-IN" sz="1100" b="0" dirty="0">
                          <a:solidFill>
                            <a:schemeClr val="tx1"/>
                          </a:solidFill>
                        </a:rPr>
                        <a:t>TFS</a:t>
                      </a:r>
                    </a:p>
                  </a:txBody>
                  <a:tcPr marL="68580" marR="68580" marT="34290" marB="34290">
                    <a:solidFill>
                      <a:srgbClr val="92D050"/>
                    </a:solidFill>
                  </a:tcPr>
                </a:tc>
                <a:tc>
                  <a:txBody>
                    <a:bodyPr/>
                    <a:lstStyle/>
                    <a:p>
                      <a:endParaRPr lang="en-IN" sz="1100" b="0" dirty="0">
                        <a:solidFill>
                          <a:schemeClr val="tx1"/>
                        </a:solidFill>
                      </a:endParaRPr>
                    </a:p>
                  </a:txBody>
                  <a:tcPr marL="68580" marR="68580" marT="34290" marB="34290">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solidFill>
                            <a:schemeClr val="tx1"/>
                          </a:solidFill>
                        </a:rPr>
                        <a:t>Jasmine &amp; Karma</a:t>
                      </a:r>
                    </a:p>
                  </a:txBody>
                  <a:tcPr marL="68580" marR="68580" marT="34290" marB="34290">
                    <a:solidFill>
                      <a:srgbClr val="92D050"/>
                    </a:solidFill>
                  </a:tcPr>
                </a:tc>
                <a:tc>
                  <a:txBody>
                    <a:bodyPr/>
                    <a:lstStyle/>
                    <a:p>
                      <a:r>
                        <a:rPr lang="en-IN" sz="1100" b="0" dirty="0">
                          <a:solidFill>
                            <a:schemeClr val="tx1"/>
                          </a:solidFill>
                        </a:rPr>
                        <a:t>Sonar </a:t>
                      </a:r>
                      <a:r>
                        <a:rPr lang="en-IN" sz="1100" b="0" dirty="0" err="1">
                          <a:solidFill>
                            <a:schemeClr val="tx1"/>
                          </a:solidFill>
                        </a:rPr>
                        <a:t>Qube</a:t>
                      </a:r>
                      <a:r>
                        <a:rPr lang="en-IN" sz="1100" b="0" dirty="0">
                          <a:solidFill>
                            <a:schemeClr val="tx1"/>
                          </a:solidFill>
                        </a:rPr>
                        <a:t>, TS Lint</a:t>
                      </a:r>
                    </a:p>
                  </a:txBody>
                  <a:tcPr marL="68580" marR="68580" marT="34290" marB="34290">
                    <a:solidFill>
                      <a:srgbClr val="92D050"/>
                    </a:solidFill>
                  </a:tcPr>
                </a:tc>
                <a:tc>
                  <a:txBody>
                    <a:bodyPr/>
                    <a:lstStyle/>
                    <a:p>
                      <a:r>
                        <a:rPr lang="en-IN" sz="1100" b="0" dirty="0">
                          <a:solidFill>
                            <a:schemeClr val="tx1"/>
                          </a:solidFill>
                        </a:rPr>
                        <a:t>Docker</a:t>
                      </a:r>
                    </a:p>
                  </a:txBody>
                  <a:tcPr marL="68580" marR="68580" marT="34290" marB="3429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solidFill>
                            <a:schemeClr val="tx1"/>
                          </a:solidFill>
                        </a:rPr>
                        <a:t>TFS</a:t>
                      </a:r>
                    </a:p>
                    <a:p>
                      <a:endParaRPr lang="en-IN" sz="1100" b="0" dirty="0">
                        <a:solidFill>
                          <a:schemeClr val="tx1"/>
                        </a:solidFill>
                      </a:endParaRPr>
                    </a:p>
                  </a:txBody>
                  <a:tcPr marL="68580" marR="68580" marT="34290" marB="34290">
                    <a:solidFill>
                      <a:srgbClr val="92D050"/>
                    </a:solidFill>
                  </a:tcPr>
                </a:tc>
                <a:extLst>
                  <a:ext uri="{0D108BD9-81ED-4DB2-BD59-A6C34878D82A}">
                    <a16:rowId xmlns:a16="http://schemas.microsoft.com/office/drawing/2014/main" val="1554025491"/>
                  </a:ext>
                </a:extLst>
              </a:tr>
            </a:tbl>
          </a:graphicData>
        </a:graphic>
      </p:graphicFrame>
      <p:sp>
        <p:nvSpPr>
          <p:cNvPr id="6" name="Rectangle 5"/>
          <p:cNvSpPr/>
          <p:nvPr/>
        </p:nvSpPr>
        <p:spPr>
          <a:xfrm>
            <a:off x="893618" y="4089746"/>
            <a:ext cx="218209" cy="13508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8" name="Rectangle 7"/>
          <p:cNvSpPr/>
          <p:nvPr/>
        </p:nvSpPr>
        <p:spPr>
          <a:xfrm>
            <a:off x="2254826" y="4105197"/>
            <a:ext cx="218209" cy="1350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9" name="Rectangle 8"/>
          <p:cNvSpPr/>
          <p:nvPr/>
        </p:nvSpPr>
        <p:spPr>
          <a:xfrm>
            <a:off x="3834243" y="4089746"/>
            <a:ext cx="218209" cy="135082"/>
          </a:xfrm>
          <a:prstGeom prst="rect">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7" name="TextBox 6"/>
          <p:cNvSpPr txBox="1"/>
          <p:nvPr/>
        </p:nvSpPr>
        <p:spPr>
          <a:xfrm>
            <a:off x="1205344" y="4059183"/>
            <a:ext cx="1174173" cy="219291"/>
          </a:xfrm>
          <a:prstGeom prst="rect">
            <a:avLst/>
          </a:prstGeom>
          <a:noFill/>
        </p:spPr>
        <p:txBody>
          <a:bodyPr wrap="square" rtlCol="0">
            <a:spAutoFit/>
          </a:bodyPr>
          <a:lstStyle/>
          <a:p>
            <a:r>
              <a:rPr lang="en-IN" sz="825" dirty="0"/>
              <a:t>Meeting Expectation</a:t>
            </a:r>
          </a:p>
        </p:txBody>
      </p:sp>
      <p:sp>
        <p:nvSpPr>
          <p:cNvPr id="11" name="TextBox 10"/>
          <p:cNvSpPr txBox="1"/>
          <p:nvPr/>
        </p:nvSpPr>
        <p:spPr>
          <a:xfrm>
            <a:off x="2566552" y="4074634"/>
            <a:ext cx="1267691" cy="346249"/>
          </a:xfrm>
          <a:prstGeom prst="rect">
            <a:avLst/>
          </a:prstGeom>
          <a:noFill/>
        </p:spPr>
        <p:txBody>
          <a:bodyPr wrap="square" rtlCol="0">
            <a:spAutoFit/>
          </a:bodyPr>
          <a:lstStyle/>
          <a:p>
            <a:r>
              <a:rPr lang="en-IN" sz="825" dirty="0"/>
              <a:t>Watch out stage for action </a:t>
            </a:r>
          </a:p>
        </p:txBody>
      </p:sp>
      <p:sp>
        <p:nvSpPr>
          <p:cNvPr id="12" name="TextBox 11"/>
          <p:cNvSpPr txBox="1"/>
          <p:nvPr/>
        </p:nvSpPr>
        <p:spPr>
          <a:xfrm>
            <a:off x="4145969" y="4059183"/>
            <a:ext cx="1174173" cy="346249"/>
          </a:xfrm>
          <a:prstGeom prst="rect">
            <a:avLst/>
          </a:prstGeom>
          <a:noFill/>
        </p:spPr>
        <p:txBody>
          <a:bodyPr wrap="square" rtlCol="0">
            <a:spAutoFit/>
          </a:bodyPr>
          <a:lstStyle/>
          <a:p>
            <a:r>
              <a:rPr lang="en-IN" sz="825" dirty="0"/>
              <a:t>Need Immediate action </a:t>
            </a:r>
          </a:p>
        </p:txBody>
      </p:sp>
      <p:sp>
        <p:nvSpPr>
          <p:cNvPr id="14" name="Rectangle 13"/>
          <p:cNvSpPr/>
          <p:nvPr/>
        </p:nvSpPr>
        <p:spPr>
          <a:xfrm>
            <a:off x="5413659" y="4082763"/>
            <a:ext cx="218209" cy="1350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6" name="TextBox 15"/>
          <p:cNvSpPr txBox="1"/>
          <p:nvPr/>
        </p:nvSpPr>
        <p:spPr>
          <a:xfrm>
            <a:off x="5687635" y="4052200"/>
            <a:ext cx="1780853" cy="219291"/>
          </a:xfrm>
          <a:prstGeom prst="rect">
            <a:avLst/>
          </a:prstGeom>
          <a:noFill/>
        </p:spPr>
        <p:txBody>
          <a:bodyPr wrap="square" rtlCol="0">
            <a:spAutoFit/>
          </a:bodyPr>
          <a:lstStyle/>
          <a:p>
            <a:r>
              <a:rPr lang="en-IN" sz="825" dirty="0"/>
              <a:t>Not Applicable</a:t>
            </a:r>
          </a:p>
        </p:txBody>
      </p:sp>
    </p:spTree>
    <p:extLst>
      <p:ext uri="{BB962C8B-B14F-4D97-AF65-F5344CB8AC3E}">
        <p14:creationId xmlns:p14="http://schemas.microsoft.com/office/powerpoint/2010/main" val="368929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Thank You</a:t>
            </a:r>
            <a:endParaRPr lang="en-IN" dirty="0"/>
          </a:p>
        </p:txBody>
      </p:sp>
      <p:sp>
        <p:nvSpPr>
          <p:cNvPr id="3" name="Text Placeholder 2"/>
          <p:cNvSpPr>
            <a:spLocks noGrp="1"/>
          </p:cNvSpPr>
          <p:nvPr>
            <p:ph type="body" sz="quarter" idx="10"/>
          </p:nvPr>
        </p:nvSpPr>
        <p:spPr/>
        <p:txBody>
          <a:bodyPr/>
          <a:lstStyle/>
          <a:p>
            <a:r>
              <a:rPr lang="en-IN" dirty="0"/>
              <a:t>Harish NV</a:t>
            </a:r>
          </a:p>
        </p:txBody>
      </p:sp>
      <p:sp>
        <p:nvSpPr>
          <p:cNvPr id="4" name="Text Placeholder 3"/>
          <p:cNvSpPr>
            <a:spLocks noGrp="1"/>
          </p:cNvSpPr>
          <p:nvPr>
            <p:ph type="body" sz="quarter" idx="11"/>
          </p:nvPr>
        </p:nvSpPr>
        <p:spPr/>
        <p:txBody>
          <a:bodyPr/>
          <a:lstStyle/>
          <a:p>
            <a:r>
              <a:rPr lang="en-IN" dirty="0"/>
              <a:t>Program Manager</a:t>
            </a:r>
          </a:p>
        </p:txBody>
      </p:sp>
    </p:spTree>
    <p:extLst>
      <p:ext uri="{BB962C8B-B14F-4D97-AF65-F5344CB8AC3E}">
        <p14:creationId xmlns:p14="http://schemas.microsoft.com/office/powerpoint/2010/main" val="81286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Workshop Summary</a:t>
            </a:r>
          </a:p>
        </p:txBody>
      </p:sp>
      <p:sp>
        <p:nvSpPr>
          <p:cNvPr id="14" name="TextBox 13"/>
          <p:cNvSpPr txBox="1"/>
          <p:nvPr/>
        </p:nvSpPr>
        <p:spPr>
          <a:xfrm>
            <a:off x="231649" y="1104651"/>
            <a:ext cx="2648711" cy="3539430"/>
          </a:xfrm>
          <a:prstGeom prst="rect">
            <a:avLst/>
          </a:prstGeom>
          <a:solidFill>
            <a:schemeClr val="bg2">
              <a:lumMod val="75000"/>
            </a:schemeClr>
          </a:solidFill>
          <a:effectLst>
            <a:innerShdw blurRad="63500" dist="50800" dir="13500000">
              <a:prstClr val="black">
                <a:alpha val="50000"/>
              </a:prstClr>
            </a:innerShdw>
          </a:effectLst>
        </p:spPr>
        <p:style>
          <a:lnRef idx="1">
            <a:schemeClr val="dk1"/>
          </a:lnRef>
          <a:fillRef idx="3">
            <a:schemeClr val="dk1"/>
          </a:fillRef>
          <a:effectRef idx="2">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IN" sz="1400" dirty="0"/>
              <a:t>To Understand the overall end to end system for developing Full Climate control app, Cloud Features for Marine and RV requirements</a:t>
            </a:r>
          </a:p>
          <a:p>
            <a:pPr marL="285750" indent="-285750">
              <a:buFont typeface="Arial" panose="020B0604020202020204" pitchFamily="34" charset="0"/>
              <a:buChar char="•"/>
            </a:pPr>
            <a:r>
              <a:rPr lang="en-IN" sz="1400" dirty="0"/>
              <a:t>To understand the existing system of CFX App developed using React Native to Support IOS and Android platform</a:t>
            </a:r>
          </a:p>
          <a:p>
            <a:pPr marL="285750" indent="-285750">
              <a:buFont typeface="Arial" panose="020B0604020202020204" pitchFamily="34" charset="0"/>
              <a:buChar char="•"/>
            </a:pPr>
            <a:r>
              <a:rPr lang="en-IN" sz="1400" dirty="0"/>
              <a:t>To Understand Cloud requirements for Marine Boat  and RV( Recreational Vehicle)</a:t>
            </a:r>
          </a:p>
          <a:p>
            <a:pPr marL="285750" indent="-285750">
              <a:buFont typeface="Arial" panose="020B0604020202020204" pitchFamily="34" charset="0"/>
              <a:buChar char="•"/>
            </a:pPr>
            <a:r>
              <a:rPr lang="en-IN" sz="1400" dirty="0"/>
              <a:t>To Provide Suggestion &amp; Improvements for the Climate Control App &amp; Cloud Features Implementation</a:t>
            </a:r>
          </a:p>
        </p:txBody>
      </p:sp>
      <p:sp>
        <p:nvSpPr>
          <p:cNvPr id="8" name="TextBox 7"/>
          <p:cNvSpPr txBox="1"/>
          <p:nvPr/>
        </p:nvSpPr>
        <p:spPr>
          <a:xfrm>
            <a:off x="3046406" y="1081270"/>
            <a:ext cx="3144083" cy="3539430"/>
          </a:xfrm>
          <a:prstGeom prst="rect">
            <a:avLst/>
          </a:prstGeom>
          <a:solidFill>
            <a:schemeClr val="bg2">
              <a:lumMod val="75000"/>
            </a:schemeClr>
          </a:solidFill>
          <a:effectLst>
            <a:innerShdw blurRad="63500" dist="50800" dir="13500000">
              <a:prstClr val="black">
                <a:alpha val="50000"/>
              </a:prstClr>
            </a:innerShdw>
          </a:effectLst>
        </p:spPr>
        <p:style>
          <a:lnRef idx="1">
            <a:schemeClr val="dk1"/>
          </a:lnRef>
          <a:fillRef idx="3">
            <a:schemeClr val="dk1"/>
          </a:fillRef>
          <a:effectRef idx="2">
            <a:schemeClr val="dk1"/>
          </a:effectRef>
          <a:fontRef idx="minor">
            <a:schemeClr val="lt1"/>
          </a:fontRef>
        </p:style>
        <p:txBody>
          <a:bodyPr wrap="square" rtlCol="0">
            <a:spAutoFit/>
          </a:bodyPr>
          <a:lstStyle>
            <a:defPPr>
              <a:defRPr lang="en-US"/>
            </a:defPPr>
            <a:lvl1pPr marL="285750" indent="-285750">
              <a:buFont typeface="Arial" panose="020B0604020202020204" pitchFamily="34" charset="0"/>
              <a:buChar cha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Understanding of CFX App and Demo, Product supported by CFX App currently</a:t>
            </a:r>
          </a:p>
          <a:p>
            <a:r>
              <a:rPr lang="en-IN" dirty="0"/>
              <a:t>New Products to be supported</a:t>
            </a:r>
          </a:p>
          <a:p>
            <a:r>
              <a:rPr lang="en-IN" dirty="0"/>
              <a:t>CFX architecture Understanding</a:t>
            </a:r>
          </a:p>
          <a:p>
            <a:r>
              <a:rPr lang="en-IN" dirty="0"/>
              <a:t>CFX source code walkthrough</a:t>
            </a:r>
          </a:p>
          <a:p>
            <a:r>
              <a:rPr lang="en-IN" dirty="0"/>
              <a:t>Requirement Capturing for Climate control App - Skin</a:t>
            </a:r>
          </a:p>
          <a:p>
            <a:r>
              <a:rPr lang="en-IN" dirty="0"/>
              <a:t>Cloud Requirement Capturing for Marine and RV</a:t>
            </a:r>
          </a:p>
          <a:p>
            <a:r>
              <a:rPr lang="en-IN" dirty="0"/>
              <a:t>Workshop with Dometic IT Team to understand the complete End to End system</a:t>
            </a:r>
          </a:p>
          <a:p>
            <a:r>
              <a:rPr lang="en-IN" dirty="0"/>
              <a:t>UI Design Requirements discussion with Design Team for Marine and RV Phase 1 - to design wireframes</a:t>
            </a:r>
          </a:p>
        </p:txBody>
      </p:sp>
      <p:sp>
        <p:nvSpPr>
          <p:cNvPr id="10" name="TextBox 9"/>
          <p:cNvSpPr txBox="1"/>
          <p:nvPr/>
        </p:nvSpPr>
        <p:spPr>
          <a:xfrm>
            <a:off x="6314074" y="1104651"/>
            <a:ext cx="2648711" cy="3539430"/>
          </a:xfrm>
          <a:prstGeom prst="rect">
            <a:avLst/>
          </a:prstGeom>
          <a:solidFill>
            <a:schemeClr val="bg2">
              <a:lumMod val="75000"/>
            </a:schemeClr>
          </a:solidFill>
          <a:effectLst>
            <a:innerShdw blurRad="63500" dist="50800" dir="13500000">
              <a:prstClr val="black">
                <a:alpha val="50000"/>
              </a:prstClr>
            </a:innerShdw>
          </a:effectLst>
        </p:spPr>
        <p:style>
          <a:lnRef idx="1">
            <a:schemeClr val="dk1"/>
          </a:lnRef>
          <a:fillRef idx="3">
            <a:schemeClr val="dk1"/>
          </a:fillRef>
          <a:effectRef idx="2">
            <a:schemeClr val="dk1"/>
          </a:effectRef>
          <a:fontRef idx="minor">
            <a:schemeClr val="lt1"/>
          </a:fontRef>
        </p:style>
        <p:txBody>
          <a:bodyPr wrap="square" rtlCol="0">
            <a:spAutoFit/>
          </a:bodyPr>
          <a:lstStyle>
            <a:defPPr>
              <a:defRPr lang="en-US"/>
            </a:defPPr>
            <a:lvl1pPr marL="285750" indent="-285750">
              <a:buFont typeface="Arial" panose="020B0604020202020204" pitchFamily="34" charset="0"/>
              <a:buChar cha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Commercial Proposal</a:t>
            </a:r>
          </a:p>
          <a:p>
            <a:endParaRPr lang="en-US" dirty="0"/>
          </a:p>
          <a:p>
            <a:r>
              <a:rPr lang="en-IN" dirty="0"/>
              <a:t>Climate Control App - Skin development </a:t>
            </a:r>
          </a:p>
          <a:p>
            <a:r>
              <a:rPr lang="en-IN" dirty="0"/>
              <a:t>Cloud Features – Marine and RV Phase 1</a:t>
            </a:r>
          </a:p>
          <a:p>
            <a:r>
              <a:rPr lang="en-IN" dirty="0"/>
              <a:t>Dometic Marine App Scope -  Vancouver, Canada </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Rectangle: Rounded Corners 2"/>
          <p:cNvSpPr/>
          <p:nvPr/>
        </p:nvSpPr>
        <p:spPr>
          <a:xfrm>
            <a:off x="231649" y="652378"/>
            <a:ext cx="2648711" cy="399341"/>
          </a:xfrm>
          <a:prstGeom prst="roundRect">
            <a:avLst/>
          </a:prstGeom>
          <a:solidFill>
            <a:schemeClr val="bg2">
              <a:lumMod val="50000"/>
            </a:schemeClr>
          </a:solidFill>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 name="TextBox 3"/>
          <p:cNvSpPr txBox="1"/>
          <p:nvPr/>
        </p:nvSpPr>
        <p:spPr>
          <a:xfrm>
            <a:off x="304800" y="652378"/>
            <a:ext cx="2246234" cy="607859"/>
          </a:xfrm>
          <a:prstGeom prst="rect">
            <a:avLst/>
          </a:prstGeom>
          <a:noFill/>
        </p:spPr>
        <p:txBody>
          <a:bodyPr wrap="square" rtlCol="0">
            <a:spAutoFit/>
          </a:bodyPr>
          <a:lstStyle/>
          <a:p>
            <a:pPr algn="ctr"/>
            <a:r>
              <a:rPr lang="en-IN" sz="2000" dirty="0">
                <a:solidFill>
                  <a:schemeClr val="bg1"/>
                </a:solidFill>
              </a:rPr>
              <a:t>Objectives</a:t>
            </a:r>
          </a:p>
          <a:p>
            <a:pPr algn="ctr"/>
            <a:endParaRPr lang="en-IN" dirty="0"/>
          </a:p>
        </p:txBody>
      </p:sp>
      <p:sp>
        <p:nvSpPr>
          <p:cNvPr id="12" name="Rectangle: Rounded Corners 11"/>
          <p:cNvSpPr/>
          <p:nvPr/>
        </p:nvSpPr>
        <p:spPr>
          <a:xfrm>
            <a:off x="3046406" y="652377"/>
            <a:ext cx="3144083" cy="399341"/>
          </a:xfrm>
          <a:prstGeom prst="roundRect">
            <a:avLst/>
          </a:prstGeom>
          <a:solidFill>
            <a:schemeClr val="bg2">
              <a:lumMod val="50000"/>
            </a:schemeClr>
          </a:solidFill>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chemeClr val="bg1"/>
              </a:solidFill>
            </a:endParaRPr>
          </a:p>
        </p:txBody>
      </p:sp>
      <p:sp>
        <p:nvSpPr>
          <p:cNvPr id="13" name="Rectangle: Rounded Corners 12"/>
          <p:cNvSpPr/>
          <p:nvPr/>
        </p:nvSpPr>
        <p:spPr>
          <a:xfrm>
            <a:off x="6271616" y="681929"/>
            <a:ext cx="2691170" cy="399341"/>
          </a:xfrm>
          <a:prstGeom prst="roundRect">
            <a:avLst/>
          </a:prstGeom>
          <a:solidFill>
            <a:schemeClr val="bg2">
              <a:lumMod val="50000"/>
            </a:schemeClr>
          </a:solidFill>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5" name="TextBox 14"/>
          <p:cNvSpPr txBox="1"/>
          <p:nvPr/>
        </p:nvSpPr>
        <p:spPr>
          <a:xfrm>
            <a:off x="3474100" y="652377"/>
            <a:ext cx="2246234" cy="607859"/>
          </a:xfrm>
          <a:prstGeom prst="rect">
            <a:avLst/>
          </a:prstGeom>
          <a:noFill/>
        </p:spPr>
        <p:txBody>
          <a:bodyPr wrap="square" rtlCol="0">
            <a:spAutoFit/>
          </a:bodyPr>
          <a:lstStyle/>
          <a:p>
            <a:pPr algn="ctr"/>
            <a:r>
              <a:rPr lang="en-IN" sz="2000" dirty="0">
                <a:solidFill>
                  <a:schemeClr val="bg1"/>
                </a:solidFill>
              </a:rPr>
              <a:t>Tasks</a:t>
            </a:r>
            <a:r>
              <a:rPr lang="en-IN" sz="2000" dirty="0"/>
              <a:t> </a:t>
            </a:r>
            <a:r>
              <a:rPr lang="en-IN" sz="2000" dirty="0">
                <a:solidFill>
                  <a:schemeClr val="bg1"/>
                </a:solidFill>
              </a:rPr>
              <a:t>Performed</a:t>
            </a:r>
          </a:p>
          <a:p>
            <a:pPr algn="ctr"/>
            <a:endParaRPr lang="en-IN" dirty="0"/>
          </a:p>
        </p:txBody>
      </p:sp>
      <p:sp>
        <p:nvSpPr>
          <p:cNvPr id="16" name="TextBox 15"/>
          <p:cNvSpPr txBox="1"/>
          <p:nvPr/>
        </p:nvSpPr>
        <p:spPr>
          <a:xfrm>
            <a:off x="6515312" y="681929"/>
            <a:ext cx="2246234" cy="607859"/>
          </a:xfrm>
          <a:prstGeom prst="rect">
            <a:avLst/>
          </a:prstGeom>
          <a:noFill/>
        </p:spPr>
        <p:txBody>
          <a:bodyPr wrap="square" rtlCol="0">
            <a:spAutoFit/>
          </a:bodyPr>
          <a:lstStyle/>
          <a:p>
            <a:pPr algn="ctr"/>
            <a:r>
              <a:rPr lang="en-IN" sz="2000" dirty="0">
                <a:solidFill>
                  <a:schemeClr val="bg1"/>
                </a:solidFill>
              </a:rPr>
              <a:t>Next Steps</a:t>
            </a:r>
          </a:p>
          <a:p>
            <a:pPr algn="ctr"/>
            <a:endParaRPr lang="en-IN" dirty="0"/>
          </a:p>
        </p:txBody>
      </p:sp>
    </p:spTree>
    <p:extLst>
      <p:ext uri="{BB962C8B-B14F-4D97-AF65-F5344CB8AC3E}">
        <p14:creationId xmlns:p14="http://schemas.microsoft.com/office/powerpoint/2010/main" val="417870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5"/>
          <p:cNvSpPr/>
          <p:nvPr/>
        </p:nvSpPr>
        <p:spPr>
          <a:xfrm>
            <a:off x="5839039" y="1845273"/>
            <a:ext cx="2892585" cy="3026541"/>
          </a:xfrm>
          <a:prstGeom prst="roundRect">
            <a:avLst/>
          </a:pr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CustomShape 1"/>
          <p:cNvSpPr/>
          <p:nvPr/>
        </p:nvSpPr>
        <p:spPr>
          <a:xfrm>
            <a:off x="304830" y="0"/>
            <a:ext cx="8533890" cy="5049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b">
            <a:noAutofit/>
          </a:bodyPr>
          <a:lstStyle/>
          <a:p>
            <a:r>
              <a:rPr lang="en-US" sz="2400" dirty="0"/>
              <a:t>Generic System Diagram For Dometic Apps</a:t>
            </a:r>
          </a:p>
        </p:txBody>
      </p:sp>
      <p:grpSp>
        <p:nvGrpSpPr>
          <p:cNvPr id="5" name="Group 4"/>
          <p:cNvGrpSpPr/>
          <p:nvPr/>
        </p:nvGrpSpPr>
        <p:grpSpPr>
          <a:xfrm>
            <a:off x="2767024" y="1003366"/>
            <a:ext cx="2039710" cy="1783905"/>
            <a:chOff x="3151796" y="692762"/>
            <a:chExt cx="2410804" cy="2142682"/>
          </a:xfrm>
        </p:grpSpPr>
        <p:sp>
          <p:nvSpPr>
            <p:cNvPr id="6" name="Rounded Rectangle 7"/>
            <p:cNvSpPr/>
            <p:nvPr/>
          </p:nvSpPr>
          <p:spPr>
            <a:xfrm>
              <a:off x="3151796" y="692762"/>
              <a:ext cx="2410804" cy="21426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Cloud 6"/>
            <p:cNvSpPr/>
            <p:nvPr/>
          </p:nvSpPr>
          <p:spPr>
            <a:xfrm>
              <a:off x="3247206" y="745903"/>
              <a:ext cx="2241984" cy="1971963"/>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TextBox 7"/>
            <p:cNvSpPr txBox="1"/>
            <p:nvPr/>
          </p:nvSpPr>
          <p:spPr>
            <a:xfrm>
              <a:off x="3660939" y="1029790"/>
              <a:ext cx="1517714" cy="305612"/>
            </a:xfrm>
            <a:prstGeom prst="rect">
              <a:avLst/>
            </a:prstGeom>
            <a:noFill/>
          </p:spPr>
          <p:txBody>
            <a:bodyPr wrap="square" rtlCol="0">
              <a:spAutoFit/>
            </a:bodyPr>
            <a:lstStyle/>
            <a:p>
              <a:pPr algn="ctr"/>
              <a:r>
                <a:rPr lang="en-US" sz="1100" b="1" dirty="0">
                  <a:solidFill>
                    <a:schemeClr val="bg1"/>
                  </a:solidFill>
                </a:rPr>
                <a:t>AWS Azure Cloud</a:t>
              </a:r>
            </a:p>
          </p:txBody>
        </p:sp>
      </p:grpSp>
      <p:graphicFrame>
        <p:nvGraphicFramePr>
          <p:cNvPr id="9" name="Diagram 8"/>
          <p:cNvGraphicFramePr/>
          <p:nvPr>
            <p:extLst>
              <p:ext uri="{D42A27DB-BD31-4B8C-83A1-F6EECF244321}">
                <p14:modId xmlns:p14="http://schemas.microsoft.com/office/powerpoint/2010/main" val="2861968486"/>
              </p:ext>
            </p:extLst>
          </p:nvPr>
        </p:nvGraphicFramePr>
        <p:xfrm>
          <a:off x="5758360" y="1949781"/>
          <a:ext cx="2932190" cy="2805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Arrow: Left-Right 13"/>
          <p:cNvSpPr/>
          <p:nvPr/>
        </p:nvSpPr>
        <p:spPr>
          <a:xfrm>
            <a:off x="1595933" y="3161576"/>
            <a:ext cx="4219766" cy="34021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Right 14"/>
          <p:cNvSpPr/>
          <p:nvPr/>
        </p:nvSpPr>
        <p:spPr>
          <a:xfrm>
            <a:off x="4816489" y="2307231"/>
            <a:ext cx="1022550" cy="3068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p:cNvSpPr/>
          <p:nvPr/>
        </p:nvSpPr>
        <p:spPr>
          <a:xfrm>
            <a:off x="1605688" y="1794780"/>
            <a:ext cx="1151580" cy="3068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96638" y="3470812"/>
            <a:ext cx="705642" cy="338554"/>
          </a:xfrm>
          <a:prstGeom prst="rect">
            <a:avLst/>
          </a:prstGeom>
        </p:spPr>
        <p:txBody>
          <a:bodyPr wrap="none">
            <a:spAutoFit/>
          </a:bodyPr>
          <a:lstStyle/>
          <a:p>
            <a:r>
              <a:rPr lang="en-IN" sz="800" dirty="0">
                <a:solidFill>
                  <a:schemeClr val="bg2"/>
                </a:solidFill>
              </a:rPr>
              <a:t>Wi-Fi or BLE</a:t>
            </a:r>
            <a:br>
              <a:rPr lang="en-IN" sz="800" dirty="0">
                <a:solidFill>
                  <a:schemeClr val="bg2"/>
                </a:solidFill>
              </a:rPr>
            </a:br>
            <a:r>
              <a:rPr lang="en-IN" sz="800" dirty="0">
                <a:solidFill>
                  <a:schemeClr val="bg2"/>
                </a:solidFill>
              </a:rPr>
              <a:t>Connectivity</a:t>
            </a:r>
          </a:p>
        </p:txBody>
      </p:sp>
      <p:sp>
        <p:nvSpPr>
          <p:cNvPr id="18" name="Rounded Rectangle 5"/>
          <p:cNvSpPr/>
          <p:nvPr/>
        </p:nvSpPr>
        <p:spPr>
          <a:xfrm>
            <a:off x="5815698" y="762000"/>
            <a:ext cx="2915926" cy="9370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ectangle: Rounded Corners 1"/>
          <p:cNvSpPr/>
          <p:nvPr/>
        </p:nvSpPr>
        <p:spPr>
          <a:xfrm>
            <a:off x="5901793" y="850364"/>
            <a:ext cx="2767077" cy="368546"/>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Future Scope -E-Commerce, Alexa, Google Home etc.</a:t>
            </a:r>
            <a:endParaRPr lang="en-US" sz="1200" dirty="0"/>
          </a:p>
        </p:txBody>
      </p:sp>
      <p:sp>
        <p:nvSpPr>
          <p:cNvPr id="20" name="Rectangle: Rounded Corners 19"/>
          <p:cNvSpPr/>
          <p:nvPr/>
        </p:nvSpPr>
        <p:spPr>
          <a:xfrm>
            <a:off x="5901794" y="1286991"/>
            <a:ext cx="2767076" cy="347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Dometic Ecosystem - User and product registration</a:t>
            </a:r>
          </a:p>
        </p:txBody>
      </p:sp>
      <p:sp>
        <p:nvSpPr>
          <p:cNvPr id="21" name="Arrow: Left-Right 20"/>
          <p:cNvSpPr/>
          <p:nvPr/>
        </p:nvSpPr>
        <p:spPr>
          <a:xfrm>
            <a:off x="4816490" y="1195747"/>
            <a:ext cx="999208" cy="3068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26854" y="836532"/>
            <a:ext cx="1212185" cy="338554"/>
          </a:xfrm>
          <a:prstGeom prst="rect">
            <a:avLst/>
          </a:prstGeom>
        </p:spPr>
        <p:txBody>
          <a:bodyPr wrap="square">
            <a:spAutoFit/>
          </a:bodyPr>
          <a:lstStyle/>
          <a:p>
            <a:pPr algn="ctr"/>
            <a:r>
              <a:rPr lang="en-IN" sz="800" dirty="0">
                <a:solidFill>
                  <a:schemeClr val="bg2"/>
                </a:solidFill>
              </a:rPr>
              <a:t>Configuration &amp; Services </a:t>
            </a:r>
          </a:p>
          <a:p>
            <a:pPr algn="ctr"/>
            <a:r>
              <a:rPr lang="en-IN" sz="800" dirty="0">
                <a:solidFill>
                  <a:schemeClr val="bg2"/>
                </a:solidFill>
              </a:rPr>
              <a:t>Management</a:t>
            </a:r>
          </a:p>
        </p:txBody>
      </p:sp>
      <p:sp>
        <p:nvSpPr>
          <p:cNvPr id="24" name="Rectangle 23"/>
          <p:cNvSpPr/>
          <p:nvPr/>
        </p:nvSpPr>
        <p:spPr>
          <a:xfrm>
            <a:off x="1619272" y="1419375"/>
            <a:ext cx="1114408" cy="338554"/>
          </a:xfrm>
          <a:prstGeom prst="rect">
            <a:avLst/>
          </a:prstGeom>
        </p:spPr>
        <p:txBody>
          <a:bodyPr wrap="none">
            <a:spAutoFit/>
          </a:bodyPr>
          <a:lstStyle/>
          <a:p>
            <a:r>
              <a:rPr lang="en-IN" sz="800" dirty="0">
                <a:solidFill>
                  <a:schemeClr val="bg2"/>
                </a:solidFill>
              </a:rPr>
              <a:t>Cloud Communication</a:t>
            </a:r>
          </a:p>
          <a:p>
            <a:r>
              <a:rPr lang="en-IN" sz="800" dirty="0">
                <a:solidFill>
                  <a:schemeClr val="bg2"/>
                </a:solidFill>
              </a:rPr>
              <a:t>(MQTT and REST API)</a:t>
            </a:r>
          </a:p>
        </p:txBody>
      </p:sp>
      <p:sp>
        <p:nvSpPr>
          <p:cNvPr id="25" name="Rectangle 24"/>
          <p:cNvSpPr/>
          <p:nvPr/>
        </p:nvSpPr>
        <p:spPr>
          <a:xfrm>
            <a:off x="4857182" y="1950039"/>
            <a:ext cx="1114408" cy="461665"/>
          </a:xfrm>
          <a:prstGeom prst="rect">
            <a:avLst/>
          </a:prstGeom>
        </p:spPr>
        <p:txBody>
          <a:bodyPr wrap="none">
            <a:spAutoFit/>
          </a:bodyPr>
          <a:lstStyle/>
          <a:p>
            <a:r>
              <a:rPr lang="en-IN" sz="800" dirty="0">
                <a:solidFill>
                  <a:schemeClr val="bg2"/>
                </a:solidFill>
              </a:rPr>
              <a:t>Cloud Communication</a:t>
            </a:r>
          </a:p>
          <a:p>
            <a:r>
              <a:rPr lang="en-IN" sz="800" dirty="0">
                <a:solidFill>
                  <a:schemeClr val="bg2"/>
                </a:solidFill>
              </a:rPr>
              <a:t>(MQTT and REST API)</a:t>
            </a:r>
          </a:p>
          <a:p>
            <a:endParaRPr lang="en-IN" sz="800" dirty="0">
              <a:solidFill>
                <a:schemeClr val="bg2"/>
              </a:solidFill>
            </a:endParaRPr>
          </a:p>
        </p:txBody>
      </p:sp>
      <p:sp>
        <p:nvSpPr>
          <p:cNvPr id="29" name="Rectangle: Rounded Corners 28"/>
          <p:cNvSpPr/>
          <p:nvPr/>
        </p:nvSpPr>
        <p:spPr>
          <a:xfrm>
            <a:off x="3197795" y="1605555"/>
            <a:ext cx="1060439" cy="237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MQTT Broker</a:t>
            </a:r>
          </a:p>
        </p:txBody>
      </p:sp>
      <p:sp>
        <p:nvSpPr>
          <p:cNvPr id="30" name="Rectangle: Rounded Corners 29"/>
          <p:cNvSpPr/>
          <p:nvPr/>
        </p:nvSpPr>
        <p:spPr>
          <a:xfrm>
            <a:off x="3197795" y="2130262"/>
            <a:ext cx="1060439" cy="236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Micro services</a:t>
            </a:r>
          </a:p>
        </p:txBody>
      </p:sp>
      <p:cxnSp>
        <p:nvCxnSpPr>
          <p:cNvPr id="34" name="Straight Arrow Connector 33"/>
          <p:cNvCxnSpPr>
            <a:stCxn id="29" idx="2"/>
            <a:endCxn id="30" idx="0"/>
          </p:cNvCxnSpPr>
          <p:nvPr/>
        </p:nvCxnSpPr>
        <p:spPr>
          <a:xfrm>
            <a:off x="3728015" y="1843449"/>
            <a:ext cx="0" cy="286813"/>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35497" y="1003366"/>
            <a:ext cx="1645251" cy="3868447"/>
            <a:chOff x="370706" y="1003366"/>
            <a:chExt cx="1645251" cy="3868447"/>
          </a:xfrm>
        </p:grpSpPr>
        <p:sp>
          <p:nvSpPr>
            <p:cNvPr id="11" name="Rounded Rectangle 5"/>
            <p:cNvSpPr/>
            <p:nvPr/>
          </p:nvSpPr>
          <p:spPr>
            <a:xfrm>
              <a:off x="522685" y="1003366"/>
              <a:ext cx="1308456" cy="386844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370706" y="3368261"/>
              <a:ext cx="1645251" cy="507831"/>
            </a:xfrm>
            <a:prstGeom prst="rect">
              <a:avLst/>
            </a:prstGeom>
          </p:spPr>
          <p:txBody>
            <a:bodyPr wrap="square">
              <a:spAutoFit/>
            </a:bodyPr>
            <a:lstStyle/>
            <a:p>
              <a:pPr algn="ctr"/>
              <a:r>
                <a:rPr lang="en-IN" sz="900" dirty="0">
                  <a:solidFill>
                    <a:schemeClr val="bg2"/>
                  </a:solidFill>
                </a:rPr>
                <a:t>React Native Framework</a:t>
              </a:r>
              <a:br>
                <a:rPr lang="en-IN" sz="900" dirty="0">
                  <a:solidFill>
                    <a:schemeClr val="bg2"/>
                  </a:solidFill>
                </a:rPr>
              </a:br>
              <a:r>
                <a:rPr lang="en-IN" sz="900" dirty="0">
                  <a:solidFill>
                    <a:schemeClr val="bg2"/>
                  </a:solidFill>
                </a:rPr>
                <a:t>Supporting</a:t>
              </a:r>
              <a:br>
                <a:rPr lang="en-IN" sz="900" dirty="0">
                  <a:solidFill>
                    <a:schemeClr val="bg2"/>
                  </a:solidFill>
                </a:rPr>
              </a:br>
              <a:r>
                <a:rPr lang="en-IN" sz="900" dirty="0">
                  <a:solidFill>
                    <a:schemeClr val="bg2"/>
                  </a:solidFill>
                </a:rPr>
                <a:t> iOS and Android Platforms</a:t>
              </a: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8849" y="4047813"/>
              <a:ext cx="1088967" cy="609822"/>
            </a:xfrm>
            <a:prstGeom prst="rect">
              <a:avLst/>
            </a:prstGeom>
          </p:spPr>
        </p:pic>
        <p:pic>
          <p:nvPicPr>
            <p:cNvPr id="46" name="Picture 45"/>
            <p:cNvPicPr>
              <a:picLocks noChangeAspect="1"/>
            </p:cNvPicPr>
            <p:nvPr/>
          </p:nvPicPr>
          <p:blipFill>
            <a:blip r:embed="rId8"/>
            <a:stretch>
              <a:fillRect/>
            </a:stretch>
          </p:blipFill>
          <p:spPr>
            <a:xfrm>
              <a:off x="743493" y="1419375"/>
              <a:ext cx="866840" cy="16909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8" name="Rectangle 47"/>
            <p:cNvSpPr/>
            <p:nvPr/>
          </p:nvSpPr>
          <p:spPr>
            <a:xfrm>
              <a:off x="764535" y="2033997"/>
              <a:ext cx="857591" cy="461665"/>
            </a:xfrm>
            <a:prstGeom prst="rect">
              <a:avLst/>
            </a:prstGeom>
          </p:spPr>
          <p:txBody>
            <a:bodyPr wrap="square">
              <a:spAutoFit/>
            </a:bodyPr>
            <a:lstStyle/>
            <a:p>
              <a:pPr algn="ctr"/>
              <a:r>
                <a:rPr lang="en-IN" sz="1200" dirty="0">
                  <a:solidFill>
                    <a:schemeClr val="bg1"/>
                  </a:solidFill>
                </a:rPr>
                <a:t>Dometic Apps</a:t>
              </a:r>
            </a:p>
          </p:txBody>
        </p:sp>
      </p:grpSp>
      <p:cxnSp>
        <p:nvCxnSpPr>
          <p:cNvPr id="50" name="Straight Connector 49"/>
          <p:cNvCxnSpPr/>
          <p:nvPr/>
        </p:nvCxnSpPr>
        <p:spPr>
          <a:xfrm>
            <a:off x="7521388" y="4580965"/>
            <a:ext cx="0" cy="29084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46270" y="1885288"/>
            <a:ext cx="1350235" cy="300082"/>
          </a:xfrm>
          <a:prstGeom prst="rect">
            <a:avLst/>
          </a:prstGeom>
          <a:noFill/>
        </p:spPr>
        <p:txBody>
          <a:bodyPr wrap="square" rtlCol="0">
            <a:spAutoFit/>
          </a:bodyPr>
          <a:lstStyle/>
          <a:p>
            <a:r>
              <a:rPr lang="en-IN" dirty="0"/>
              <a:t>Dometic Scope</a:t>
            </a:r>
          </a:p>
        </p:txBody>
      </p:sp>
    </p:spTree>
    <p:extLst>
      <p:ext uri="{BB962C8B-B14F-4D97-AF65-F5344CB8AC3E}">
        <p14:creationId xmlns:p14="http://schemas.microsoft.com/office/powerpoint/2010/main" val="364489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304830" y="0"/>
            <a:ext cx="8533890" cy="5049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b">
            <a:noAutofit/>
          </a:bodyPr>
          <a:lstStyle/>
          <a:p>
            <a:r>
              <a:rPr lang="en-US" sz="2400" dirty="0"/>
              <a:t>DevOps</a:t>
            </a:r>
          </a:p>
        </p:txBody>
      </p:sp>
      <p:sp>
        <p:nvSpPr>
          <p:cNvPr id="19" name="Rectangle 18"/>
          <p:cNvSpPr/>
          <p:nvPr/>
        </p:nvSpPr>
        <p:spPr>
          <a:xfrm>
            <a:off x="217916" y="504900"/>
            <a:ext cx="8620803" cy="1615827"/>
          </a:xfrm>
          <a:prstGeom prst="rect">
            <a:avLst/>
          </a:prstGeom>
        </p:spPr>
        <p:txBody>
          <a:bodyPr wrap="square">
            <a:spAutoFit/>
          </a:bodyPr>
          <a:lstStyle/>
          <a:p>
            <a:pPr algn="just"/>
            <a:r>
              <a:rPr lang="en-IN" sz="1100" spc="-1" dirty="0">
                <a:uFill>
                  <a:solidFill>
                    <a:srgbClr val="FFFFFF"/>
                  </a:solidFill>
                </a:uFill>
                <a:latin typeface="Trebuchet MS"/>
              </a:rPr>
              <a:t>DevOps is a set of software development practices that combines software development (Dev) and information technology operations (Ops) to shorten the systems development life cycle while delivering features, fixes, and updates frequently in close alignment with business objectives</a:t>
            </a:r>
          </a:p>
          <a:p>
            <a:pPr algn="just"/>
            <a:endParaRPr lang="en-US" sz="1100" spc="-1" dirty="0">
              <a:uFill>
                <a:solidFill>
                  <a:srgbClr val="FFFFFF"/>
                </a:solidFill>
              </a:uFill>
              <a:latin typeface="Trebuchet MS"/>
            </a:endParaRPr>
          </a:p>
          <a:p>
            <a:pPr algn="just"/>
            <a:r>
              <a:rPr lang="en-US" sz="1100" spc="-1" dirty="0">
                <a:uFill>
                  <a:solidFill>
                    <a:srgbClr val="FFFFFF"/>
                  </a:solidFill>
                </a:uFill>
                <a:latin typeface="Trebuchet MS"/>
              </a:rPr>
              <a:t>Benefits of DevOps:</a:t>
            </a:r>
          </a:p>
          <a:p>
            <a:pPr marL="171450" indent="-171450" algn="just">
              <a:buFont typeface="Arial" panose="020B0604020202020204" pitchFamily="34" charset="0"/>
              <a:buChar char="•"/>
            </a:pPr>
            <a:r>
              <a:rPr lang="en-IN" sz="1100" spc="-1" dirty="0">
                <a:uFill>
                  <a:solidFill>
                    <a:srgbClr val="FFFFFF"/>
                  </a:solidFill>
                </a:uFill>
                <a:latin typeface="Trebuchet MS"/>
              </a:rPr>
              <a:t>Shorter Development Cycles, Faster Innovation</a:t>
            </a:r>
          </a:p>
          <a:p>
            <a:pPr marL="171450" indent="-171450" algn="just">
              <a:buFont typeface="Arial" panose="020B0604020202020204" pitchFamily="34" charset="0"/>
              <a:buChar char="•"/>
            </a:pPr>
            <a:r>
              <a:rPr lang="en-IN" sz="1100" spc="-1" dirty="0">
                <a:uFill>
                  <a:solidFill>
                    <a:srgbClr val="FFFFFF"/>
                  </a:solidFill>
                </a:uFill>
                <a:latin typeface="Trebuchet MS"/>
              </a:rPr>
              <a:t>Reduce Implementation Failure, Reflections and Recovery Time</a:t>
            </a:r>
          </a:p>
          <a:p>
            <a:pPr marL="171450" indent="-171450" algn="just">
              <a:buFont typeface="Arial" panose="020B0604020202020204" pitchFamily="34" charset="0"/>
              <a:buChar char="•"/>
            </a:pPr>
            <a:r>
              <a:rPr lang="en-IN" sz="1100" spc="-1" dirty="0">
                <a:uFill>
                  <a:solidFill>
                    <a:srgbClr val="FFFFFF"/>
                  </a:solidFill>
                </a:uFill>
                <a:latin typeface="Trebuchet MS"/>
              </a:rPr>
              <a:t>Better Communication and Cooperation</a:t>
            </a:r>
          </a:p>
          <a:p>
            <a:pPr marL="171450" indent="-171450" algn="just">
              <a:buFont typeface="Arial" panose="020B0604020202020204" pitchFamily="34" charset="0"/>
              <a:buChar char="•"/>
            </a:pPr>
            <a:r>
              <a:rPr lang="en-IN" sz="1100" spc="-1" dirty="0">
                <a:uFill>
                  <a:solidFill>
                    <a:srgbClr val="FFFFFF"/>
                  </a:solidFill>
                </a:uFill>
                <a:latin typeface="Trebuchet MS"/>
              </a:rPr>
              <a:t>Increased Efficiencies</a:t>
            </a:r>
          </a:p>
        </p:txBody>
      </p:sp>
      <p:pic>
        <p:nvPicPr>
          <p:cNvPr id="33" name="Picture 1"/>
          <p:cNvPicPr/>
          <p:nvPr/>
        </p:nvPicPr>
        <p:blipFill>
          <a:blip r:embed="rId2"/>
          <a:stretch/>
        </p:blipFill>
        <p:spPr>
          <a:xfrm>
            <a:off x="880110" y="2228359"/>
            <a:ext cx="363960" cy="483120"/>
          </a:xfrm>
          <a:prstGeom prst="rect">
            <a:avLst/>
          </a:prstGeom>
          <a:ln>
            <a:noFill/>
          </a:ln>
        </p:spPr>
      </p:pic>
      <p:pic>
        <p:nvPicPr>
          <p:cNvPr id="35" name="Picture 78"/>
          <p:cNvPicPr/>
          <p:nvPr/>
        </p:nvPicPr>
        <p:blipFill>
          <a:blip r:embed="rId3"/>
          <a:stretch/>
        </p:blipFill>
        <p:spPr>
          <a:xfrm>
            <a:off x="304830" y="2213599"/>
            <a:ext cx="519120" cy="490680"/>
          </a:xfrm>
          <a:prstGeom prst="rect">
            <a:avLst/>
          </a:prstGeom>
          <a:ln>
            <a:noFill/>
          </a:ln>
        </p:spPr>
      </p:pic>
      <p:sp>
        <p:nvSpPr>
          <p:cNvPr id="36" name="CustomShape 7"/>
          <p:cNvSpPr/>
          <p:nvPr/>
        </p:nvSpPr>
        <p:spPr>
          <a:xfrm>
            <a:off x="1225740" y="2359125"/>
            <a:ext cx="430112" cy="201513"/>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txBody>
          <a:bodyPr/>
          <a:lstStyle/>
          <a:p>
            <a:r>
              <a:rPr lang="en-US" dirty="0"/>
              <a:t> </a:t>
            </a:r>
          </a:p>
        </p:txBody>
      </p:sp>
      <p:sp>
        <p:nvSpPr>
          <p:cNvPr id="37" name="CustomShape 10"/>
          <p:cNvSpPr/>
          <p:nvPr/>
        </p:nvSpPr>
        <p:spPr>
          <a:xfrm>
            <a:off x="2941271" y="4328787"/>
            <a:ext cx="404040" cy="208606"/>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38" name="CustomShape 13"/>
          <p:cNvSpPr/>
          <p:nvPr/>
        </p:nvSpPr>
        <p:spPr>
          <a:xfrm>
            <a:off x="1641438" y="3137727"/>
            <a:ext cx="1243128" cy="684000"/>
          </a:xfrm>
          <a:prstGeom prst="roundRect">
            <a:avLst>
              <a:gd name="adj" fmla="val 16667"/>
            </a:avLst>
          </a:prstGeom>
          <a:solidFill>
            <a:schemeClr val="tx2"/>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IN" sz="900" b="0" strike="noStrike" spc="-1" dirty="0">
                <a:solidFill>
                  <a:srgbClr val="FFFFFF"/>
                </a:solidFill>
                <a:uFill>
                  <a:solidFill>
                    <a:srgbClr val="FFFFFF"/>
                  </a:solidFill>
                </a:uFill>
                <a:latin typeface="Trebuchet MS"/>
                <a:ea typeface="DejaVu Sans"/>
              </a:rPr>
              <a:t>Jenkins CI/CD</a:t>
            </a:r>
            <a:endParaRPr lang="en-IN" sz="1800" b="0" strike="noStrike" spc="-1" dirty="0">
              <a:solidFill>
                <a:srgbClr val="000000"/>
              </a:solidFill>
              <a:uFill>
                <a:solidFill>
                  <a:srgbClr val="FFFFFF"/>
                </a:solidFill>
              </a:uFill>
              <a:latin typeface="Arial"/>
            </a:endParaRPr>
          </a:p>
        </p:txBody>
      </p:sp>
      <p:sp>
        <p:nvSpPr>
          <p:cNvPr id="39" name="CustomShape 14"/>
          <p:cNvSpPr/>
          <p:nvPr/>
        </p:nvSpPr>
        <p:spPr>
          <a:xfrm>
            <a:off x="1804406" y="3579151"/>
            <a:ext cx="925920" cy="186236"/>
          </a:xfrm>
          <a:prstGeom prst="rect">
            <a:avLst/>
          </a:prstGeom>
          <a:solidFill>
            <a:schemeClr val="accent6">
              <a:lumMod val="20000"/>
              <a:lumOff val="80000"/>
            </a:schemeClr>
          </a:solid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00000"/>
              </a:lnSpc>
            </a:pPr>
            <a:r>
              <a:rPr lang="en-IN" sz="800" b="1" strike="noStrike" spc="-1" dirty="0">
                <a:uFill>
                  <a:solidFill>
                    <a:srgbClr val="FFFFFF"/>
                  </a:solidFill>
                </a:uFill>
                <a:latin typeface="Trebuchet MS"/>
                <a:ea typeface="DejaVu Sans"/>
              </a:rPr>
              <a:t>Triggers Build</a:t>
            </a:r>
            <a:endParaRPr lang="en-IN" sz="800" b="0" strike="noStrike" spc="-1" dirty="0">
              <a:uFill>
                <a:solidFill>
                  <a:srgbClr val="FFFFFF"/>
                </a:solidFill>
              </a:uFill>
              <a:latin typeface="Arial"/>
            </a:endParaRPr>
          </a:p>
        </p:txBody>
      </p:sp>
      <p:sp>
        <p:nvSpPr>
          <p:cNvPr id="40" name="CustomShape 20"/>
          <p:cNvSpPr/>
          <p:nvPr/>
        </p:nvSpPr>
        <p:spPr>
          <a:xfrm>
            <a:off x="1641438" y="2120727"/>
            <a:ext cx="1348945" cy="684000"/>
          </a:xfrm>
          <a:prstGeom prst="roundRect">
            <a:avLst>
              <a:gd name="adj" fmla="val 16667"/>
            </a:avLst>
          </a:prstGeom>
          <a:solidFill>
            <a:schemeClr val="tx2"/>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IN" sz="900" spc="-1" dirty="0">
                <a:solidFill>
                  <a:srgbClr val="FFFFFF"/>
                </a:solidFill>
                <a:uFill>
                  <a:solidFill>
                    <a:srgbClr val="FFFFFF"/>
                  </a:solidFill>
                </a:uFill>
                <a:latin typeface="Trebuchet MS"/>
              </a:rPr>
              <a:t>Version Control</a:t>
            </a:r>
            <a:endParaRPr lang="en-IN" spc="-1" dirty="0">
              <a:solidFill>
                <a:srgbClr val="000000"/>
              </a:solidFill>
              <a:uFill>
                <a:solidFill>
                  <a:srgbClr val="FFFFFF"/>
                </a:solidFill>
              </a:uFill>
            </a:endParaRPr>
          </a:p>
        </p:txBody>
      </p:sp>
      <p:sp>
        <p:nvSpPr>
          <p:cNvPr id="41" name="CustomShape 21"/>
          <p:cNvSpPr/>
          <p:nvPr/>
        </p:nvSpPr>
        <p:spPr>
          <a:xfrm>
            <a:off x="1672187" y="2555247"/>
            <a:ext cx="1296813" cy="181688"/>
          </a:xfrm>
          <a:prstGeom prst="rect">
            <a:avLst/>
          </a:prstGeom>
          <a:solidFill>
            <a:schemeClr val="accent6">
              <a:lumMod val="20000"/>
              <a:lumOff val="80000"/>
            </a:schemeClr>
          </a:solid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00000"/>
              </a:lnSpc>
            </a:pPr>
            <a:r>
              <a:rPr lang="en-IN" sz="900" b="1" spc="-1" dirty="0" err="1">
                <a:uFill>
                  <a:solidFill>
                    <a:srgbClr val="FFFFFF"/>
                  </a:solidFill>
                </a:uFill>
                <a:latin typeface="Trebuchet MS"/>
              </a:rPr>
              <a:t>Github</a:t>
            </a:r>
            <a:r>
              <a:rPr lang="en-IN" sz="900" b="1" spc="-1" dirty="0">
                <a:uFill>
                  <a:solidFill>
                    <a:srgbClr val="FFFFFF"/>
                  </a:solidFill>
                </a:uFill>
                <a:latin typeface="Trebuchet MS"/>
              </a:rPr>
              <a:t> repository</a:t>
            </a:r>
            <a:endParaRPr lang="en-IN" sz="900" b="0" strike="noStrike" spc="-1" dirty="0">
              <a:uFill>
                <a:solidFill>
                  <a:srgbClr val="FFFFFF"/>
                </a:solidFill>
              </a:uFill>
              <a:latin typeface="Arial"/>
            </a:endParaRPr>
          </a:p>
        </p:txBody>
      </p:sp>
      <p:sp>
        <p:nvSpPr>
          <p:cNvPr id="42" name="CustomShape 22"/>
          <p:cNvSpPr/>
          <p:nvPr/>
        </p:nvSpPr>
        <p:spPr>
          <a:xfrm rot="5461200">
            <a:off x="2090813" y="2846820"/>
            <a:ext cx="344257" cy="241410"/>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43" name="CustomShape 25"/>
          <p:cNvSpPr/>
          <p:nvPr/>
        </p:nvSpPr>
        <p:spPr>
          <a:xfrm>
            <a:off x="6260657" y="4087619"/>
            <a:ext cx="1053860" cy="684000"/>
          </a:xfrm>
          <a:prstGeom prst="roundRect">
            <a:avLst>
              <a:gd name="adj" fmla="val 16667"/>
            </a:avLst>
          </a:prstGeom>
          <a:solidFill>
            <a:schemeClr val="accent5"/>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IN" sz="900" b="0" strike="noStrike" spc="-1" dirty="0">
                <a:solidFill>
                  <a:srgbClr val="FFFFFF"/>
                </a:solidFill>
                <a:uFill>
                  <a:solidFill>
                    <a:srgbClr val="FFFFFF"/>
                  </a:solidFill>
                </a:uFill>
                <a:latin typeface="Trebuchet MS"/>
                <a:ea typeface="DejaVu Sans"/>
              </a:rPr>
              <a:t>Application Deployment</a:t>
            </a:r>
            <a:endParaRPr lang="en-IN" sz="1800" b="0" strike="noStrike" spc="-1" dirty="0">
              <a:solidFill>
                <a:srgbClr val="000000"/>
              </a:solidFill>
              <a:uFill>
                <a:solidFill>
                  <a:srgbClr val="FFFFFF"/>
                </a:solidFill>
              </a:uFill>
              <a:latin typeface="Arial"/>
            </a:endParaRPr>
          </a:p>
        </p:txBody>
      </p:sp>
      <p:sp>
        <p:nvSpPr>
          <p:cNvPr id="44" name="CustomShape 32"/>
          <p:cNvSpPr/>
          <p:nvPr/>
        </p:nvSpPr>
        <p:spPr>
          <a:xfrm>
            <a:off x="3341544" y="4090388"/>
            <a:ext cx="1113839" cy="684000"/>
          </a:xfrm>
          <a:prstGeom prst="roundRect">
            <a:avLst>
              <a:gd name="adj" fmla="val 16667"/>
            </a:avLst>
          </a:prstGeom>
          <a:solidFill>
            <a:schemeClr val="tx2"/>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IN" sz="900" b="0" strike="noStrike" spc="-1" dirty="0">
                <a:solidFill>
                  <a:srgbClr val="FFFFFF"/>
                </a:solidFill>
                <a:uFill>
                  <a:solidFill>
                    <a:srgbClr val="FFFFFF"/>
                  </a:solidFill>
                </a:uFill>
                <a:latin typeface="Trebuchet MS"/>
                <a:ea typeface="DejaVu Sans"/>
              </a:rPr>
              <a:t>Unit Test </a:t>
            </a:r>
            <a:endParaRPr lang="en-IN" sz="1800" b="0" strike="noStrike" spc="-1" dirty="0">
              <a:solidFill>
                <a:srgbClr val="000000"/>
              </a:solidFill>
              <a:uFill>
                <a:solidFill>
                  <a:srgbClr val="FFFFFF"/>
                </a:solidFill>
              </a:uFill>
              <a:latin typeface="Arial"/>
            </a:endParaRPr>
          </a:p>
        </p:txBody>
      </p:sp>
      <p:sp>
        <p:nvSpPr>
          <p:cNvPr id="45" name="CustomShape 38"/>
          <p:cNvSpPr/>
          <p:nvPr/>
        </p:nvSpPr>
        <p:spPr>
          <a:xfrm>
            <a:off x="4804415" y="4090388"/>
            <a:ext cx="1107222" cy="684000"/>
          </a:xfrm>
          <a:prstGeom prst="roundRect">
            <a:avLst>
              <a:gd name="adj" fmla="val 16667"/>
            </a:avLst>
          </a:prstGeom>
          <a:solidFill>
            <a:schemeClr val="tx2"/>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US" sz="900" spc="-1" dirty="0">
                <a:solidFill>
                  <a:srgbClr val="FFFFFF"/>
                </a:solidFill>
                <a:uFill>
                  <a:solidFill>
                    <a:srgbClr val="FFFFFF"/>
                  </a:solidFill>
                </a:uFill>
                <a:latin typeface="Trebuchet MS"/>
                <a:ea typeface="DejaVu Sans"/>
              </a:rPr>
              <a:t>Archive artifacts </a:t>
            </a:r>
            <a:endParaRPr lang="en-IN" sz="900" spc="-1" dirty="0">
              <a:solidFill>
                <a:srgbClr val="FFFFFF"/>
              </a:solidFill>
              <a:uFill>
                <a:solidFill>
                  <a:srgbClr val="FFFFFF"/>
                </a:solidFill>
              </a:uFill>
              <a:latin typeface="Trebuchet MS"/>
              <a:ea typeface="DejaVu Sans"/>
            </a:endParaRPr>
          </a:p>
        </p:txBody>
      </p:sp>
      <p:sp>
        <p:nvSpPr>
          <p:cNvPr id="47" name="CustomShape 32">
            <a:extLst/>
          </p:cNvPr>
          <p:cNvSpPr/>
          <p:nvPr/>
        </p:nvSpPr>
        <p:spPr>
          <a:xfrm>
            <a:off x="1641438" y="4058797"/>
            <a:ext cx="1348945" cy="747181"/>
          </a:xfrm>
          <a:prstGeom prst="roundRect">
            <a:avLst>
              <a:gd name="adj" fmla="val 16667"/>
            </a:avLst>
          </a:prstGeom>
          <a:solidFill>
            <a:schemeClr val="tx2"/>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IN" sz="900" b="0" strike="noStrike" spc="-1" dirty="0">
                <a:solidFill>
                  <a:srgbClr val="FFFFFF"/>
                </a:solidFill>
                <a:uFill>
                  <a:solidFill>
                    <a:srgbClr val="FFFFFF"/>
                  </a:solidFill>
                </a:uFill>
                <a:latin typeface="Trebuchet MS"/>
                <a:ea typeface="DejaVu Sans"/>
              </a:rPr>
              <a:t>Build</a:t>
            </a:r>
            <a:endParaRPr lang="en-IN" sz="1800" b="0" strike="noStrike" spc="-1" dirty="0">
              <a:solidFill>
                <a:srgbClr val="000000"/>
              </a:solidFill>
              <a:uFill>
                <a:solidFill>
                  <a:srgbClr val="FFFFFF"/>
                </a:solidFill>
              </a:uFill>
              <a:latin typeface="Arial"/>
            </a:endParaRPr>
          </a:p>
        </p:txBody>
      </p:sp>
      <p:sp>
        <p:nvSpPr>
          <p:cNvPr id="49" name="CustomShape 22">
            <a:extLst/>
          </p:cNvPr>
          <p:cNvSpPr/>
          <p:nvPr/>
        </p:nvSpPr>
        <p:spPr>
          <a:xfrm rot="5461200">
            <a:off x="2116621" y="3830343"/>
            <a:ext cx="280800" cy="225000"/>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51" name="CustomShape 10">
            <a:extLst/>
          </p:cNvPr>
          <p:cNvSpPr/>
          <p:nvPr/>
        </p:nvSpPr>
        <p:spPr>
          <a:xfrm>
            <a:off x="4458018" y="4323090"/>
            <a:ext cx="346385" cy="221392"/>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52" name="CustomShape 41">
            <a:extLst/>
          </p:cNvPr>
          <p:cNvSpPr/>
          <p:nvPr/>
        </p:nvSpPr>
        <p:spPr>
          <a:xfrm rot="10800000" flipV="1">
            <a:off x="1152459" y="2822486"/>
            <a:ext cx="923754" cy="238542"/>
          </a:xfrm>
          <a:prstGeom prst="rect">
            <a:avLst/>
          </a:prstGeom>
          <a:solidFill>
            <a:srgbClr val="FBE5D6"/>
          </a:solidFill>
          <a:ln>
            <a:noFill/>
          </a:ln>
        </p:spPr>
        <p:style>
          <a:lnRef idx="0">
            <a:scrgbClr r="0" g="0" b="0"/>
          </a:lnRef>
          <a:fillRef idx="0">
            <a:scrgbClr r="0" g="0" b="0"/>
          </a:fillRef>
          <a:effectRef idx="0">
            <a:scrgbClr r="0" g="0" b="0"/>
          </a:effectRef>
          <a:fontRef idx="minor"/>
        </p:style>
        <p:txBody>
          <a:bodyPr lIns="67680" tIns="33840" rIns="67680" bIns="33840"/>
          <a:lstStyle/>
          <a:p>
            <a:pPr>
              <a:lnSpc>
                <a:spcPct val="100000"/>
              </a:lnSpc>
            </a:pPr>
            <a:r>
              <a:rPr lang="en-IN" sz="680" b="0" strike="noStrike" spc="-1" dirty="0">
                <a:uFill>
                  <a:solidFill>
                    <a:srgbClr val="FFFFFF"/>
                  </a:solidFill>
                </a:uFill>
                <a:latin typeface="Trebuchet MS"/>
                <a:ea typeface="DejaVu Sans"/>
              </a:rPr>
              <a:t>Auto Check –in trigger </a:t>
            </a:r>
            <a:endParaRPr lang="en-IN" sz="1800" b="0" strike="noStrike" spc="-1" dirty="0">
              <a:uFill>
                <a:solidFill>
                  <a:srgbClr val="FFFFFF"/>
                </a:solidFill>
              </a:uFill>
              <a:latin typeface="Arial"/>
            </a:endParaRPr>
          </a:p>
        </p:txBody>
      </p:sp>
      <p:sp>
        <p:nvSpPr>
          <p:cNvPr id="53" name="CustomShape 10">
            <a:extLst/>
          </p:cNvPr>
          <p:cNvSpPr/>
          <p:nvPr/>
        </p:nvSpPr>
        <p:spPr>
          <a:xfrm>
            <a:off x="5912483" y="4324129"/>
            <a:ext cx="346385" cy="221392"/>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54" name="CustomShape 25">
            <a:extLst/>
          </p:cNvPr>
          <p:cNvSpPr/>
          <p:nvPr/>
        </p:nvSpPr>
        <p:spPr>
          <a:xfrm>
            <a:off x="7662691" y="4087619"/>
            <a:ext cx="1053860" cy="684000"/>
          </a:xfrm>
          <a:prstGeom prst="roundRect">
            <a:avLst>
              <a:gd name="adj" fmla="val 16667"/>
            </a:avLst>
          </a:prstGeom>
          <a:solidFill>
            <a:schemeClr val="accent5"/>
          </a:solidFill>
          <a:ln w="12600">
            <a:solidFill>
              <a:srgbClr val="8FAADC"/>
            </a:solidFill>
            <a:miter/>
          </a:ln>
        </p:spPr>
        <p:style>
          <a:lnRef idx="0">
            <a:scrgbClr r="0" g="0" b="0"/>
          </a:lnRef>
          <a:fillRef idx="0">
            <a:scrgbClr r="0" g="0" b="0"/>
          </a:fillRef>
          <a:effectRef idx="0">
            <a:scrgbClr r="0" g="0" b="0"/>
          </a:effectRef>
          <a:fontRef idx="minor"/>
        </p:style>
        <p:txBody>
          <a:bodyPr lIns="67680" tIns="33840" rIns="67680" bIns="33840" anchor="ctr"/>
          <a:lstStyle/>
          <a:p>
            <a:pPr algn="ctr">
              <a:lnSpc>
                <a:spcPct val="100000"/>
              </a:lnSpc>
            </a:pPr>
            <a:r>
              <a:rPr lang="en-US" sz="900" dirty="0">
                <a:solidFill>
                  <a:schemeClr val="bg1"/>
                </a:solidFill>
              </a:rPr>
              <a:t>Release</a:t>
            </a:r>
            <a:endParaRPr lang="en-IN" sz="1800" b="0" strike="noStrike" spc="-1" dirty="0">
              <a:solidFill>
                <a:schemeClr val="bg1"/>
              </a:solidFill>
              <a:uFill>
                <a:solidFill>
                  <a:srgbClr val="FFFFFF"/>
                </a:solidFill>
              </a:uFill>
              <a:latin typeface="Arial"/>
            </a:endParaRPr>
          </a:p>
        </p:txBody>
      </p:sp>
      <p:sp>
        <p:nvSpPr>
          <p:cNvPr id="55" name="CustomShape 10">
            <a:extLst/>
          </p:cNvPr>
          <p:cNvSpPr/>
          <p:nvPr/>
        </p:nvSpPr>
        <p:spPr>
          <a:xfrm>
            <a:off x="7314517" y="4324129"/>
            <a:ext cx="346385" cy="221392"/>
          </a:xfrm>
          <a:prstGeom prst="rightArrow">
            <a:avLst>
              <a:gd name="adj1" fmla="val 50000"/>
              <a:gd name="adj2" fmla="val 50000"/>
            </a:avLst>
          </a:prstGeom>
          <a:gradFill>
            <a:gsLst>
              <a:gs pos="0">
                <a:srgbClr val="F08C56"/>
              </a:gs>
              <a:gs pos="100000">
                <a:srgbClr val="F57A27"/>
              </a:gs>
            </a:gsLst>
            <a:lin ang="5400000"/>
          </a:gradFill>
          <a:ln>
            <a:noFill/>
          </a:ln>
          <a:effectLst>
            <a:outerShdw dist="19080" dir="5400000">
              <a:srgbClr val="000000">
                <a:alpha val="63000"/>
              </a:srgbClr>
            </a:outerShdw>
          </a:effectLst>
        </p:spPr>
        <p:style>
          <a:lnRef idx="0">
            <a:scrgbClr r="0" g="0" b="0"/>
          </a:lnRef>
          <a:fillRef idx="0">
            <a:scrgbClr r="0" g="0" b="0"/>
          </a:fillRef>
          <a:effectRef idx="0">
            <a:scrgbClr r="0" g="0" b="0"/>
          </a:effectRef>
          <a:fontRef idx="minor"/>
        </p:style>
      </p:sp>
      <p:sp>
        <p:nvSpPr>
          <p:cNvPr id="56" name="Rectangle: Rounded Corners 55"/>
          <p:cNvSpPr/>
          <p:nvPr/>
        </p:nvSpPr>
        <p:spPr>
          <a:xfrm>
            <a:off x="6847629" y="3409339"/>
            <a:ext cx="1280160" cy="47572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pc="-1" dirty="0">
                <a:solidFill>
                  <a:srgbClr val="FFFFFF"/>
                </a:solidFill>
                <a:uFill>
                  <a:solidFill>
                    <a:srgbClr val="FFFFFF"/>
                  </a:solidFill>
                </a:uFill>
                <a:latin typeface="Trebuchet MS"/>
                <a:ea typeface="DejaVu Sans"/>
              </a:rPr>
              <a:t>Manual/automated tests</a:t>
            </a:r>
            <a:endParaRPr lang="en-IN" sz="900" spc="-1" dirty="0">
              <a:solidFill>
                <a:srgbClr val="FFFFFF"/>
              </a:solidFill>
              <a:uFill>
                <a:solidFill>
                  <a:srgbClr val="FFFFFF"/>
                </a:solidFill>
              </a:uFill>
              <a:latin typeface="Trebuchet MS"/>
              <a:ea typeface="DejaVu Sans"/>
            </a:endParaRPr>
          </a:p>
        </p:txBody>
      </p:sp>
      <p:sp>
        <p:nvSpPr>
          <p:cNvPr id="57" name="Arrow: Down 56"/>
          <p:cNvSpPr/>
          <p:nvPr/>
        </p:nvSpPr>
        <p:spPr>
          <a:xfrm>
            <a:off x="7467221" y="3873300"/>
            <a:ext cx="45719" cy="449790"/>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p:cNvSpPr/>
          <p:nvPr/>
        </p:nvSpPr>
        <p:spPr>
          <a:xfrm>
            <a:off x="388800" y="4639326"/>
            <a:ext cx="90369" cy="8708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552076" y="4559757"/>
            <a:ext cx="832143" cy="246221"/>
          </a:xfrm>
          <a:prstGeom prst="rect">
            <a:avLst/>
          </a:prstGeom>
          <a:noFill/>
        </p:spPr>
        <p:txBody>
          <a:bodyPr wrap="square" rtlCol="0">
            <a:spAutoFit/>
          </a:bodyPr>
          <a:lstStyle/>
          <a:p>
            <a:r>
              <a:rPr lang="en-US" sz="1000" dirty="0"/>
              <a:t>Future plan</a:t>
            </a:r>
            <a:endParaRPr lang="en-IN" sz="1000" dirty="0"/>
          </a:p>
        </p:txBody>
      </p:sp>
    </p:spTree>
    <p:extLst>
      <p:ext uri="{BB962C8B-B14F-4D97-AF65-F5344CB8AC3E}">
        <p14:creationId xmlns:p14="http://schemas.microsoft.com/office/powerpoint/2010/main" val="224543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p>
        </p:txBody>
      </p:sp>
      <p:sp>
        <p:nvSpPr>
          <p:cNvPr id="14" name="TextBox 13"/>
          <p:cNvSpPr txBox="1"/>
          <p:nvPr/>
        </p:nvSpPr>
        <p:spPr>
          <a:xfrm>
            <a:off x="231649" y="1104651"/>
            <a:ext cx="2489935" cy="2677656"/>
          </a:xfrm>
          <a:prstGeom prst="rect">
            <a:avLst/>
          </a:prstGeom>
          <a:solidFill>
            <a:schemeClr val="bg2">
              <a:lumMod val="75000"/>
            </a:schemeClr>
          </a:solidFill>
          <a:effectLst>
            <a:innerShdw blurRad="63500" dist="50800" dir="13500000">
              <a:prstClr val="black">
                <a:alpha val="50000"/>
              </a:prstClr>
            </a:innerShdw>
          </a:effectLst>
        </p:spPr>
        <p:style>
          <a:lnRef idx="1">
            <a:schemeClr val="dk1"/>
          </a:lnRef>
          <a:fillRef idx="3">
            <a:schemeClr val="dk1"/>
          </a:fillRef>
          <a:effectRef idx="2">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IN" sz="1400" dirty="0"/>
              <a:t>Analysis of Existing source code</a:t>
            </a:r>
          </a:p>
          <a:p>
            <a:pPr marL="285750" indent="-285750">
              <a:buFont typeface="Arial" panose="020B0604020202020204" pitchFamily="34" charset="0"/>
              <a:buChar char="•"/>
            </a:pPr>
            <a:r>
              <a:rPr lang="en-IN" sz="1400" dirty="0"/>
              <a:t>Skin Development for Home Page, AC, Heater, Batteries etc..</a:t>
            </a:r>
          </a:p>
          <a:p>
            <a:pPr marL="285750" indent="-285750">
              <a:buFont typeface="Arial" panose="020B0604020202020204" pitchFamily="34" charset="0"/>
              <a:buChar char="•"/>
            </a:pPr>
            <a:r>
              <a:rPr lang="en-IN" sz="1400" dirty="0"/>
              <a:t>CFX App Maintenance &amp; Change Request</a:t>
            </a:r>
          </a:p>
          <a:p>
            <a:pPr marL="285750" indent="-285750">
              <a:buFont typeface="Arial" panose="020B0604020202020204" pitchFamily="34" charset="0"/>
              <a:buChar char="•"/>
            </a:pPr>
            <a:r>
              <a:rPr lang="en-IN" sz="1400" dirty="0"/>
              <a:t>DevOps – Migration of Rubicon, </a:t>
            </a:r>
            <a:r>
              <a:rPr lang="en-IN" sz="1400" dirty="0" err="1"/>
              <a:t>Semcon</a:t>
            </a:r>
            <a:r>
              <a:rPr lang="en-IN" sz="1400" dirty="0"/>
              <a:t> and WSI repository to Dometic GitHub</a:t>
            </a:r>
          </a:p>
          <a:p>
            <a:endParaRPr lang="en-IN" sz="1400" dirty="0"/>
          </a:p>
        </p:txBody>
      </p:sp>
      <p:sp>
        <p:nvSpPr>
          <p:cNvPr id="8" name="TextBox 7"/>
          <p:cNvSpPr txBox="1"/>
          <p:nvPr/>
        </p:nvSpPr>
        <p:spPr>
          <a:xfrm>
            <a:off x="3046406" y="1081270"/>
            <a:ext cx="3144083" cy="3970318"/>
          </a:xfrm>
          <a:prstGeom prst="rect">
            <a:avLst/>
          </a:prstGeom>
          <a:solidFill>
            <a:schemeClr val="bg2">
              <a:lumMod val="75000"/>
            </a:schemeClr>
          </a:solidFill>
          <a:effectLst>
            <a:innerShdw blurRad="63500" dist="50800" dir="13500000">
              <a:prstClr val="black">
                <a:alpha val="50000"/>
              </a:prstClr>
            </a:innerShdw>
          </a:effectLst>
        </p:spPr>
        <p:style>
          <a:lnRef idx="1">
            <a:schemeClr val="dk1"/>
          </a:lnRef>
          <a:fillRef idx="3">
            <a:schemeClr val="dk1"/>
          </a:fillRef>
          <a:effectRef idx="2">
            <a:schemeClr val="dk1"/>
          </a:effectRef>
          <a:fontRef idx="minor">
            <a:schemeClr val="lt1"/>
          </a:fontRef>
        </p:style>
        <p:txBody>
          <a:bodyPr wrap="square" rtlCol="0">
            <a:spAutoFit/>
          </a:bodyPr>
          <a:lstStyle>
            <a:defPPr>
              <a:defRPr lang="en-US"/>
            </a:defPPr>
            <a:lvl1pPr marL="285750" indent="-285750">
              <a:buFont typeface="Arial" panose="020B0604020202020204" pitchFamily="34" charset="0"/>
              <a:buChar cha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fontAlgn="b">
              <a:buNone/>
            </a:pPr>
            <a:r>
              <a:rPr lang="en-IN" sz="900" dirty="0"/>
              <a:t>Marine</a:t>
            </a:r>
          </a:p>
          <a:p>
            <a:pPr fontAlgn="b"/>
            <a:r>
              <a:rPr lang="en-IN" sz="900" dirty="0"/>
              <a:t>Geo fencing with movement detection</a:t>
            </a:r>
          </a:p>
          <a:p>
            <a:pPr fontAlgn="b"/>
            <a:r>
              <a:rPr lang="en-IN" sz="900" dirty="0"/>
              <a:t>GPS track &amp; trail</a:t>
            </a:r>
          </a:p>
          <a:p>
            <a:pPr fontAlgn="b"/>
            <a:r>
              <a:rPr lang="en-IN" sz="900" dirty="0"/>
              <a:t>Engine theft wire loop. Send alert to cloud if broken</a:t>
            </a:r>
          </a:p>
          <a:p>
            <a:pPr fontAlgn="b"/>
            <a:r>
              <a:rPr lang="en-IN" sz="900" dirty="0"/>
              <a:t>Entry monitor</a:t>
            </a:r>
          </a:p>
          <a:p>
            <a:pPr fontAlgn="b"/>
            <a:r>
              <a:rPr lang="en-IN" sz="900" dirty="0"/>
              <a:t>High Water Alert and repeating bilge pump alarm</a:t>
            </a:r>
          </a:p>
          <a:p>
            <a:pPr fontAlgn="b"/>
            <a:r>
              <a:rPr lang="en-IN" sz="900" dirty="0"/>
              <a:t>Tank levels monitor (fresh/grey/black)</a:t>
            </a:r>
          </a:p>
          <a:p>
            <a:pPr fontAlgn="b"/>
            <a:r>
              <a:rPr lang="en-IN" sz="900" dirty="0"/>
              <a:t>Intuitive HMI &amp; GUI</a:t>
            </a:r>
          </a:p>
          <a:p>
            <a:pPr fontAlgn="b"/>
            <a:r>
              <a:rPr lang="en-IN" sz="900" dirty="0"/>
              <a:t>Battery monitor-House, Cranking and Trolling Bank</a:t>
            </a:r>
          </a:p>
          <a:p>
            <a:pPr fontAlgn="b"/>
            <a:r>
              <a:rPr lang="en-IN" sz="900" dirty="0"/>
              <a:t>24/7 access to your system</a:t>
            </a:r>
          </a:p>
          <a:p>
            <a:pPr fontAlgn="b"/>
            <a:r>
              <a:rPr lang="en-IN" sz="900" dirty="0"/>
              <a:t>Remote load control (simple existing digital switching loads, low </a:t>
            </a:r>
            <a:r>
              <a:rPr lang="en-IN" sz="900" dirty="0" err="1"/>
              <a:t>Hp</a:t>
            </a:r>
            <a:r>
              <a:rPr lang="en-IN" sz="900" dirty="0"/>
              <a:t> climate control)</a:t>
            </a:r>
          </a:p>
          <a:p>
            <a:pPr marL="0" indent="0" fontAlgn="b">
              <a:buNone/>
            </a:pPr>
            <a:r>
              <a:rPr lang="en-IN" sz="900" dirty="0"/>
              <a:t>RV</a:t>
            </a:r>
          </a:p>
          <a:p>
            <a:pPr fontAlgn="b"/>
            <a:r>
              <a:rPr lang="en-IN" sz="900" dirty="0"/>
              <a:t>System alert, diagnostic &amp; predicted maintenance</a:t>
            </a:r>
          </a:p>
          <a:p>
            <a:pPr fontAlgn="b"/>
            <a:r>
              <a:rPr lang="en-IN" sz="900" dirty="0"/>
              <a:t>Climate Control from Cloud (AC &amp; Furnace)</a:t>
            </a:r>
          </a:p>
          <a:p>
            <a:pPr fontAlgn="b"/>
            <a:r>
              <a:rPr lang="en-IN" sz="900" dirty="0"/>
              <a:t>24/7 access to your system</a:t>
            </a:r>
          </a:p>
          <a:p>
            <a:pPr fontAlgn="b"/>
            <a:r>
              <a:rPr lang="en-IN" sz="900" dirty="0"/>
              <a:t>Intuitive HMI &amp; GUI</a:t>
            </a:r>
          </a:p>
          <a:p>
            <a:pPr fontAlgn="b"/>
            <a:r>
              <a:rPr lang="en-IN" sz="900" dirty="0"/>
              <a:t>Electrical Faults / alerts</a:t>
            </a:r>
          </a:p>
          <a:p>
            <a:pPr fontAlgn="b"/>
            <a:r>
              <a:rPr lang="en-IN" sz="900" dirty="0"/>
              <a:t>Smoke detector / Alerts</a:t>
            </a:r>
          </a:p>
          <a:p>
            <a:pPr fontAlgn="b"/>
            <a:r>
              <a:rPr lang="en-IN" sz="900" dirty="0"/>
              <a:t>Engine Faults / alerts</a:t>
            </a:r>
          </a:p>
          <a:p>
            <a:pPr fontAlgn="b"/>
            <a:r>
              <a:rPr lang="en-IN" sz="900" dirty="0"/>
              <a:t>Battery Prediction from Cloud</a:t>
            </a:r>
          </a:p>
          <a:p>
            <a:pPr fontAlgn="b"/>
            <a:r>
              <a:rPr lang="en-IN" sz="900" dirty="0"/>
              <a:t>Tank levels monitor (fresh/grey/black)</a:t>
            </a:r>
          </a:p>
          <a:p>
            <a:pPr fontAlgn="b"/>
            <a:r>
              <a:rPr lang="en-IN" sz="900" dirty="0"/>
              <a:t>Lock Operations from Cloud</a:t>
            </a:r>
          </a:p>
          <a:p>
            <a:pPr fontAlgn="b"/>
            <a:r>
              <a:rPr lang="en-IN" sz="900" dirty="0"/>
              <a:t>Awnings control from Cloud</a:t>
            </a:r>
          </a:p>
          <a:p>
            <a:pPr fontAlgn="b"/>
            <a:r>
              <a:rPr lang="en-IN" sz="900" dirty="0"/>
              <a:t>GPS track &amp; trail</a:t>
            </a:r>
          </a:p>
          <a:p>
            <a:pPr fontAlgn="b"/>
            <a:r>
              <a:rPr lang="en-IN" sz="900" dirty="0"/>
              <a:t>LPG Gas Monitor from Cloud</a:t>
            </a:r>
          </a:p>
          <a:p>
            <a:pPr marL="0" indent="0" fontAlgn="b">
              <a:buNone/>
            </a:pPr>
            <a:endParaRPr lang="en-IN" sz="900" dirty="0"/>
          </a:p>
          <a:p>
            <a:endParaRPr lang="en-IN" sz="900" dirty="0"/>
          </a:p>
        </p:txBody>
      </p:sp>
      <p:sp>
        <p:nvSpPr>
          <p:cNvPr id="10" name="TextBox 9"/>
          <p:cNvSpPr txBox="1"/>
          <p:nvPr/>
        </p:nvSpPr>
        <p:spPr>
          <a:xfrm>
            <a:off x="6604000" y="1104651"/>
            <a:ext cx="2358785" cy="3046988"/>
          </a:xfrm>
          <a:prstGeom prst="rect">
            <a:avLst/>
          </a:prstGeom>
          <a:solidFill>
            <a:schemeClr val="bg2">
              <a:lumMod val="75000"/>
            </a:schemeClr>
          </a:solidFill>
          <a:effectLst>
            <a:innerShdw blurRad="63500" dist="50800" dir="13500000">
              <a:prstClr val="black">
                <a:alpha val="50000"/>
              </a:prstClr>
            </a:innerShdw>
          </a:effectLst>
        </p:spPr>
        <p:style>
          <a:lnRef idx="1">
            <a:schemeClr val="dk1"/>
          </a:lnRef>
          <a:fillRef idx="3">
            <a:schemeClr val="dk1"/>
          </a:fillRef>
          <a:effectRef idx="2">
            <a:schemeClr val="dk1"/>
          </a:effectRef>
          <a:fontRef idx="minor">
            <a:schemeClr val="lt1"/>
          </a:fontRef>
        </p:style>
        <p:txBody>
          <a:bodyPr wrap="square" rtlCol="0">
            <a:spAutoFit/>
          </a:bodyPr>
          <a:lstStyle>
            <a:defPPr>
              <a:defRPr lang="en-US"/>
            </a:defPPr>
            <a:lvl1pPr marL="285750" indent="-285750">
              <a:buFont typeface="Arial" panose="020B0604020202020204" pitchFamily="34" charset="0"/>
              <a:buChar cha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IN" sz="1200" dirty="0"/>
              <a:t>Digital switching control</a:t>
            </a:r>
          </a:p>
          <a:p>
            <a:pPr fontAlgn="ctr"/>
            <a:r>
              <a:rPr lang="en-IN" sz="1200" dirty="0"/>
              <a:t>Digital switching monitor</a:t>
            </a:r>
          </a:p>
          <a:p>
            <a:pPr fontAlgn="ctr"/>
            <a:r>
              <a:rPr lang="en-IN" sz="1200" dirty="0"/>
              <a:t>Eskimo Ice (CAN)</a:t>
            </a:r>
          </a:p>
          <a:p>
            <a:pPr fontAlgn="ctr"/>
            <a:r>
              <a:rPr lang="en-IN" sz="1200" dirty="0"/>
              <a:t>Refrigeration (KRA Modbus)</a:t>
            </a:r>
          </a:p>
          <a:p>
            <a:pPr fontAlgn="ctr"/>
            <a:r>
              <a:rPr lang="en-IN" sz="1200" dirty="0"/>
              <a:t>Climate control and monitor</a:t>
            </a:r>
          </a:p>
          <a:p>
            <a:pPr fontAlgn="ctr"/>
            <a:r>
              <a:rPr lang="en-IN" sz="1200" dirty="0"/>
              <a:t>GPS track</a:t>
            </a:r>
          </a:p>
          <a:p>
            <a:pPr fontAlgn="ctr"/>
            <a:r>
              <a:rPr lang="en-IN" sz="1200" dirty="0"/>
              <a:t>Digital switching event log</a:t>
            </a:r>
          </a:p>
          <a:p>
            <a:pPr fontAlgn="ctr"/>
            <a:r>
              <a:rPr lang="en-IN" sz="1200" dirty="0"/>
              <a:t>Climate control event log</a:t>
            </a:r>
          </a:p>
          <a:p>
            <a:pPr fontAlgn="ctr"/>
            <a:r>
              <a:rPr lang="en-IN" sz="1200" dirty="0"/>
              <a:t>Anti-theft</a:t>
            </a:r>
          </a:p>
          <a:p>
            <a:pPr marL="0" indent="0">
              <a:buNone/>
            </a:pPr>
            <a:endParaRPr lang="en-IN" sz="1200" dirty="0"/>
          </a:p>
          <a:p>
            <a:endParaRPr lang="en-IN" sz="1200" dirty="0"/>
          </a:p>
          <a:p>
            <a:endParaRPr lang="en-IN" sz="1200" dirty="0"/>
          </a:p>
          <a:p>
            <a:endParaRPr lang="en-IN" sz="1200" dirty="0"/>
          </a:p>
          <a:p>
            <a:endParaRPr lang="en-IN" sz="1200" dirty="0"/>
          </a:p>
          <a:p>
            <a:endParaRPr lang="en-IN" sz="1200" dirty="0"/>
          </a:p>
          <a:p>
            <a:pPr marL="0" indent="0">
              <a:buNone/>
            </a:pPr>
            <a:endParaRPr lang="en-IN" sz="1200" dirty="0"/>
          </a:p>
        </p:txBody>
      </p:sp>
      <p:sp>
        <p:nvSpPr>
          <p:cNvPr id="3" name="Rectangle: Rounded Corners 2"/>
          <p:cNvSpPr/>
          <p:nvPr/>
        </p:nvSpPr>
        <p:spPr>
          <a:xfrm>
            <a:off x="231650" y="652378"/>
            <a:ext cx="2489934" cy="399341"/>
          </a:xfrm>
          <a:prstGeom prst="roundRect">
            <a:avLst/>
          </a:prstGeom>
          <a:solidFill>
            <a:schemeClr val="bg2">
              <a:lumMod val="50000"/>
            </a:schemeClr>
          </a:solidFill>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 name="TextBox 3"/>
          <p:cNvSpPr txBox="1"/>
          <p:nvPr/>
        </p:nvSpPr>
        <p:spPr>
          <a:xfrm>
            <a:off x="304800" y="652378"/>
            <a:ext cx="2246234" cy="369332"/>
          </a:xfrm>
          <a:prstGeom prst="rect">
            <a:avLst/>
          </a:prstGeom>
          <a:noFill/>
        </p:spPr>
        <p:txBody>
          <a:bodyPr wrap="square" rtlCol="0">
            <a:spAutoFit/>
          </a:bodyPr>
          <a:lstStyle/>
          <a:p>
            <a:pPr algn="ctr"/>
            <a:r>
              <a:rPr lang="en-IN" sz="1800" dirty="0">
                <a:solidFill>
                  <a:schemeClr val="bg1"/>
                </a:solidFill>
              </a:rPr>
              <a:t>Climate Control App</a:t>
            </a:r>
            <a:endParaRPr lang="en-IN" sz="1200" dirty="0"/>
          </a:p>
        </p:txBody>
      </p:sp>
      <p:sp>
        <p:nvSpPr>
          <p:cNvPr id="12" name="Rectangle: Rounded Corners 11"/>
          <p:cNvSpPr/>
          <p:nvPr/>
        </p:nvSpPr>
        <p:spPr>
          <a:xfrm>
            <a:off x="2802712" y="652377"/>
            <a:ext cx="3468904" cy="399341"/>
          </a:xfrm>
          <a:prstGeom prst="roundRect">
            <a:avLst/>
          </a:prstGeom>
          <a:solidFill>
            <a:schemeClr val="bg2">
              <a:lumMod val="50000"/>
            </a:schemeClr>
          </a:solidFill>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chemeClr val="bg1"/>
              </a:solidFill>
            </a:endParaRPr>
          </a:p>
        </p:txBody>
      </p:sp>
      <p:sp>
        <p:nvSpPr>
          <p:cNvPr id="13" name="Rectangle: Rounded Corners 12"/>
          <p:cNvSpPr/>
          <p:nvPr/>
        </p:nvSpPr>
        <p:spPr>
          <a:xfrm>
            <a:off x="6515310" y="681929"/>
            <a:ext cx="2447475" cy="399341"/>
          </a:xfrm>
          <a:prstGeom prst="roundRect">
            <a:avLst/>
          </a:prstGeom>
          <a:solidFill>
            <a:schemeClr val="bg2">
              <a:lumMod val="50000"/>
            </a:schemeClr>
          </a:solidFill>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5" name="TextBox 14"/>
          <p:cNvSpPr txBox="1"/>
          <p:nvPr/>
        </p:nvSpPr>
        <p:spPr>
          <a:xfrm>
            <a:off x="3474100" y="652377"/>
            <a:ext cx="2246234" cy="369332"/>
          </a:xfrm>
          <a:prstGeom prst="rect">
            <a:avLst/>
          </a:prstGeom>
          <a:noFill/>
        </p:spPr>
        <p:txBody>
          <a:bodyPr wrap="square" rtlCol="0">
            <a:spAutoFit/>
          </a:bodyPr>
          <a:lstStyle/>
          <a:p>
            <a:pPr algn="ctr"/>
            <a:r>
              <a:rPr lang="en-IN" sz="1800" dirty="0">
                <a:solidFill>
                  <a:schemeClr val="bg1"/>
                </a:solidFill>
              </a:rPr>
              <a:t>Marine &amp; RV</a:t>
            </a:r>
            <a:endParaRPr lang="en-IN" sz="1200" dirty="0"/>
          </a:p>
        </p:txBody>
      </p:sp>
      <p:sp>
        <p:nvSpPr>
          <p:cNvPr id="16" name="TextBox 15"/>
          <p:cNvSpPr txBox="1"/>
          <p:nvPr/>
        </p:nvSpPr>
        <p:spPr>
          <a:xfrm>
            <a:off x="6515312" y="681929"/>
            <a:ext cx="2246234" cy="338554"/>
          </a:xfrm>
          <a:prstGeom prst="rect">
            <a:avLst/>
          </a:prstGeom>
          <a:noFill/>
        </p:spPr>
        <p:txBody>
          <a:bodyPr wrap="square" rtlCol="0">
            <a:spAutoFit/>
          </a:bodyPr>
          <a:lstStyle/>
          <a:p>
            <a:pPr algn="ctr"/>
            <a:r>
              <a:rPr lang="en-IN" sz="1600" dirty="0">
                <a:solidFill>
                  <a:schemeClr val="bg1"/>
                </a:solidFill>
              </a:rPr>
              <a:t>Marine App( Vancouver) </a:t>
            </a:r>
            <a:endParaRPr lang="en-IN" sz="1100" dirty="0"/>
          </a:p>
        </p:txBody>
      </p:sp>
    </p:spTree>
    <p:extLst>
      <p:ext uri="{BB962C8B-B14F-4D97-AF65-F5344CB8AC3E}">
        <p14:creationId xmlns:p14="http://schemas.microsoft.com/office/powerpoint/2010/main" val="13199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Dependencies</a:t>
            </a:r>
          </a:p>
        </p:txBody>
      </p:sp>
      <p:sp>
        <p:nvSpPr>
          <p:cNvPr id="3" name="Text Placeholder 2"/>
          <p:cNvSpPr>
            <a:spLocks noGrp="1"/>
          </p:cNvSpPr>
          <p:nvPr>
            <p:ph type="body" sz="quarter" idx="12"/>
          </p:nvPr>
        </p:nvSpPr>
        <p:spPr>
          <a:xfrm>
            <a:off x="683568" y="915566"/>
            <a:ext cx="8155632" cy="288031"/>
          </a:xfrm>
        </p:spPr>
        <p:txBody>
          <a:bodyPr/>
          <a:lstStyle/>
          <a:p>
            <a:endParaRPr lang="en-IN" sz="1800" dirty="0"/>
          </a:p>
          <a:p>
            <a:r>
              <a:rPr lang="en-IN" sz="1400" dirty="0"/>
              <a:t>Dometic Interact Gateway</a:t>
            </a:r>
          </a:p>
          <a:p>
            <a:endParaRPr lang="en-IN" sz="1800" dirty="0"/>
          </a:p>
        </p:txBody>
      </p:sp>
      <p:sp>
        <p:nvSpPr>
          <p:cNvPr id="4" name="Text Placeholder 3"/>
          <p:cNvSpPr>
            <a:spLocks noGrp="1"/>
          </p:cNvSpPr>
          <p:nvPr>
            <p:ph type="body" sz="quarter" idx="13"/>
          </p:nvPr>
        </p:nvSpPr>
        <p:spPr>
          <a:xfrm>
            <a:off x="683568" y="1409334"/>
            <a:ext cx="8155632" cy="288032"/>
          </a:xfrm>
        </p:spPr>
        <p:txBody>
          <a:bodyPr/>
          <a:lstStyle/>
          <a:p>
            <a:endParaRPr lang="en-IN" sz="1800" dirty="0"/>
          </a:p>
          <a:p>
            <a:r>
              <a:rPr lang="en-IN" sz="1400" dirty="0"/>
              <a:t>Centralized Database for User, product, parameter details</a:t>
            </a:r>
          </a:p>
          <a:p>
            <a:endParaRPr lang="en-IN" sz="1800" dirty="0"/>
          </a:p>
        </p:txBody>
      </p:sp>
      <p:sp>
        <p:nvSpPr>
          <p:cNvPr id="5" name="Text Placeholder 4"/>
          <p:cNvSpPr>
            <a:spLocks noGrp="1"/>
          </p:cNvSpPr>
          <p:nvPr>
            <p:ph type="body" sz="quarter" idx="14"/>
          </p:nvPr>
        </p:nvSpPr>
        <p:spPr>
          <a:xfrm>
            <a:off x="683568" y="1903104"/>
            <a:ext cx="8155632" cy="288032"/>
          </a:xfrm>
        </p:spPr>
        <p:txBody>
          <a:bodyPr/>
          <a:lstStyle/>
          <a:p>
            <a:r>
              <a:rPr lang="en-IN" sz="1400" dirty="0"/>
              <a:t>Data structure for  sending and receiving data</a:t>
            </a:r>
          </a:p>
        </p:txBody>
      </p:sp>
      <p:sp>
        <p:nvSpPr>
          <p:cNvPr id="6" name="Text Placeholder 5"/>
          <p:cNvSpPr>
            <a:spLocks noGrp="1"/>
          </p:cNvSpPr>
          <p:nvPr>
            <p:ph type="body" sz="quarter" idx="15"/>
          </p:nvPr>
        </p:nvSpPr>
        <p:spPr>
          <a:xfrm>
            <a:off x="683568" y="2396873"/>
            <a:ext cx="8155632" cy="288032"/>
          </a:xfrm>
        </p:spPr>
        <p:txBody>
          <a:bodyPr/>
          <a:lstStyle/>
          <a:p>
            <a:endParaRPr lang="en-IN" sz="1800" dirty="0"/>
          </a:p>
          <a:p>
            <a:r>
              <a:rPr lang="en-IN" sz="1400" dirty="0"/>
              <a:t>Access to AWS Cloud</a:t>
            </a:r>
          </a:p>
          <a:p>
            <a:endParaRPr lang="en-IN" sz="1800" dirty="0"/>
          </a:p>
        </p:txBody>
      </p:sp>
      <p:sp>
        <p:nvSpPr>
          <p:cNvPr id="11" name="Text Placeholder 10"/>
          <p:cNvSpPr>
            <a:spLocks noGrp="1"/>
          </p:cNvSpPr>
          <p:nvPr>
            <p:ph type="body" sz="quarter" idx="20"/>
          </p:nvPr>
        </p:nvSpPr>
        <p:spPr/>
        <p:txBody>
          <a:bodyPr/>
          <a:lstStyle/>
          <a:p>
            <a:endParaRPr lang="en-IN" sz="1800" dirty="0"/>
          </a:p>
        </p:txBody>
      </p:sp>
      <p:sp>
        <p:nvSpPr>
          <p:cNvPr id="12" name="Text Placeholder 11"/>
          <p:cNvSpPr>
            <a:spLocks noGrp="1"/>
          </p:cNvSpPr>
          <p:nvPr>
            <p:ph type="body" sz="quarter" idx="21"/>
          </p:nvPr>
        </p:nvSpPr>
        <p:spPr/>
        <p:txBody>
          <a:bodyPr/>
          <a:lstStyle/>
          <a:p>
            <a:endParaRPr lang="en-IN" sz="1800"/>
          </a:p>
        </p:txBody>
      </p:sp>
      <p:sp>
        <p:nvSpPr>
          <p:cNvPr id="13" name="Text Placeholder 12"/>
          <p:cNvSpPr>
            <a:spLocks noGrp="1"/>
          </p:cNvSpPr>
          <p:nvPr>
            <p:ph type="body" sz="quarter" idx="22"/>
          </p:nvPr>
        </p:nvSpPr>
        <p:spPr/>
        <p:txBody>
          <a:bodyPr/>
          <a:lstStyle/>
          <a:p>
            <a:endParaRPr lang="en-IN" sz="1800" dirty="0"/>
          </a:p>
        </p:txBody>
      </p:sp>
      <p:sp>
        <p:nvSpPr>
          <p:cNvPr id="24" name="Text Placeholder 13"/>
          <p:cNvSpPr>
            <a:spLocks noGrp="1"/>
          </p:cNvSpPr>
          <p:nvPr>
            <p:ph type="body" sz="quarter" idx="23"/>
          </p:nvPr>
        </p:nvSpPr>
        <p:spPr>
          <a:xfrm>
            <a:off x="304800" y="2396873"/>
            <a:ext cx="403882" cy="288032"/>
          </a:xfrm>
        </p:spPr>
        <p:txBody>
          <a:bodyPr/>
          <a:lstStyle/>
          <a:p>
            <a:endParaRPr lang="en-IN"/>
          </a:p>
        </p:txBody>
      </p:sp>
      <p:sp>
        <p:nvSpPr>
          <p:cNvPr id="32" name="Text Placeholder 31"/>
          <p:cNvSpPr>
            <a:spLocks noGrp="1"/>
          </p:cNvSpPr>
          <p:nvPr>
            <p:ph type="body" sz="quarter" idx="15"/>
          </p:nvPr>
        </p:nvSpPr>
        <p:spPr>
          <a:xfrm>
            <a:off x="683568" y="2396873"/>
            <a:ext cx="8155632" cy="288032"/>
          </a:xfrm>
        </p:spPr>
        <p:txBody>
          <a:bodyPr/>
          <a:lstStyle/>
          <a:p>
            <a:endParaRPr lang="en-IN" sz="2000" dirty="0"/>
          </a:p>
          <a:p>
            <a:r>
              <a:rPr lang="en-IN" dirty="0"/>
              <a:t>Access to AWS Cloud</a:t>
            </a:r>
          </a:p>
          <a:p>
            <a:endParaRPr lang="en-IN" dirty="0"/>
          </a:p>
        </p:txBody>
      </p:sp>
      <p:sp>
        <p:nvSpPr>
          <p:cNvPr id="33" name="Text Placeholder 32"/>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136012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Text Placeholder 2"/>
          <p:cNvSpPr>
            <a:spLocks noGrp="1"/>
          </p:cNvSpPr>
          <p:nvPr>
            <p:ph type="body" sz="quarter" idx="12"/>
          </p:nvPr>
        </p:nvSpPr>
        <p:spPr>
          <a:xfrm>
            <a:off x="683568" y="915566"/>
            <a:ext cx="8155632" cy="288031"/>
          </a:xfrm>
        </p:spPr>
        <p:txBody>
          <a:bodyPr/>
          <a:lstStyle/>
          <a:p>
            <a:endParaRPr lang="en-IN" sz="1800" dirty="0"/>
          </a:p>
          <a:p>
            <a:r>
              <a:rPr lang="en-IN" sz="1400" dirty="0"/>
              <a:t>POC for developing Local Alert Notification for CFX App</a:t>
            </a:r>
          </a:p>
          <a:p>
            <a:endParaRPr lang="en-IN" sz="1800" dirty="0"/>
          </a:p>
        </p:txBody>
      </p:sp>
      <p:sp>
        <p:nvSpPr>
          <p:cNvPr id="11" name="Text Placeholder 10"/>
          <p:cNvSpPr>
            <a:spLocks noGrp="1"/>
          </p:cNvSpPr>
          <p:nvPr>
            <p:ph type="body" sz="quarter" idx="20"/>
          </p:nvPr>
        </p:nvSpPr>
        <p:spPr/>
        <p:txBody>
          <a:bodyPr/>
          <a:lstStyle/>
          <a:p>
            <a:endParaRPr lang="en-IN" dirty="0"/>
          </a:p>
        </p:txBody>
      </p:sp>
      <p:sp>
        <p:nvSpPr>
          <p:cNvPr id="12" name="Text Placeholder 11"/>
          <p:cNvSpPr>
            <a:spLocks noGrp="1"/>
          </p:cNvSpPr>
          <p:nvPr>
            <p:ph type="body" sz="quarter" idx="21"/>
          </p:nvPr>
        </p:nvSpPr>
        <p:spPr/>
        <p:txBody>
          <a:bodyPr/>
          <a:lstStyle/>
          <a:p>
            <a:endParaRPr lang="en-IN"/>
          </a:p>
        </p:txBody>
      </p:sp>
      <p:sp>
        <p:nvSpPr>
          <p:cNvPr id="20" name="Text Placeholder 19"/>
          <p:cNvSpPr>
            <a:spLocks noGrp="1"/>
          </p:cNvSpPr>
          <p:nvPr>
            <p:ph type="body" sz="quarter" idx="13"/>
          </p:nvPr>
        </p:nvSpPr>
        <p:spPr>
          <a:xfrm>
            <a:off x="683567" y="1409335"/>
            <a:ext cx="8155633" cy="288032"/>
          </a:xfrm>
        </p:spPr>
        <p:txBody>
          <a:bodyPr/>
          <a:lstStyle/>
          <a:p>
            <a:r>
              <a:rPr lang="en-IN" dirty="0"/>
              <a:t>Lab Setup for System Testing – To be discussed and decided by Dometic</a:t>
            </a:r>
          </a:p>
        </p:txBody>
      </p:sp>
    </p:spTree>
    <p:extLst>
      <p:ext uri="{BB962C8B-B14F-4D97-AF65-F5344CB8AC3E}">
        <p14:creationId xmlns:p14="http://schemas.microsoft.com/office/powerpoint/2010/main" val="244929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304830" y="0"/>
            <a:ext cx="8533890" cy="5049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b">
            <a:noAutofit/>
          </a:bodyPr>
          <a:lstStyle/>
          <a:p>
            <a:pPr>
              <a:lnSpc>
                <a:spcPct val="90000"/>
              </a:lnSpc>
            </a:pPr>
            <a:r>
              <a:rPr lang="en-US" sz="2400" b="1" spc="-1" dirty="0">
                <a:solidFill>
                  <a:srgbClr val="000000"/>
                </a:solidFill>
                <a:latin typeface="Calibri"/>
                <a:ea typeface="Calibri"/>
              </a:rPr>
              <a:t>Tentative Plan</a:t>
            </a:r>
            <a:endParaRPr lang="en-US" sz="2400" spc="-1" dirty="0">
              <a:latin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344618371"/>
              </p:ext>
            </p:extLst>
          </p:nvPr>
        </p:nvGraphicFramePr>
        <p:xfrm>
          <a:off x="304830" y="625475"/>
          <a:ext cx="8533890" cy="3860165"/>
        </p:xfrm>
        <a:graphic>
          <a:graphicData uri="http://schemas.openxmlformats.org/drawingml/2006/table">
            <a:tbl>
              <a:tblPr firstRow="1" bandRow="1">
                <a:tableStyleId>{5C22544A-7EE6-4342-B048-85BDC9FD1C3A}</a:tableStyleId>
              </a:tblPr>
              <a:tblGrid>
                <a:gridCol w="1706778">
                  <a:extLst>
                    <a:ext uri="{9D8B030D-6E8A-4147-A177-3AD203B41FA5}">
                      <a16:colId xmlns:a16="http://schemas.microsoft.com/office/drawing/2014/main" val="1459535125"/>
                    </a:ext>
                  </a:extLst>
                </a:gridCol>
                <a:gridCol w="1706778">
                  <a:extLst>
                    <a:ext uri="{9D8B030D-6E8A-4147-A177-3AD203B41FA5}">
                      <a16:colId xmlns:a16="http://schemas.microsoft.com/office/drawing/2014/main" val="3590458168"/>
                    </a:ext>
                  </a:extLst>
                </a:gridCol>
                <a:gridCol w="1706778">
                  <a:extLst>
                    <a:ext uri="{9D8B030D-6E8A-4147-A177-3AD203B41FA5}">
                      <a16:colId xmlns:a16="http://schemas.microsoft.com/office/drawing/2014/main" val="3992564284"/>
                    </a:ext>
                  </a:extLst>
                </a:gridCol>
                <a:gridCol w="1706778">
                  <a:extLst>
                    <a:ext uri="{9D8B030D-6E8A-4147-A177-3AD203B41FA5}">
                      <a16:colId xmlns:a16="http://schemas.microsoft.com/office/drawing/2014/main" val="1595996851"/>
                    </a:ext>
                  </a:extLst>
                </a:gridCol>
                <a:gridCol w="1706778">
                  <a:extLst>
                    <a:ext uri="{9D8B030D-6E8A-4147-A177-3AD203B41FA5}">
                      <a16:colId xmlns:a16="http://schemas.microsoft.com/office/drawing/2014/main" val="1143840108"/>
                    </a:ext>
                  </a:extLst>
                </a:gridCol>
              </a:tblGrid>
              <a:tr h="667385">
                <a:tc>
                  <a:txBody>
                    <a:bodyPr/>
                    <a:lstStyle/>
                    <a:p>
                      <a:pPr algn="ctr"/>
                      <a:r>
                        <a:rPr lang="en-IN" sz="1400" dirty="0"/>
                        <a:t>Milestones</a:t>
                      </a:r>
                    </a:p>
                  </a:txBody>
                  <a:tcPr marL="68580" marR="68580" marT="34290" marB="34290"/>
                </a:tc>
                <a:tc>
                  <a:txBody>
                    <a:bodyPr/>
                    <a:lstStyle/>
                    <a:p>
                      <a:pPr algn="ctr"/>
                      <a:r>
                        <a:rPr lang="en-IN" sz="1400" dirty="0"/>
                        <a:t>Deliverable Dates</a:t>
                      </a:r>
                    </a:p>
                  </a:txBody>
                  <a:tcPr marL="68580" marR="68580" marT="34290" marB="34290"/>
                </a:tc>
                <a:tc>
                  <a:txBody>
                    <a:bodyPr/>
                    <a:lstStyle/>
                    <a:p>
                      <a:pPr algn="ctr"/>
                      <a:r>
                        <a:rPr lang="en-IN" sz="1400" dirty="0"/>
                        <a:t>Dependency</a:t>
                      </a:r>
                    </a:p>
                  </a:txBody>
                  <a:tcPr marL="68580" marR="68580" marT="34290" marB="34290"/>
                </a:tc>
                <a:tc>
                  <a:txBody>
                    <a:bodyPr/>
                    <a:lstStyle/>
                    <a:p>
                      <a:pPr algn="ctr"/>
                      <a:r>
                        <a:rPr lang="en-IN" sz="1400" dirty="0"/>
                        <a:t>Remarks</a:t>
                      </a:r>
                    </a:p>
                  </a:txBody>
                  <a:tcPr marL="68580" marR="68580" marT="34290" marB="34290"/>
                </a:tc>
                <a:tc>
                  <a:txBody>
                    <a:bodyPr/>
                    <a:lstStyle/>
                    <a:p>
                      <a:pPr algn="ctr"/>
                      <a:r>
                        <a:rPr lang="en-IN" sz="1400" dirty="0"/>
                        <a:t>Status</a:t>
                      </a:r>
                    </a:p>
                  </a:txBody>
                  <a:tcPr marL="68580" marR="68580" marT="34290" marB="34290"/>
                </a:tc>
                <a:extLst>
                  <a:ext uri="{0D108BD9-81ED-4DB2-BD59-A6C34878D82A}">
                    <a16:rowId xmlns:a16="http://schemas.microsoft.com/office/drawing/2014/main" val="1245898668"/>
                  </a:ext>
                </a:extLst>
              </a:tr>
              <a:tr h="708660">
                <a:tc>
                  <a:txBody>
                    <a:bodyPr/>
                    <a:lstStyle/>
                    <a:p>
                      <a:r>
                        <a:rPr lang="en-IN" sz="1400" dirty="0"/>
                        <a:t>Commercial</a:t>
                      </a:r>
                      <a:r>
                        <a:rPr lang="en-IN" sz="1400" baseline="0" dirty="0"/>
                        <a:t> Proposal for Full Climate control Skin Development</a:t>
                      </a:r>
                      <a:endParaRPr lang="en-IN" sz="1400" dirty="0"/>
                    </a:p>
                  </a:txBody>
                  <a:tcPr marL="68580" marR="68580" marT="34290" marB="34290"/>
                </a:tc>
                <a:tc>
                  <a:txBody>
                    <a:bodyPr/>
                    <a:lstStyle/>
                    <a:p>
                      <a:r>
                        <a:rPr lang="en-IN" sz="1400" dirty="0"/>
                        <a:t>29</a:t>
                      </a:r>
                      <a:r>
                        <a:rPr lang="en-IN" sz="1400" baseline="30000" dirty="0"/>
                        <a:t>th</a:t>
                      </a:r>
                      <a:r>
                        <a:rPr lang="en-IN" sz="1400" dirty="0"/>
                        <a:t> June 2019</a:t>
                      </a:r>
                    </a:p>
                  </a:txBody>
                  <a:tcPr marL="68580" marR="68580" marT="34290" marB="34290"/>
                </a:tc>
                <a:tc>
                  <a:txBody>
                    <a:bodyPr/>
                    <a:lstStyle/>
                    <a:p>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Proposal shall</a:t>
                      </a:r>
                      <a:r>
                        <a:rPr lang="en-IN" sz="1400" baseline="0" dirty="0"/>
                        <a:t> have schedule and deliverables defined for the scope of work</a:t>
                      </a:r>
                      <a:endParaRPr lang="en-IN" sz="1400" dirty="0"/>
                    </a:p>
                    <a:p>
                      <a:endParaRPr lang="en-IN" sz="1400" dirty="0"/>
                    </a:p>
                  </a:txBody>
                  <a:tcPr marL="68580" marR="68580" marT="34290" marB="34290"/>
                </a:tc>
                <a:tc>
                  <a:txBody>
                    <a:bodyPr/>
                    <a:lstStyle/>
                    <a:p>
                      <a:r>
                        <a:rPr lang="en-IN" sz="1400" dirty="0"/>
                        <a:t>In Progress</a:t>
                      </a:r>
                    </a:p>
                  </a:txBody>
                  <a:tcPr marL="68580" marR="68580" marT="34290" marB="34290"/>
                </a:tc>
                <a:extLst>
                  <a:ext uri="{0D108BD9-81ED-4DB2-BD59-A6C34878D82A}">
                    <a16:rowId xmlns:a16="http://schemas.microsoft.com/office/drawing/2014/main" val="3891902585"/>
                  </a:ext>
                </a:extLst>
              </a:tr>
              <a:tr h="805484">
                <a:tc>
                  <a:txBody>
                    <a:bodyPr/>
                    <a:lstStyle/>
                    <a:p>
                      <a:r>
                        <a:rPr lang="en-IN" sz="1400" dirty="0"/>
                        <a:t>Cloud Features</a:t>
                      </a:r>
                      <a:r>
                        <a:rPr lang="en-IN" sz="1400" baseline="0" dirty="0"/>
                        <a:t> commercial proposal for Marine and RV</a:t>
                      </a:r>
                      <a:endParaRPr lang="en-IN" sz="1400" dirty="0"/>
                    </a:p>
                  </a:txBody>
                  <a:tcPr marL="68580" marR="68580" marT="34290" marB="34290"/>
                </a:tc>
                <a:tc>
                  <a:txBody>
                    <a:bodyPr/>
                    <a:lstStyle/>
                    <a:p>
                      <a:r>
                        <a:rPr lang="en-IN" sz="1400" dirty="0"/>
                        <a:t>29</a:t>
                      </a:r>
                      <a:r>
                        <a:rPr lang="en-IN" sz="1400" baseline="30000" dirty="0"/>
                        <a:t>th</a:t>
                      </a:r>
                      <a:r>
                        <a:rPr lang="en-IN" sz="1400" baseline="0" dirty="0"/>
                        <a:t> </a:t>
                      </a:r>
                      <a:r>
                        <a:rPr lang="en-IN" sz="1400" dirty="0"/>
                        <a:t> June 2019</a:t>
                      </a:r>
                    </a:p>
                  </a:txBody>
                  <a:tcPr marL="68580" marR="68580" marT="34290" marB="34290"/>
                </a:tc>
                <a:tc>
                  <a:txBody>
                    <a:bodyPr/>
                    <a:lstStyle/>
                    <a:p>
                      <a:r>
                        <a:rPr lang="en-IN" sz="1400" dirty="0"/>
                        <a:t>LMC App access and AWS Cloud</a:t>
                      </a:r>
                      <a:r>
                        <a:rPr lang="en-IN" sz="1400" baseline="0" dirty="0"/>
                        <a:t> access</a:t>
                      </a:r>
                      <a:endParaRPr lang="en-IN" sz="1400" dirty="0"/>
                    </a:p>
                  </a:txBody>
                  <a:tcPr marL="68580" marR="68580" marT="34290" marB="34290"/>
                </a:tc>
                <a:tc>
                  <a:txBody>
                    <a:bodyPr/>
                    <a:lstStyle/>
                    <a:p>
                      <a:r>
                        <a:rPr lang="en-IN" sz="1400" dirty="0"/>
                        <a:t>Proposal shall</a:t>
                      </a:r>
                      <a:r>
                        <a:rPr lang="en-IN" sz="1400" baseline="0" dirty="0"/>
                        <a:t> have schedule and deliverables defined for the scope of work</a:t>
                      </a:r>
                      <a:endParaRPr lang="en-IN" sz="1400" dirty="0"/>
                    </a:p>
                  </a:txBody>
                  <a:tcPr marL="68580" marR="68580" marT="34290" marB="34290"/>
                </a:tc>
                <a:tc>
                  <a:txBody>
                    <a:bodyPr/>
                    <a:lstStyle/>
                    <a:p>
                      <a:r>
                        <a:rPr lang="en-IN" sz="1400" dirty="0"/>
                        <a:t>In Progress</a:t>
                      </a:r>
                    </a:p>
                    <a:p>
                      <a:endParaRPr lang="en-IN" sz="1400" dirty="0"/>
                    </a:p>
                  </a:txBody>
                  <a:tcPr marL="68580" marR="68580" marT="34290" marB="34290"/>
                </a:tc>
                <a:extLst>
                  <a:ext uri="{0D108BD9-81ED-4DB2-BD59-A6C34878D82A}">
                    <a16:rowId xmlns:a16="http://schemas.microsoft.com/office/drawing/2014/main" val="292345977"/>
                  </a:ext>
                </a:extLst>
              </a:tr>
              <a:tr h="667385">
                <a:tc>
                  <a:txBody>
                    <a:bodyPr/>
                    <a:lstStyle/>
                    <a:p>
                      <a:r>
                        <a:rPr lang="en-IN" sz="1400" dirty="0"/>
                        <a:t>Marine Features</a:t>
                      </a:r>
                      <a:r>
                        <a:rPr lang="en-IN" sz="1400" baseline="0" dirty="0"/>
                        <a:t> Mobile App commercial proposal for Vancouver, Canada</a:t>
                      </a:r>
                      <a:endParaRPr lang="en-IN" sz="1400" dirty="0"/>
                    </a:p>
                  </a:txBody>
                  <a:tcPr marL="68580" marR="68580" marT="34290" marB="34290"/>
                </a:tc>
                <a:tc>
                  <a:txBody>
                    <a:bodyPr/>
                    <a:lstStyle/>
                    <a:p>
                      <a:r>
                        <a:rPr lang="en-IN" sz="1400" dirty="0"/>
                        <a:t>5</a:t>
                      </a:r>
                      <a:r>
                        <a:rPr lang="en-IN" sz="1400" baseline="30000" dirty="0"/>
                        <a:t>th</a:t>
                      </a:r>
                      <a:r>
                        <a:rPr lang="en-IN" sz="1400" dirty="0"/>
                        <a:t> July 2019</a:t>
                      </a:r>
                    </a:p>
                  </a:txBody>
                  <a:tcPr marL="68580" marR="68580" marT="34290" marB="34290"/>
                </a:tc>
                <a:tc>
                  <a:txBody>
                    <a:bodyPr/>
                    <a:lstStyle/>
                    <a:p>
                      <a:endParaRPr lang="en-IN" sz="1400" dirty="0"/>
                    </a:p>
                  </a:txBody>
                  <a:tcPr marL="68580" marR="68580" marT="34290" marB="34290"/>
                </a:tc>
                <a:tc>
                  <a:txBody>
                    <a:bodyPr/>
                    <a:lstStyle/>
                    <a:p>
                      <a:r>
                        <a:rPr lang="en-IN" sz="1400" dirty="0"/>
                        <a:t>Proposal shall</a:t>
                      </a:r>
                      <a:r>
                        <a:rPr lang="en-IN" sz="1400" baseline="0" dirty="0"/>
                        <a:t> have schedule and deliverables defined for the scope of work</a:t>
                      </a:r>
                      <a:endParaRPr lang="en-IN" sz="1400" dirty="0"/>
                    </a:p>
                  </a:txBody>
                  <a:tcPr marL="68580" marR="68580" marT="34290" marB="34290"/>
                </a:tc>
                <a:tc>
                  <a:txBody>
                    <a:bodyPr/>
                    <a:lstStyle/>
                    <a:p>
                      <a:r>
                        <a:rPr lang="en-IN" sz="1400" dirty="0"/>
                        <a:t>Not Started</a:t>
                      </a:r>
                    </a:p>
                  </a:txBody>
                  <a:tcPr marL="68580" marR="68580" marT="34290" marB="34290"/>
                </a:tc>
                <a:extLst>
                  <a:ext uri="{0D108BD9-81ED-4DB2-BD59-A6C34878D82A}">
                    <a16:rowId xmlns:a16="http://schemas.microsoft.com/office/drawing/2014/main" val="396543463"/>
                  </a:ext>
                </a:extLst>
              </a:tr>
            </a:tbl>
          </a:graphicData>
        </a:graphic>
      </p:graphicFrame>
    </p:spTree>
    <p:extLst>
      <p:ext uri="{BB962C8B-B14F-4D97-AF65-F5344CB8AC3E}">
        <p14:creationId xmlns:p14="http://schemas.microsoft.com/office/powerpoint/2010/main" val="199774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IN" dirty="0"/>
              <a:t>Best Practices</a:t>
            </a:r>
          </a:p>
        </p:txBody>
      </p:sp>
    </p:spTree>
    <p:extLst>
      <p:ext uri="{BB962C8B-B14F-4D97-AF65-F5344CB8AC3E}">
        <p14:creationId xmlns:p14="http://schemas.microsoft.com/office/powerpoint/2010/main" val="3104028298"/>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L&amp;T Theme 2</Template>
  <TotalTime>3871</TotalTime>
  <Words>928</Words>
  <Application>Microsoft Office PowerPoint</Application>
  <PresentationFormat>On-screen Show (16:9)</PresentationFormat>
  <Paragraphs>214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DejaVu Sans</vt:lpstr>
      <vt:lpstr>Trebuchet MS</vt:lpstr>
      <vt:lpstr>L&amp;T Theme 2</vt:lpstr>
      <vt:lpstr>Dometic Workshop Assessment Report</vt:lpstr>
      <vt:lpstr>Workshop Summary</vt:lpstr>
      <vt:lpstr>PowerPoint Presentation</vt:lpstr>
      <vt:lpstr>PowerPoint Presentation</vt:lpstr>
      <vt:lpstr>Scope</vt:lpstr>
      <vt:lpstr>Dependencies</vt:lpstr>
      <vt:lpstr>Recommendations</vt:lpstr>
      <vt:lpstr>PowerPoint Presentation</vt:lpstr>
      <vt:lpstr>PowerPoint Presentation</vt:lpstr>
      <vt:lpstr>Delivery Quality Measure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Harish NV</cp:lastModifiedBy>
  <cp:revision>486</cp:revision>
  <cp:lastPrinted>2017-02-17T03:51:15Z</cp:lastPrinted>
  <dcterms:created xsi:type="dcterms:W3CDTF">2016-04-28T10:20:29Z</dcterms:created>
  <dcterms:modified xsi:type="dcterms:W3CDTF">2019-06-25T06:18:19Z</dcterms:modified>
</cp:coreProperties>
</file>