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539" r:id="rId2"/>
    <p:sldId id="692" r:id="rId3"/>
    <p:sldId id="351" r:id="rId4"/>
    <p:sldId id="543" r:id="rId5"/>
    <p:sldId id="352" r:id="rId6"/>
    <p:sldId id="688" r:id="rId7"/>
    <p:sldId id="689" r:id="rId8"/>
    <p:sldId id="517" r:id="rId9"/>
    <p:sldId id="485" r:id="rId10"/>
    <p:sldId id="700" r:id="rId11"/>
    <p:sldId id="411" r:id="rId12"/>
    <p:sldId id="545" r:id="rId13"/>
    <p:sldId id="437" r:id="rId14"/>
    <p:sldId id="440" r:id="rId15"/>
    <p:sldId id="449" r:id="rId16"/>
    <p:sldId id="450" r:id="rId17"/>
    <p:sldId id="453" r:id="rId18"/>
    <p:sldId id="705" r:id="rId19"/>
    <p:sldId id="444" r:id="rId20"/>
    <p:sldId id="446" r:id="rId21"/>
    <p:sldId id="419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30" r:id="rId33"/>
    <p:sldId id="431" r:id="rId34"/>
    <p:sldId id="434" r:id="rId35"/>
    <p:sldId id="435" r:id="rId36"/>
    <p:sldId id="698" r:id="rId37"/>
    <p:sldId id="699" r:id="rId38"/>
    <p:sldId id="702" r:id="rId39"/>
    <p:sldId id="703" r:id="rId40"/>
    <p:sldId id="420" r:id="rId41"/>
    <p:sldId id="696" r:id="rId42"/>
    <p:sldId id="704" r:id="rId43"/>
    <p:sldId id="701" r:id="rId44"/>
    <p:sldId id="547" r:id="rId45"/>
    <p:sldId id="548" r:id="rId46"/>
    <p:sldId id="549" r:id="rId47"/>
    <p:sldId id="550" r:id="rId48"/>
    <p:sldId id="593" r:id="rId49"/>
    <p:sldId id="694" r:id="rId50"/>
    <p:sldId id="553" r:id="rId51"/>
    <p:sldId id="588" r:id="rId52"/>
    <p:sldId id="467" r:id="rId53"/>
  </p:sldIdLst>
  <p:sldSz cx="9144000" cy="6858000" type="screen4x3"/>
  <p:notesSz cx="6858000" cy="9144000"/>
  <p:custShowLst>
    <p:custShow name="自定义放映 1" id="0">
      <p:sldLst>
        <p:sld r:id="rId4"/>
        <p:sld r:id="rId23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4C9"/>
    <a:srgbClr val="F29111"/>
    <a:srgbClr val="0F83E3"/>
    <a:srgbClr val="FFFFFF"/>
    <a:srgbClr val="CBE3F2"/>
    <a:srgbClr val="BFC6E1"/>
    <a:srgbClr val="596B9D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270" autoAdjust="0"/>
  </p:normalViewPr>
  <p:slideViewPr>
    <p:cSldViewPr snapToGrid="0" snapToObjects="1">
      <p:cViewPr varScale="1">
        <p:scale>
          <a:sx n="58" d="100"/>
          <a:sy n="58" d="100"/>
        </p:scale>
        <p:origin x="84" y="30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A2FA7E-FD10-4298-A865-964BC5EED9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085A52D-98BF-47A8-AD6B-055EA3093B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D06C42-6F4F-4176-8EB7-911520F2F0F5}" type="datetimeFigureOut">
              <a:rPr lang="zh-CN" altLang="en-US"/>
              <a:pPr>
                <a:defRPr/>
              </a:pPr>
              <a:t>2022/10/13</a:t>
            </a:fld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E637AFC-C54C-41AE-B17D-62A1511EED0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96B87A9-B6EF-4E21-B752-40AEBFB607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D5029EF-2CA7-471A-B3F4-2FE53FC2EA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6EEC868-4855-4510-B2A8-A5A79D644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1466230-0A20-4AB0-B98C-0A140DE1A0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892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>
            <a:extLst>
              <a:ext uri="{FF2B5EF4-FFF2-40B4-BE49-F238E27FC236}">
                <a16:creationId xmlns:a16="http://schemas.microsoft.com/office/drawing/2014/main" id="{4F4EF7BE-0169-4942-884C-32E560EAE5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3" name="备注占位符 2">
            <a:extLst>
              <a:ext uri="{FF2B5EF4-FFF2-40B4-BE49-F238E27FC236}">
                <a16:creationId xmlns:a16="http://schemas.microsoft.com/office/drawing/2014/main" id="{0720A992-FEA0-42DC-B113-3BAD1967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24" name="灯片编号占位符 3">
            <a:extLst>
              <a:ext uri="{FF2B5EF4-FFF2-40B4-BE49-F238E27FC236}">
                <a16:creationId xmlns:a16="http://schemas.microsoft.com/office/drawing/2014/main" id="{31437F50-E7E0-4763-B481-FE6B973D0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2CB12B-BAD6-4E53-962C-A3C91FC35202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FDCF96CF-1974-47BF-BBE4-05BC1F0AC9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>
            <a:extLst>
              <a:ext uri="{FF2B5EF4-FFF2-40B4-BE49-F238E27FC236}">
                <a16:creationId xmlns:a16="http://schemas.microsoft.com/office/drawing/2014/main" id="{4320A292-3E14-4B52-978C-2E4B083A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7764" name="灯片编号占位符 3">
            <a:extLst>
              <a:ext uri="{FF2B5EF4-FFF2-40B4-BE49-F238E27FC236}">
                <a16:creationId xmlns:a16="http://schemas.microsoft.com/office/drawing/2014/main" id="{B98487B8-2CF9-4EC9-9620-8D2508510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931B87-856E-499D-BC55-7BA876BAD7E9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111549E7-8723-48FC-BC91-966D27BF7F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0E5C8024-E4C8-4400-9556-D73AB8A35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F1F1C2E0-2503-4F0B-BCD8-1323501B7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3A0B7D-579A-4FAA-A0BB-6F817BF06B84}" type="slidenum">
              <a:rPr lang="zh-CN" altLang="en-US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B4CAB42C-9D0C-4979-ABBA-F0C7E5B90B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21D0233A-4E33-4D56-A1F6-C7569276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2E4C1D65-9CFD-4A00-9038-04D29776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AD8640-851E-417E-97AD-3DFED56C3520}" type="slidenum">
              <a:rPr lang="zh-CN" altLang="en-US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E2A2CD73-ECAA-4C1C-8EA8-3E71317C7C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0FD64A49-AF59-48BD-914E-0F49851A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6BA62721-B6D2-4C34-9B16-BCEE208ED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7377C6-111E-4296-9ABB-54F65EFFED1B}" type="slidenum">
              <a:rPr lang="zh-CN" altLang="en-US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4EF15A9F-3FA2-42A4-9DC6-C8274B475F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2483153A-F05D-488C-8E8E-8038B127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DBE39719-F320-4D4D-835A-29D36EF03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39A432-CC2E-4FEC-A1AC-52252F0815C9}" type="slidenum">
              <a:rPr lang="zh-CN" altLang="en-US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636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CE299BD7-625C-4A7C-9197-BA69198D5B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67DEC64D-E44B-42C7-BFF0-D710BCCB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DFC361CF-0B8A-44D1-92C0-7D85572DE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C82A2A-81F2-4374-BA4C-D06D76B1D3ED}" type="slidenum">
              <a:rPr lang="zh-CN" altLang="en-US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932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3ACED38C-AAA4-4788-A4FF-94DEF8A600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备注占位符 2">
            <a:extLst>
              <a:ext uri="{FF2B5EF4-FFF2-40B4-BE49-F238E27FC236}">
                <a16:creationId xmlns:a16="http://schemas.microsoft.com/office/drawing/2014/main" id="{EF21B5D5-7C5F-457B-BCBE-2664749A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5956" name="灯片编号占位符 3">
            <a:extLst>
              <a:ext uri="{FF2B5EF4-FFF2-40B4-BE49-F238E27FC236}">
                <a16:creationId xmlns:a16="http://schemas.microsoft.com/office/drawing/2014/main" id="{67FAD10E-37CB-49A4-AEA1-86ECFF000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4F3A86-D40C-4D89-864E-E1BF85252FFC}" type="slidenum">
              <a:rPr lang="zh-CN" altLang="en-US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>
            <a:extLst>
              <a:ext uri="{FF2B5EF4-FFF2-40B4-BE49-F238E27FC236}">
                <a16:creationId xmlns:a16="http://schemas.microsoft.com/office/drawing/2014/main" id="{C54A8EBD-AE63-40D4-8A46-E82D273A35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备注占位符 2">
            <a:extLst>
              <a:ext uri="{FF2B5EF4-FFF2-40B4-BE49-F238E27FC236}">
                <a16:creationId xmlns:a16="http://schemas.microsoft.com/office/drawing/2014/main" id="{FCE6DE31-B988-459B-9A5A-EF34864E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81B4DA09-92BD-4C16-8B66-B9E84AD12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697484-B7AA-4BAB-A973-62D0FC7081B4}" type="slidenum">
              <a:rPr lang="zh-CN" altLang="en-US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8DA9D090-679C-42EF-8FFF-070D2E333D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6479E492-0E4E-47BE-83B7-FBAEEF75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DE4ECC48-B0F5-4B56-AD52-128585CC7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FE416D-CB8F-49BD-A9A1-BC4CAE634878}" type="slidenum">
              <a:rPr lang="zh-CN" altLang="en-US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>
            <a:extLst>
              <a:ext uri="{FF2B5EF4-FFF2-40B4-BE49-F238E27FC236}">
                <a16:creationId xmlns:a16="http://schemas.microsoft.com/office/drawing/2014/main" id="{7A53E930-7D29-43DC-AA31-5097E2CD3C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备注占位符 2">
            <a:extLst>
              <a:ext uri="{FF2B5EF4-FFF2-40B4-BE49-F238E27FC236}">
                <a16:creationId xmlns:a16="http://schemas.microsoft.com/office/drawing/2014/main" id="{125C4091-6E58-4F8D-9187-BA19802A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9028" name="灯片编号占位符 3">
            <a:extLst>
              <a:ext uri="{FF2B5EF4-FFF2-40B4-BE49-F238E27FC236}">
                <a16:creationId xmlns:a16="http://schemas.microsoft.com/office/drawing/2014/main" id="{8F8EC6FA-2204-42C1-B086-AB31A7B50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333CC4-B49B-4A35-9155-68ECAA5F53E1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>
            <a:extLst>
              <a:ext uri="{FF2B5EF4-FFF2-40B4-BE49-F238E27FC236}">
                <a16:creationId xmlns:a16="http://schemas.microsoft.com/office/drawing/2014/main" id="{9321FF12-067E-417D-8BED-9281E07444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5347" name="备注占位符 2">
            <a:extLst>
              <a:ext uri="{FF2B5EF4-FFF2-40B4-BE49-F238E27FC236}">
                <a16:creationId xmlns:a16="http://schemas.microsoft.com/office/drawing/2014/main" id="{0D9CDC0F-F2E7-4410-ACB9-EE882F0C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5348" name="灯片编号占位符 3">
            <a:extLst>
              <a:ext uri="{FF2B5EF4-FFF2-40B4-BE49-F238E27FC236}">
                <a16:creationId xmlns:a16="http://schemas.microsoft.com/office/drawing/2014/main" id="{C367C973-E9D2-4746-85E4-718399257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9B20FB-F9CA-4202-9DFD-799F849B5B26}" type="slidenum">
              <a:rPr lang="zh-CN" altLang="en-US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881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AD36AB9D-5565-439C-AAF2-1E79CF8E62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2DE03EF1-910E-419B-91CD-ED0BE283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222DA0BF-3FED-4894-BCE6-3863777EF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F1CFC2-210D-4B80-8AFB-2D0898E17D0E}" type="slidenum">
              <a:rPr lang="zh-CN" altLang="en-US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>
            <a:extLst>
              <a:ext uri="{FF2B5EF4-FFF2-40B4-BE49-F238E27FC236}">
                <a16:creationId xmlns:a16="http://schemas.microsoft.com/office/drawing/2014/main" id="{AA869AC7-6175-4DB7-B842-C756641C8B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备注占位符 2">
            <a:extLst>
              <a:ext uri="{FF2B5EF4-FFF2-40B4-BE49-F238E27FC236}">
                <a16:creationId xmlns:a16="http://schemas.microsoft.com/office/drawing/2014/main" id="{6134C199-799F-42D8-8A1A-CBCBF829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1076" name="灯片编号占位符 3">
            <a:extLst>
              <a:ext uri="{FF2B5EF4-FFF2-40B4-BE49-F238E27FC236}">
                <a16:creationId xmlns:a16="http://schemas.microsoft.com/office/drawing/2014/main" id="{D5705EB1-6CE2-4F97-85A4-6F319C24B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C83C69-D8BF-45A2-B9E8-FBDBF6BB4CC8}" type="slidenum">
              <a:rPr lang="zh-CN" altLang="en-US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>
            <a:extLst>
              <a:ext uri="{FF2B5EF4-FFF2-40B4-BE49-F238E27FC236}">
                <a16:creationId xmlns:a16="http://schemas.microsoft.com/office/drawing/2014/main" id="{6001880B-9669-4A33-B604-71716D87EF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备注占位符 2">
            <a:extLst>
              <a:ext uri="{FF2B5EF4-FFF2-40B4-BE49-F238E27FC236}">
                <a16:creationId xmlns:a16="http://schemas.microsoft.com/office/drawing/2014/main" id="{66989800-0EC1-4C86-8F24-C3177438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2100" name="灯片编号占位符 3">
            <a:extLst>
              <a:ext uri="{FF2B5EF4-FFF2-40B4-BE49-F238E27FC236}">
                <a16:creationId xmlns:a16="http://schemas.microsoft.com/office/drawing/2014/main" id="{B7E86EE3-6070-4DCC-AAFE-8F668F119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410B8C-D611-4D90-AF97-93E04C8CC6E5}" type="slidenum">
              <a:rPr lang="zh-CN" altLang="en-US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>
            <a:extLst>
              <a:ext uri="{FF2B5EF4-FFF2-40B4-BE49-F238E27FC236}">
                <a16:creationId xmlns:a16="http://schemas.microsoft.com/office/drawing/2014/main" id="{8DD1966E-2642-47B5-873D-5822A455F6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备注占位符 2">
            <a:extLst>
              <a:ext uri="{FF2B5EF4-FFF2-40B4-BE49-F238E27FC236}">
                <a16:creationId xmlns:a16="http://schemas.microsoft.com/office/drawing/2014/main" id="{B6F25F15-455E-4A29-BD4A-B08A4833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24" name="灯片编号占位符 3">
            <a:extLst>
              <a:ext uri="{FF2B5EF4-FFF2-40B4-BE49-F238E27FC236}">
                <a16:creationId xmlns:a16="http://schemas.microsoft.com/office/drawing/2014/main" id="{5219574A-B945-4BCD-878F-FF2C9FFA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5A057A-8723-4509-B261-25BA3990D167}" type="slidenum">
              <a:rPr lang="zh-CN" altLang="en-US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6A6F9E01-E196-4745-A8FA-160B8FE6CA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备注占位符 2">
            <a:extLst>
              <a:ext uri="{FF2B5EF4-FFF2-40B4-BE49-F238E27FC236}">
                <a16:creationId xmlns:a16="http://schemas.microsoft.com/office/drawing/2014/main" id="{4E59084D-4B81-4387-B73D-4AC05425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4EE3714B-BE64-4FD1-9CFF-5E79D7DEF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FFF034-CF05-4F96-A142-E31F756FA393}" type="slidenum">
              <a:rPr lang="zh-CN" altLang="en-US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>
            <a:extLst>
              <a:ext uri="{FF2B5EF4-FFF2-40B4-BE49-F238E27FC236}">
                <a16:creationId xmlns:a16="http://schemas.microsoft.com/office/drawing/2014/main" id="{DF99F01B-BDF4-4194-88B1-2BEA1E2709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备注占位符 2">
            <a:extLst>
              <a:ext uri="{FF2B5EF4-FFF2-40B4-BE49-F238E27FC236}">
                <a16:creationId xmlns:a16="http://schemas.microsoft.com/office/drawing/2014/main" id="{8E29D9BA-7678-4AF2-9C0D-677CAD15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5172" name="灯片编号占位符 3">
            <a:extLst>
              <a:ext uri="{FF2B5EF4-FFF2-40B4-BE49-F238E27FC236}">
                <a16:creationId xmlns:a16="http://schemas.microsoft.com/office/drawing/2014/main" id="{D3C03D00-0899-4E02-889B-2AC1AED86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9A714B-B54C-44F5-86B1-B3B3795AD339}" type="slidenum">
              <a:rPr lang="zh-CN" altLang="en-US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>
            <a:extLst>
              <a:ext uri="{FF2B5EF4-FFF2-40B4-BE49-F238E27FC236}">
                <a16:creationId xmlns:a16="http://schemas.microsoft.com/office/drawing/2014/main" id="{1A4D7B50-F015-4699-AA4C-80AAEE3170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备注占位符 2">
            <a:extLst>
              <a:ext uri="{FF2B5EF4-FFF2-40B4-BE49-F238E27FC236}">
                <a16:creationId xmlns:a16="http://schemas.microsoft.com/office/drawing/2014/main" id="{A8C4B060-09C5-430F-B884-1E3FA566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6196" name="灯片编号占位符 3">
            <a:extLst>
              <a:ext uri="{FF2B5EF4-FFF2-40B4-BE49-F238E27FC236}">
                <a16:creationId xmlns:a16="http://schemas.microsoft.com/office/drawing/2014/main" id="{192DE77B-9D18-450B-878D-7EE249C53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D5252F-F45D-48AE-83B5-981E5238E3D1}" type="slidenum">
              <a:rPr lang="zh-CN" altLang="en-US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>
            <a:extLst>
              <a:ext uri="{FF2B5EF4-FFF2-40B4-BE49-F238E27FC236}">
                <a16:creationId xmlns:a16="http://schemas.microsoft.com/office/drawing/2014/main" id="{CD234CBB-5ADC-4EC4-BFA8-8CCF8765A3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1" name="备注占位符 2">
            <a:extLst>
              <a:ext uri="{FF2B5EF4-FFF2-40B4-BE49-F238E27FC236}">
                <a16:creationId xmlns:a16="http://schemas.microsoft.com/office/drawing/2014/main" id="{CDA942B1-6FE3-455C-89B6-63B04418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5412" name="灯片编号占位符 3">
            <a:extLst>
              <a:ext uri="{FF2B5EF4-FFF2-40B4-BE49-F238E27FC236}">
                <a16:creationId xmlns:a16="http://schemas.microsoft.com/office/drawing/2014/main" id="{D2A231BA-FD47-4556-A2FC-0FDB1AD0F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BBEB74-F99D-4FDE-84A6-6A8B43160695}" type="slidenum">
              <a:rPr lang="zh-CN" altLang="en-US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>
            <a:extLst>
              <a:ext uri="{FF2B5EF4-FFF2-40B4-BE49-F238E27FC236}">
                <a16:creationId xmlns:a16="http://schemas.microsoft.com/office/drawing/2014/main" id="{3C37B548-C396-4C98-9687-F985FDE9AC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备注占位符 2">
            <a:extLst>
              <a:ext uri="{FF2B5EF4-FFF2-40B4-BE49-F238E27FC236}">
                <a16:creationId xmlns:a16="http://schemas.microsoft.com/office/drawing/2014/main" id="{688A2F29-8801-4726-85DF-517EDBB8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6436" name="灯片编号占位符 3">
            <a:extLst>
              <a:ext uri="{FF2B5EF4-FFF2-40B4-BE49-F238E27FC236}">
                <a16:creationId xmlns:a16="http://schemas.microsoft.com/office/drawing/2014/main" id="{9FD60547-3520-4E55-8521-30F14F43A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E93937-2E00-4884-85A8-4557B6F5A2D0}" type="slidenum">
              <a:rPr lang="zh-CN" altLang="en-US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>
            <a:extLst>
              <a:ext uri="{FF2B5EF4-FFF2-40B4-BE49-F238E27FC236}">
                <a16:creationId xmlns:a16="http://schemas.microsoft.com/office/drawing/2014/main" id="{D0394D30-861C-4EE2-9D40-0417C5E7D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7" name="备注占位符 2">
            <a:extLst>
              <a:ext uri="{FF2B5EF4-FFF2-40B4-BE49-F238E27FC236}">
                <a16:creationId xmlns:a16="http://schemas.microsoft.com/office/drawing/2014/main" id="{F6A2070F-8D4A-44C2-AEE1-37014CC3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9508" name="灯片编号占位符 3">
            <a:extLst>
              <a:ext uri="{FF2B5EF4-FFF2-40B4-BE49-F238E27FC236}">
                <a16:creationId xmlns:a16="http://schemas.microsoft.com/office/drawing/2014/main" id="{88A77DEF-AA0F-4E1E-BA2A-7C94364CA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54A402-D799-434F-B33B-D86FB795CD88}" type="slidenum">
              <a:rPr lang="zh-CN" altLang="en-US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>
            <a:extLst>
              <a:ext uri="{FF2B5EF4-FFF2-40B4-BE49-F238E27FC236}">
                <a16:creationId xmlns:a16="http://schemas.microsoft.com/office/drawing/2014/main" id="{9321FF12-067E-417D-8BED-9281E07444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5347" name="备注占位符 2">
            <a:extLst>
              <a:ext uri="{FF2B5EF4-FFF2-40B4-BE49-F238E27FC236}">
                <a16:creationId xmlns:a16="http://schemas.microsoft.com/office/drawing/2014/main" id="{0D9CDC0F-F2E7-4410-ACB9-EE882F0C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5348" name="灯片编号占位符 3">
            <a:extLst>
              <a:ext uri="{FF2B5EF4-FFF2-40B4-BE49-F238E27FC236}">
                <a16:creationId xmlns:a16="http://schemas.microsoft.com/office/drawing/2014/main" id="{C367C973-E9D2-4746-85E4-718399257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9B20FB-F9CA-4202-9DFD-799F849B5B26}" type="slidenum">
              <a:rPr lang="zh-CN" altLang="en-US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335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>
            <a:extLst>
              <a:ext uri="{FF2B5EF4-FFF2-40B4-BE49-F238E27FC236}">
                <a16:creationId xmlns:a16="http://schemas.microsoft.com/office/drawing/2014/main" id="{130E3DF6-6D44-4480-BA8B-EADEE3947F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备注占位符 2">
            <a:extLst>
              <a:ext uri="{FF2B5EF4-FFF2-40B4-BE49-F238E27FC236}">
                <a16:creationId xmlns:a16="http://schemas.microsoft.com/office/drawing/2014/main" id="{E0ACA35A-BC75-4BC6-B23A-889B8A02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0532" name="灯片编号占位符 3">
            <a:extLst>
              <a:ext uri="{FF2B5EF4-FFF2-40B4-BE49-F238E27FC236}">
                <a16:creationId xmlns:a16="http://schemas.microsoft.com/office/drawing/2014/main" id="{883E85E7-3CFD-4D68-9E29-6F95FCB7D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0B5C04-C462-4341-8824-A7B7D473C59D}" type="slidenum">
              <a:rPr lang="zh-CN" altLang="en-US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>
            <a:extLst>
              <a:ext uri="{FF2B5EF4-FFF2-40B4-BE49-F238E27FC236}">
                <a16:creationId xmlns:a16="http://schemas.microsoft.com/office/drawing/2014/main" id="{D0394D30-861C-4EE2-9D40-0417C5E7D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7" name="备注占位符 2">
            <a:extLst>
              <a:ext uri="{FF2B5EF4-FFF2-40B4-BE49-F238E27FC236}">
                <a16:creationId xmlns:a16="http://schemas.microsoft.com/office/drawing/2014/main" id="{F6A2070F-8D4A-44C2-AEE1-37014CC3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9508" name="灯片编号占位符 3">
            <a:extLst>
              <a:ext uri="{FF2B5EF4-FFF2-40B4-BE49-F238E27FC236}">
                <a16:creationId xmlns:a16="http://schemas.microsoft.com/office/drawing/2014/main" id="{88A77DEF-AA0F-4E1E-BA2A-7C94364CA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54A402-D799-434F-B33B-D86FB795CD88}" type="slidenum">
              <a:rPr lang="zh-CN" altLang="en-US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>
            <a:extLst>
              <a:ext uri="{FF2B5EF4-FFF2-40B4-BE49-F238E27FC236}">
                <a16:creationId xmlns:a16="http://schemas.microsoft.com/office/drawing/2014/main" id="{130E3DF6-6D44-4480-BA8B-EADEE3947F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备注占位符 2">
            <a:extLst>
              <a:ext uri="{FF2B5EF4-FFF2-40B4-BE49-F238E27FC236}">
                <a16:creationId xmlns:a16="http://schemas.microsoft.com/office/drawing/2014/main" id="{E0ACA35A-BC75-4BC6-B23A-889B8A02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0532" name="灯片编号占位符 3">
            <a:extLst>
              <a:ext uri="{FF2B5EF4-FFF2-40B4-BE49-F238E27FC236}">
                <a16:creationId xmlns:a16="http://schemas.microsoft.com/office/drawing/2014/main" id="{883E85E7-3CFD-4D68-9E29-6F95FCB7D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0B5C04-C462-4341-8824-A7B7D473C59D}" type="slidenum">
              <a:rPr lang="zh-CN" altLang="en-US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5E842058-7380-4AF6-94E8-146D785A2C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7664E0E9-32DF-4D7A-9173-34355534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9494B809-2977-478A-A30B-34C92B7A0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702A70-0E18-484C-B900-0F44B5FD0282}" type="slidenum">
              <a:rPr lang="zh-CN" altLang="en-US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509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5E842058-7380-4AF6-94E8-146D785A2C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7664E0E9-32DF-4D7A-9173-34355534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9494B809-2977-478A-A30B-34C92B7A0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702A70-0E18-484C-B900-0F44B5FD0282}" type="slidenum">
              <a:rPr lang="zh-CN" altLang="en-US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509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>
            <a:extLst>
              <a:ext uri="{FF2B5EF4-FFF2-40B4-BE49-F238E27FC236}">
                <a16:creationId xmlns:a16="http://schemas.microsoft.com/office/drawing/2014/main" id="{F0159073-0F9C-4410-B067-712FD61986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备注占位符 2">
            <a:extLst>
              <a:ext uri="{FF2B5EF4-FFF2-40B4-BE49-F238E27FC236}">
                <a16:creationId xmlns:a16="http://schemas.microsoft.com/office/drawing/2014/main" id="{788D6A57-519E-4A77-8DDD-791373EF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7220" name="灯片编号占位符 3">
            <a:extLst>
              <a:ext uri="{FF2B5EF4-FFF2-40B4-BE49-F238E27FC236}">
                <a16:creationId xmlns:a16="http://schemas.microsoft.com/office/drawing/2014/main" id="{B95B65C2-537B-4B94-8503-C82213C65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836A8A-1F91-4236-BF14-58DBD1EC1FDD}" type="slidenum">
              <a:rPr lang="zh-CN" altLang="en-US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>
            <a:extLst>
              <a:ext uri="{FF2B5EF4-FFF2-40B4-BE49-F238E27FC236}">
                <a16:creationId xmlns:a16="http://schemas.microsoft.com/office/drawing/2014/main" id="{F0159073-0F9C-4410-B067-712FD61986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备注占位符 2">
            <a:extLst>
              <a:ext uri="{FF2B5EF4-FFF2-40B4-BE49-F238E27FC236}">
                <a16:creationId xmlns:a16="http://schemas.microsoft.com/office/drawing/2014/main" id="{788D6A57-519E-4A77-8DDD-791373EF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7220" name="灯片编号占位符 3">
            <a:extLst>
              <a:ext uri="{FF2B5EF4-FFF2-40B4-BE49-F238E27FC236}">
                <a16:creationId xmlns:a16="http://schemas.microsoft.com/office/drawing/2014/main" id="{B95B65C2-537B-4B94-8503-C82213C65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836A8A-1F91-4236-BF14-58DBD1EC1FDD}" type="slidenum">
              <a:rPr lang="zh-CN" altLang="en-US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F0FC0F4D-0BC3-46D3-9323-449507BC9A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A357D3C1-EDEF-4771-B35B-F88387BF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5586C4BB-6B40-4CF6-ACFD-26A480099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A058BE-0A89-4943-9CA2-42EC2D728BA5}" type="slidenum">
              <a:rPr lang="zh-CN" altLang="en-US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608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F0FC0F4D-0BC3-46D3-9323-449507BC9A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A357D3C1-EDEF-4771-B35B-F88387BF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5586C4BB-6B40-4CF6-ACFD-26A480099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A058BE-0A89-4943-9CA2-42EC2D728BA5}" type="slidenum">
              <a:rPr lang="zh-CN" altLang="en-US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930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F0FC0F4D-0BC3-46D3-9323-449507BC9A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A357D3C1-EDEF-4771-B35B-F88387BF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5586C4BB-6B40-4CF6-ACFD-26A480099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A058BE-0A89-4943-9CA2-42EC2D728BA5}" type="slidenum">
              <a:rPr lang="zh-CN" altLang="en-US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59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>
            <a:extLst>
              <a:ext uri="{FF2B5EF4-FFF2-40B4-BE49-F238E27FC236}">
                <a16:creationId xmlns:a16="http://schemas.microsoft.com/office/drawing/2014/main" id="{54C69461-FCC6-46FA-B769-3069D0739D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3235" name="备注占位符 2">
            <a:extLst>
              <a:ext uri="{FF2B5EF4-FFF2-40B4-BE49-F238E27FC236}">
                <a16:creationId xmlns:a16="http://schemas.microsoft.com/office/drawing/2014/main" id="{F76BF389-827C-401C-A3FB-BD467CC9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3236" name="灯片编号占位符 3">
            <a:extLst>
              <a:ext uri="{FF2B5EF4-FFF2-40B4-BE49-F238E27FC236}">
                <a16:creationId xmlns:a16="http://schemas.microsoft.com/office/drawing/2014/main" id="{0E67E92F-CF51-4F03-9E6C-B6AB2B9B9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785481-C5BC-4073-98FC-0A9C7F2011DE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F0FC0F4D-0BC3-46D3-9323-449507BC9A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A357D3C1-EDEF-4771-B35B-F88387BF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5586C4BB-6B40-4CF6-ACFD-26A480099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A058BE-0A89-4943-9CA2-42EC2D728BA5}" type="slidenum">
              <a:rPr lang="zh-CN" altLang="en-US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9016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F6713B16-42EA-4CF8-B23D-F950679D80A2}" type="slidenum">
              <a:rPr lang="zh-CN" altLang="en-US" smtClean="0"/>
              <a:pPr>
                <a:buFontTx/>
                <a:buNone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>
            <a:extLst>
              <a:ext uri="{FF2B5EF4-FFF2-40B4-BE49-F238E27FC236}">
                <a16:creationId xmlns:a16="http://schemas.microsoft.com/office/drawing/2014/main" id="{E9F70C84-C9DB-48D0-84AC-EE64FA90D4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1907" name="备注占位符 2">
            <a:extLst>
              <a:ext uri="{FF2B5EF4-FFF2-40B4-BE49-F238E27FC236}">
                <a16:creationId xmlns:a16="http://schemas.microsoft.com/office/drawing/2014/main" id="{5CE8B7BE-799F-4EE8-B4BC-BE60A5D2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51908" name="灯片编号占位符 3">
            <a:extLst>
              <a:ext uri="{FF2B5EF4-FFF2-40B4-BE49-F238E27FC236}">
                <a16:creationId xmlns:a16="http://schemas.microsoft.com/office/drawing/2014/main" id="{7BB9A158-5A94-43AD-AB06-BC0B23713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C6152E-2693-42E3-8EF5-D8069584F81B}" type="slidenum">
              <a:rPr lang="zh-CN" altLang="en-US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E1565FA9-FCC4-4CF3-A43B-780B07EC42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4A7E04E7-0187-4421-ADED-0F61DD6C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E1837C7B-14F5-4C86-ACA0-D79A0CB04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9EBBAB-5D67-40AF-881C-E0220AD0CA3D}" type="slidenum">
              <a:rPr lang="zh-CN" altLang="en-US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74F5753B-06BF-480B-ADDD-C34C76B00A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4668CD3C-9870-4DA2-A873-B2B28B700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8CBA22F8-7482-4C3B-8593-7433A70F1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146D98-DEB5-4885-AFF7-4AF34B98942F}" type="slidenum">
              <a:rPr lang="zh-CN" altLang="en-US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51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675B15DA-A5CA-469C-A631-5528699CC8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BF6D734D-F4A2-4763-A13B-FB7516DC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BC959DB2-00BA-4E31-B407-CF1D6CBAB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4D2A01-7E72-41A0-984B-9A96748EE53B}" type="slidenum">
              <a:rPr lang="zh-CN" altLang="en-US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468AB7FB-3ABB-4D44-9409-D66CF0EEB1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F0BA2FA6-E785-463F-9695-8F1927CF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5187CA7B-7384-4A3D-83C3-99F00FFEF1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E3EABF-B56E-48CF-82CD-3C32A0045BEF}" type="slidenum">
              <a:rPr lang="zh-CN" altLang="en-US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>
            <a:extLst>
              <a:ext uri="{FF2B5EF4-FFF2-40B4-BE49-F238E27FC236}">
                <a16:creationId xmlns:a16="http://schemas.microsoft.com/office/drawing/2014/main" id="{1F75AD18-7510-40E4-A035-59397AD719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7106726-36F7-4A5C-A109-B9A5B23AE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80792E30-C653-41A5-A93B-986A02865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MySQL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r>
              <a:rPr lang="en-US" altLang="zh-CN" dirty="0"/>
              <a:t>-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848585-1DA1-41AC-BD51-861BCE02E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" y="13221"/>
            <a:ext cx="34559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9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A2CC98B-E135-4491-A7E4-8F7D95E0BD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aseline="0">
                <a:solidFill>
                  <a:srgbClr val="1369B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4701A6-649E-4680-9162-2C2AF126A9D1}"/>
              </a:ext>
            </a:extLst>
          </p:cNvPr>
          <p:cNvSpPr/>
          <p:nvPr userDrawn="1"/>
        </p:nvSpPr>
        <p:spPr>
          <a:xfrm>
            <a:off x="0" y="6581775"/>
            <a:ext cx="550398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F74736-79B9-4DB3-A765-4E8928920DBD}"/>
              </a:ext>
            </a:extLst>
          </p:cNvPr>
          <p:cNvSpPr txBox="1"/>
          <p:nvPr userDrawn="1"/>
        </p:nvSpPr>
        <p:spPr>
          <a:xfrm>
            <a:off x="8253047" y="345557"/>
            <a:ext cx="5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A3DA38-CE4D-4796-9B5C-A14BA6EC0BBE}" type="slidenum">
              <a:rPr lang="zh-CN" altLang="en-US" sz="2000" b="1" i="1" smtClean="0">
                <a:solidFill>
                  <a:srgbClr val="0070C0"/>
                </a:solidFill>
                <a:latin typeface="Arial" panose="020B0604020202020204" pitchFamily="34" charset="0"/>
                <a:ea typeface="华文彩云" panose="02010800040101010101" pitchFamily="2" charset="-122"/>
                <a:cs typeface="Arial" panose="020B0604020202020204" pitchFamily="34" charset="0"/>
              </a:rPr>
              <a:t>‹#›</a:t>
            </a:fld>
            <a:endParaRPr lang="zh-CN" altLang="en-US" sz="2000" b="1" i="1" dirty="0">
              <a:solidFill>
                <a:srgbClr val="0070C0"/>
              </a:solidFill>
              <a:latin typeface="Arial" panose="020B0604020202020204" pitchFamily="34" charset="0"/>
              <a:ea typeface="华文彩云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739E90-B0C9-45F4-9F52-33A45C9FDF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312D4C-3923-444E-8A67-96C637AC009E}"/>
              </a:ext>
            </a:extLst>
          </p:cNvPr>
          <p:cNvSpPr/>
          <p:nvPr userDrawn="1"/>
        </p:nvSpPr>
        <p:spPr>
          <a:xfrm>
            <a:off x="0" y="6581775"/>
            <a:ext cx="550398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10F849-1CF7-4262-B6E8-9F73E8B9E450}"/>
              </a:ext>
            </a:extLst>
          </p:cNvPr>
          <p:cNvSpPr txBox="1"/>
          <p:nvPr userDrawn="1"/>
        </p:nvSpPr>
        <p:spPr>
          <a:xfrm>
            <a:off x="8253047" y="345557"/>
            <a:ext cx="5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A3DA38-CE4D-4796-9B5C-A14BA6EC0BBE}" type="slidenum">
              <a:rPr lang="zh-CN" altLang="en-US" sz="2000" b="1" i="1" smtClean="0">
                <a:solidFill>
                  <a:srgbClr val="0070C0"/>
                </a:solidFill>
                <a:latin typeface="Arial" panose="020B0604020202020204" pitchFamily="34" charset="0"/>
                <a:ea typeface="华文彩云" panose="02010800040101010101" pitchFamily="2" charset="-122"/>
                <a:cs typeface="Arial" panose="020B0604020202020204" pitchFamily="34" charset="0"/>
              </a:rPr>
              <a:t>‹#›</a:t>
            </a:fld>
            <a:endParaRPr lang="zh-CN" altLang="en-US" sz="2000" b="1" i="1" dirty="0">
              <a:solidFill>
                <a:srgbClr val="0070C0"/>
              </a:solidFill>
              <a:latin typeface="Arial" panose="020B0604020202020204" pitchFamily="34" charset="0"/>
              <a:ea typeface="华文彩云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9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6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933575" y="6583363"/>
            <a:ext cx="7200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5981700" cy="638175"/>
            <a:chOff x="0" y="9525"/>
            <a:chExt cx="6902571" cy="736600"/>
          </a:xfrm>
        </p:grpSpPr>
        <p:pic>
          <p:nvPicPr>
            <p:cNvPr id="5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3455987" cy="736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 userDrawn="1"/>
          </p:nvSpPr>
          <p:spPr>
            <a:xfrm>
              <a:off x="3445790" y="9525"/>
              <a:ext cx="3456781" cy="736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9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4390B534-7DEE-4BCD-A771-103C9A250F4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0" dirty="0"/>
              <a:t>数据库基础与应用</a:t>
            </a:r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95FAAE61-4E5A-473D-942B-1F10E54BD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480050"/>
            <a:ext cx="2950273" cy="86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zh-CN" altLang="en-US" dirty="0"/>
              <a:t>数据表的基本操作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Workbench</a:t>
            </a:r>
            <a:r>
              <a:rPr lang="zh-CN" altLang="en-US" dirty="0"/>
              <a:t>的数据表操作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83D2A9-E8B7-4926-A03A-60D2A38D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b="0" dirty="0"/>
              <a:t>第</a:t>
            </a:r>
            <a:r>
              <a:rPr lang="en-US" altLang="zh-CN" b="0" dirty="0"/>
              <a:t>2</a:t>
            </a:r>
            <a:r>
              <a:rPr lang="zh-CN" altLang="en-US" b="0" dirty="0"/>
              <a:t>讲 数据表基本操作</a:t>
            </a: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1DFE40ED-A006-4A35-910F-B3B2B552EB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AE7050E9-540B-4695-A3BF-EBB21201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739E6D0E-685F-4986-8EC8-8EF3FF73A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数据表操作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C838C5DF-EF50-4352-8F8B-A145174A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20A65DB-8764-4E70-A465-77B91880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CF3795D8-8181-4FA6-9E73-521C22D36096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>
            <a:extLst>
              <a:ext uri="{FF2B5EF4-FFF2-40B4-BE49-F238E27FC236}">
                <a16:creationId xmlns:a16="http://schemas.microsoft.com/office/drawing/2014/main" id="{DFB4BCEA-5D9F-4947-8365-0625E1C8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6F5629BF-E3E2-4A26-9441-7892CE883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>
            <a:extLst>
              <a:ext uri="{FF2B5EF4-FFF2-40B4-BE49-F238E27FC236}">
                <a16:creationId xmlns:a16="http://schemas.microsoft.com/office/drawing/2014/main" id="{A42396D9-E78F-45EE-8517-682BE4D95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490A7D86-B0A3-4692-A5CC-2ABDED7E3A1F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>
            <a:extLst>
              <a:ext uri="{FF2B5EF4-FFF2-40B4-BE49-F238E27FC236}">
                <a16:creationId xmlns:a16="http://schemas.microsoft.com/office/drawing/2014/main" id="{D53E53FA-5AD7-433D-93BA-26A70C18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A5C31E09-901A-47EB-8450-3203D2BF9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>
            <a:extLst>
              <a:ext uri="{FF2B5EF4-FFF2-40B4-BE49-F238E27FC236}">
                <a16:creationId xmlns:a16="http://schemas.microsoft.com/office/drawing/2014/main" id="{241B0300-35CD-4246-AE32-D3BD6F1C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查看数据表</a:t>
            </a: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22C7A478-705E-4A54-8D08-408812F528BD}"/>
              </a:ext>
            </a:extLst>
          </p:cNvPr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10" name="椭圆 15">
            <a:extLst>
              <a:ext uri="{FF2B5EF4-FFF2-40B4-BE49-F238E27FC236}">
                <a16:creationId xmlns:a16="http://schemas.microsoft.com/office/drawing/2014/main" id="{7B8A3C3C-722E-4150-963F-596600B67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>
            <a:extLst>
              <a:ext uri="{FF2B5EF4-FFF2-40B4-BE49-F238E27FC236}">
                <a16:creationId xmlns:a16="http://schemas.microsoft.com/office/drawing/2014/main" id="{9F7402DB-5274-41C2-B2F3-E37C7B6113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12" name="TextBox 218">
            <a:extLst>
              <a:ext uri="{FF2B5EF4-FFF2-40B4-BE49-F238E27FC236}">
                <a16:creationId xmlns:a16="http://schemas.microsoft.com/office/drawing/2014/main" id="{0227EF43-A64B-41C6-884D-87A7956CF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修改数据表</a:t>
            </a: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358AD9BA-6112-47A4-8985-9300654EDA0C}"/>
              </a:ext>
            </a:extLst>
          </p:cNvPr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14" name="椭圆 19">
            <a:extLst>
              <a:ext uri="{FF2B5EF4-FFF2-40B4-BE49-F238E27FC236}">
                <a16:creationId xmlns:a16="http://schemas.microsoft.com/office/drawing/2014/main" id="{0B7C02F2-9F02-4D3D-9EE9-2F1862829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>
            <a:extLst>
              <a:ext uri="{FF2B5EF4-FFF2-40B4-BE49-F238E27FC236}">
                <a16:creationId xmlns:a16="http://schemas.microsoft.com/office/drawing/2014/main" id="{E7AEDD6B-6ACF-4BBE-B46E-85DC652993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16" name="TextBox 218">
            <a:extLst>
              <a:ext uri="{FF2B5EF4-FFF2-40B4-BE49-F238E27FC236}">
                <a16:creationId xmlns:a16="http://schemas.microsoft.com/office/drawing/2014/main" id="{ABC6C6AD-6A30-4744-B876-2A56BFA8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复制数据表</a:t>
            </a:r>
          </a:p>
        </p:txBody>
      </p:sp>
      <p:sp>
        <p:nvSpPr>
          <p:cNvPr id="23" name="任意多边形 22">
            <a:extLst>
              <a:ext uri="{FF2B5EF4-FFF2-40B4-BE49-F238E27FC236}">
                <a16:creationId xmlns:a16="http://schemas.microsoft.com/office/drawing/2014/main" id="{4A0D3889-02F1-498E-97FF-5471FCC8EF3D}"/>
              </a:ext>
            </a:extLst>
          </p:cNvPr>
          <p:cNvSpPr/>
          <p:nvPr/>
        </p:nvSpPr>
        <p:spPr>
          <a:xfrm>
            <a:off x="2759075" y="522922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18" name="椭圆 23">
            <a:extLst>
              <a:ext uri="{FF2B5EF4-FFF2-40B4-BE49-F238E27FC236}">
                <a16:creationId xmlns:a16="http://schemas.microsoft.com/office/drawing/2014/main" id="{1A849F6C-EB5D-4287-BB87-6ED03EB44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22922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5</a:t>
            </a:r>
            <a:endParaRPr lang="zh-CN" altLang="en-US" sz="2400" b="1"/>
          </a:p>
        </p:txBody>
      </p:sp>
      <p:sp>
        <p:nvSpPr>
          <p:cNvPr id="25" name="Line 188">
            <a:extLst>
              <a:ext uri="{FF2B5EF4-FFF2-40B4-BE49-F238E27FC236}">
                <a16:creationId xmlns:a16="http://schemas.microsoft.com/office/drawing/2014/main" id="{58FD1C06-C90F-45AD-B1F6-8D520AC4EA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549751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20" name="TextBox 218">
            <a:extLst>
              <a:ext uri="{FF2B5EF4-FFF2-40B4-BE49-F238E27FC236}">
                <a16:creationId xmlns:a16="http://schemas.microsoft.com/office/drawing/2014/main" id="{B88FC7B7-FE84-4760-9D94-E108738C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534511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删除数据表</a:t>
            </a:r>
          </a:p>
        </p:txBody>
      </p:sp>
    </p:spTree>
    <p:extLst>
      <p:ext uri="{BB962C8B-B14F-4D97-AF65-F5344CB8AC3E}">
        <p14:creationId xmlns:p14="http://schemas.microsoft.com/office/powerpoint/2010/main" val="2437217817"/>
      </p:ext>
    </p:extLst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82629-B36C-41D5-8A2E-14A9479229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90D0F-F8F3-40CE-8E3F-67E8097245D9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284136-EB89-4420-BA5A-66C62E45DC9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1589CC-E0EF-4D71-82DA-2C10EFB73E11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63A4CF-700E-47E2-AD35-27321A7502F2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6629" name="圆角矩形 10">
            <a:extLst>
              <a:ext uri="{FF2B5EF4-FFF2-40B4-BE49-F238E27FC236}">
                <a16:creationId xmlns:a16="http://schemas.microsoft.com/office/drawing/2014/main" id="{24511310-F9FB-4C81-9892-70851D34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078038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0" name="矩形 11">
            <a:extLst>
              <a:ext uri="{FF2B5EF4-FFF2-40B4-BE49-F238E27FC236}">
                <a16:creationId xmlns:a16="http://schemas.microsoft.com/office/drawing/2014/main" id="{A39F016F-B9CD-4294-B21F-4365A935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247900"/>
            <a:ext cx="6450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CREATE </a:t>
            </a:r>
            <a:r>
              <a:rPr lang="en-US" altLang="zh-CN" dirty="0">
                <a:latin typeface="+mn-lt"/>
                <a:cs typeface="Times New Roman" pitchFamily="18" charset="0"/>
              </a:rPr>
              <a:t>[TEMPORARY]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TABLE </a:t>
            </a:r>
            <a:r>
              <a:rPr lang="en-US" altLang="zh-CN" dirty="0">
                <a:latin typeface="+mn-lt"/>
                <a:cs typeface="Times New Roman" pitchFamily="18" charset="0"/>
              </a:rPr>
              <a:t>[IF NOT EXISTS]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(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 字段类型 </a:t>
            </a:r>
            <a:r>
              <a:rPr lang="en-US" altLang="zh-CN" dirty="0">
                <a:latin typeface="+mn-lt"/>
                <a:cs typeface="Times New Roman" pitchFamily="18" charset="0"/>
              </a:rPr>
              <a:t>[</a:t>
            </a:r>
            <a:r>
              <a:rPr lang="zh-CN" altLang="en-US" dirty="0">
                <a:latin typeface="+mn-lt"/>
                <a:cs typeface="Times New Roman" pitchFamily="18" charset="0"/>
              </a:rPr>
              <a:t>字段属性</a:t>
            </a:r>
            <a:r>
              <a:rPr lang="en-US" altLang="zh-CN" dirty="0">
                <a:latin typeface="+mn-lt"/>
                <a:cs typeface="Times New Roman" pitchFamily="18" charset="0"/>
              </a:rPr>
              <a:t>]…) [</a:t>
            </a:r>
            <a:r>
              <a:rPr lang="zh-CN" altLang="en-US" dirty="0">
                <a:latin typeface="+mn-lt"/>
                <a:cs typeface="Times New Roman" pitchFamily="18" charset="0"/>
              </a:rPr>
              <a:t>表选项</a:t>
            </a:r>
            <a:r>
              <a:rPr lang="en-US" altLang="zh-CN" dirty="0">
                <a:latin typeface="+mn-lt"/>
                <a:cs typeface="Times New Roman" pitchFamily="18" charset="0"/>
              </a:rPr>
              <a:t>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D8A466-87CD-4BE6-BB42-F81E46714BE2}"/>
              </a:ext>
            </a:extLst>
          </p:cNvPr>
          <p:cNvSpPr/>
          <p:nvPr/>
        </p:nvSpPr>
        <p:spPr>
          <a:xfrm>
            <a:off x="1138237" y="3452813"/>
            <a:ext cx="761186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D74C9"/>
                </a:solidFill>
                <a:latin typeface="+mn-lt"/>
                <a:cs typeface="Times New Roman" panose="02020603050405020304" pitchFamily="18" charset="0"/>
              </a:rPr>
              <a:t>字段名：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是数据表的列名</a:t>
            </a:r>
            <a:endParaRPr lang="en-US" altLang="zh-C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D74C9"/>
                </a:solidFill>
                <a:latin typeface="+mn-lt"/>
                <a:cs typeface="Times New Roman" panose="02020603050405020304" pitchFamily="18" charset="0"/>
              </a:rPr>
              <a:t>字段类型：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字段中保存的数据类型，如时间类型等。</a:t>
            </a:r>
            <a:endParaRPr lang="en-US" altLang="zh-C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TEMPORARY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：可选，表示创建临时表，保存一些临时数据。临时表只在当前连接可见，当关闭连接时，会自动删除表并释放所有空间。</a:t>
            </a:r>
            <a:endParaRPr lang="en-US" altLang="zh-C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字段属性</a:t>
            </a:r>
            <a:r>
              <a:rPr lang="zh-CN" altLang="en-US" b="1" dirty="0">
                <a:solidFill>
                  <a:srgbClr val="0D74C9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可选，字段的某些特殊约束条件。</a:t>
            </a:r>
            <a:endParaRPr lang="en-US" altLang="zh-C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anose="02020603050405020304" pitchFamily="18" charset="0"/>
              </a:rPr>
              <a:t>表选项：可选，用于设置表的相关特性，如存储引擎（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ENGINE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）。</a:t>
            </a:r>
            <a:endParaRPr lang="en-US" altLang="zh-CN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u="sng" dirty="0">
                <a:solidFill>
                  <a:srgbClr val="0F83E3"/>
                </a:solidFill>
                <a:latin typeface="+mn-lt"/>
                <a:cs typeface="Times New Roman" panose="02020603050405020304" pitchFamily="18" charset="0"/>
              </a:rPr>
              <a:t>字段类型、字段属性、表选项在后面章节讲解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6629" grpId="0" animBg="1"/>
      <p:bldP spid="26630" grpId="0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EE4D56A7-9386-46DB-A43E-E14833B3EC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B355BD8-A57D-4CAC-9033-398E0DFAAC97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F8B29CE-E597-4DA8-AB90-D041B2BFFBF5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95C07B-751C-4E19-A395-583A78F08133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3163F4-AD2B-4710-819B-7F0043941E03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30726" name="组合 13">
            <a:extLst>
              <a:ext uri="{FF2B5EF4-FFF2-40B4-BE49-F238E27FC236}">
                <a16:creationId xmlns:a16="http://schemas.microsoft.com/office/drawing/2014/main" id="{E1BBAF41-0522-4433-9BF4-1DE4B923EDEC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137518"/>
            <a:ext cx="655637" cy="657225"/>
            <a:chOff x="765530" y="3286093"/>
            <a:chExt cx="656530" cy="657462"/>
          </a:xfrm>
        </p:grpSpPr>
        <p:sp>
          <p:nvSpPr>
            <p:cNvPr id="31753" name="等腰三角形 14">
              <a:extLst>
                <a:ext uri="{FF2B5EF4-FFF2-40B4-BE49-F238E27FC236}">
                  <a16:creationId xmlns:a16="http://schemas.microsoft.com/office/drawing/2014/main" id="{2D136597-4226-4D6F-96EB-7BAADE4365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54" name="等腰三角形 15">
              <a:extLst>
                <a:ext uri="{FF2B5EF4-FFF2-40B4-BE49-F238E27FC236}">
                  <a16:creationId xmlns:a16="http://schemas.microsoft.com/office/drawing/2014/main" id="{6CC4C6CC-6EE6-4E15-ABD7-E9726A2C3E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6042821-7761-411C-90D3-51161364E78C}"/>
              </a:ext>
            </a:extLst>
          </p:cNvPr>
          <p:cNvGrpSpPr>
            <a:grpSpLocks/>
          </p:cNvGrpSpPr>
          <p:nvPr/>
        </p:nvGrpSpPr>
        <p:grpSpPr bwMode="auto">
          <a:xfrm>
            <a:off x="1082675" y="2930852"/>
            <a:ext cx="6145213" cy="780852"/>
            <a:chOff x="1336675" y="2292350"/>
            <a:chExt cx="6145213" cy="780852"/>
          </a:xfrm>
        </p:grpSpPr>
        <p:sp>
          <p:nvSpPr>
            <p:cNvPr id="31751" name="矩形 2">
              <a:extLst>
                <a:ext uri="{FF2B5EF4-FFF2-40B4-BE49-F238E27FC236}">
                  <a16:creationId xmlns:a16="http://schemas.microsoft.com/office/drawing/2014/main" id="{2BDB0A4F-D9B3-44E3-9BDB-6B80A01F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75" y="2765425"/>
              <a:ext cx="61452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CREATE DATABASE</a:t>
              </a:r>
              <a:r>
                <a:rPr lang="en-US" altLang="zh-CN" sz="1400" dirty="0">
                  <a:latin typeface="Courier New" panose="02070309020205020404" pitchFamily="49" charset="0"/>
                </a:rPr>
                <a:t> unit2_mydb;</a:t>
              </a:r>
            </a:p>
          </p:txBody>
        </p:sp>
        <p:sp>
          <p:nvSpPr>
            <p:cNvPr id="30727" name="矩形 16">
              <a:extLst>
                <a:ext uri="{FF2B5EF4-FFF2-40B4-BE49-F238E27FC236}">
                  <a16:creationId xmlns:a16="http://schemas.microsoft.com/office/drawing/2014/main" id="{4673C3AC-403B-4744-8E59-7C19650F5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350" y="2292350"/>
              <a:ext cx="4269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为示例做准备，创建</a:t>
              </a:r>
              <a:r>
                <a:rPr lang="en-US" altLang="zh-CN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unit2_mydb</a:t>
              </a:r>
              <a:r>
                <a:rPr lang="zh-CN" altLang="en-US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数据库</a:t>
              </a:r>
            </a:p>
          </p:txBody>
        </p:sp>
      </p:grpSp>
      <p:sp>
        <p:nvSpPr>
          <p:cNvPr id="3" name="TextBox 9">
            <a:extLst>
              <a:ext uri="{FF2B5EF4-FFF2-40B4-BE49-F238E27FC236}">
                <a16:creationId xmlns:a16="http://schemas.microsoft.com/office/drawing/2014/main" id="{8A49304C-D86E-4D8C-3B3E-46BC8D6F64B6}"/>
              </a:ext>
            </a:extLst>
          </p:cNvPr>
          <p:cNvSpPr txBox="1"/>
          <p:nvPr/>
        </p:nvSpPr>
        <p:spPr>
          <a:xfrm>
            <a:off x="930482" y="3947535"/>
            <a:ext cx="8033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unit2_mydb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数据库中创建数据表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，字段包括：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id </a:t>
            </a:r>
            <a:r>
              <a:rPr lang="zh-CN" altLang="en-US" sz="2000" dirty="0">
                <a:latin typeface="Courier New" panose="02070309020205020404" pitchFamily="49" charset="0"/>
              </a:rPr>
              <a:t>整型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name </a:t>
            </a:r>
            <a:r>
              <a:rPr lang="zh-CN" altLang="en-US" sz="2000" dirty="0">
                <a:latin typeface="Courier New" panose="02070309020205020404" pitchFamily="49" charset="0"/>
              </a:rPr>
              <a:t>字符串，可变长度</a:t>
            </a:r>
            <a:r>
              <a:rPr lang="en-US" altLang="zh-CN" sz="2000" dirty="0">
                <a:latin typeface="Courier New" panose="02070309020205020404" pitchFamily="49" charset="0"/>
              </a:rPr>
              <a:t>32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Price </a:t>
            </a:r>
            <a:r>
              <a:rPr lang="zh-CN" altLang="en-US" sz="2000" dirty="0">
                <a:latin typeface="Courier New" panose="02070309020205020404" pitchFamily="49" charset="0"/>
              </a:rPr>
              <a:t>整型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Description </a:t>
            </a:r>
            <a:r>
              <a:rPr lang="zh-CN" altLang="en-US" sz="2000" dirty="0">
                <a:latin typeface="Courier New" panose="02070309020205020404" pitchFamily="49" charset="0"/>
              </a:rPr>
              <a:t>字符串，可变长度</a:t>
            </a:r>
            <a:r>
              <a:rPr lang="en-US" altLang="zh-CN" sz="2000" dirty="0">
                <a:latin typeface="Courier New" panose="02070309020205020404" pitchFamily="49" charset="0"/>
              </a:rPr>
              <a:t>255</a:t>
            </a:r>
          </a:p>
          <a:p>
            <a:pPr marL="342900" indent="-342900">
              <a:buFontTx/>
              <a:buChar char="-"/>
              <a:defRPr/>
            </a:pPr>
            <a:r>
              <a:rPr lang="zh-CN" altLang="en-US" dirty="0"/>
              <a:t>向里面插入一条数据  </a:t>
            </a:r>
            <a:r>
              <a:rPr lang="en-US" altLang="zh-CN" dirty="0"/>
              <a:t>(1, 'notebook', 4999)                                                           </a:t>
            </a:r>
            <a:endParaRPr lang="zh-CN" altLang="en-US" dirty="0"/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A0218BE6-1D59-6B2B-43A3-59031645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83" y="1964959"/>
            <a:ext cx="6450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CREATE </a:t>
            </a:r>
            <a:r>
              <a:rPr lang="en-US" altLang="zh-CN" dirty="0">
                <a:latin typeface="+mn-lt"/>
                <a:cs typeface="Times New Roman" pitchFamily="18" charset="0"/>
              </a:rPr>
              <a:t>[TEMPORARY]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TABLE </a:t>
            </a:r>
            <a:r>
              <a:rPr lang="en-US" altLang="zh-CN" dirty="0">
                <a:latin typeface="+mn-lt"/>
                <a:cs typeface="Times New Roman" pitchFamily="18" charset="0"/>
              </a:rPr>
              <a:t>[IF NOT EXISTS]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(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 字段类型 </a:t>
            </a:r>
            <a:r>
              <a:rPr lang="en-US" altLang="zh-CN" dirty="0">
                <a:latin typeface="+mn-lt"/>
                <a:cs typeface="Times New Roman" pitchFamily="18" charset="0"/>
              </a:rPr>
              <a:t>[</a:t>
            </a:r>
            <a:r>
              <a:rPr lang="zh-CN" altLang="en-US" dirty="0">
                <a:latin typeface="+mn-lt"/>
                <a:cs typeface="Times New Roman" pitchFamily="18" charset="0"/>
              </a:rPr>
              <a:t>字段属性</a:t>
            </a:r>
            <a:r>
              <a:rPr lang="en-US" altLang="zh-CN" dirty="0">
                <a:latin typeface="+mn-lt"/>
                <a:cs typeface="Times New Roman" pitchFamily="18" charset="0"/>
              </a:rPr>
              <a:t>]…) [</a:t>
            </a:r>
            <a:r>
              <a:rPr lang="zh-CN" altLang="en-US" dirty="0">
                <a:latin typeface="+mn-lt"/>
                <a:cs typeface="Times New Roman" pitchFamily="18" charset="0"/>
              </a:rPr>
              <a:t>表选项</a:t>
            </a:r>
            <a:r>
              <a:rPr lang="en-US" altLang="zh-CN" dirty="0">
                <a:latin typeface="+mn-lt"/>
                <a:cs typeface="Times New Roman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2370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72CDEF0-CCC1-4C5C-A1F8-355A46545CA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8EF659-D86C-4D50-A913-3C3809459B99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CBB10-BCCD-42E4-80D0-10856A401A72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752D3-D0B1-4602-8E8F-1CB015F5834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7D226-C541-4513-A4D8-E3444E497565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7653" name="矩形 2">
            <a:extLst>
              <a:ext uri="{FF2B5EF4-FFF2-40B4-BE49-F238E27FC236}">
                <a16:creationId xmlns:a16="http://schemas.microsoft.com/office/drawing/2014/main" id="{269A364F-42A4-4F64-88BF-D2E9414E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2579687"/>
            <a:ext cx="754082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 DATABASE</a:t>
            </a:r>
            <a:r>
              <a:rPr lang="en-US" altLang="zh-CN" sz="1400" dirty="0">
                <a:latin typeface="Courier New" panose="02070309020205020404" pitchFamily="49" charset="0"/>
              </a:rPr>
              <a:t> unit2_mydb;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USE unit2_mydb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 TABLE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 (</a:t>
            </a:r>
            <a:endParaRPr lang="zh-CN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</a:rPr>
              <a:t>  id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  <a:endParaRPr lang="zh-CN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</a:rPr>
              <a:t>  name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VARCHAR(32)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  <a:endParaRPr lang="zh-CN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</a:rPr>
              <a:t>  price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  <a:endParaRPr lang="zh-CN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</a:rPr>
              <a:t>  description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VARCHAR(255)</a:t>
            </a:r>
            <a:endParaRPr lang="zh-CN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</a:rPr>
              <a:t> );</a:t>
            </a:r>
          </a:p>
          <a:p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</a:rPr>
              <a:t>id,name,price</a:t>
            </a:r>
            <a:r>
              <a:rPr lang="en-US" altLang="zh-CN" sz="1400" dirty="0">
                <a:latin typeface="Courier New" panose="02070309020205020404" pitchFamily="49" charset="0"/>
              </a:rPr>
              <a:t>)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r>
              <a:rPr lang="en-US" altLang="zh-CN" sz="1400" dirty="0">
                <a:latin typeface="Courier New" panose="02070309020205020404" pitchFamily="49" charset="0"/>
              </a:rPr>
              <a:t> (1, 'notebook', 4999);</a:t>
            </a:r>
          </a:p>
        </p:txBody>
      </p:sp>
      <p:grpSp>
        <p:nvGrpSpPr>
          <p:cNvPr id="27654" name="组合 10">
            <a:extLst>
              <a:ext uri="{FF2B5EF4-FFF2-40B4-BE49-F238E27FC236}">
                <a16:creationId xmlns:a16="http://schemas.microsoft.com/office/drawing/2014/main" id="{83C3CB8B-6A56-4E1A-A890-E551C02FBD2A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051294"/>
            <a:ext cx="655638" cy="657225"/>
            <a:chOff x="765530" y="3286093"/>
            <a:chExt cx="656530" cy="657462"/>
          </a:xfrm>
        </p:grpSpPr>
        <p:sp>
          <p:nvSpPr>
            <p:cNvPr id="27656" name="等腰三角形 11">
              <a:extLst>
                <a:ext uri="{FF2B5EF4-FFF2-40B4-BE49-F238E27FC236}">
                  <a16:creationId xmlns:a16="http://schemas.microsoft.com/office/drawing/2014/main" id="{E53B1D12-B75C-4512-9224-D7B7FC2A8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7657" name="等腰三角形 12">
              <a:extLst>
                <a:ext uri="{FF2B5EF4-FFF2-40B4-BE49-F238E27FC236}">
                  <a16:creationId xmlns:a16="http://schemas.microsoft.com/office/drawing/2014/main" id="{F9FD65C8-4193-4D45-8337-CCDC5AA2DA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7655" name="矩形 3">
            <a:extLst>
              <a:ext uri="{FF2B5EF4-FFF2-40B4-BE49-F238E27FC236}">
                <a16:creationId xmlns:a16="http://schemas.microsoft.com/office/drawing/2014/main" id="{42692F62-5658-41E0-BABC-D49B63D6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66" y="4829007"/>
            <a:ext cx="85089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+mn-lt"/>
              </a:rPr>
              <a:t>创建数据表时，要选择数据库。选择数据库可使用“</a:t>
            </a:r>
            <a:r>
              <a:rPr lang="en-US" altLang="zh-CN" sz="1600" dirty="0">
                <a:latin typeface="+mn-lt"/>
              </a:rPr>
              <a:t>USE </a:t>
            </a:r>
            <a:r>
              <a:rPr lang="zh-CN" altLang="en-US" sz="1600" dirty="0">
                <a:latin typeface="+mn-lt"/>
              </a:rPr>
              <a:t>数据库”或 “数据库</a:t>
            </a:r>
            <a:r>
              <a:rPr lang="en-US" altLang="zh-CN" sz="1600" dirty="0">
                <a:latin typeface="+mn-lt"/>
              </a:rPr>
              <a:t>.</a:t>
            </a:r>
            <a:r>
              <a:rPr lang="zh-CN" altLang="en-US" sz="1600" dirty="0">
                <a:latin typeface="+mn-lt"/>
              </a:rPr>
              <a:t>表名”。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latin typeface="+mn-lt"/>
              </a:rPr>
              <a:t>INT</a:t>
            </a:r>
            <a:r>
              <a:rPr lang="zh-CN" altLang="zh-CN" sz="1600" dirty="0">
                <a:latin typeface="+mn-lt"/>
              </a:rPr>
              <a:t>设置字段数据类型是整型</a:t>
            </a:r>
            <a:r>
              <a:rPr lang="zh-CN" altLang="en-US" sz="1600" dirty="0">
                <a:latin typeface="+mn-lt"/>
              </a:rPr>
              <a:t>；</a:t>
            </a:r>
            <a:r>
              <a:rPr lang="en-US" altLang="zh-CN" sz="1600" dirty="0">
                <a:latin typeface="+mn-lt"/>
              </a:rPr>
              <a:t>VARCHAR(32)</a:t>
            </a:r>
            <a:r>
              <a:rPr lang="zh-CN" altLang="zh-CN" sz="1600" dirty="0">
                <a:latin typeface="+mn-lt"/>
              </a:rPr>
              <a:t>表示可变的字符数是</a:t>
            </a:r>
            <a:r>
              <a:rPr lang="en-US" altLang="zh-CN" sz="1600" dirty="0">
                <a:latin typeface="+mn-lt"/>
              </a:rPr>
              <a:t>32</a:t>
            </a:r>
            <a:r>
              <a:rPr lang="zh-CN" altLang="en-US" sz="1600" dirty="0">
                <a:latin typeface="+mn-lt"/>
              </a:rPr>
              <a:t>。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latin typeface="+mn-lt"/>
              </a:rPr>
              <a:t>INSERT INTO …VALUES</a:t>
            </a:r>
            <a:r>
              <a:rPr lang="zh-CN" altLang="en-US" sz="1600" dirty="0">
                <a:latin typeface="+mn-lt"/>
              </a:rPr>
              <a:t>：表示往数据表中插入记录，后续在数据操作部分会具体讲解。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EAB6421-CCC1-47D0-8BA9-8F19AC44853E}"/>
              </a:ext>
            </a:extLst>
          </p:cNvPr>
          <p:cNvSpPr txBox="1"/>
          <p:nvPr/>
        </p:nvSpPr>
        <p:spPr>
          <a:xfrm>
            <a:off x="411494" y="1898693"/>
            <a:ext cx="6537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unit2_mydb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数据库中创建数据表。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dirty="0"/>
              <a:t>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6FE28FF7-5A74-4269-8F73-2C62AE0E59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403B365-E03F-4068-ACE8-1EA30C7E8B1E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B0A2DE-2CFA-48C1-900A-F9B602682A17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70B441-D5D6-4B25-97BA-E7EFF3B1997B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28A2C8E-877A-4A5C-94D0-F38D113BEA4B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31749" name="矩形 3">
            <a:extLst>
              <a:ext uri="{FF2B5EF4-FFF2-40B4-BE49-F238E27FC236}">
                <a16:creationId xmlns:a16="http://schemas.microsoft.com/office/drawing/2014/main" id="{013E0BC9-7D58-457F-9B22-64DCBE23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774" y="3830562"/>
            <a:ext cx="3105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SHOW TABLES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63EEB57A-E106-46A8-8B1A-B00DB8869779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655839"/>
            <a:ext cx="655638" cy="657225"/>
            <a:chOff x="765530" y="3286093"/>
            <a:chExt cx="656530" cy="657462"/>
          </a:xfrm>
        </p:grpSpPr>
        <p:sp>
          <p:nvSpPr>
            <p:cNvPr id="13" name="等腰三角形 11">
              <a:extLst>
                <a:ext uri="{FF2B5EF4-FFF2-40B4-BE49-F238E27FC236}">
                  <a16:creationId xmlns:a16="http://schemas.microsoft.com/office/drawing/2014/main" id="{D3961A53-C968-4D84-B313-1274407D0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4" name="等腰三角形 12">
              <a:extLst>
                <a:ext uri="{FF2B5EF4-FFF2-40B4-BE49-F238E27FC236}">
                  <a16:creationId xmlns:a16="http://schemas.microsoft.com/office/drawing/2014/main" id="{D7FA4E86-CD53-4228-911B-0E2DF7E9EA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5" name="TextBox 9">
            <a:extLst>
              <a:ext uri="{FF2B5EF4-FFF2-40B4-BE49-F238E27FC236}">
                <a16:creationId xmlns:a16="http://schemas.microsoft.com/office/drawing/2014/main" id="{0DE0E1A9-0E1A-4160-A753-8CC61A696EB6}"/>
              </a:ext>
            </a:extLst>
          </p:cNvPr>
          <p:cNvSpPr txBox="1"/>
          <p:nvPr/>
        </p:nvSpPr>
        <p:spPr>
          <a:xfrm>
            <a:off x="411494" y="1890431"/>
            <a:ext cx="5722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unit2_mydb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数据库中数据表。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90" y="3535971"/>
            <a:ext cx="30575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DE1F00AF-F683-47DD-9D95-E95DE799C9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3EF89C-531E-4F6F-89F7-2B4B8F67576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46DC59D-FB64-4943-A357-C007279FCBB4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3244EB-2F60-474F-9524-EF8D73375E59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F1308A-6E10-43C9-BA5C-5F07019A716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6313B99-55D5-4AF6-93E8-A2B2B4D7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338388"/>
            <a:ext cx="7208838" cy="79870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C02169-53F9-4E64-BE37-342B2FB82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2520950"/>
            <a:ext cx="6877050" cy="4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{ DESCRIBE | DESC }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  <a:r>
              <a:rPr lang="en-US" altLang="zh-CN" dirty="0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28" name="矩形 19">
            <a:extLst>
              <a:ext uri="{FF2B5EF4-FFF2-40B4-BE49-F238E27FC236}">
                <a16:creationId xmlns:a16="http://schemas.microsoft.com/office/drawing/2014/main" id="{D9612AE9-EEFE-433B-BDFF-DE0BD9B82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3471203"/>
            <a:ext cx="7221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DESCRIBE</a:t>
            </a:r>
            <a:r>
              <a:rPr lang="zh-CN" altLang="en-US" dirty="0">
                <a:latin typeface="+mn-lt"/>
                <a:cs typeface="Times New Roman" pitchFamily="18" charset="0"/>
              </a:rPr>
              <a:t>语句以简写成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DESC</a:t>
            </a:r>
            <a:r>
              <a:rPr lang="zh-CN" altLang="en-US" dirty="0">
                <a:latin typeface="+mn-lt"/>
                <a:cs typeface="Times New Roman" pitchFamily="18" charset="0"/>
              </a:rPr>
              <a:t>。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DESC</a:t>
            </a:r>
            <a:r>
              <a:rPr lang="zh-CN" altLang="en-US" dirty="0">
                <a:latin typeface="+mn-lt"/>
                <a:cs typeface="Times New Roman" pitchFamily="18" charset="0"/>
              </a:rPr>
              <a:t>可以查看数据表的字段信息也可以查看指定字段的信息。</a:t>
            </a:r>
            <a:endParaRPr lang="en-US" altLang="zh-CN" dirty="0">
              <a:latin typeface="+mn-lt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34289E-89F6-4B59-B093-C1C9FB06279E}"/>
              </a:ext>
            </a:extLst>
          </p:cNvPr>
          <p:cNvSpPr/>
          <p:nvPr/>
        </p:nvSpPr>
        <p:spPr>
          <a:xfrm>
            <a:off x="1019175" y="189357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查看数据表的字段信息</a:t>
            </a:r>
            <a:endParaRPr lang="zh-CN" altLang="zh-CN" b="1" u="sng" dirty="0">
              <a:solidFill>
                <a:srgbClr val="0070C0"/>
              </a:solidFill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47E6F24-60CE-4093-8326-096F90D173AC}"/>
              </a:ext>
            </a:extLst>
          </p:cNvPr>
          <p:cNvSpPr txBox="1"/>
          <p:nvPr/>
        </p:nvSpPr>
        <p:spPr>
          <a:xfrm>
            <a:off x="902561" y="5010278"/>
            <a:ext cx="8241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：查看数据表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字段的信息。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BF3FB316-40CE-49E2-8467-A80C162651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E02484-9D79-45DD-A4F7-E29F66D2D0B6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E89EED-D83A-48C4-AF04-9461652FF162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06E4E-D4DD-494C-8A5E-B78FFF6ADEEE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CE24F1-3391-42B0-B7EB-E7B8805E147C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5667D8-0D24-4ED2-BD8E-8CF80511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021971"/>
            <a:ext cx="6977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3" name="组合 10">
            <a:extLst>
              <a:ext uri="{FF2B5EF4-FFF2-40B4-BE49-F238E27FC236}">
                <a16:creationId xmlns:a16="http://schemas.microsoft.com/office/drawing/2014/main" id="{F4DBB97B-B07E-4CA3-910A-DEF2AAA361E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899816"/>
            <a:ext cx="655638" cy="657225"/>
            <a:chOff x="765530" y="3286093"/>
            <a:chExt cx="656530" cy="657462"/>
          </a:xfrm>
        </p:grpSpPr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CFB4FEBA-EA6B-4137-AC67-08C8FAD494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5" name="等腰三角形 12">
              <a:extLst>
                <a:ext uri="{FF2B5EF4-FFF2-40B4-BE49-F238E27FC236}">
                  <a16:creationId xmlns:a16="http://schemas.microsoft.com/office/drawing/2014/main" id="{098A4AC0-52EF-463C-B847-BE3962F9F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F2A0DD3E-9AA5-41E2-B1C3-5F6B0AC07915}"/>
              </a:ext>
            </a:extLst>
          </p:cNvPr>
          <p:cNvSpPr txBox="1"/>
          <p:nvPr/>
        </p:nvSpPr>
        <p:spPr>
          <a:xfrm>
            <a:off x="411493" y="1890431"/>
            <a:ext cx="8241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：查看数据表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字段的信息。</a:t>
            </a:r>
            <a:endParaRPr lang="zh-CN" altLang="en-US" dirty="0"/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09" y="3666453"/>
            <a:ext cx="42608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1953880D-E58C-4ABD-BCAC-40BF72E822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6715C5-5EC0-4A3A-AEB2-19E9F8270297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00B59D-8990-41F8-9877-D02FC0856AF1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75C3A3-4F68-4F93-AF6A-D63B2714A7E8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320CF95-E306-4B9E-8BC0-9D191A10CBF8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257824-B5E4-48A3-BAA8-0D810BC9E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765300"/>
            <a:ext cx="207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Field</a:t>
            </a:r>
            <a:r>
              <a:rPr lang="zh-CN" altLang="en-US">
                <a:solidFill>
                  <a:srgbClr val="000000"/>
                </a:solidFill>
              </a:rPr>
              <a:t>表示字段名称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BB7C5B-A261-48E8-AA25-DAEB0D9D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478088"/>
            <a:ext cx="276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Type</a:t>
            </a:r>
            <a:r>
              <a:rPr lang="zh-CN" altLang="en-US">
                <a:solidFill>
                  <a:srgbClr val="000000"/>
                </a:solidFill>
              </a:rPr>
              <a:t>表示字段的数据类型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F4497C-404A-4794-9BFC-E8FA7E7A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3214688"/>
            <a:ext cx="3097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Null</a:t>
            </a:r>
            <a:r>
              <a:rPr lang="zh-CN" altLang="en-US">
                <a:solidFill>
                  <a:srgbClr val="000000"/>
                </a:solidFill>
              </a:rPr>
              <a:t>表示该字段是否可以为空</a:t>
            </a:r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C941B46-89DA-41D6-8A64-47533BE94DD2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1693863"/>
            <a:ext cx="242887" cy="4195762"/>
            <a:chOff x="4437370" y="1693863"/>
            <a:chExt cx="243225" cy="4196298"/>
          </a:xfrm>
        </p:grpSpPr>
        <p:cxnSp>
          <p:nvCxnSpPr>
            <p:cNvPr id="44044" name="直接连接符 24">
              <a:extLst>
                <a:ext uri="{FF2B5EF4-FFF2-40B4-BE49-F238E27FC236}">
                  <a16:creationId xmlns:a16="http://schemas.microsoft.com/office/drawing/2014/main" id="{C39969FC-F670-401D-B57D-6FFA0433A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1807" y="1693863"/>
              <a:ext cx="0" cy="4196298"/>
            </a:xfrm>
            <a:prstGeom prst="line">
              <a:avLst/>
            </a:prstGeom>
            <a:noFill/>
            <a:ln w="28575" algn="ctr">
              <a:solidFill>
                <a:srgbClr val="BED1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45" name="椭圆 26">
              <a:extLst>
                <a:ext uri="{FF2B5EF4-FFF2-40B4-BE49-F238E27FC236}">
                  <a16:creationId xmlns:a16="http://schemas.microsoft.com/office/drawing/2014/main" id="{7C638BB2-8569-43B4-977E-55AA06A6A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334" y="1838150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4046" name="椭圆 31">
              <a:extLst>
                <a:ext uri="{FF2B5EF4-FFF2-40B4-BE49-F238E27FC236}">
                  <a16:creationId xmlns:a16="http://schemas.microsoft.com/office/drawing/2014/main" id="{0A9AB865-CA7B-4554-B9C8-2A934FF0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334" y="2574334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4047" name="椭圆 32">
              <a:extLst>
                <a:ext uri="{FF2B5EF4-FFF2-40B4-BE49-F238E27FC236}">
                  <a16:creationId xmlns:a16="http://schemas.microsoft.com/office/drawing/2014/main" id="{BC044DC4-2A1C-4CCD-9005-8C976A07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352" y="3296057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4048" name="椭圆 33">
              <a:extLst>
                <a:ext uri="{FF2B5EF4-FFF2-40B4-BE49-F238E27FC236}">
                  <a16:creationId xmlns:a16="http://schemas.microsoft.com/office/drawing/2014/main" id="{BCFFCE6C-62EE-4CDF-BECA-7AC8EE458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370" y="4014852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4049" name="椭圆 34">
              <a:extLst>
                <a:ext uri="{FF2B5EF4-FFF2-40B4-BE49-F238E27FC236}">
                  <a16:creationId xmlns:a16="http://schemas.microsoft.com/office/drawing/2014/main" id="{C82FC6EB-908D-41D1-B738-CCFE48AB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019" y="4740596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4050" name="椭圆 35">
              <a:extLst>
                <a:ext uri="{FF2B5EF4-FFF2-40B4-BE49-F238E27FC236}">
                  <a16:creationId xmlns:a16="http://schemas.microsoft.com/office/drawing/2014/main" id="{B65E6791-330E-4F00-890E-C88F53A1E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019" y="5411473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C14A9E17-E2C3-42B0-8CC5-576E768B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49788"/>
            <a:ext cx="345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Default</a:t>
            </a:r>
            <a:r>
              <a:rPr lang="zh-CN" altLang="en-US">
                <a:solidFill>
                  <a:srgbClr val="000000"/>
                </a:solidFill>
              </a:rPr>
              <a:t>表示该字段是否有默认值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8E1A1D-DB7A-4205-9A51-17F02EAFA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3924300"/>
            <a:ext cx="2763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Key</a:t>
            </a:r>
            <a:r>
              <a:rPr lang="zh-CN" altLang="en-US">
                <a:solidFill>
                  <a:srgbClr val="000000"/>
                </a:solidFill>
              </a:rPr>
              <a:t>表示该字段是否已设置了索引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097C828-4CC2-4A9E-8EEA-CECBF40CA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5372100"/>
            <a:ext cx="2767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Extra</a:t>
            </a:r>
            <a:r>
              <a:rPr lang="zh-CN" altLang="en-US">
                <a:solidFill>
                  <a:srgbClr val="000000"/>
                </a:solidFill>
              </a:rPr>
              <a:t>表示获取到的与该字段相关的附加信息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858F8E-2311-48CF-A7F7-75288A892C18}"/>
              </a:ext>
            </a:extLst>
          </p:cNvPr>
          <p:cNvSpPr/>
          <p:nvPr/>
        </p:nvSpPr>
        <p:spPr>
          <a:xfrm>
            <a:off x="1019175" y="1893577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字段信息解析</a:t>
            </a:r>
            <a:endParaRPr lang="zh-CN" altLang="zh-CN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210BB894-4E79-43BA-AFD2-9571DFBC58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9F023A0-BFD1-4214-A9EE-B2DC063E36BE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AE4851-FDB8-4D5E-A569-786269604E47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7068A3-7419-4AE8-B6DC-C27C5EBF1EDD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EDBCA2B-B60D-4B18-8C22-67648B74DD58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917B74-D006-45B4-A679-E0B1B9C4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3259154"/>
            <a:ext cx="7689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3" name="组合 10">
            <a:extLst>
              <a:ext uri="{FF2B5EF4-FFF2-40B4-BE49-F238E27FC236}">
                <a16:creationId xmlns:a16="http://schemas.microsoft.com/office/drawing/2014/main" id="{CA82D1B2-933B-47EE-BF1C-9F10CDCA8D14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566931"/>
            <a:ext cx="655638" cy="657225"/>
            <a:chOff x="765530" y="3286093"/>
            <a:chExt cx="656530" cy="657462"/>
          </a:xfrm>
        </p:grpSpPr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AD613F4C-C252-496A-BD96-29B56F0D01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5" name="等腰三角形 12">
              <a:extLst>
                <a:ext uri="{FF2B5EF4-FFF2-40B4-BE49-F238E27FC236}">
                  <a16:creationId xmlns:a16="http://schemas.microsoft.com/office/drawing/2014/main" id="{3B033651-0689-4C16-BCF2-963123C3C4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426D3755-8CA7-4A2F-B5B4-16F80B1782E2}"/>
              </a:ext>
            </a:extLst>
          </p:cNvPr>
          <p:cNvSpPr txBox="1"/>
          <p:nvPr/>
        </p:nvSpPr>
        <p:spPr>
          <a:xfrm>
            <a:off x="411493" y="1890431"/>
            <a:ext cx="8241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：查看数据表的数据。</a:t>
            </a:r>
            <a:endParaRPr lang="zh-CN" altLang="en-US" dirty="0"/>
          </a:p>
        </p:txBody>
      </p:sp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44" y="4068091"/>
            <a:ext cx="2368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42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686E60FD-418E-43E0-89C2-1F49693FFE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45DD320-1067-40A8-8E9F-441D6695D30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E65078-853E-4B20-97EB-2C171C50A95F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68B388-CC97-48A9-8E35-CD2C88D4ECFF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253269-A86E-4009-B939-02D455D5DB94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8927605-9127-420E-AC95-0F81D81B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381250"/>
            <a:ext cx="7208838" cy="185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6DC7DC-CCD6-4DAF-8026-33E4CC11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2520950"/>
            <a:ext cx="68770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# </a:t>
            </a:r>
            <a:r>
              <a:rPr lang="zh-CN" altLang="en-US" dirty="0">
                <a:latin typeface="+mn-lt"/>
                <a:cs typeface="Times New Roman" pitchFamily="18" charset="0"/>
              </a:rPr>
              <a:t>语法格式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 dirty="0">
                <a:latin typeface="+mn-lt"/>
                <a:cs typeface="Times New Roman" pitchFamily="18" charset="0"/>
              </a:rPr>
              <a:t>旧表名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RENAME </a:t>
            </a:r>
            <a:r>
              <a:rPr lang="en-US" altLang="zh-CN" dirty="0">
                <a:latin typeface="+mn-lt"/>
                <a:cs typeface="Times New Roman" pitchFamily="18" charset="0"/>
              </a:rPr>
              <a:t>[TO|AS] </a:t>
            </a:r>
            <a:r>
              <a:rPr lang="zh-CN" altLang="en-US" dirty="0">
                <a:latin typeface="+mn-lt"/>
                <a:cs typeface="Times New Roman" pitchFamily="18" charset="0"/>
              </a:rPr>
              <a:t>新表名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# </a:t>
            </a:r>
            <a:r>
              <a:rPr lang="zh-CN" altLang="en-US" dirty="0">
                <a:latin typeface="+mn-lt"/>
                <a:cs typeface="Times New Roman" pitchFamily="18" charset="0"/>
              </a:rPr>
              <a:t>语法格式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RENAME TABLE </a:t>
            </a:r>
            <a:r>
              <a:rPr lang="zh-CN" altLang="en-US" dirty="0">
                <a:latin typeface="+mn-lt"/>
                <a:cs typeface="Times New Roman" pitchFamily="18" charset="0"/>
              </a:rPr>
              <a:t>旧表名</a:t>
            </a:r>
            <a:r>
              <a:rPr lang="en-US" altLang="zh-CN" dirty="0">
                <a:latin typeface="+mn-lt"/>
                <a:cs typeface="Times New Roman" pitchFamily="18" charset="0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TO </a:t>
            </a:r>
            <a:r>
              <a:rPr lang="zh-CN" altLang="en-US" dirty="0">
                <a:latin typeface="+mn-lt"/>
                <a:cs typeface="Times New Roman" pitchFamily="18" charset="0"/>
              </a:rPr>
              <a:t>新表名</a:t>
            </a:r>
            <a:r>
              <a:rPr lang="en-US" altLang="zh-CN" dirty="0">
                <a:latin typeface="+mn-lt"/>
                <a:cs typeface="Times New Roman" pitchFamily="18" charset="0"/>
              </a:rPr>
              <a:t>1[, </a:t>
            </a:r>
            <a:r>
              <a:rPr lang="zh-CN" altLang="en-US" dirty="0">
                <a:latin typeface="+mn-lt"/>
                <a:cs typeface="Times New Roman" pitchFamily="18" charset="0"/>
              </a:rPr>
              <a:t>旧表名</a:t>
            </a:r>
            <a:r>
              <a:rPr lang="en-US" altLang="zh-CN" dirty="0">
                <a:latin typeface="+mn-lt"/>
                <a:cs typeface="Times New Roman" pitchFamily="18" charset="0"/>
              </a:rPr>
              <a:t>2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TO </a:t>
            </a:r>
            <a:r>
              <a:rPr lang="zh-CN" altLang="en-US" dirty="0">
                <a:latin typeface="+mn-lt"/>
                <a:cs typeface="Times New Roman" pitchFamily="18" charset="0"/>
              </a:rPr>
              <a:t>新表名</a:t>
            </a:r>
            <a:r>
              <a:rPr lang="en-US" altLang="zh-CN" dirty="0">
                <a:latin typeface="+mn-lt"/>
                <a:cs typeface="Times New Roman" pitchFamily="18" charset="0"/>
              </a:rPr>
              <a:t>2] ...</a:t>
            </a:r>
          </a:p>
        </p:txBody>
      </p:sp>
      <p:sp>
        <p:nvSpPr>
          <p:cNvPr id="13" name="矩形 19">
            <a:extLst>
              <a:ext uri="{FF2B5EF4-FFF2-40B4-BE49-F238E27FC236}">
                <a16:creationId xmlns:a16="http://schemas.microsoft.com/office/drawing/2014/main" id="{104EDF17-BA75-47CE-820E-B34177E2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4343400"/>
            <a:ext cx="72215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ALTER TABLE…RENAME</a:t>
            </a:r>
            <a:r>
              <a:rPr lang="zh-CN" altLang="en-US" dirty="0">
                <a:latin typeface="+mn-lt"/>
                <a:cs typeface="Times New Roman" pitchFamily="18" charset="0"/>
              </a:rPr>
              <a:t>后的</a:t>
            </a:r>
            <a:r>
              <a:rPr lang="en-US" altLang="zh-CN" dirty="0">
                <a:latin typeface="+mn-lt"/>
                <a:cs typeface="Times New Roman" pitchFamily="18" charset="0"/>
              </a:rPr>
              <a:t>TO</a:t>
            </a:r>
            <a:r>
              <a:rPr lang="zh-CN" altLang="en-US" dirty="0">
                <a:latin typeface="+mn-lt"/>
                <a:cs typeface="Times New Roman" pitchFamily="18" charset="0"/>
              </a:rPr>
              <a:t>或</a:t>
            </a:r>
            <a:r>
              <a:rPr lang="en-US" altLang="zh-CN" dirty="0">
                <a:latin typeface="+mn-lt"/>
                <a:cs typeface="Times New Roman" pitchFamily="18" charset="0"/>
              </a:rPr>
              <a:t>AS</a:t>
            </a:r>
            <a:r>
              <a:rPr lang="zh-CN" altLang="en-US" dirty="0">
                <a:latin typeface="+mn-lt"/>
                <a:cs typeface="Times New Roman" pitchFamily="18" charset="0"/>
              </a:rPr>
              <a:t>可以省略。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RENAME TABLE…TO</a:t>
            </a:r>
            <a:r>
              <a:rPr lang="zh-CN" altLang="en-US" dirty="0">
                <a:latin typeface="+mn-lt"/>
                <a:cs typeface="Times New Roman" pitchFamily="18" charset="0"/>
              </a:rPr>
              <a:t>可以同时修改多个数据表的名称。</a:t>
            </a:r>
            <a:endParaRPr lang="en-US" altLang="zh-CN" dirty="0">
              <a:latin typeface="+mn-lt"/>
              <a:cs typeface="Times New Roman" pitchFamily="18" charset="0"/>
            </a:endParaRPr>
          </a:p>
        </p:txBody>
      </p:sp>
      <p:sp>
        <p:nvSpPr>
          <p:cNvPr id="14" name="矩形 40">
            <a:extLst>
              <a:ext uri="{FF2B5EF4-FFF2-40B4-BE49-F238E27FC236}">
                <a16:creationId xmlns:a16="http://schemas.microsoft.com/office/drawing/2014/main" id="{6B5E7E67-D57F-4217-B032-E4490D22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1893540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u="sng" dirty="0">
                <a:solidFill>
                  <a:srgbClr val="0D74C9"/>
                </a:solidFill>
              </a:rPr>
              <a:t>修改数据表名称</a:t>
            </a:r>
            <a:endParaRPr lang="zh-CN" altLang="zh-CN" b="1" u="sng" dirty="0">
              <a:solidFill>
                <a:srgbClr val="0D74C9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3F029B9-BC18-4B66-B987-148F26345DAC}"/>
              </a:ext>
            </a:extLst>
          </p:cNvPr>
          <p:cNvSpPr txBox="1"/>
          <p:nvPr/>
        </p:nvSpPr>
        <p:spPr>
          <a:xfrm>
            <a:off x="741793" y="5563257"/>
            <a:ext cx="8241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：用不同的方法修改数据表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表名。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112373-F1AF-4902-A5E4-5BDC4B48ED56}"/>
              </a:ext>
            </a:extLst>
          </p:cNvPr>
          <p:cNvSpPr txBox="1"/>
          <p:nvPr/>
        </p:nvSpPr>
        <p:spPr>
          <a:xfrm>
            <a:off x="902652" y="5943960"/>
            <a:ext cx="7499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① </a:t>
            </a:r>
            <a:r>
              <a:rPr lang="zh-CN" altLang="en-US" sz="1600" dirty="0">
                <a:latin typeface="Courier New" panose="02070309020205020404" pitchFamily="49" charset="0"/>
              </a:rPr>
              <a:t>用</a:t>
            </a:r>
            <a:r>
              <a:rPr lang="en-US" altLang="zh-CN" sz="1600" dirty="0">
                <a:latin typeface="Courier New" panose="02070309020205020404" pitchFamily="49" charset="0"/>
              </a:rPr>
              <a:t>ALTER TABLE ...</a:t>
            </a:r>
            <a:r>
              <a:rPr lang="zh-CN" altLang="en-US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</a:rPr>
              <a:t>RENAME</a:t>
            </a:r>
            <a:r>
              <a:rPr lang="zh-CN" altLang="en-US" sz="1600" dirty="0">
                <a:latin typeface="Courier New" panose="02070309020205020404" pitchFamily="49" charset="0"/>
              </a:rPr>
              <a:t>语句将表名</a:t>
            </a:r>
            <a:r>
              <a:rPr lang="en-US" altLang="zh-CN" sz="1600" dirty="0" err="1">
                <a:latin typeface="Courier New" panose="02070309020205020404" pitchFamily="49" charset="0"/>
              </a:rPr>
              <a:t>my_goods</a:t>
            </a:r>
            <a:r>
              <a:rPr lang="zh-CN" altLang="en-US" sz="1600" dirty="0">
                <a:latin typeface="Courier New" panose="02070309020205020404" pitchFamily="49" charset="0"/>
              </a:rPr>
              <a:t>修改为</a:t>
            </a:r>
            <a:r>
              <a:rPr lang="en-US" altLang="zh-CN" sz="1600" dirty="0">
                <a:latin typeface="Courier New" panose="02070309020205020404" pitchFamily="49" charset="0"/>
              </a:rPr>
              <a:t>goods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BAE0A1-9799-45CB-8D50-ACB59A88B75A}"/>
              </a:ext>
            </a:extLst>
          </p:cNvPr>
          <p:cNvSpPr txBox="1"/>
          <p:nvPr/>
        </p:nvSpPr>
        <p:spPr>
          <a:xfrm>
            <a:off x="880484" y="6261393"/>
            <a:ext cx="7498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② </a:t>
            </a:r>
            <a:r>
              <a:rPr lang="zh-CN" altLang="en-US" sz="1600" dirty="0">
                <a:latin typeface="Courier New" panose="02070309020205020404" pitchFamily="49" charset="0"/>
              </a:rPr>
              <a:t>用</a:t>
            </a:r>
            <a:r>
              <a:rPr lang="en-US" altLang="zh-CN" sz="1600" dirty="0">
                <a:latin typeface="Courier New" panose="02070309020205020404" pitchFamily="49" charset="0"/>
              </a:rPr>
              <a:t>RENAME TABLE ... TO</a:t>
            </a:r>
            <a:r>
              <a:rPr lang="zh-CN" altLang="en-US" sz="1600" dirty="0">
                <a:latin typeface="Courier New" panose="02070309020205020404" pitchFamily="49" charset="0"/>
              </a:rPr>
              <a:t>语句将表名</a:t>
            </a:r>
            <a:r>
              <a:rPr lang="en-US" altLang="zh-CN" sz="1600" dirty="0">
                <a:latin typeface="Courier New" panose="02070309020205020404" pitchFamily="49" charset="0"/>
              </a:rPr>
              <a:t>goods</a:t>
            </a:r>
            <a:r>
              <a:rPr lang="zh-CN" altLang="en-US" sz="1600" dirty="0">
                <a:latin typeface="Courier New" panose="02070309020205020404" pitchFamily="49" charset="0"/>
              </a:rPr>
              <a:t>修改为</a:t>
            </a:r>
            <a:r>
              <a:rPr lang="en-US" altLang="zh-CN" sz="1600" dirty="0" err="1">
                <a:latin typeface="Courier New" panose="02070309020205020404" pitchFamily="49" charset="0"/>
              </a:rPr>
              <a:t>my_goods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31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7F9FF8-F390-4444-8F0C-12E9AB4E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/>
              <a:t>上讲回顾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DC8059-F2B2-45AC-B215-1145224FD390}"/>
              </a:ext>
            </a:extLst>
          </p:cNvPr>
          <p:cNvSpPr/>
          <p:nvPr/>
        </p:nvSpPr>
        <p:spPr bwMode="auto">
          <a:xfrm>
            <a:off x="371475" y="1322903"/>
            <a:ext cx="8271080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数据库基础知识</a:t>
            </a:r>
            <a:endParaRPr lang="en-US" altLang="zh-CN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+mn-lt"/>
                <a:ea typeface="+mn-ea"/>
              </a:rPr>
              <a:t>MySQLMySQL</a:t>
            </a:r>
            <a:r>
              <a:rPr lang="zh-CN" altLang="en-US" dirty="0">
                <a:latin typeface="+mn-lt"/>
                <a:ea typeface="+mn-ea"/>
              </a:rPr>
              <a:t>安装与配置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+mn-lt"/>
                <a:ea typeface="+mn-ea"/>
              </a:rPr>
              <a:t>WorkBench</a:t>
            </a:r>
            <a:r>
              <a:rPr lang="zh-CN" altLang="en-US" dirty="0">
                <a:latin typeface="+mn-lt"/>
                <a:ea typeface="+mn-ea"/>
              </a:rPr>
              <a:t>图形化工具介绍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数据库操作（创建、查看、选择、删除等）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CREATE DATABASE 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SHOW DATABASES 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USE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DROP DATABASE </a:t>
            </a:r>
            <a:endParaRPr lang="zh-CN" altLang="en-US" sz="1600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dirty="0">
                <a:latin typeface="+mn-lt"/>
                <a:ea typeface="+mn-ea"/>
              </a:rPr>
              <a:t>MySQL Workbench</a:t>
            </a:r>
            <a:r>
              <a:rPr lang="zh-CN" altLang="en-US" dirty="0">
                <a:latin typeface="+mn-lt"/>
                <a:ea typeface="+mn-ea"/>
              </a:rPr>
              <a:t>的运用（数据库操作）</a:t>
            </a:r>
            <a:endParaRPr lang="en-US" altLang="zh-CN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dirty="0">
                <a:latin typeface="+mn-lt"/>
                <a:ea typeface="+mn-ea"/>
              </a:rPr>
              <a:t>Workbench</a:t>
            </a:r>
            <a:r>
              <a:rPr lang="zh-CN" altLang="en-US" dirty="0">
                <a:latin typeface="+mn-lt"/>
                <a:ea typeface="+mn-ea"/>
              </a:rPr>
              <a:t>数据导入与导出的方法。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Data Import/Restore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Data Export</a:t>
            </a:r>
          </a:p>
        </p:txBody>
      </p:sp>
    </p:spTree>
    <p:extLst>
      <p:ext uri="{BB962C8B-B14F-4D97-AF65-F5344CB8AC3E}">
        <p14:creationId xmlns:p14="http://schemas.microsoft.com/office/powerpoint/2010/main" val="166546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B883743A-498F-4833-A5DE-C8051006D3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0E6A17E-9FC1-49B0-817C-BEF33521AB04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09B516-55FC-41A6-B94F-A427AB535DEB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652301-9702-4D4F-8EB9-4E9454481041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1B367B-FB51-4C6C-91EE-F29190345765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37895" name="矩形 2">
            <a:extLst>
              <a:ext uri="{FF2B5EF4-FFF2-40B4-BE49-F238E27FC236}">
                <a16:creationId xmlns:a16="http://schemas.microsoft.com/office/drawing/2014/main" id="{E1E9C7C1-FFD7-40B4-A516-2116B23F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2772504"/>
            <a:ext cx="757025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Courier New" panose="02070309020205020404" pitchFamily="49" charset="0"/>
              </a:rPr>
              <a:t># ① </a:t>
            </a:r>
            <a:r>
              <a:rPr lang="zh-CN" altLang="en-US" sz="1400" dirty="0">
                <a:latin typeface="Courier New" panose="02070309020205020404" pitchFamily="49" charset="0"/>
              </a:rPr>
              <a:t>用</a:t>
            </a:r>
            <a:r>
              <a:rPr lang="en-US" altLang="zh-CN" sz="1400" dirty="0">
                <a:latin typeface="Courier New" panose="02070309020205020404" pitchFamily="49" charset="0"/>
              </a:rPr>
              <a:t>ALTER TABLE ...</a:t>
            </a:r>
            <a:r>
              <a:rPr lang="zh-CN" altLang="en-US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RENAME</a:t>
            </a:r>
            <a:r>
              <a:rPr lang="zh-CN" altLang="en-US" sz="1400" dirty="0">
                <a:latin typeface="Courier New" panose="02070309020205020404" pitchFamily="49" charset="0"/>
              </a:rPr>
              <a:t>语句将表名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zh-CN" altLang="en-US" sz="1400" dirty="0">
                <a:latin typeface="Courier New" panose="02070309020205020404" pitchFamily="49" charset="0"/>
              </a:rPr>
              <a:t>修改为</a:t>
            </a:r>
            <a:r>
              <a:rPr lang="en-US" altLang="zh-CN" sz="1400" dirty="0">
                <a:latin typeface="Courier New" panose="02070309020205020404" pitchFamily="49" charset="0"/>
              </a:rPr>
              <a:t>goods</a:t>
            </a:r>
            <a:r>
              <a:rPr lang="zh-CN" altLang="en-US" sz="1400" dirty="0">
                <a:latin typeface="Courier New" panose="02070309020205020404" pitchFamily="49" charset="0"/>
              </a:rPr>
              <a:t>。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ALTER TABLE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RENAME</a:t>
            </a:r>
            <a:r>
              <a:rPr lang="en-US" altLang="zh-CN" sz="1400" dirty="0">
                <a:latin typeface="Courier New" panose="02070309020205020404" pitchFamily="49" charset="0"/>
              </a:rPr>
              <a:t> goods;</a:t>
            </a:r>
            <a:endParaRPr lang="zh-CN" altLang="zh-CN" sz="1400" dirty="0">
              <a:latin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</a:rPr>
              <a:t># ② </a:t>
            </a:r>
            <a:r>
              <a:rPr lang="zh-CN" altLang="en-US" sz="1400" dirty="0">
                <a:latin typeface="Courier New" panose="02070309020205020404" pitchFamily="49" charset="0"/>
              </a:rPr>
              <a:t>用</a:t>
            </a:r>
            <a:r>
              <a:rPr lang="en-US" altLang="zh-CN" sz="1400" dirty="0">
                <a:latin typeface="Courier New" panose="02070309020205020404" pitchFamily="49" charset="0"/>
              </a:rPr>
              <a:t>RENAME TABLE ... TO</a:t>
            </a:r>
            <a:r>
              <a:rPr lang="zh-CN" altLang="en-US" sz="1400" dirty="0">
                <a:latin typeface="Courier New" panose="02070309020205020404" pitchFamily="49" charset="0"/>
              </a:rPr>
              <a:t>语句将表名</a:t>
            </a:r>
            <a:r>
              <a:rPr lang="en-US" altLang="zh-CN" sz="1400" dirty="0">
                <a:latin typeface="Courier New" panose="02070309020205020404" pitchFamily="49" charset="0"/>
              </a:rPr>
              <a:t>goods</a:t>
            </a:r>
            <a:r>
              <a:rPr lang="zh-CN" altLang="en-US" sz="1400" dirty="0">
                <a:latin typeface="Courier New" panose="02070309020205020404" pitchFamily="49" charset="0"/>
              </a:rPr>
              <a:t>修改为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zh-CN" altLang="en-US" sz="1400" dirty="0">
                <a:latin typeface="Courier New" panose="02070309020205020404" pitchFamily="49" charset="0"/>
              </a:rPr>
              <a:t>。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RENAME TABLE</a:t>
            </a:r>
            <a:r>
              <a:rPr lang="en-US" altLang="zh-CN" sz="1400" dirty="0">
                <a:latin typeface="Courier New" panose="02070309020205020404" pitchFamily="49" charset="0"/>
              </a:rPr>
              <a:t> goods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TO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zh-CN" altLang="zh-CN" sz="1400" dirty="0">
              <a:latin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25D4C6EB-4593-49A0-B715-1DD3CFE76602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040202"/>
            <a:ext cx="655638" cy="657225"/>
            <a:chOff x="765530" y="3286093"/>
            <a:chExt cx="656530" cy="657462"/>
          </a:xfrm>
        </p:grpSpPr>
        <p:sp>
          <p:nvSpPr>
            <p:cNvPr id="16" name="等腰三角形 11">
              <a:extLst>
                <a:ext uri="{FF2B5EF4-FFF2-40B4-BE49-F238E27FC236}">
                  <a16:creationId xmlns:a16="http://schemas.microsoft.com/office/drawing/2014/main" id="{1A959EF2-E349-4F21-9C36-72FA36F15C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BFAAAF18-1FC8-4130-BF5C-1024380A07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9" name="TextBox 9">
            <a:extLst>
              <a:ext uri="{FF2B5EF4-FFF2-40B4-BE49-F238E27FC236}">
                <a16:creationId xmlns:a16="http://schemas.microsoft.com/office/drawing/2014/main" id="{A8FC7F65-10C3-4520-83C1-65DE7BAEBE4E}"/>
              </a:ext>
            </a:extLst>
          </p:cNvPr>
          <p:cNvSpPr txBox="1"/>
          <p:nvPr/>
        </p:nvSpPr>
        <p:spPr>
          <a:xfrm>
            <a:off x="411493" y="1890431"/>
            <a:ext cx="8241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：用不同的方法修改数据表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89353F25-33CF-4373-A312-E2DA0C8E5D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DE7CE4-68ED-4FAC-9C13-B12C5666D794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2056DE-3B7A-481F-8941-763A27896AF3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525AA1-BE1E-42EA-9545-9F127287A20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EF01CD-2E02-44D0-AD3B-8A8EBFCBFD84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464B1AEA-DC26-4201-A96D-0013E85C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298825"/>
            <a:ext cx="157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修改字段类型</a:t>
            </a:r>
            <a:endParaRPr lang="zh-CN" altLang="zh-CN" dirty="0"/>
          </a:p>
        </p:txBody>
      </p:sp>
      <p:sp>
        <p:nvSpPr>
          <p:cNvPr id="26" name="矩形 40">
            <a:extLst>
              <a:ext uri="{FF2B5EF4-FFF2-40B4-BE49-F238E27FC236}">
                <a16:creationId xmlns:a16="http://schemas.microsoft.com/office/drawing/2014/main" id="{672E29C7-079A-4D0C-8984-F4CD2D004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244725"/>
            <a:ext cx="1347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修改字段名</a:t>
            </a:r>
            <a:endParaRPr lang="zh-CN" altLang="zh-CN" dirty="0"/>
          </a:p>
        </p:txBody>
      </p:sp>
      <p:grpSp>
        <p:nvGrpSpPr>
          <p:cNvPr id="27" name="组合 41">
            <a:extLst>
              <a:ext uri="{FF2B5EF4-FFF2-40B4-BE49-F238E27FC236}">
                <a16:creationId xmlns:a16="http://schemas.microsoft.com/office/drawing/2014/main" id="{40790FEB-0D00-4910-A792-880326621593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2584450"/>
            <a:ext cx="2947988" cy="307975"/>
            <a:chOff x="2909458" y="1448789"/>
            <a:chExt cx="2947941" cy="30876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2688F40-1135-46B9-B32F-F1FF5688984F}"/>
                </a:ext>
              </a:extLst>
            </p:cNvPr>
            <p:cNvCxnSpPr/>
            <p:nvPr/>
          </p:nvCxnSpPr>
          <p:spPr bwMode="auto">
            <a:xfrm>
              <a:off x="3230128" y="1603170"/>
              <a:ext cx="262727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十字箭头标注 28">
              <a:extLst>
                <a:ext uri="{FF2B5EF4-FFF2-40B4-BE49-F238E27FC236}">
                  <a16:creationId xmlns:a16="http://schemas.microsoft.com/office/drawing/2014/main" id="{1A509A51-F953-494A-96BE-286EF171CEC5}"/>
                </a:ext>
              </a:extLst>
            </p:cNvPr>
            <p:cNvSpPr/>
            <p:nvPr/>
          </p:nvSpPr>
          <p:spPr bwMode="auto">
            <a:xfrm>
              <a:off x="2909458" y="1448789"/>
              <a:ext cx="307970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31" name="组合 45">
            <a:extLst>
              <a:ext uri="{FF2B5EF4-FFF2-40B4-BE49-F238E27FC236}">
                <a16:creationId xmlns:a16="http://schemas.microsoft.com/office/drawing/2014/main" id="{7FF6170B-F378-4CB6-A717-4F11833BB80F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3668713"/>
            <a:ext cx="2960687" cy="307975"/>
            <a:chOff x="2909458" y="1448789"/>
            <a:chExt cx="2959811" cy="30876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A21997F-68FB-4F79-ACCF-55C1185B3EF9}"/>
                </a:ext>
              </a:extLst>
            </p:cNvPr>
            <p:cNvCxnSpPr/>
            <p:nvPr/>
          </p:nvCxnSpPr>
          <p:spPr bwMode="auto">
            <a:xfrm>
              <a:off x="3230038" y="1603168"/>
              <a:ext cx="263923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十字箭头标注 32">
              <a:extLst>
                <a:ext uri="{FF2B5EF4-FFF2-40B4-BE49-F238E27FC236}">
                  <a16:creationId xmlns:a16="http://schemas.microsoft.com/office/drawing/2014/main" id="{1AFF74CF-7D8F-4133-BBC6-A5ECC05DDA30}"/>
                </a:ext>
              </a:extLst>
            </p:cNvPr>
            <p:cNvSpPr/>
            <p:nvPr/>
          </p:nvSpPr>
          <p:spPr bwMode="auto">
            <a:xfrm>
              <a:off x="2909458" y="1448789"/>
              <a:ext cx="307884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5" name="矩形 53">
            <a:extLst>
              <a:ext uri="{FF2B5EF4-FFF2-40B4-BE49-F238E27FC236}">
                <a16:creationId xmlns:a16="http://schemas.microsoft.com/office/drawing/2014/main" id="{AEC9C6A1-6BD4-487B-8FD4-427CA4FE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4132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修改字段的位置</a:t>
            </a:r>
            <a:endParaRPr lang="zh-CN" altLang="zh-CN" dirty="0"/>
          </a:p>
        </p:txBody>
      </p:sp>
      <p:grpSp>
        <p:nvGrpSpPr>
          <p:cNvPr id="36" name="组合 54">
            <a:extLst>
              <a:ext uri="{FF2B5EF4-FFF2-40B4-BE49-F238E27FC236}">
                <a16:creationId xmlns:a16="http://schemas.microsoft.com/office/drawing/2014/main" id="{31F972FF-659E-4944-A6AC-F106BC5F7E98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4783138"/>
            <a:ext cx="2952750" cy="307975"/>
            <a:chOff x="2909458" y="1448789"/>
            <a:chExt cx="2952148" cy="308760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F6FA98-CA16-4DD1-B552-273B172215A9}"/>
                </a:ext>
              </a:extLst>
            </p:cNvPr>
            <p:cNvCxnSpPr/>
            <p:nvPr/>
          </p:nvCxnSpPr>
          <p:spPr bwMode="auto">
            <a:xfrm>
              <a:off x="3230068" y="1603168"/>
              <a:ext cx="2631538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十字箭头标注 37">
              <a:extLst>
                <a:ext uri="{FF2B5EF4-FFF2-40B4-BE49-F238E27FC236}">
                  <a16:creationId xmlns:a16="http://schemas.microsoft.com/office/drawing/2014/main" id="{E8D9CF77-0112-40E3-81D6-397A1C441A05}"/>
                </a:ext>
              </a:extLst>
            </p:cNvPr>
            <p:cNvSpPr/>
            <p:nvPr/>
          </p:nvSpPr>
          <p:spPr bwMode="auto">
            <a:xfrm>
              <a:off x="2909458" y="1448789"/>
              <a:ext cx="307912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DEC44DC-1DC7-4540-9235-C188EF68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3298825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删除字段</a:t>
            </a:r>
            <a:endParaRPr lang="zh-CN" altLang="zh-CN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3BDD5AA-99ED-44C7-867A-58933CE5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2244725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新增字段</a:t>
            </a:r>
            <a:endParaRPr lang="zh-CN" altLang="zh-CN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5335005-7896-4293-A665-AE65F9ACA4EB}"/>
              </a:ext>
            </a:extLst>
          </p:cNvPr>
          <p:cNvGrpSpPr>
            <a:grpSpLocks/>
          </p:cNvGrpSpPr>
          <p:nvPr/>
        </p:nvGrpSpPr>
        <p:grpSpPr bwMode="auto">
          <a:xfrm>
            <a:off x="5311775" y="2584450"/>
            <a:ext cx="2947988" cy="307975"/>
            <a:chOff x="2909458" y="1448789"/>
            <a:chExt cx="2947941" cy="308760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D5BBAFE-2A7D-444E-9C0E-7B37E6E75CDF}"/>
                </a:ext>
              </a:extLst>
            </p:cNvPr>
            <p:cNvCxnSpPr/>
            <p:nvPr/>
          </p:nvCxnSpPr>
          <p:spPr bwMode="auto">
            <a:xfrm>
              <a:off x="3230128" y="1603170"/>
              <a:ext cx="262727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十字箭头标注 43">
              <a:extLst>
                <a:ext uri="{FF2B5EF4-FFF2-40B4-BE49-F238E27FC236}">
                  <a16:creationId xmlns:a16="http://schemas.microsoft.com/office/drawing/2014/main" id="{DF06F02E-E558-41E0-A117-FEFA224A1A6D}"/>
                </a:ext>
              </a:extLst>
            </p:cNvPr>
            <p:cNvSpPr/>
            <p:nvPr/>
          </p:nvSpPr>
          <p:spPr bwMode="auto">
            <a:xfrm>
              <a:off x="2909458" y="1448789"/>
              <a:ext cx="307970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C9AE890-70D3-417C-BE7C-D65B6763B27E}"/>
              </a:ext>
            </a:extLst>
          </p:cNvPr>
          <p:cNvGrpSpPr>
            <a:grpSpLocks/>
          </p:cNvGrpSpPr>
          <p:nvPr/>
        </p:nvGrpSpPr>
        <p:grpSpPr bwMode="auto">
          <a:xfrm>
            <a:off x="5310188" y="3668713"/>
            <a:ext cx="2960687" cy="307975"/>
            <a:chOff x="2909458" y="1448789"/>
            <a:chExt cx="2959811" cy="308760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7A4AA59-CC18-43BF-9D32-0E8A714917A8}"/>
                </a:ext>
              </a:extLst>
            </p:cNvPr>
            <p:cNvCxnSpPr/>
            <p:nvPr/>
          </p:nvCxnSpPr>
          <p:spPr bwMode="auto">
            <a:xfrm>
              <a:off x="3230038" y="1603168"/>
              <a:ext cx="263923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十字箭头标注 47">
              <a:extLst>
                <a:ext uri="{FF2B5EF4-FFF2-40B4-BE49-F238E27FC236}">
                  <a16:creationId xmlns:a16="http://schemas.microsoft.com/office/drawing/2014/main" id="{A7E5BEC4-FA9B-4FF8-BEDF-DCC968EA778E}"/>
                </a:ext>
              </a:extLst>
            </p:cNvPr>
            <p:cNvSpPr/>
            <p:nvPr/>
          </p:nvSpPr>
          <p:spPr bwMode="auto">
            <a:xfrm>
              <a:off x="2909458" y="1448789"/>
              <a:ext cx="307884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26" grpId="0"/>
      <p:bldP spid="35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19189B1F-8D7B-420E-A513-A4B8D7AEF9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1CA26E8-2268-4962-8BC0-810694A1B469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69E3DC0-6C05-4540-B46E-7738DEF2BC71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25843E-0934-4448-92D2-54B71A315555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5E7510-1B6F-46F9-9895-CBBEBD0D13A3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B0645C5-88B8-42F1-ACA6-CAB4732F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338388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787645E-C266-4749-B04B-ACE49580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454275"/>
            <a:ext cx="6450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ALTER TABLE </a:t>
            </a:r>
            <a:r>
              <a:rPr lang="zh-CN" altLang="zh-CN" dirty="0"/>
              <a:t>数据表名 </a:t>
            </a:r>
            <a:r>
              <a:rPr lang="en-US" altLang="zh-CN" dirty="0">
                <a:solidFill>
                  <a:srgbClr val="FF0000"/>
                </a:solidFill>
              </a:rPr>
              <a:t>CHANGE </a:t>
            </a:r>
            <a:r>
              <a:rPr lang="en-US" altLang="zh-CN" dirty="0"/>
              <a:t>[COLUMN] 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旧字段名 新字段名 字段类型</a:t>
            </a:r>
            <a:r>
              <a:rPr lang="en-US" altLang="zh-CN" dirty="0"/>
              <a:t> [</a:t>
            </a:r>
            <a:r>
              <a:rPr lang="zh-CN" altLang="zh-CN" dirty="0"/>
              <a:t>字段属性</a:t>
            </a:r>
            <a:r>
              <a:rPr lang="en-US" altLang="zh-CN" dirty="0"/>
              <a:t>];</a:t>
            </a:r>
            <a:endParaRPr lang="zh-CN" altLang="zh-CN" dirty="0"/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A0809AC8-6865-4678-A5BA-54304E789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3690938"/>
            <a:ext cx="65452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旧字段名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”指的是字段修改前的名称。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新字段名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”指的是字段修改后的名称。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”表示新字段名的数据类型，不能为空，</a:t>
            </a:r>
            <a:r>
              <a:rPr lang="zh-CN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即使与旧字段的数据类型相同，也必须重新设置。</a:t>
            </a:r>
            <a:endParaRPr lang="en-US" altLang="zh-C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9023E7-5B9E-425F-A7F7-407D8FA7082B}"/>
              </a:ext>
            </a:extLst>
          </p:cNvPr>
          <p:cNvSpPr/>
          <p:nvPr/>
        </p:nvSpPr>
        <p:spPr>
          <a:xfrm>
            <a:off x="1162050" y="18938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修改字段名</a:t>
            </a:r>
            <a:endParaRPr lang="zh-CN" altLang="zh-CN" b="1" u="sng" dirty="0">
              <a:solidFill>
                <a:srgbClr val="0070C0"/>
              </a:solidFill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7DC4C7A1-D78C-4CC3-A09C-214930F9825D}"/>
              </a:ext>
            </a:extLst>
          </p:cNvPr>
          <p:cNvSpPr txBox="1"/>
          <p:nvPr/>
        </p:nvSpPr>
        <p:spPr>
          <a:xfrm>
            <a:off x="902561" y="5902268"/>
            <a:ext cx="8241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数据表中字段名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description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297E1E10-24FB-49F0-8D53-6152C956B6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EA266CB-04AF-4BA1-81E8-5B147A45446E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D44BDB4-BA82-4375-958D-E5834DD6F49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3B124C-2F62-4CB7-A8BA-5C4D5A9853A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6614F8-1897-43EB-8DA1-FFE170345DC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52231" name="矩形 2">
            <a:extLst>
              <a:ext uri="{FF2B5EF4-FFF2-40B4-BE49-F238E27FC236}">
                <a16:creationId xmlns:a16="http://schemas.microsoft.com/office/drawing/2014/main" id="{7BA77588-8E1E-48D3-810A-6F540146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097" y="3312739"/>
            <a:ext cx="7278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ALTER TABLE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CHANGE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description des VARCHAR(255)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96BA726A-5289-4503-875A-A58DA29F70E7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45737"/>
            <a:ext cx="655638" cy="657225"/>
            <a:chOff x="765530" y="3286093"/>
            <a:chExt cx="656530" cy="657462"/>
          </a:xfrm>
        </p:grpSpPr>
        <p:sp>
          <p:nvSpPr>
            <p:cNvPr id="17" name="等腰三角形 11">
              <a:extLst>
                <a:ext uri="{FF2B5EF4-FFF2-40B4-BE49-F238E27FC236}">
                  <a16:creationId xmlns:a16="http://schemas.microsoft.com/office/drawing/2014/main" id="{5DE003E7-B2C6-4FFE-9B3C-EC4DC746C4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8ACAEA2B-F023-4F13-98FD-9553E5CF4B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9" name="TextBox 9">
            <a:extLst>
              <a:ext uri="{FF2B5EF4-FFF2-40B4-BE49-F238E27FC236}">
                <a16:creationId xmlns:a16="http://schemas.microsoft.com/office/drawing/2014/main" id="{CA6BD123-9E3E-48F1-B1F5-B08F45EC6BC1}"/>
              </a:ext>
            </a:extLst>
          </p:cNvPr>
          <p:cNvSpPr txBox="1"/>
          <p:nvPr/>
        </p:nvSpPr>
        <p:spPr>
          <a:xfrm>
            <a:off x="411493" y="1890431"/>
            <a:ext cx="8241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数据表中字段名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description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87" y="4205947"/>
            <a:ext cx="39052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B18A451B-5D2A-4D62-BF4A-A5A97278D3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82892EC-B57A-42E5-8CEF-25D73C1D60A3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8816E0-90DB-4BB5-BBC2-5F4326490A7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F565D-6B03-48F4-B961-576585171E8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155B3E-8ACC-413E-A7C5-EC068B3C0578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9B92FAB3-5819-410C-A1CA-AC2FFEDB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69" y="2338388"/>
            <a:ext cx="7563844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96003706-1253-4141-BFF6-0794C4E1B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764" y="2698750"/>
            <a:ext cx="7516649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MODIFY </a:t>
            </a:r>
            <a:r>
              <a:rPr lang="en-US" altLang="zh-CN" dirty="0">
                <a:latin typeface="+mn-lt"/>
                <a:cs typeface="Times New Roman" pitchFamily="18" charset="0"/>
              </a:rPr>
              <a:t>[COLUMN]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 新类型 </a:t>
            </a:r>
            <a:r>
              <a:rPr lang="en-US" altLang="zh-CN" dirty="0">
                <a:latin typeface="+mn-lt"/>
                <a:cs typeface="Times New Roman" pitchFamily="18" charset="0"/>
              </a:rPr>
              <a:t>[</a:t>
            </a:r>
            <a:r>
              <a:rPr lang="zh-CN" altLang="en-US" dirty="0">
                <a:latin typeface="+mn-lt"/>
                <a:cs typeface="Times New Roman" pitchFamily="18" charset="0"/>
              </a:rPr>
              <a:t>字段属性</a:t>
            </a:r>
            <a:r>
              <a:rPr lang="en-US" altLang="zh-CN" dirty="0">
                <a:latin typeface="+mn-lt"/>
                <a:cs typeface="Times New Roman" pitchFamily="18" charset="0"/>
              </a:rPr>
              <a:t>];</a:t>
            </a: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58A251E3-41E2-4AE6-9B09-F2498C26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69" y="3871053"/>
            <a:ext cx="77057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在</a:t>
            </a:r>
            <a:r>
              <a:rPr lang="en-US" altLang="zh-CN" dirty="0">
                <a:latin typeface="+mn-lt"/>
                <a:cs typeface="Times New Roman" pitchFamily="18" charset="0"/>
              </a:rPr>
              <a:t>MySQL</a:t>
            </a:r>
            <a:r>
              <a:rPr lang="zh-CN" altLang="en-US" dirty="0">
                <a:latin typeface="+mn-lt"/>
                <a:cs typeface="Times New Roman" pitchFamily="18" charset="0"/>
              </a:rPr>
              <a:t>中仅修改数据表中的字段类型，通常使用</a:t>
            </a:r>
            <a:r>
              <a:rPr lang="en-US" altLang="zh-CN" dirty="0">
                <a:latin typeface="+mn-lt"/>
                <a:cs typeface="Times New Roman" pitchFamily="18" charset="0"/>
              </a:rPr>
              <a:t>MODIFY</a:t>
            </a:r>
            <a:r>
              <a:rPr lang="zh-CN" altLang="en-US" dirty="0">
                <a:latin typeface="+mn-lt"/>
                <a:cs typeface="Times New Roman" pitchFamily="18" charset="0"/>
              </a:rPr>
              <a:t>实现。</a:t>
            </a:r>
            <a:endParaRPr lang="en-US" altLang="zh-CN" dirty="0">
              <a:latin typeface="+mn-lt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24DF3C-687F-419B-B3E8-10F720E4BF81}"/>
              </a:ext>
            </a:extLst>
          </p:cNvPr>
          <p:cNvSpPr/>
          <p:nvPr/>
        </p:nvSpPr>
        <p:spPr>
          <a:xfrm>
            <a:off x="1089069" y="18938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修改字段类型</a:t>
            </a:r>
            <a:endParaRPr lang="zh-CN" altLang="zh-CN" b="1" u="sng" dirty="0">
              <a:solidFill>
                <a:srgbClr val="0070C0"/>
              </a:solidFill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B9B29494-C7E6-44CF-B7FD-DC3DA58A29C8}"/>
              </a:ext>
            </a:extLst>
          </p:cNvPr>
          <p:cNvSpPr txBox="1"/>
          <p:nvPr/>
        </p:nvSpPr>
        <p:spPr>
          <a:xfrm>
            <a:off x="665165" y="4764058"/>
            <a:ext cx="8478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字段的类型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6F320A52-4BD6-4E00-9BB0-AFF11B4DED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DA5867-3C38-434E-B9E2-47E987DEC252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AA7F0-3CB1-4B44-AA51-D58BA26E1D9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6A99FE-A633-41DC-ABF2-351292B1CAE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4FFBF0-FB46-4241-A5E0-08D10228FB76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54279" name="矩形 2">
            <a:extLst>
              <a:ext uri="{FF2B5EF4-FFF2-40B4-BE49-F238E27FC236}">
                <a16:creationId xmlns:a16="http://schemas.microsoft.com/office/drawing/2014/main" id="{4278FA05-3F06-4CC9-A9C6-D8C8F274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16" y="3656428"/>
            <a:ext cx="5646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ALTER TABLE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des CHAR(255);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 des;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6" name="组合 10">
            <a:extLst>
              <a:ext uri="{FF2B5EF4-FFF2-40B4-BE49-F238E27FC236}">
                <a16:creationId xmlns:a16="http://schemas.microsoft.com/office/drawing/2014/main" id="{524D8C54-391F-4C1D-80E5-46C0A28181AB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589426"/>
            <a:ext cx="655638" cy="657225"/>
            <a:chOff x="765530" y="3286093"/>
            <a:chExt cx="656530" cy="657462"/>
          </a:xfrm>
        </p:grpSpPr>
        <p:sp>
          <p:nvSpPr>
            <p:cNvPr id="17" name="等腰三角形 11">
              <a:extLst>
                <a:ext uri="{FF2B5EF4-FFF2-40B4-BE49-F238E27FC236}">
                  <a16:creationId xmlns:a16="http://schemas.microsoft.com/office/drawing/2014/main" id="{6141CF72-8FA8-416A-A51E-8A2EC8D17E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7980840A-D226-448A-BFA7-4DA91733ED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9" name="TextBox 9">
            <a:extLst>
              <a:ext uri="{FF2B5EF4-FFF2-40B4-BE49-F238E27FC236}">
                <a16:creationId xmlns:a16="http://schemas.microsoft.com/office/drawing/2014/main" id="{71964542-503C-4542-8E20-EDF96454D497}"/>
              </a:ext>
            </a:extLst>
          </p:cNvPr>
          <p:cNvSpPr txBox="1"/>
          <p:nvPr/>
        </p:nvSpPr>
        <p:spPr>
          <a:xfrm>
            <a:off x="411493" y="1890431"/>
            <a:ext cx="8478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字段的类型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94" y="4415448"/>
            <a:ext cx="3619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7DBE9596-8337-4540-9A14-3592C05536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43B575A-B084-4E64-B6DB-37DB5A008D49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F36FCE-A7B4-4F89-B080-CB6DEFD11827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F0953D-77D8-4FA2-8EAC-CD85B05AB37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2A5C56-2530-4CE9-AB64-C7EC520D041B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3EE04CB9-FBF3-40CA-8AB8-2AFFC3CD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2338388"/>
            <a:ext cx="8347075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3CFE90-D60B-4FF7-8D8D-C987689D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54275"/>
            <a:ext cx="8101013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ALTER TABLE </a:t>
            </a:r>
            <a:r>
              <a:rPr lang="zh-CN" altLang="en-US" dirty="0"/>
              <a:t>数据表名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MODIFY </a:t>
            </a:r>
            <a:r>
              <a:rPr lang="en-US" altLang="zh-CN" dirty="0"/>
              <a:t>[COLUMN]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字段名</a:t>
            </a:r>
            <a:r>
              <a:rPr lang="en-US" altLang="zh-CN" dirty="0"/>
              <a:t>1 </a:t>
            </a:r>
            <a:r>
              <a:rPr lang="zh-CN" altLang="en-US" dirty="0"/>
              <a:t>数据类型 </a:t>
            </a:r>
            <a:r>
              <a:rPr lang="en-US" altLang="zh-CN" dirty="0"/>
              <a:t>[</a:t>
            </a:r>
            <a:r>
              <a:rPr lang="zh-CN" altLang="en-US" dirty="0"/>
              <a:t>字段属性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0000"/>
                </a:solidFill>
              </a:rPr>
              <a:t>[FIRST |AFTER </a:t>
            </a:r>
            <a:r>
              <a:rPr lang="zh-CN" altLang="en-US" dirty="0">
                <a:solidFill>
                  <a:srgbClr val="FF0000"/>
                </a:solidFill>
              </a:rPr>
              <a:t>字段名</a:t>
            </a:r>
            <a:r>
              <a:rPr lang="en-US" altLang="zh-CN" dirty="0">
                <a:solidFill>
                  <a:srgbClr val="FF0000"/>
                </a:solidFill>
              </a:rPr>
              <a:t>2];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FE0ADF48-79AB-4B8E-80DF-448C85BBA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690938"/>
            <a:ext cx="816292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FIRST</a:t>
            </a:r>
            <a:r>
              <a:rPr lang="zh-CN" altLang="en-US" dirty="0">
                <a:latin typeface="+mn-lt"/>
                <a:cs typeface="Times New Roman" pitchFamily="18" charset="0"/>
              </a:rPr>
              <a:t>：表示将字段名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调整为数据表的第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个字段。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AFTER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：表示将字段名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插入到字段名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的后面。</a:t>
            </a:r>
            <a:endParaRPr lang="en-US" altLang="zh-CN" dirty="0">
              <a:latin typeface="+mn-lt"/>
              <a:cs typeface="Times New Roman" pitchFamily="18" charset="0"/>
            </a:endParaRPr>
          </a:p>
        </p:txBody>
      </p:sp>
      <p:sp>
        <p:nvSpPr>
          <p:cNvPr id="11" name="矩形 53">
            <a:extLst>
              <a:ext uri="{FF2B5EF4-FFF2-40B4-BE49-F238E27FC236}">
                <a16:creationId xmlns:a16="http://schemas.microsoft.com/office/drawing/2014/main" id="{29D063E9-7248-4615-802F-22946E8EA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1920081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u="sng" dirty="0">
                <a:solidFill>
                  <a:srgbClr val="0070C0"/>
                </a:solidFill>
              </a:rPr>
              <a:t>修改字段的位置</a:t>
            </a:r>
            <a:endParaRPr lang="zh-CN" altLang="zh-CN" b="1" u="sng" dirty="0">
              <a:solidFill>
                <a:srgbClr val="0070C0"/>
              </a:solidFill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7AF95860-05DA-451A-BE7E-C44ABA2AC641}"/>
              </a:ext>
            </a:extLst>
          </p:cNvPr>
          <p:cNvSpPr txBox="1"/>
          <p:nvPr/>
        </p:nvSpPr>
        <p:spPr>
          <a:xfrm>
            <a:off x="450221" y="5175250"/>
            <a:ext cx="824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表中字段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移动到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字段后。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build="p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D29ED986-48A8-475C-AA5F-9138020902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344ECA-1A06-4470-9A12-E5137D88F0A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A2081B1-F97E-4E71-AB80-4CBAB000D1ED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84A231-DF1A-4C4F-9D07-8849BC69E66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9A7B2B-B71D-4EC4-B8C7-F408EF241388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56328" name="矩形 4">
            <a:extLst>
              <a:ext uri="{FF2B5EF4-FFF2-40B4-BE49-F238E27FC236}">
                <a16:creationId xmlns:a16="http://schemas.microsoft.com/office/drawing/2014/main" id="{F3821B1A-5390-4840-9C87-B9001A6F2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276" y="3337917"/>
            <a:ext cx="7283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ALTER TABLE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des CHAR(255)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AFTER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name</a:t>
            </a:r>
            <a:r>
              <a:rPr lang="en-US" altLang="zh-CN" sz="1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/>
                <a:ea typeface="宋体"/>
                <a:cs typeface="宋体"/>
              </a:rPr>
              <a:t>DESC</a:t>
            </a:r>
            <a:r>
              <a:rPr lang="en-US" altLang="zh-CN" sz="1400" dirty="0">
                <a:latin typeface="Courier New"/>
                <a:ea typeface="宋体"/>
                <a:cs typeface="宋体"/>
              </a:rPr>
              <a:t> </a:t>
            </a:r>
            <a:r>
              <a:rPr lang="en-US" altLang="zh-CN" sz="1400" dirty="0" err="1">
                <a:latin typeface="Courier New"/>
                <a:ea typeface="宋体"/>
                <a:cs typeface="宋体"/>
              </a:rPr>
              <a:t>my_goods</a:t>
            </a:r>
            <a:r>
              <a:rPr lang="en-US" altLang="zh-CN" sz="1400" dirty="0">
                <a:latin typeface="Courier New"/>
                <a:ea typeface="宋体"/>
                <a:cs typeface="宋体"/>
              </a:rPr>
              <a:t>;</a:t>
            </a:r>
            <a:endParaRPr lang="zh-CN" altLang="zh-CN" sz="1400" dirty="0">
              <a:latin typeface="Courier New"/>
              <a:ea typeface="宋体"/>
              <a:cs typeface="宋体"/>
            </a:endParaRP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A4B4E75F-CA14-403C-8032-53B91D8F3332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70915"/>
            <a:ext cx="655638" cy="657225"/>
            <a:chOff x="765530" y="3286093"/>
            <a:chExt cx="656530" cy="657462"/>
          </a:xfrm>
        </p:grpSpPr>
        <p:sp>
          <p:nvSpPr>
            <p:cNvPr id="17" name="等腰三角形 11">
              <a:extLst>
                <a:ext uri="{FF2B5EF4-FFF2-40B4-BE49-F238E27FC236}">
                  <a16:creationId xmlns:a16="http://schemas.microsoft.com/office/drawing/2014/main" id="{6AF5B304-0806-4F22-8D0F-322750C354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6CDFA6F0-DD75-4144-8458-726FD8BE38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9" name="TextBox 9">
            <a:extLst>
              <a:ext uri="{FF2B5EF4-FFF2-40B4-BE49-F238E27FC236}">
                <a16:creationId xmlns:a16="http://schemas.microsoft.com/office/drawing/2014/main" id="{3BF1A95D-E682-4BFF-9F2B-7B4A4B83F38B}"/>
              </a:ext>
            </a:extLst>
          </p:cNvPr>
          <p:cNvSpPr txBox="1"/>
          <p:nvPr/>
        </p:nvSpPr>
        <p:spPr>
          <a:xfrm>
            <a:off x="411493" y="1890431"/>
            <a:ext cx="824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表中字段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移动到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字段后。</a:t>
            </a:r>
            <a:endParaRPr lang="zh-CN" altLang="en-US" dirty="0"/>
          </a:p>
        </p:txBody>
      </p:sp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71" y="4097264"/>
            <a:ext cx="38100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A4CD4ADA-E28F-47D9-A545-3E6CE94832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E617CD-121D-445F-B40E-B537F94C8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338388"/>
            <a:ext cx="7208838" cy="2435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DAA45-CA78-46F1-AE1A-28FD0BF8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2509838"/>
            <a:ext cx="68786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# </a:t>
            </a:r>
            <a:r>
              <a:rPr lang="zh-CN" altLang="en-US" dirty="0">
                <a:latin typeface="+mn-lt"/>
                <a:cs typeface="Times New Roman" pitchFamily="18" charset="0"/>
              </a:rPr>
              <a:t>语法格式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：新增一个字段，并可指定其位置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ADD</a:t>
            </a:r>
            <a:r>
              <a:rPr lang="en-US" altLang="zh-CN" dirty="0">
                <a:latin typeface="+mn-lt"/>
                <a:cs typeface="Times New Roman" pitchFamily="18" charset="0"/>
              </a:rPr>
              <a:t> [COLUMN] </a:t>
            </a:r>
            <a:r>
              <a:rPr lang="zh-CN" altLang="en-US" dirty="0">
                <a:latin typeface="+mn-lt"/>
                <a:cs typeface="Times New Roman" pitchFamily="18" charset="0"/>
              </a:rPr>
              <a:t>新字段名 字段类型 </a:t>
            </a:r>
            <a:r>
              <a:rPr lang="en-US" altLang="zh-CN" dirty="0">
                <a:latin typeface="+mn-lt"/>
                <a:cs typeface="Times New Roman" pitchFamily="18" charset="0"/>
              </a:rPr>
              <a:t>[FIRST | AFTER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]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# </a:t>
            </a:r>
            <a:r>
              <a:rPr lang="zh-CN" altLang="en-US" dirty="0">
                <a:latin typeface="+mn-lt"/>
                <a:cs typeface="Times New Roman" pitchFamily="18" charset="0"/>
              </a:rPr>
              <a:t>语法格式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：同时新增多个字段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ADD </a:t>
            </a:r>
            <a:r>
              <a:rPr lang="en-US" altLang="zh-CN" dirty="0">
                <a:latin typeface="+mn-lt"/>
                <a:cs typeface="Times New Roman" pitchFamily="18" charset="0"/>
              </a:rPr>
              <a:t>[COLUMN] (</a:t>
            </a:r>
            <a:r>
              <a:rPr lang="zh-CN" altLang="en-US" dirty="0">
                <a:latin typeface="+mn-lt"/>
                <a:cs typeface="Times New Roman" pitchFamily="18" charset="0"/>
              </a:rPr>
              <a:t>新字段名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 </a:t>
            </a:r>
            <a:r>
              <a:rPr lang="zh-CN" altLang="en-US" dirty="0">
                <a:latin typeface="+mn-lt"/>
                <a:cs typeface="Times New Roman" pitchFamily="18" charset="0"/>
              </a:rPr>
              <a:t>字段类型</a:t>
            </a:r>
            <a:r>
              <a:rPr lang="en-US" altLang="zh-CN" dirty="0">
                <a:latin typeface="+mn-lt"/>
                <a:cs typeface="Times New Roman" pitchFamily="18" charset="0"/>
              </a:rPr>
              <a:t>1, </a:t>
            </a:r>
            <a:r>
              <a:rPr lang="zh-CN" altLang="en-US" dirty="0">
                <a:latin typeface="+mn-lt"/>
                <a:cs typeface="Times New Roman" pitchFamily="18" charset="0"/>
              </a:rPr>
              <a:t>新字段名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 </a:t>
            </a:r>
            <a:r>
              <a:rPr lang="zh-CN" altLang="en-US" dirty="0">
                <a:latin typeface="+mn-lt"/>
                <a:cs typeface="Times New Roman" pitchFamily="18" charset="0"/>
              </a:rPr>
              <a:t>字段类型</a:t>
            </a:r>
            <a:r>
              <a:rPr lang="en-US" altLang="zh-CN" dirty="0">
                <a:latin typeface="+mn-lt"/>
                <a:cs typeface="Times New Roman" pitchFamily="18" charset="0"/>
              </a:rPr>
              <a:t>2, ...)</a:t>
            </a:r>
          </a:p>
        </p:txBody>
      </p:sp>
      <p:sp>
        <p:nvSpPr>
          <p:cNvPr id="28" name="矩形 19">
            <a:extLst>
              <a:ext uri="{FF2B5EF4-FFF2-40B4-BE49-F238E27FC236}">
                <a16:creationId xmlns:a16="http://schemas.microsoft.com/office/drawing/2014/main" id="{7B55DF88-0549-445F-89C4-129D3D643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4886325"/>
            <a:ext cx="743585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在不指定位置的情况下，新增的字段默认添加到表的最后。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新增多个字段时不能指定字段的位置。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8C46DD-0770-45DE-8A28-9F7FB761C04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AB979EA-2083-4F13-9CEF-D775C7C693A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4FBB3C-5B9C-402A-B87F-DE183D48E899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D9CF01-0042-45CA-B121-2E2D69AD1604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BF2E51-8057-4F9C-B375-4EE508495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189865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u="sng">
                <a:solidFill>
                  <a:srgbClr val="0070C0"/>
                </a:solidFill>
              </a:rPr>
              <a:t>新增字段</a:t>
            </a:r>
            <a:endParaRPr lang="zh-CN" altLang="zh-CN" b="1" u="sng">
              <a:solidFill>
                <a:srgbClr val="0070C0"/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3516B56-9BBF-42A8-9100-F571B02ED2A5}"/>
              </a:ext>
            </a:extLst>
          </p:cNvPr>
          <p:cNvSpPr txBox="1"/>
          <p:nvPr/>
        </p:nvSpPr>
        <p:spPr>
          <a:xfrm>
            <a:off x="427038" y="5996126"/>
            <a:ext cx="8243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数据表字段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后新增一个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字段，表示商品的数量。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build="p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5C5EE194-BF5D-4120-B8DE-1BC9FC856C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D952B4-99DD-4467-A66F-3A08504C24D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4C9C8C-9E85-491B-BACF-F4DAFF1BA4A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646A7C-A653-4548-A5D3-7C771D7DA8DD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010932-C6E0-488B-8773-A8B7CBC27144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58375" name="矩形 1">
            <a:extLst>
              <a:ext uri="{FF2B5EF4-FFF2-40B4-BE49-F238E27FC236}">
                <a16:creationId xmlns:a16="http://schemas.microsoft.com/office/drawing/2014/main" id="{2654F077-130D-4FC8-894E-DB84FB33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3454089"/>
            <a:ext cx="593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ALTER TABLE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ADD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num INT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AFTER</a:t>
            </a:r>
            <a:r>
              <a:rPr lang="en-US" altLang="zh-CN" sz="1400" dirty="0">
                <a:latin typeface="Courier New" panose="02070309020205020404" pitchFamily="49" charset="0"/>
              </a:rPr>
              <a:t> name</a:t>
            </a:r>
            <a:r>
              <a:rPr lang="en-US" altLang="zh-CN" sz="1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/>
                <a:ea typeface="宋体"/>
              </a:rPr>
              <a:t>DESC</a:t>
            </a:r>
            <a:r>
              <a:rPr lang="en-US" altLang="zh-CN" sz="1400" dirty="0">
                <a:latin typeface="Courier New"/>
                <a:ea typeface="宋体"/>
              </a:rPr>
              <a:t> </a:t>
            </a:r>
            <a:r>
              <a:rPr lang="en-US" altLang="zh-CN" sz="1400" dirty="0" err="1">
                <a:latin typeface="Courier New"/>
                <a:ea typeface="宋体"/>
              </a:rPr>
              <a:t>my_goods</a:t>
            </a:r>
            <a:r>
              <a:rPr lang="en-US" altLang="zh-CN" sz="1400" dirty="0">
                <a:latin typeface="Courier New"/>
                <a:ea typeface="宋体"/>
              </a:rPr>
              <a:t>;</a:t>
            </a:r>
            <a:endParaRPr lang="zh-CN" altLang="zh-CN" sz="1400" dirty="0">
              <a:latin typeface="Courier New"/>
              <a:ea typeface="宋体"/>
            </a:endParaRPr>
          </a:p>
        </p:txBody>
      </p:sp>
      <p:grpSp>
        <p:nvGrpSpPr>
          <p:cNvPr id="20" name="组合 10">
            <a:extLst>
              <a:ext uri="{FF2B5EF4-FFF2-40B4-BE49-F238E27FC236}">
                <a16:creationId xmlns:a16="http://schemas.microsoft.com/office/drawing/2014/main" id="{EE9D316C-9684-47D7-95DF-6EE2BA5708BA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87087"/>
            <a:ext cx="655638" cy="657225"/>
            <a:chOff x="765530" y="3286093"/>
            <a:chExt cx="656530" cy="657462"/>
          </a:xfrm>
        </p:grpSpPr>
        <p:sp>
          <p:nvSpPr>
            <p:cNvPr id="21" name="等腰三角形 11">
              <a:extLst>
                <a:ext uri="{FF2B5EF4-FFF2-40B4-BE49-F238E27FC236}">
                  <a16:creationId xmlns:a16="http://schemas.microsoft.com/office/drawing/2014/main" id="{1575B4E6-EB72-4029-A041-B7332B930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" name="等腰三角形 12">
              <a:extLst>
                <a:ext uri="{FF2B5EF4-FFF2-40B4-BE49-F238E27FC236}">
                  <a16:creationId xmlns:a16="http://schemas.microsoft.com/office/drawing/2014/main" id="{4373248A-76AC-4B11-8D32-3C10BA33E9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6B69923F-3D31-4848-A131-AE2CE5ACA5AF}"/>
              </a:ext>
            </a:extLst>
          </p:cNvPr>
          <p:cNvSpPr txBox="1"/>
          <p:nvPr/>
        </p:nvSpPr>
        <p:spPr>
          <a:xfrm>
            <a:off x="411493" y="1890431"/>
            <a:ext cx="8243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数据表字段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后新增一个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字段，表示商品的数量。</a:t>
            </a:r>
            <a:endParaRPr lang="zh-CN" altLang="en-US" dirty="0"/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57" y="4164476"/>
            <a:ext cx="3803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C785487-037D-41BB-817A-9377EFFBF4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6147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8828A076-39FF-4A55-8BE1-617828934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  <a:extLst>
              <a:ext uri="{FF2B5EF4-FFF2-40B4-BE49-F238E27FC236}">
                <a16:creationId xmlns:a16="http://schemas.microsoft.com/office/drawing/2014/main" id="{20410418-8D82-4015-ADBF-DA154B5A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3D2DC6-F1B0-484A-980D-A169BFD1E5EE}"/>
              </a:ext>
            </a:extLst>
          </p:cNvPr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>
            <a:extLst>
              <a:ext uri="{FF2B5EF4-FFF2-40B4-BE49-F238E27FC236}">
                <a16:creationId xmlns:a16="http://schemas.microsoft.com/office/drawing/2014/main" id="{67A876B5-2284-425E-88E4-FEF4C1B5FFA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6650" y="257651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数据表操作</a:t>
            </a:r>
          </a:p>
        </p:txBody>
      </p:sp>
      <p:grpSp>
        <p:nvGrpSpPr>
          <p:cNvPr id="6151" name="组合 111">
            <a:extLst>
              <a:ext uri="{FF2B5EF4-FFF2-40B4-BE49-F238E27FC236}">
                <a16:creationId xmlns:a16="http://schemas.microsoft.com/office/drawing/2014/main" id="{F196EFA3-9EFE-4E6E-8803-57870C32F660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>
              <a:extLst>
                <a:ext uri="{FF2B5EF4-FFF2-40B4-BE49-F238E27FC236}">
                  <a16:creationId xmlns:a16="http://schemas.microsoft.com/office/drawing/2014/main" id="{227823E4-966D-4B9E-ABFB-F9B88CFF2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13D90D02-8A22-449E-A021-545418DB13C7}"/>
                  </a:ext>
                </a:extLst>
              </p:cNvPr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A5B7B524-D1D3-4E85-B9CF-8FF1977EFEFE}"/>
                  </a:ext>
                </a:extLst>
              </p:cNvPr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FEF313C9-A95D-48B1-8093-CD3F39B8807C}"/>
                </a:ext>
              </a:extLst>
            </p:cNvPr>
            <p:cNvSpPr/>
            <p:nvPr/>
          </p:nvSpPr>
          <p:spPr>
            <a:xfrm>
              <a:off x="1902458" y="2060467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>
            <a:extLst>
              <a:ext uri="{FF2B5EF4-FFF2-40B4-BE49-F238E27FC236}">
                <a16:creationId xmlns:a16="http://schemas.microsoft.com/office/drawing/2014/main" id="{ACFC7BB8-3ACD-445C-A3F5-7A841A4FB9E7}"/>
              </a:ext>
            </a:extLst>
          </p:cNvPr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62" name="组合 29">
              <a:extLst>
                <a:ext uri="{FF2B5EF4-FFF2-40B4-BE49-F238E27FC236}">
                  <a16:creationId xmlns:a16="http://schemas.microsoft.com/office/drawing/2014/main" id="{A7FCFF29-0D97-4188-A3BA-49807FD0A69D}"/>
                </a:ext>
              </a:extLst>
            </p:cNvPr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>
                <a:extLst>
                  <a:ext uri="{FF2B5EF4-FFF2-40B4-BE49-F238E27FC236}">
                    <a16:creationId xmlns:a16="http://schemas.microsoft.com/office/drawing/2014/main" id="{F1D9292E-886D-464A-AC80-13872B66A0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>
                  <a:extLst>
                    <a:ext uri="{FF2B5EF4-FFF2-40B4-BE49-F238E27FC236}">
                      <a16:creationId xmlns:a16="http://schemas.microsoft.com/office/drawing/2014/main" id="{CA276B5C-EEBC-4EC6-B205-3EA3CACDDC50}"/>
                    </a:ext>
                  </a:extLst>
                </p:cNvPr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>
                  <a:extLst>
                    <a:ext uri="{FF2B5EF4-FFF2-40B4-BE49-F238E27FC236}">
                      <a16:creationId xmlns:a16="http://schemas.microsoft.com/office/drawing/2014/main" id="{7601D390-33DD-4EB8-A6C3-0E19F085CBF8}"/>
                    </a:ext>
                  </a:extLst>
                </p:cNvPr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>
                <a:extLst>
                  <a:ext uri="{FF2B5EF4-FFF2-40B4-BE49-F238E27FC236}">
                    <a16:creationId xmlns:a16="http://schemas.microsoft.com/office/drawing/2014/main" id="{EA536815-3E8C-4602-AD4A-A3DCAF0E0F62}"/>
                  </a:ext>
                </a:extLst>
              </p:cNvPr>
              <p:cNvSpPr/>
              <p:nvPr/>
            </p:nvSpPr>
            <p:spPr>
              <a:xfrm>
                <a:off x="1923818" y="2061708"/>
                <a:ext cx="1223770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C374512-A034-4FF9-9481-AED40EA9375C}"/>
                </a:ext>
              </a:extLst>
            </p:cNvPr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>
              <a:extLst>
                <a:ext uri="{FF2B5EF4-FFF2-40B4-BE49-F238E27FC236}">
                  <a16:creationId xmlns:a16="http://schemas.microsoft.com/office/drawing/2014/main" id="{EA8F6590-BBF9-4943-84D0-8E1E2E4C0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</a:p>
          </p:txBody>
        </p:sp>
      </p:grpSp>
      <p:sp>
        <p:nvSpPr>
          <p:cNvPr id="20" name="TextBox 126">
            <a:hlinkClick r:id="rId4" action="ppaction://hlinksldjump"/>
            <a:extLst>
              <a:ext uri="{FF2B5EF4-FFF2-40B4-BE49-F238E27FC236}">
                <a16:creationId xmlns:a16="http://schemas.microsoft.com/office/drawing/2014/main" id="{A42EAC9D-2F44-4533-87F2-45B35A05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grpSp>
        <p:nvGrpSpPr>
          <p:cNvPr id="22" name="4.1">
            <a:extLst>
              <a:ext uri="{FF2B5EF4-FFF2-40B4-BE49-F238E27FC236}">
                <a16:creationId xmlns:a16="http://schemas.microsoft.com/office/drawing/2014/main" id="{BC4A5E2E-6958-48CC-B81E-46E237981193}"/>
              </a:ext>
            </a:extLst>
          </p:cNvPr>
          <p:cNvGrpSpPr>
            <a:grpSpLocks/>
          </p:cNvGrpSpPr>
          <p:nvPr/>
        </p:nvGrpSpPr>
        <p:grpSpPr bwMode="auto">
          <a:xfrm>
            <a:off x="1704975" y="3879850"/>
            <a:ext cx="5342335" cy="952500"/>
            <a:chOff x="1711765" y="1263328"/>
            <a:chExt cx="5342159" cy="952284"/>
          </a:xfrm>
        </p:grpSpPr>
        <p:grpSp>
          <p:nvGrpSpPr>
            <p:cNvPr id="23" name="组合 29">
              <a:extLst>
                <a:ext uri="{FF2B5EF4-FFF2-40B4-BE49-F238E27FC236}">
                  <a16:creationId xmlns:a16="http://schemas.microsoft.com/office/drawing/2014/main" id="{2304A8A2-CA91-417F-ADEE-C4A0431DAC94}"/>
                </a:ext>
              </a:extLst>
            </p:cNvPr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29" name="组合 31">
                <a:extLst>
                  <a:ext uri="{FF2B5EF4-FFF2-40B4-BE49-F238E27FC236}">
                    <a16:creationId xmlns:a16="http://schemas.microsoft.com/office/drawing/2014/main" id="{0B396265-5F72-4D35-9396-E508EB8AC1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>
                  <a:extLst>
                    <a:ext uri="{FF2B5EF4-FFF2-40B4-BE49-F238E27FC236}">
                      <a16:creationId xmlns:a16="http://schemas.microsoft.com/office/drawing/2014/main" id="{8E68DCFB-22BF-4E60-A9D4-C745E43CDF7B}"/>
                    </a:ext>
                  </a:extLst>
                </p:cNvPr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>
                  <a:extLst>
                    <a:ext uri="{FF2B5EF4-FFF2-40B4-BE49-F238E27FC236}">
                      <a16:creationId xmlns:a16="http://schemas.microsoft.com/office/drawing/2014/main" id="{B1E732AF-F795-4717-894E-18B4AA82B1CA}"/>
                    </a:ext>
                  </a:extLst>
                </p:cNvPr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>
                <a:extLst>
                  <a:ext uri="{FF2B5EF4-FFF2-40B4-BE49-F238E27FC236}">
                    <a16:creationId xmlns:a16="http://schemas.microsoft.com/office/drawing/2014/main" id="{069CA068-887D-4470-B093-41FA2FFC8A5E}"/>
                  </a:ext>
                </a:extLst>
              </p:cNvPr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D8363F1-3DC3-4FCB-9124-8E5C9DA90037}"/>
                </a:ext>
              </a:extLst>
            </p:cNvPr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>
              <a:extLst>
                <a:ext uri="{FF2B5EF4-FFF2-40B4-BE49-F238E27FC236}">
                  <a16:creationId xmlns:a16="http://schemas.microsoft.com/office/drawing/2014/main" id="{BE330845-EE95-49E2-8A32-18F74C2B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559" y="1286488"/>
              <a:ext cx="4336365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Workbench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的数据表操作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EB5F711C-0423-4DCE-9331-2ED949C5C9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009F784-02E5-414D-B913-903311D6B69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D299ED-FCAF-483C-AA33-B0BFA1CA21ED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45524-17E2-48DA-8915-53F6D95E580C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251BCD-B695-4102-AA7B-F11F78CF7EB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C0D1D99B-9D52-4336-A4D2-A840FC77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2338388"/>
            <a:ext cx="6858000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611F51B8-E698-4F07-932B-0E82B8C6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2698750"/>
            <a:ext cx="685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DROP </a:t>
            </a:r>
            <a:r>
              <a:rPr lang="en-US" altLang="zh-CN">
                <a:latin typeface="+mn-lt"/>
                <a:cs typeface="Times New Roman" pitchFamily="18" charset="0"/>
              </a:rPr>
              <a:t>[COLUMN] </a:t>
            </a:r>
            <a:r>
              <a:rPr lang="zh-CN" altLang="en-US"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F4E0067F-7962-4D0D-A0DE-977798875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3776663"/>
            <a:ext cx="7705725" cy="55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删除字段指的是将某个字段从数据表中删除。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4D3D14-3059-4BE5-B97C-AE54F09D1A8C}"/>
              </a:ext>
            </a:extLst>
          </p:cNvPr>
          <p:cNvSpPr/>
          <p:nvPr/>
        </p:nvSpPr>
        <p:spPr>
          <a:xfrm>
            <a:off x="1012825" y="19171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删除字段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DF72D5B-CCDE-4FDD-AD04-ECC5F8B1C2D6}"/>
              </a:ext>
            </a:extLst>
          </p:cNvPr>
          <p:cNvSpPr txBox="1"/>
          <p:nvPr/>
        </p:nvSpPr>
        <p:spPr>
          <a:xfrm>
            <a:off x="743908" y="4764058"/>
            <a:ext cx="824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B9B4324E-AFAB-4058-A9B4-79D940323B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C31A66-BE97-4723-98B2-6AF037A3125A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4E7970-603E-4296-82E3-8D4BF33DE21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9F3B49-A97F-4853-8BA8-AD004D21044F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A0BE65-1C6C-4C9E-B90C-26CA96815B6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60424" name="矩形 1">
            <a:extLst>
              <a:ext uri="{FF2B5EF4-FFF2-40B4-BE49-F238E27FC236}">
                <a16:creationId xmlns:a16="http://schemas.microsoft.com/office/drawing/2014/main" id="{D5D60E9B-541A-4A07-A663-0D1891E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7" y="3085509"/>
            <a:ext cx="4572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ALTER TABLE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DROP</a:t>
            </a:r>
            <a:r>
              <a:rPr lang="en-US" altLang="zh-CN" sz="1400" b="1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num</a:t>
            </a:r>
            <a:r>
              <a:rPr lang="en-US" altLang="zh-CN" sz="1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6" name="组合 10">
            <a:extLst>
              <a:ext uri="{FF2B5EF4-FFF2-40B4-BE49-F238E27FC236}">
                <a16:creationId xmlns:a16="http://schemas.microsoft.com/office/drawing/2014/main" id="{869E3684-E521-4C23-B724-C6AB146AE726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70601"/>
            <a:ext cx="655638" cy="657225"/>
            <a:chOff x="765530" y="3286093"/>
            <a:chExt cx="656530" cy="657462"/>
          </a:xfrm>
        </p:grpSpPr>
        <p:sp>
          <p:nvSpPr>
            <p:cNvPr id="17" name="等腰三角形 11">
              <a:extLst>
                <a:ext uri="{FF2B5EF4-FFF2-40B4-BE49-F238E27FC236}">
                  <a16:creationId xmlns:a16="http://schemas.microsoft.com/office/drawing/2014/main" id="{CE3F1B97-8BF6-4D0E-8960-1012BBFB21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D54AF1AD-6B8F-46C0-8FCD-68D5EA3058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9" name="TextBox 9">
            <a:extLst>
              <a:ext uri="{FF2B5EF4-FFF2-40B4-BE49-F238E27FC236}">
                <a16:creationId xmlns:a16="http://schemas.microsoft.com/office/drawing/2014/main" id="{822D99E3-345B-4AB4-89D6-3D2A0E52988B}"/>
              </a:ext>
            </a:extLst>
          </p:cNvPr>
          <p:cNvSpPr txBox="1"/>
          <p:nvPr/>
        </p:nvSpPr>
        <p:spPr>
          <a:xfrm>
            <a:off x="411493" y="1890431"/>
            <a:ext cx="824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字段。</a:t>
            </a:r>
            <a:endParaRPr lang="zh-CN" altLang="en-US" dirty="0"/>
          </a:p>
        </p:txBody>
      </p:sp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82" y="3880796"/>
            <a:ext cx="37909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C4C4-EBB0-485F-A591-DFC4BA7C4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数据</a:t>
            </a:r>
            <a:r>
              <a:rPr lang="zh-CN" altLang="en-US" dirty="0"/>
              <a:t>表</a:t>
            </a:r>
            <a:r>
              <a:rPr lang="zh-CN" altLang="en-US" dirty="0">
                <a:latin typeface="+mn-lt"/>
                <a:cs typeface="Times New Roman" pitchFamily="18" charset="0"/>
              </a:rPr>
              <a:t>操作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5CDEDF7-B988-4AD1-8A0A-F6F375213AEB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733DCA8-325E-4707-A2E0-898E12BDAA43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BF9A50-4213-4D84-906E-5B0261A33265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760693-6B5F-48FF-8B70-3DCF0741AF46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复制数据表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25C08A6-C7F8-4DF8-BECD-38CE1004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方法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：先复制表结构</a:t>
            </a:r>
            <a:endParaRPr lang="en-US" altLang="zh-CN" b="1" u="sng" dirty="0">
              <a:solidFill>
                <a:srgbClr val="0070C0"/>
              </a:solidFill>
            </a:endParaRPr>
          </a:p>
        </p:txBody>
      </p:sp>
      <p:sp>
        <p:nvSpPr>
          <p:cNvPr id="8" name="圆角矩形 2">
            <a:extLst>
              <a:ext uri="{FF2B5EF4-FFF2-40B4-BE49-F238E27FC236}">
                <a16:creationId xmlns:a16="http://schemas.microsoft.com/office/drawing/2014/main" id="{CA8E3BD1-A77B-4308-9691-300F8221E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001963"/>
            <a:ext cx="6450012" cy="1257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+mn-lt"/>
              <a:cs typeface="Times New Roman" pitchFamily="18" charset="0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8F08A5E-DB17-4662-8679-05F06A6A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160713"/>
            <a:ext cx="6450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CREATE </a:t>
            </a:r>
            <a:r>
              <a:rPr lang="en-US" altLang="zh-CN" dirty="0">
                <a:latin typeface="+mn-lt"/>
                <a:cs typeface="Times New Roman" pitchFamily="18" charset="0"/>
              </a:rPr>
              <a:t>[TEMPORARY]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TABLE </a:t>
            </a:r>
            <a:r>
              <a:rPr lang="en-US" altLang="zh-CN" dirty="0">
                <a:latin typeface="+mn-lt"/>
                <a:cs typeface="Times New Roman" pitchFamily="18" charset="0"/>
              </a:rPr>
              <a:t>[IF NOT EXISTS]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表名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{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LIKE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旧表名</a:t>
            </a:r>
            <a:r>
              <a:rPr lang="en-US" altLang="zh-CN" dirty="0">
                <a:latin typeface="+mn-lt"/>
                <a:cs typeface="Times New Roman" pitchFamily="18" charset="0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(LIKE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旧表名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) </a:t>
            </a:r>
            <a:r>
              <a:rPr lang="en-US" altLang="zh-CN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44B0D9-102A-429F-A09C-479F5708B7C2}"/>
              </a:ext>
            </a:extLst>
          </p:cNvPr>
          <p:cNvSpPr/>
          <p:nvPr/>
        </p:nvSpPr>
        <p:spPr>
          <a:xfrm>
            <a:off x="1152525" y="4511675"/>
            <a:ext cx="761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+mn-lt"/>
                <a:cs typeface="Times New Roman" pitchFamily="18" charset="0"/>
              </a:rPr>
              <a:t>从“旧表名”中</a:t>
            </a:r>
            <a:r>
              <a:rPr lang="zh-CN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复制一份相同的表结构</a:t>
            </a:r>
            <a:r>
              <a:rPr lang="zh-CN" altLang="zh-CN" dirty="0">
                <a:latin typeface="+mn-lt"/>
                <a:cs typeface="Times New Roman" pitchFamily="18" charset="0"/>
              </a:rPr>
              <a:t>，但</a:t>
            </a:r>
            <a:r>
              <a:rPr lang="zh-CN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不会复制表中保存的数据</a:t>
            </a:r>
            <a:r>
              <a:rPr lang="zh-CN" altLang="zh-CN" dirty="0">
                <a:latin typeface="+mn-lt"/>
                <a:cs typeface="Times New Roman" pitchFamily="18" charset="0"/>
              </a:rPr>
              <a:t>。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“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{}</a:t>
            </a:r>
            <a:r>
              <a:rPr lang="zh-CN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”</a:t>
            </a:r>
            <a:r>
              <a:rPr lang="zh-CN" altLang="zh-CN" dirty="0">
                <a:latin typeface="+mn-lt"/>
                <a:cs typeface="Times New Roman" pitchFamily="18" charset="0"/>
              </a:rPr>
              <a:t>表示语法在使用时可以任选其中一种，</a:t>
            </a:r>
            <a:r>
              <a:rPr lang="zh-CN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“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|</a:t>
            </a:r>
            <a:r>
              <a:rPr lang="zh-CN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”</a:t>
            </a:r>
            <a:r>
              <a:rPr lang="zh-CN" altLang="zh-CN" dirty="0">
                <a:latin typeface="+mn-lt"/>
                <a:cs typeface="Times New Roman" pitchFamily="18" charset="0"/>
              </a:rPr>
              <a:t>表示或的意思。</a:t>
            </a:r>
            <a:endParaRPr lang="en-US" altLang="zh-CN" dirty="0">
              <a:latin typeface="+mn-lt"/>
              <a:cs typeface="Times New Roman" pitchFamily="18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5510A80-E13E-45B0-9EC6-EFDEC1B033A7}"/>
              </a:ext>
            </a:extLst>
          </p:cNvPr>
          <p:cNvSpPr txBox="1"/>
          <p:nvPr/>
        </p:nvSpPr>
        <p:spPr>
          <a:xfrm>
            <a:off x="427038" y="5712004"/>
            <a:ext cx="84047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数据表的表结构复制到新建表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test1_goods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8" grpId="0" animBg="1"/>
      <p:bldP spid="9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1209F-18EF-4030-9827-9DD831025C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数据</a:t>
            </a:r>
            <a:r>
              <a:rPr lang="zh-CN" altLang="en-US" dirty="0"/>
              <a:t>表</a:t>
            </a:r>
            <a:r>
              <a:rPr lang="zh-CN" altLang="en-US" dirty="0">
                <a:latin typeface="+mn-lt"/>
                <a:cs typeface="Times New Roman" pitchFamily="18" charset="0"/>
              </a:rPr>
              <a:t>操作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0509F1-60F4-4229-9822-B193079A376A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C8AB81-A720-4C94-860B-64BF6E002641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B8372E-565B-42F6-86EF-1275F03B92BB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A64B5CA-C47C-4A6D-9BAF-EDC8C8A86D9B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复制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EAEF1E-C585-4967-A94A-8A1D8E4F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919" y="3078717"/>
            <a:ext cx="6026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  TABLE </a:t>
            </a:r>
            <a:r>
              <a:rPr lang="en-US" altLang="zh-CN" sz="1400" dirty="0">
                <a:latin typeface="Courier New" panose="02070309020205020404" pitchFamily="49" charset="0"/>
              </a:rPr>
              <a:t>test1_goods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LIKE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sz="1400" dirty="0">
                <a:latin typeface="Courier New" panose="02070309020205020404" pitchFamily="49" charset="0"/>
              </a:rPr>
              <a:t> test1_goods;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34141A99-825D-4678-AAA2-42D707DDEA06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011715"/>
            <a:ext cx="655638" cy="657225"/>
            <a:chOff x="765530" y="3286093"/>
            <a:chExt cx="656530" cy="657462"/>
          </a:xfrm>
        </p:grpSpPr>
        <p:sp>
          <p:nvSpPr>
            <p:cNvPr id="13" name="等腰三角形 11">
              <a:extLst>
                <a:ext uri="{FF2B5EF4-FFF2-40B4-BE49-F238E27FC236}">
                  <a16:creationId xmlns:a16="http://schemas.microsoft.com/office/drawing/2014/main" id="{1E5668A6-DBB9-4839-8463-A655CAE2F4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4" name="等腰三角形 12">
              <a:extLst>
                <a:ext uri="{FF2B5EF4-FFF2-40B4-BE49-F238E27FC236}">
                  <a16:creationId xmlns:a16="http://schemas.microsoft.com/office/drawing/2014/main" id="{F58274C3-0396-46AB-AB11-D51AF0D08C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FEC12980-101A-4A8E-A7E9-A9AD36715EE3}"/>
              </a:ext>
            </a:extLst>
          </p:cNvPr>
          <p:cNvSpPr txBox="1"/>
          <p:nvPr/>
        </p:nvSpPr>
        <p:spPr>
          <a:xfrm>
            <a:off x="411493" y="1890431"/>
            <a:ext cx="84047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数据表的表结构复制到新建表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test1_goods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zh-CN" altLang="en-US" dirty="0"/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19" y="3755000"/>
            <a:ext cx="381635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1F010-DBCA-45E7-9370-C3089CABE4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数据</a:t>
            </a:r>
            <a:r>
              <a:rPr lang="zh-CN" altLang="en-US" dirty="0"/>
              <a:t>表</a:t>
            </a:r>
            <a:r>
              <a:rPr lang="zh-CN" altLang="en-US" dirty="0">
                <a:latin typeface="+mn-lt"/>
                <a:cs typeface="Times New Roman" pitchFamily="18" charset="0"/>
              </a:rPr>
              <a:t>操作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5699DFE-A291-4D51-B6E1-5BB6914987D9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8B3CF08-C70E-4BDD-AF35-81AC33ADEA53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2145E5-7E1A-4AE1-B109-130732EF38A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4CEE111D-F4AD-4120-9915-29C2A7B2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方法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续：再复制表数据</a:t>
            </a:r>
            <a:endParaRPr lang="en-US" altLang="zh-CN" b="1" u="sng" dirty="0">
              <a:solidFill>
                <a:srgbClr val="0070C0"/>
              </a:solidFill>
            </a:endParaRPr>
          </a:p>
        </p:txBody>
      </p:sp>
      <p:sp>
        <p:nvSpPr>
          <p:cNvPr id="8" name="圆角矩形 2">
            <a:extLst>
              <a:ext uri="{FF2B5EF4-FFF2-40B4-BE49-F238E27FC236}">
                <a16:creationId xmlns:a16="http://schemas.microsoft.com/office/drawing/2014/main" id="{A18285CB-28D4-444A-8CC7-D4F622B4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001963"/>
            <a:ext cx="6450012" cy="1257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+mn-lt"/>
              <a:cs typeface="Times New Roman" pitchFamily="18" charset="0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83D131B4-500F-4EBA-85E2-DF1D4E61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160713"/>
            <a:ext cx="64500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INSERT [INTO]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  <a:r>
              <a:rPr lang="en-US" altLang="zh-CN" dirty="0">
                <a:latin typeface="+mn-lt"/>
                <a:cs typeface="Times New Roman" pitchFamily="18" charset="0"/>
              </a:rPr>
              <a:t>1 [(</a:t>
            </a:r>
            <a:r>
              <a:rPr lang="zh-CN" altLang="en-US" dirty="0">
                <a:latin typeface="+mn-lt"/>
                <a:cs typeface="Times New Roman" pitchFamily="18" charset="0"/>
              </a:rPr>
              <a:t>字段列表</a:t>
            </a:r>
            <a:r>
              <a:rPr lang="en-US" altLang="zh-CN" dirty="0">
                <a:latin typeface="+mn-lt"/>
                <a:cs typeface="Times New Roman" pitchFamily="18" charset="0"/>
              </a:rPr>
              <a:t>)]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SELECT </a:t>
            </a:r>
            <a:r>
              <a:rPr lang="en-US" altLang="zh-CN" dirty="0">
                <a:latin typeface="+mn-lt"/>
                <a:cs typeface="Times New Roman" pitchFamily="18" charset="0"/>
              </a:rPr>
              <a:t>[(</a:t>
            </a:r>
            <a:r>
              <a:rPr lang="zh-CN" altLang="en-US" dirty="0">
                <a:latin typeface="+mn-lt"/>
                <a:cs typeface="Times New Roman" pitchFamily="18" charset="0"/>
              </a:rPr>
              <a:t>字段列表</a:t>
            </a:r>
            <a:r>
              <a:rPr lang="en-US" altLang="zh-CN" dirty="0">
                <a:latin typeface="+mn-lt"/>
                <a:cs typeface="Times New Roman" pitchFamily="18" charset="0"/>
              </a:rPr>
              <a:t>)] FROM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  <a:r>
              <a:rPr lang="en-US" altLang="zh-CN" dirty="0">
                <a:latin typeface="+mn-lt"/>
                <a:cs typeface="Times New Roman" pitchFamily="18" charset="0"/>
              </a:rPr>
              <a:t>2;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ABCD113D-325B-47E2-A681-EF39A7FA4EF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复制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8664C-2C9E-421E-803D-DF58971CB34F}"/>
              </a:ext>
            </a:extLst>
          </p:cNvPr>
          <p:cNvSpPr txBox="1"/>
          <p:nvPr/>
        </p:nvSpPr>
        <p:spPr>
          <a:xfrm>
            <a:off x="706461" y="4667032"/>
            <a:ext cx="824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数据表的数据复制到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test1_goods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1F8A-6CFD-4ABC-BBFD-BB478606B1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数据</a:t>
            </a:r>
            <a:r>
              <a:rPr lang="zh-CN" altLang="en-US" dirty="0"/>
              <a:t>表</a:t>
            </a:r>
            <a:r>
              <a:rPr lang="zh-CN" altLang="en-US" dirty="0">
                <a:latin typeface="+mn-lt"/>
                <a:cs typeface="Times New Roman" pitchFamily="18" charset="0"/>
              </a:rPr>
              <a:t>操作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F47D8A-7E24-475C-90E3-242B1D53F64A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A2294F6-D990-423B-8D50-CE22D8414AC5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007681-07EF-478A-B5E1-7DD7035F2915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656FDC2-94E8-449A-9F24-78023CAAF1BD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复制数据表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440" name="矩形 5">
            <a:extLst>
              <a:ext uri="{FF2B5EF4-FFF2-40B4-BE49-F238E27FC236}">
                <a16:creationId xmlns:a16="http://schemas.microsoft.com/office/drawing/2014/main" id="{D2CF28D0-0663-4386-B306-DAE02974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83" y="3186439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"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>
                <a:latin typeface="Courier New" panose="02070309020205020404" pitchFamily="49" charset="0"/>
              </a:rPr>
              <a:t>test1_goods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test1_goods;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24" name="组合 10">
            <a:extLst>
              <a:ext uri="{FF2B5EF4-FFF2-40B4-BE49-F238E27FC236}">
                <a16:creationId xmlns:a16="http://schemas.microsoft.com/office/drawing/2014/main" id="{829830B9-5260-41D0-BEFD-EEE1002199A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011714"/>
            <a:ext cx="655638" cy="657225"/>
            <a:chOff x="765530" y="3286093"/>
            <a:chExt cx="656530" cy="657462"/>
          </a:xfrm>
        </p:grpSpPr>
        <p:sp>
          <p:nvSpPr>
            <p:cNvPr id="25" name="等腰三角形 11">
              <a:extLst>
                <a:ext uri="{FF2B5EF4-FFF2-40B4-BE49-F238E27FC236}">
                  <a16:creationId xmlns:a16="http://schemas.microsoft.com/office/drawing/2014/main" id="{EC983894-95C6-4848-B570-7CFB4DB53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等腰三角形 12">
              <a:extLst>
                <a:ext uri="{FF2B5EF4-FFF2-40B4-BE49-F238E27FC236}">
                  <a16:creationId xmlns:a16="http://schemas.microsoft.com/office/drawing/2014/main" id="{B2BB16A2-7A71-4815-9C24-B44CD802F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DDBC7288-CB20-475F-92DE-31C8651106BD}"/>
              </a:ext>
            </a:extLst>
          </p:cNvPr>
          <p:cNvSpPr txBox="1"/>
          <p:nvPr/>
        </p:nvSpPr>
        <p:spPr>
          <a:xfrm>
            <a:off x="411493" y="1890431"/>
            <a:ext cx="824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数据表的数据复制到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test1_goods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zh-CN" altLang="en-US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71" y="3958932"/>
            <a:ext cx="23939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1F010-DBCA-45E7-9370-C3089CABE4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数据</a:t>
            </a:r>
            <a:r>
              <a:rPr lang="zh-CN" altLang="en-US" dirty="0"/>
              <a:t>表</a:t>
            </a:r>
            <a:r>
              <a:rPr lang="zh-CN" altLang="en-US" dirty="0">
                <a:latin typeface="+mn-lt"/>
                <a:cs typeface="Times New Roman" pitchFamily="18" charset="0"/>
              </a:rPr>
              <a:t>操作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5699DFE-A291-4D51-B6E1-5BB6914987D9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8B3CF08-C70E-4BDD-AF35-81AC33ADEA53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2145E5-7E1A-4AE1-B109-130732EF38A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4CEE111D-F4AD-4120-9915-29C2A7B2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方法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：复制数据表（同时复制结构和数据）</a:t>
            </a:r>
            <a:endParaRPr lang="en-US" altLang="zh-CN" b="1" u="sng" dirty="0">
              <a:solidFill>
                <a:srgbClr val="0070C0"/>
              </a:solidFill>
            </a:endParaRPr>
          </a:p>
        </p:txBody>
      </p:sp>
      <p:sp>
        <p:nvSpPr>
          <p:cNvPr id="8" name="圆角矩形 2">
            <a:extLst>
              <a:ext uri="{FF2B5EF4-FFF2-40B4-BE49-F238E27FC236}">
                <a16:creationId xmlns:a16="http://schemas.microsoft.com/office/drawing/2014/main" id="{A18285CB-28D4-444A-8CC7-D4F622B4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001963"/>
            <a:ext cx="6450012" cy="9403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+mn-lt"/>
              <a:cs typeface="Times New Roman" pitchFamily="18" charset="0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83D131B4-500F-4EBA-85E2-DF1D4E61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160713"/>
            <a:ext cx="64500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CREATE TABLE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</a:t>
            </a:r>
            <a:r>
              <a:rPr lang="en-US" altLang="zh-CN" dirty="0">
                <a:latin typeface="+mn-lt"/>
                <a:cs typeface="Times New Roman" pitchFamily="18" charset="0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SELECT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*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FROM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</a:t>
            </a:r>
            <a:r>
              <a:rPr lang="en-US" altLang="zh-CN" dirty="0">
                <a:latin typeface="+mn-lt"/>
                <a:cs typeface="Times New Roman" pitchFamily="18" charset="0"/>
              </a:rPr>
              <a:t>2;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4ACA27-6292-4C0C-BC7A-CF54CCB8EF44}"/>
              </a:ext>
            </a:extLst>
          </p:cNvPr>
          <p:cNvSpPr/>
          <p:nvPr/>
        </p:nvSpPr>
        <p:spPr>
          <a:xfrm>
            <a:off x="1152525" y="4511675"/>
            <a:ext cx="7612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创建数据表名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，并从数据表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中复制字段和数据。</a:t>
            </a:r>
            <a:endParaRPr lang="en-US" altLang="zh-CN" dirty="0">
              <a:latin typeface="+mn-lt"/>
              <a:cs typeface="Times New Roman" pitchFamily="18" charset="0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ABCD113D-325B-47E2-A681-EF39A7FA4EFF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复制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7DAA944-EC59-40FF-B64F-DEE9EDBEC22D}"/>
              </a:ext>
            </a:extLst>
          </p:cNvPr>
          <p:cNvSpPr txBox="1"/>
          <p:nvPr/>
        </p:nvSpPr>
        <p:spPr>
          <a:xfrm>
            <a:off x="521031" y="5329936"/>
            <a:ext cx="824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数据表的字段和数据复制到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test2_goods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8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8" grpId="0" animBg="1"/>
      <p:bldP spid="9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1F8A-6CFD-4ABC-BBFD-BB478606B1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数据</a:t>
            </a:r>
            <a:r>
              <a:rPr lang="zh-CN" altLang="en-US" dirty="0"/>
              <a:t>表</a:t>
            </a:r>
            <a:r>
              <a:rPr lang="zh-CN" altLang="en-US" dirty="0">
                <a:latin typeface="+mn-lt"/>
                <a:cs typeface="Times New Roman" pitchFamily="18" charset="0"/>
              </a:rPr>
              <a:t>操作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F47D8A-7E24-475C-90E3-242B1D53F64A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A2294F6-D990-423B-8D50-CE22D8414AC5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007681-07EF-478A-B5E1-7DD7035F2915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656FDC2-94E8-449A-9F24-78023CAAF1BD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复制数据表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440" name="矩形 5">
            <a:extLst>
              <a:ext uri="{FF2B5EF4-FFF2-40B4-BE49-F238E27FC236}">
                <a16:creationId xmlns:a16="http://schemas.microsoft.com/office/drawing/2014/main" id="{D2CF28D0-0663-4386-B306-DAE02974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3078716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"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 TABLE </a:t>
            </a:r>
            <a:r>
              <a:rPr lang="en-US" altLang="zh-CN" sz="1400" dirty="0">
                <a:latin typeface="Courier New" panose="02070309020205020404" pitchFamily="49" charset="0"/>
              </a:rPr>
              <a:t>test2_goods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test2_goods;</a:t>
            </a:r>
          </a:p>
        </p:txBody>
      </p:sp>
      <p:grpSp>
        <p:nvGrpSpPr>
          <p:cNvPr id="24" name="组合 10">
            <a:extLst>
              <a:ext uri="{FF2B5EF4-FFF2-40B4-BE49-F238E27FC236}">
                <a16:creationId xmlns:a16="http://schemas.microsoft.com/office/drawing/2014/main" id="{829830B9-5260-41D0-BEFD-EEE1002199A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011714"/>
            <a:ext cx="655638" cy="657225"/>
            <a:chOff x="765530" y="3286093"/>
            <a:chExt cx="656530" cy="657462"/>
          </a:xfrm>
        </p:grpSpPr>
        <p:sp>
          <p:nvSpPr>
            <p:cNvPr id="25" name="等腰三角形 11">
              <a:extLst>
                <a:ext uri="{FF2B5EF4-FFF2-40B4-BE49-F238E27FC236}">
                  <a16:creationId xmlns:a16="http://schemas.microsoft.com/office/drawing/2014/main" id="{EC983894-95C6-4848-B570-7CFB4DB53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等腰三角形 12">
              <a:extLst>
                <a:ext uri="{FF2B5EF4-FFF2-40B4-BE49-F238E27FC236}">
                  <a16:creationId xmlns:a16="http://schemas.microsoft.com/office/drawing/2014/main" id="{B2BB16A2-7A71-4815-9C24-B44CD802F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DDBC7288-CB20-475F-92DE-31C8651106BD}"/>
              </a:ext>
            </a:extLst>
          </p:cNvPr>
          <p:cNvSpPr txBox="1"/>
          <p:nvPr/>
        </p:nvSpPr>
        <p:spPr>
          <a:xfrm>
            <a:off x="411493" y="1890431"/>
            <a:ext cx="824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my_goods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数据表的字段和数据复制到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test2_goods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71" y="3783085"/>
            <a:ext cx="23939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3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97361FFB-F55C-4E17-9CEB-BC83E0F127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2.2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zh-CN" altLang="en-US" dirty="0">
                <a:cs typeface="Times New Roman" pitchFamily="18" charset="0"/>
              </a:rPr>
              <a:t>数据</a:t>
            </a:r>
            <a:r>
              <a:rPr lang="zh-CN" altLang="en-US" dirty="0"/>
              <a:t>表</a:t>
            </a:r>
            <a:r>
              <a:rPr lang="zh-CN" altLang="en-US" dirty="0">
                <a:cs typeface="Times New Roman" pitchFamily="18" charset="0"/>
              </a:rPr>
              <a:t>操作</a:t>
            </a:r>
            <a:endParaRPr lang="zh-CN" altLang="en-US" dirty="0"/>
          </a:p>
        </p:txBody>
      </p:sp>
      <p:grpSp>
        <p:nvGrpSpPr>
          <p:cNvPr id="24579" name="组合 21">
            <a:extLst>
              <a:ext uri="{FF2B5EF4-FFF2-40B4-BE49-F238E27FC236}">
                <a16:creationId xmlns:a16="http://schemas.microsoft.com/office/drawing/2014/main" id="{F68D8199-431D-453C-B29C-92FBE6582353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24588" name="组合 22">
              <a:extLst>
                <a:ext uri="{FF2B5EF4-FFF2-40B4-BE49-F238E27FC236}">
                  <a16:creationId xmlns:a16="http://schemas.microsoft.com/office/drawing/2014/main" id="{83126360-DEFA-4EA5-B2B5-6C935D0F8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A642B059-55BB-4DFF-95EA-11967EFF5128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C29C851-2266-4E43-A487-5AAC1E2951E1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BAE995B-D213-4E06-9E4F-881787250B5D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9761980-D07D-4F7B-B396-342D5E8C1CFB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D5EE66A-B715-4826-B53D-D70CD298A13D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38">
            <a:extLst>
              <a:ext uri="{FF2B5EF4-FFF2-40B4-BE49-F238E27FC236}">
                <a16:creationId xmlns:a16="http://schemas.microsoft.com/office/drawing/2014/main" id="{38D65AF5-D7F0-431F-BD10-6019F596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关于数据表复制</a:t>
            </a:r>
          </a:p>
        </p:txBody>
      </p:sp>
      <p:grpSp>
        <p:nvGrpSpPr>
          <p:cNvPr id="24581" name="组合 32">
            <a:extLst>
              <a:ext uri="{FF2B5EF4-FFF2-40B4-BE49-F238E27FC236}">
                <a16:creationId xmlns:a16="http://schemas.microsoft.com/office/drawing/2014/main" id="{AAE6314D-50FF-43F0-9CB9-EA2DA5E5CF1E}"/>
              </a:ext>
            </a:extLst>
          </p:cNvPr>
          <p:cNvGrpSpPr>
            <a:grpSpLocks/>
          </p:cNvGrpSpPr>
          <p:nvPr/>
        </p:nvGrpSpPr>
        <p:grpSpPr bwMode="auto">
          <a:xfrm>
            <a:off x="6373813" y="2074863"/>
            <a:ext cx="1246187" cy="396875"/>
            <a:chOff x="5515767" y="2166188"/>
            <a:chExt cx="1245856" cy="396268"/>
          </a:xfrm>
        </p:grpSpPr>
        <p:cxnSp>
          <p:nvCxnSpPr>
            <p:cNvPr id="24586" name="直接连接符 33">
              <a:extLst>
                <a:ext uri="{FF2B5EF4-FFF2-40B4-BE49-F238E27FC236}">
                  <a16:creationId xmlns:a16="http://schemas.microsoft.com/office/drawing/2014/main" id="{CF882D51-A0AE-432E-AC12-5A74643992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7" name="直接连接符 34">
              <a:extLst>
                <a:ext uri="{FF2B5EF4-FFF2-40B4-BE49-F238E27FC236}">
                  <a16:creationId xmlns:a16="http://schemas.microsoft.com/office/drawing/2014/main" id="{D6C80BF2-DE64-4EC8-B345-C8E12BFE2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582" name="组合 35">
            <a:extLst>
              <a:ext uri="{FF2B5EF4-FFF2-40B4-BE49-F238E27FC236}">
                <a16:creationId xmlns:a16="http://schemas.microsoft.com/office/drawing/2014/main" id="{AAD6F352-85FB-4DF7-80B4-031DB508C0D8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5481638"/>
            <a:ext cx="1352550" cy="347662"/>
            <a:chOff x="2145175" y="3234519"/>
            <a:chExt cx="1352930" cy="347234"/>
          </a:xfrm>
        </p:grpSpPr>
        <p:cxnSp>
          <p:nvCxnSpPr>
            <p:cNvPr id="24584" name="直接连接符 36">
              <a:extLst>
                <a:ext uri="{FF2B5EF4-FFF2-40B4-BE49-F238E27FC236}">
                  <a16:creationId xmlns:a16="http://schemas.microsoft.com/office/drawing/2014/main" id="{76D1C31F-426F-4A13-8E18-0303DD14AF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5" name="直接连接符 37">
              <a:extLst>
                <a:ext uri="{FF2B5EF4-FFF2-40B4-BE49-F238E27FC236}">
                  <a16:creationId xmlns:a16="http://schemas.microsoft.com/office/drawing/2014/main" id="{304206C1-5A4C-42B7-B491-23ACDD7FB7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583" name="矩形 38">
            <a:extLst>
              <a:ext uri="{FF2B5EF4-FFF2-40B4-BE49-F238E27FC236}">
                <a16:creationId xmlns:a16="http://schemas.microsoft.com/office/drawing/2014/main" id="{3DFDA2D6-1CE4-4D82-9F69-3FE0D684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87" y="2297582"/>
            <a:ext cx="5826594" cy="4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b="1" u="sng" dirty="0">
                <a:solidFill>
                  <a:srgbClr val="0F83E3"/>
                </a:solidFill>
                <a:latin typeface="+mn-lt"/>
                <a:cs typeface="Times New Roman" pitchFamily="18" charset="0"/>
              </a:rPr>
              <a:t>比较二种数据表复制方法的区别</a:t>
            </a:r>
            <a:endParaRPr lang="en-US" altLang="zh-CN" b="1" u="sng" dirty="0">
              <a:solidFill>
                <a:srgbClr val="0F83E3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8" name="矩形 38">
            <a:extLst>
              <a:ext uri="{FF2B5EF4-FFF2-40B4-BE49-F238E27FC236}">
                <a16:creationId xmlns:a16="http://schemas.microsoft.com/office/drawing/2014/main" id="{3DFDA2D6-1CE4-4D82-9F69-3FE0D684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312" y="2936295"/>
            <a:ext cx="5826594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+mn-lt"/>
                <a:cs typeface="Times New Roman" pitchFamily="18" charset="0"/>
              </a:rPr>
              <a:t>方法</a:t>
            </a:r>
            <a:r>
              <a:rPr lang="en-US" altLang="zh-CN" b="1" dirty="0">
                <a:latin typeface="+mn-lt"/>
                <a:cs typeface="Times New Roman" pitchFamily="18" charset="0"/>
              </a:rPr>
              <a:t>1</a:t>
            </a:r>
            <a:r>
              <a:rPr lang="zh-CN" altLang="en-US" b="1" dirty="0">
                <a:latin typeface="+mn-lt"/>
                <a:cs typeface="Times New Roman" pitchFamily="18" charset="0"/>
              </a:rPr>
              <a:t>：先复制数据表结构，再复制数据</a:t>
            </a:r>
            <a:endParaRPr lang="en-US" altLang="zh-CN" b="1" dirty="0">
              <a:latin typeface="+mn-lt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3436425"/>
            <a:ext cx="6344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  TABLE </a:t>
            </a:r>
            <a:r>
              <a:rPr lang="en-US" altLang="zh-CN" sz="1400" dirty="0">
                <a:latin typeface="Courier New" panose="02070309020205020404" pitchFamily="49" charset="0"/>
              </a:rPr>
              <a:t>test1_goods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LIKE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 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>
                <a:latin typeface="Courier New" panose="02070309020205020404" pitchFamily="49" charset="0"/>
              </a:rPr>
              <a:t>test1_goods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0" name="矩形 38">
            <a:extLst>
              <a:ext uri="{FF2B5EF4-FFF2-40B4-BE49-F238E27FC236}">
                <a16:creationId xmlns:a16="http://schemas.microsoft.com/office/drawing/2014/main" id="{3DFDA2D6-1CE4-4D82-9F69-3FE0D684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312" y="4181286"/>
            <a:ext cx="5826594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+mn-lt"/>
                <a:cs typeface="Times New Roman" pitchFamily="18" charset="0"/>
              </a:rPr>
              <a:t>方法</a:t>
            </a:r>
            <a:r>
              <a:rPr lang="en-US" altLang="zh-CN" b="1" dirty="0">
                <a:latin typeface="+mn-lt"/>
                <a:cs typeface="Times New Roman" pitchFamily="18" charset="0"/>
              </a:rPr>
              <a:t>2</a:t>
            </a:r>
            <a:r>
              <a:rPr lang="zh-CN" altLang="en-US" b="1" dirty="0">
                <a:latin typeface="+mn-lt"/>
                <a:cs typeface="Times New Roman" pitchFamily="18" charset="0"/>
              </a:rPr>
              <a:t>：同时复制数据表结构和数据</a:t>
            </a:r>
            <a:endParaRPr lang="en-US" altLang="zh-CN" b="1" dirty="0">
              <a:latin typeface="+mn-lt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92860" y="4681416"/>
            <a:ext cx="6344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 TABLE </a:t>
            </a:r>
            <a:r>
              <a:rPr lang="en-US" altLang="zh-CN" sz="1400" dirty="0">
                <a:latin typeface="Courier New" panose="02070309020205020404" pitchFamily="49" charset="0"/>
              </a:rPr>
              <a:t>test2_goods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my_goods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18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97361FFB-F55C-4E17-9CEB-BC83E0F127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24579" name="组合 21">
            <a:extLst>
              <a:ext uri="{FF2B5EF4-FFF2-40B4-BE49-F238E27FC236}">
                <a16:creationId xmlns:a16="http://schemas.microsoft.com/office/drawing/2014/main" id="{F68D8199-431D-453C-B29C-92FBE6582353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24588" name="组合 22">
              <a:extLst>
                <a:ext uri="{FF2B5EF4-FFF2-40B4-BE49-F238E27FC236}">
                  <a16:creationId xmlns:a16="http://schemas.microsoft.com/office/drawing/2014/main" id="{83126360-DEFA-4EA5-B2B5-6C935D0F8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A642B059-55BB-4DFF-95EA-11967EFF5128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C29C851-2266-4E43-A487-5AAC1E2951E1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BAE995B-D213-4E06-9E4F-881787250B5D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9761980-D07D-4F7B-B396-342D5E8C1CFB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D5EE66A-B715-4826-B53D-D70CD298A13D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38">
            <a:extLst>
              <a:ext uri="{FF2B5EF4-FFF2-40B4-BE49-F238E27FC236}">
                <a16:creationId xmlns:a16="http://schemas.microsoft.com/office/drawing/2014/main" id="{38D65AF5-D7F0-431F-BD10-6019F596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关于数据表复制</a:t>
            </a:r>
          </a:p>
        </p:txBody>
      </p:sp>
      <p:grpSp>
        <p:nvGrpSpPr>
          <p:cNvPr id="24581" name="组合 32">
            <a:extLst>
              <a:ext uri="{FF2B5EF4-FFF2-40B4-BE49-F238E27FC236}">
                <a16:creationId xmlns:a16="http://schemas.microsoft.com/office/drawing/2014/main" id="{AAE6314D-50FF-43F0-9CB9-EA2DA5E5CF1E}"/>
              </a:ext>
            </a:extLst>
          </p:cNvPr>
          <p:cNvGrpSpPr>
            <a:grpSpLocks/>
          </p:cNvGrpSpPr>
          <p:nvPr/>
        </p:nvGrpSpPr>
        <p:grpSpPr bwMode="auto">
          <a:xfrm>
            <a:off x="6373813" y="2074863"/>
            <a:ext cx="1246187" cy="396875"/>
            <a:chOff x="5515767" y="2166188"/>
            <a:chExt cx="1245856" cy="396268"/>
          </a:xfrm>
        </p:grpSpPr>
        <p:cxnSp>
          <p:nvCxnSpPr>
            <p:cNvPr id="24586" name="直接连接符 33">
              <a:extLst>
                <a:ext uri="{FF2B5EF4-FFF2-40B4-BE49-F238E27FC236}">
                  <a16:creationId xmlns:a16="http://schemas.microsoft.com/office/drawing/2014/main" id="{CF882D51-A0AE-432E-AC12-5A74643992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7" name="直接连接符 34">
              <a:extLst>
                <a:ext uri="{FF2B5EF4-FFF2-40B4-BE49-F238E27FC236}">
                  <a16:creationId xmlns:a16="http://schemas.microsoft.com/office/drawing/2014/main" id="{D6C80BF2-DE64-4EC8-B345-C8E12BFE2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582" name="组合 35">
            <a:extLst>
              <a:ext uri="{FF2B5EF4-FFF2-40B4-BE49-F238E27FC236}">
                <a16:creationId xmlns:a16="http://schemas.microsoft.com/office/drawing/2014/main" id="{AAD6F352-85FB-4DF7-80B4-031DB508C0D8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6149868"/>
            <a:ext cx="1352550" cy="347662"/>
            <a:chOff x="2145175" y="3234519"/>
            <a:chExt cx="1352930" cy="347234"/>
          </a:xfrm>
        </p:grpSpPr>
        <p:cxnSp>
          <p:nvCxnSpPr>
            <p:cNvPr id="24584" name="直接连接符 36">
              <a:extLst>
                <a:ext uri="{FF2B5EF4-FFF2-40B4-BE49-F238E27FC236}">
                  <a16:creationId xmlns:a16="http://schemas.microsoft.com/office/drawing/2014/main" id="{76D1C31F-426F-4A13-8E18-0303DD14AF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5" name="直接连接符 37">
              <a:extLst>
                <a:ext uri="{FF2B5EF4-FFF2-40B4-BE49-F238E27FC236}">
                  <a16:creationId xmlns:a16="http://schemas.microsoft.com/office/drawing/2014/main" id="{304206C1-5A4C-42B7-B491-23ACDD7FB7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583" name="矩形 38">
            <a:extLst>
              <a:ext uri="{FF2B5EF4-FFF2-40B4-BE49-F238E27FC236}">
                <a16:creationId xmlns:a16="http://schemas.microsoft.com/office/drawing/2014/main" id="{3DFDA2D6-1CE4-4D82-9F69-3FE0D684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87" y="2297582"/>
            <a:ext cx="5826594" cy="4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b="1" u="sng" dirty="0">
                <a:solidFill>
                  <a:srgbClr val="0F83E3"/>
                </a:solidFill>
                <a:latin typeface="+mn-lt"/>
                <a:cs typeface="Times New Roman" pitchFamily="18" charset="0"/>
              </a:rPr>
              <a:t>比较二种数据表复制方法的区别</a:t>
            </a:r>
            <a:endParaRPr lang="en-US" altLang="zh-CN" b="1" u="sng" dirty="0">
              <a:solidFill>
                <a:srgbClr val="0F83E3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8" name="矩形 38">
            <a:extLst>
              <a:ext uri="{FF2B5EF4-FFF2-40B4-BE49-F238E27FC236}">
                <a16:creationId xmlns:a16="http://schemas.microsoft.com/office/drawing/2014/main" id="{3DFDA2D6-1CE4-4D82-9F69-3FE0D684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18" y="3791742"/>
            <a:ext cx="780573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+mn-lt"/>
                <a:cs typeface="Times New Roman" pitchFamily="18" charset="0"/>
              </a:rPr>
              <a:t>方法</a:t>
            </a:r>
            <a:r>
              <a:rPr lang="en-US" altLang="zh-CN" b="1" dirty="0">
                <a:latin typeface="+mn-lt"/>
                <a:cs typeface="Times New Roman" pitchFamily="18" charset="0"/>
              </a:rPr>
              <a:t>1</a:t>
            </a:r>
            <a:r>
              <a:rPr lang="zh-CN" altLang="en-US" b="1" dirty="0">
                <a:latin typeface="+mn-lt"/>
                <a:cs typeface="Times New Roman" pitchFamily="18" charset="0"/>
              </a:rPr>
              <a:t>：复制得到的数据表结构（与原数据表结构相同）</a:t>
            </a:r>
            <a:endParaRPr lang="en-US" altLang="zh-CN" b="1" dirty="0">
              <a:latin typeface="+mn-lt"/>
              <a:cs typeface="Times New Roman" pitchFamily="18" charset="0"/>
            </a:endParaRPr>
          </a:p>
        </p:txBody>
      </p:sp>
      <p:sp>
        <p:nvSpPr>
          <p:cNvPr id="20" name="矩形 38">
            <a:extLst>
              <a:ext uri="{FF2B5EF4-FFF2-40B4-BE49-F238E27FC236}">
                <a16:creationId xmlns:a16="http://schemas.microsoft.com/office/drawing/2014/main" id="{3DFDA2D6-1CE4-4D82-9F69-3FE0D684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18" y="4834065"/>
            <a:ext cx="8820442" cy="4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+mn-lt"/>
                <a:cs typeface="Times New Roman" pitchFamily="18" charset="0"/>
              </a:rPr>
              <a:t>方法</a:t>
            </a:r>
            <a:r>
              <a:rPr lang="en-US" altLang="zh-CN" b="1" dirty="0">
                <a:latin typeface="+mn-lt"/>
                <a:cs typeface="Times New Roman" pitchFamily="18" charset="0"/>
              </a:rPr>
              <a:t>2</a:t>
            </a:r>
            <a:r>
              <a:rPr lang="zh-CN" altLang="en-US" b="1" dirty="0">
                <a:latin typeface="+mn-lt"/>
                <a:cs typeface="Times New Roman" pitchFamily="18" charset="0"/>
              </a:rPr>
              <a:t>：复制得到的数据表结构（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某些约束和参数会丢失</a:t>
            </a:r>
            <a:r>
              <a:rPr lang="zh-CN" altLang="en-US" b="1" dirty="0">
                <a:latin typeface="+mn-lt"/>
                <a:cs typeface="Times New Roman" pitchFamily="18" charset="0"/>
              </a:rPr>
              <a:t>，如</a:t>
            </a:r>
            <a:r>
              <a:rPr lang="en-US" altLang="zh-CN" b="1" dirty="0">
                <a:latin typeface="+mn-lt"/>
                <a:cs typeface="Times New Roman" pitchFamily="18" charset="0"/>
              </a:rPr>
              <a:t>PK</a:t>
            </a:r>
            <a:r>
              <a:rPr lang="zh-CN" altLang="en-US" b="1" dirty="0">
                <a:latin typeface="+mn-lt"/>
                <a:cs typeface="Times New Roman" pitchFamily="18" charset="0"/>
              </a:rPr>
              <a:t>主键、</a:t>
            </a:r>
            <a:r>
              <a:rPr lang="en-US" altLang="zh-CN" b="1" dirty="0">
                <a:latin typeface="+mn-lt"/>
                <a:cs typeface="Times New Roman" pitchFamily="18" charset="0"/>
              </a:rPr>
              <a:t>AI</a:t>
            </a:r>
            <a:r>
              <a:rPr lang="zh-CN" altLang="en-US" b="1" dirty="0">
                <a:latin typeface="+mn-lt"/>
                <a:cs typeface="Times New Roman" pitchFamily="18" charset="0"/>
              </a:rPr>
              <a:t>自动编号）</a:t>
            </a:r>
            <a:endParaRPr lang="en-US" altLang="zh-CN" b="1" dirty="0">
              <a:latin typeface="+mn-lt"/>
              <a:cs typeface="Times New Roman" pitchFamily="18" charset="0"/>
            </a:endParaRPr>
          </a:p>
        </p:txBody>
      </p:sp>
      <p:sp>
        <p:nvSpPr>
          <p:cNvPr id="22" name="矩形 38">
            <a:extLst>
              <a:ext uri="{FF2B5EF4-FFF2-40B4-BE49-F238E27FC236}">
                <a16:creationId xmlns:a16="http://schemas.microsoft.com/office/drawing/2014/main" id="{3DFDA2D6-1CE4-4D82-9F69-3FE0D684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18" y="2877475"/>
            <a:ext cx="5826594" cy="4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+mn-lt"/>
                <a:cs typeface="Times New Roman" pitchFamily="18" charset="0"/>
              </a:rPr>
              <a:t>原始数据表结构</a:t>
            </a:r>
            <a:endParaRPr lang="en-US" altLang="zh-CN" b="1" dirty="0">
              <a:latin typeface="+mn-lt"/>
              <a:cs typeface="Times New Roman" pitchFamily="18" charset="0"/>
            </a:endParaRPr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3" y="3277392"/>
            <a:ext cx="61658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3" y="4230324"/>
            <a:ext cx="61849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3" y="5272647"/>
            <a:ext cx="6172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0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18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1DFE40ED-A006-4A35-910F-B3B2B552EB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AE7050E9-540B-4695-A3BF-EBB21201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739E6D0E-685F-4986-8EC8-8EF3FF73A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数据类型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C838C5DF-EF50-4352-8F8B-A145174A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20A65DB-8764-4E70-A465-77B91880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CF3795D8-8181-4FA6-9E73-521C22D36096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>
            <a:extLst>
              <a:ext uri="{FF2B5EF4-FFF2-40B4-BE49-F238E27FC236}">
                <a16:creationId xmlns:a16="http://schemas.microsoft.com/office/drawing/2014/main" id="{DFB4BCEA-5D9F-4947-8365-0625E1C8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6F5629BF-E3E2-4A26-9441-7892CE883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>
            <a:extLst>
              <a:ext uri="{FF2B5EF4-FFF2-40B4-BE49-F238E27FC236}">
                <a16:creationId xmlns:a16="http://schemas.microsoft.com/office/drawing/2014/main" id="{A42396D9-E78F-45EE-8517-682BE4D95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490A7D86-B0A3-4692-A5CC-2ABDED7E3A1F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>
            <a:extLst>
              <a:ext uri="{FF2B5EF4-FFF2-40B4-BE49-F238E27FC236}">
                <a16:creationId xmlns:a16="http://schemas.microsoft.com/office/drawing/2014/main" id="{D53E53FA-5AD7-433D-93BA-26A70C18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A5C31E09-901A-47EB-8450-3203D2BF9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>
            <a:extLst>
              <a:ext uri="{FF2B5EF4-FFF2-40B4-BE49-F238E27FC236}">
                <a16:creationId xmlns:a16="http://schemas.microsoft.com/office/drawing/2014/main" id="{241B0300-35CD-4246-AE32-D3BD6F1C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时间和日期类型</a:t>
            </a: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22C7A478-705E-4A54-8D08-408812F528BD}"/>
              </a:ext>
            </a:extLst>
          </p:cNvPr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10" name="椭圆 15">
            <a:extLst>
              <a:ext uri="{FF2B5EF4-FFF2-40B4-BE49-F238E27FC236}">
                <a16:creationId xmlns:a16="http://schemas.microsoft.com/office/drawing/2014/main" id="{7B8A3C3C-722E-4150-963F-596600B67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>
            <a:extLst>
              <a:ext uri="{FF2B5EF4-FFF2-40B4-BE49-F238E27FC236}">
                <a16:creationId xmlns:a16="http://schemas.microsoft.com/office/drawing/2014/main" id="{9F7402DB-5274-41C2-B2F3-E37C7B6113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12" name="TextBox 218">
            <a:extLst>
              <a:ext uri="{FF2B5EF4-FFF2-40B4-BE49-F238E27FC236}">
                <a16:creationId xmlns:a16="http://schemas.microsoft.com/office/drawing/2014/main" id="{0227EF43-A64B-41C6-884D-87A7956CF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671475688"/>
      </p:ext>
    </p:extLst>
  </p:cSld>
  <p:clrMapOvr>
    <a:masterClrMapping/>
  </p:clrMapOvr>
  <p:transition spd="slow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9F753672-EB65-415F-B777-46C5E180B95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04D913-7073-47A2-818E-512CB36EA73B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394B3F-BD7F-46D3-9848-5F004C8A672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203B43-8841-4CB1-8C73-EABB2F71C15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23C706-51BE-45AF-8C8E-4CB0A65C30AA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0162E7E3-55B6-4AC6-9521-7DFDB0A06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2125663"/>
            <a:ext cx="7613650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E54D3F-EC5E-4736-AEE6-888A675E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2486025"/>
            <a:ext cx="71453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DROP </a:t>
            </a:r>
            <a:r>
              <a:rPr lang="en-US" altLang="zh-CN">
                <a:latin typeface="+mn-lt"/>
                <a:cs typeface="Times New Roman" pitchFamily="18" charset="0"/>
              </a:rPr>
              <a:t>[TEMPORARY]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TABLE </a:t>
            </a:r>
            <a:r>
              <a:rPr lang="en-US" altLang="zh-CN">
                <a:latin typeface="+mn-lt"/>
                <a:cs typeface="Times New Roman" pitchFamily="18" charset="0"/>
              </a:rPr>
              <a:t>[IF EXISTS] </a:t>
            </a:r>
            <a:r>
              <a:rPr lang="zh-CN" altLang="en-US">
                <a:latin typeface="+mn-lt"/>
                <a:cs typeface="Times New Roman" pitchFamily="18" charset="0"/>
              </a:rPr>
              <a:t>数据表</a:t>
            </a:r>
            <a:r>
              <a:rPr lang="en-US" altLang="zh-CN">
                <a:latin typeface="+mn-lt"/>
                <a:cs typeface="Times New Roman" pitchFamily="18" charset="0"/>
              </a:rPr>
              <a:t>1 [, </a:t>
            </a:r>
            <a:r>
              <a:rPr lang="zh-CN" altLang="en-US">
                <a:latin typeface="+mn-lt"/>
                <a:cs typeface="Times New Roman" pitchFamily="18" charset="0"/>
              </a:rPr>
              <a:t>数据表</a:t>
            </a:r>
            <a:r>
              <a:rPr lang="en-US" altLang="zh-CN">
                <a:latin typeface="+mn-lt"/>
                <a:cs typeface="Times New Roman" pitchFamily="18" charset="0"/>
              </a:rPr>
              <a:t>2] …;</a:t>
            </a:r>
          </a:p>
        </p:txBody>
      </p:sp>
      <p:sp>
        <p:nvSpPr>
          <p:cNvPr id="13" name="矩形 19">
            <a:extLst>
              <a:ext uri="{FF2B5EF4-FFF2-40B4-BE49-F238E27FC236}">
                <a16:creationId xmlns:a16="http://schemas.microsoft.com/office/drawing/2014/main" id="{85813059-F764-4CCB-AA69-84D6A4D69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541713"/>
            <a:ext cx="77057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删除数据表操作指的是删除指定数据库中已经存在的表。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在删除数据表的同时，存储在数据表中的数据都将被删除。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同时删除多个数据表时，多个数据表之间使用逗号分隔。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用于在删除一个不存在的数据表时，防止产生错误。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9F753672-EB65-415F-B777-46C5E180B95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04D913-7073-47A2-818E-512CB36EA73B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394B3F-BD7F-46D3-9848-5F004C8A672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203B43-8841-4CB1-8C73-EABB2F71C15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23C706-51BE-45AF-8C8E-4CB0A65C30AA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D2CF28D0-0663-4386-B306-DAE02974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83" y="3186439"/>
            <a:ext cx="6858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"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DROP TABLE </a:t>
            </a:r>
            <a:r>
              <a:rPr lang="en-US" altLang="zh-CN" sz="1400" dirty="0">
                <a:latin typeface="Courier New" panose="02070309020205020404" pitchFamily="49" charset="0"/>
              </a:rPr>
              <a:t>test2_goods;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829830B9-5260-41D0-BEFD-EEE1002199A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011714"/>
            <a:ext cx="655638" cy="657225"/>
            <a:chOff x="765530" y="3286093"/>
            <a:chExt cx="656530" cy="657462"/>
          </a:xfrm>
        </p:grpSpPr>
        <p:sp>
          <p:nvSpPr>
            <p:cNvPr id="16" name="等腰三角形 11">
              <a:extLst>
                <a:ext uri="{FF2B5EF4-FFF2-40B4-BE49-F238E27FC236}">
                  <a16:creationId xmlns:a16="http://schemas.microsoft.com/office/drawing/2014/main" id="{EC983894-95C6-4848-B570-7CFB4DB53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B2BB16A2-7A71-4815-9C24-B44CD802F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DDBC7288-CB20-475F-92DE-31C8651106BD}"/>
              </a:ext>
            </a:extLst>
          </p:cNvPr>
          <p:cNvSpPr txBox="1"/>
          <p:nvPr/>
        </p:nvSpPr>
        <p:spPr>
          <a:xfrm>
            <a:off x="411493" y="1890431"/>
            <a:ext cx="824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：删除数据表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test2_goods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49" y="154546"/>
            <a:ext cx="5967339" cy="776289"/>
          </a:xfrm>
        </p:spPr>
        <p:txBody>
          <a:bodyPr>
            <a:noAutofit/>
          </a:bodyPr>
          <a:lstStyle/>
          <a:p>
            <a:pPr algn="l"/>
            <a:r>
              <a:rPr lang="en-US" altLang="zh-CN" dirty="0"/>
              <a:t>2.2 </a:t>
            </a:r>
            <a:r>
              <a:rPr lang="zh-CN" altLang="en-US" dirty="0"/>
              <a:t>数据表操作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371475" y="2390686"/>
            <a:ext cx="82710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完成课堂示例</a:t>
            </a:r>
            <a:r>
              <a:rPr lang="en-US" altLang="zh-CN" dirty="0">
                <a:latin typeface="+mn-lt"/>
                <a:ea typeface="+mn-ea"/>
              </a:rPr>
              <a:t>1-14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5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F8C05FC-50C4-4756-AD91-4D299DE846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0742E759-29BF-4D5D-935F-62893C83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62A5C7EF-A1F2-4D45-B1FA-05EE751C8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559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2.3</a:t>
            </a:r>
            <a:r>
              <a:rPr lang="zh-CN" altLang="en-US" sz="2800" b="1" kern="0" dirty="0">
                <a:solidFill>
                  <a:srgbClr val="1369B2"/>
                </a:solidFill>
              </a:rPr>
              <a:t>基于</a:t>
            </a:r>
            <a:r>
              <a:rPr lang="en-US" altLang="zh-CN" sz="2800" b="1" kern="0" dirty="0">
                <a:solidFill>
                  <a:srgbClr val="1369B2"/>
                </a:solidFill>
              </a:rPr>
              <a:t>Workbench</a:t>
            </a:r>
            <a:r>
              <a:rPr lang="zh-CN" altLang="en-US" sz="2800" b="1" kern="0" dirty="0">
                <a:solidFill>
                  <a:srgbClr val="1369B2"/>
                </a:solidFill>
              </a:rPr>
              <a:t>的数据表操作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08B96AA7-1116-4F72-AFA8-E92A2383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502721F-048F-4982-8FD7-C463D508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D0B77942-5B43-4DA8-BA5B-01955EC3FAEC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>
            <a:extLst>
              <a:ext uri="{FF2B5EF4-FFF2-40B4-BE49-F238E27FC236}">
                <a16:creationId xmlns:a16="http://schemas.microsoft.com/office/drawing/2014/main" id="{77446451-9855-48FC-83D0-B35764783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A92FB99A-52D9-4CE7-9ABE-3D2B56AAC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>
            <a:extLst>
              <a:ext uri="{FF2B5EF4-FFF2-40B4-BE49-F238E27FC236}">
                <a16:creationId xmlns:a16="http://schemas.microsoft.com/office/drawing/2014/main" id="{645E31FE-03D9-459E-8645-03ED9477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2DA73CE8-9082-4D46-85D1-FE90F651F499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>
            <a:extLst>
              <a:ext uri="{FF2B5EF4-FFF2-40B4-BE49-F238E27FC236}">
                <a16:creationId xmlns:a16="http://schemas.microsoft.com/office/drawing/2014/main" id="{77813821-DFA3-4B24-938D-A023CB6C8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DE489F62-FCF3-4A78-A731-2A51DDB5D2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>
            <a:extLst>
              <a:ext uri="{FF2B5EF4-FFF2-40B4-BE49-F238E27FC236}">
                <a16:creationId xmlns:a16="http://schemas.microsoft.com/office/drawing/2014/main" id="{49D5FC39-5C7D-41C0-B057-B17D3B8EA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查看数据表</a:t>
            </a: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05D1C387-33CB-4296-9169-678A1F428421}"/>
              </a:ext>
            </a:extLst>
          </p:cNvPr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>
            <a:extLst>
              <a:ext uri="{FF2B5EF4-FFF2-40B4-BE49-F238E27FC236}">
                <a16:creationId xmlns:a16="http://schemas.microsoft.com/office/drawing/2014/main" id="{7DE12FAC-3A24-4BDB-8E50-B8366740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>
            <a:extLst>
              <a:ext uri="{FF2B5EF4-FFF2-40B4-BE49-F238E27FC236}">
                <a16:creationId xmlns:a16="http://schemas.microsoft.com/office/drawing/2014/main" id="{71C8B28F-C207-4775-A65D-B2880FFA50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>
            <a:extLst>
              <a:ext uri="{FF2B5EF4-FFF2-40B4-BE49-F238E27FC236}">
                <a16:creationId xmlns:a16="http://schemas.microsoft.com/office/drawing/2014/main" id="{9D318957-88D9-4832-B29D-3DF32085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修改数据表</a:t>
            </a: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2800FC67-DDB7-40C2-8E85-F02DC260BCDC}"/>
              </a:ext>
            </a:extLst>
          </p:cNvPr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8" name="椭圆 19">
            <a:extLst>
              <a:ext uri="{FF2B5EF4-FFF2-40B4-BE49-F238E27FC236}">
                <a16:creationId xmlns:a16="http://schemas.microsoft.com/office/drawing/2014/main" id="{59CA2B86-FB7A-401C-8B22-5C3C207B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>
            <a:extLst>
              <a:ext uri="{FF2B5EF4-FFF2-40B4-BE49-F238E27FC236}">
                <a16:creationId xmlns:a16="http://schemas.microsoft.com/office/drawing/2014/main" id="{945A175A-883D-4A39-9951-112D8BB1BA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0" name="TextBox 218">
            <a:extLst>
              <a:ext uri="{FF2B5EF4-FFF2-40B4-BE49-F238E27FC236}">
                <a16:creationId xmlns:a16="http://schemas.microsoft.com/office/drawing/2014/main" id="{C8DC1F15-914A-419B-A463-ED515B8A4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删除数据表</a:t>
            </a:r>
          </a:p>
        </p:txBody>
      </p:sp>
    </p:spTree>
    <p:extLst>
      <p:ext uri="{BB962C8B-B14F-4D97-AF65-F5344CB8AC3E}">
        <p14:creationId xmlns:p14="http://schemas.microsoft.com/office/powerpoint/2010/main" val="3185093556"/>
      </p:ext>
    </p:extLst>
  </p:cSld>
  <p:clrMapOvr>
    <a:masterClrMapping/>
  </p:clrMapOvr>
  <p:transition spd="slow"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B51406A-0147-4594-9A3B-CFD8474785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5932170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2.3 </a:t>
            </a:r>
            <a:r>
              <a:rPr lang="zh-CN" altLang="en-US" dirty="0"/>
              <a:t>基于</a:t>
            </a:r>
            <a:r>
              <a:rPr lang="en-US" altLang="zh-CN" dirty="0"/>
              <a:t>Workbench</a:t>
            </a:r>
            <a:r>
              <a:rPr lang="zh-CN" altLang="en-US" dirty="0"/>
              <a:t>的数据表操作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552829-26AA-42D0-8966-C5A7E206772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895CFB-ACFC-4FBE-BBB5-A41D4D8C46BA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0682D-B771-4731-BF1F-AF3D47323B7C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D8B9E9-08B0-4B56-82B7-68E16F4A4CF9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F217FD7E-97B9-48B0-8D0F-9A054A68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1986409"/>
            <a:ext cx="828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</a:rPr>
              <a:t>首先右键需要创建数据表的数据库，选择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Set as Default Schema</a:t>
            </a:r>
            <a:r>
              <a:rPr lang="zh-CN" altLang="en-US" dirty="0">
                <a:latin typeface="+mn-lt"/>
              </a:rPr>
              <a:t>命令，设置为此次连接的默认数据库。</a:t>
            </a:r>
            <a:endParaRPr lang="en-US" altLang="zh-CN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</a:rPr>
              <a:t>然后将数据库下拉单展开，点击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Table</a:t>
            </a:r>
            <a:r>
              <a:rPr lang="zh-CN" altLang="en-US" dirty="0">
                <a:latin typeface="+mn-lt"/>
              </a:rPr>
              <a:t>，右键选择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Create Table</a:t>
            </a:r>
            <a:r>
              <a:rPr lang="zh-CN" altLang="en-US" dirty="0">
                <a:latin typeface="+mn-lt"/>
              </a:rPr>
              <a:t>命令。</a:t>
            </a:r>
            <a:endParaRPr lang="en-US" altLang="zh-CN" dirty="0">
              <a:latin typeface="+mn-lt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A26AC55-ACCD-48C2-818B-A28AC6A5F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5588" y="3396217"/>
            <a:ext cx="3290267" cy="285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35455EDA-9213-45C4-8808-13E6CEBCD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3023" y="3633850"/>
            <a:ext cx="3206586" cy="146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F248DB1-2B9C-4A43-9C63-205EAFF995AE}"/>
              </a:ext>
            </a:extLst>
          </p:cNvPr>
          <p:cNvSpPr/>
          <p:nvPr/>
        </p:nvSpPr>
        <p:spPr>
          <a:xfrm>
            <a:off x="1460666" y="3682971"/>
            <a:ext cx="1662544" cy="271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0B6E52-3D10-40A4-80AC-E6559E1CC3C1}"/>
              </a:ext>
            </a:extLst>
          </p:cNvPr>
          <p:cNvSpPr/>
          <p:nvPr/>
        </p:nvSpPr>
        <p:spPr>
          <a:xfrm>
            <a:off x="5734759" y="3949856"/>
            <a:ext cx="1141053" cy="185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B51406A-0147-4594-9A3B-CFD8474785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5447538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2.3 </a:t>
            </a:r>
            <a:r>
              <a:rPr lang="zh-CN" altLang="en-US" dirty="0"/>
              <a:t>基于</a:t>
            </a:r>
            <a:r>
              <a:rPr lang="en-US" altLang="zh-CN" dirty="0"/>
              <a:t>Workbench</a:t>
            </a:r>
            <a:r>
              <a:rPr lang="zh-CN" altLang="en-US" dirty="0"/>
              <a:t>的数据表操作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552829-26AA-42D0-8966-C5A7E206772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895CFB-ACFC-4FBE-BBB5-A41D4D8C46BA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0682D-B771-4731-BF1F-AF3D47323B7C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D8B9E9-08B0-4B56-82B7-68E16F4A4CF9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创建数据表</a:t>
            </a:r>
            <a:endParaRPr lang="zh-CN" altLang="en-US" dirty="0"/>
          </a:p>
        </p:txBody>
      </p:sp>
      <p:sp>
        <p:nvSpPr>
          <p:cNvPr id="28680" name="TextBox 15">
            <a:extLst>
              <a:ext uri="{FF2B5EF4-FFF2-40B4-BE49-F238E27FC236}">
                <a16:creationId xmlns:a16="http://schemas.microsoft.com/office/drawing/2014/main" id="{0634F99A-BDCD-4F74-918C-087E521E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814" y="2594601"/>
            <a:ext cx="949666" cy="156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！</a:t>
            </a: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F217FD7E-97B9-48B0-8D0F-9A054A68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335346"/>
            <a:ext cx="692869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</a:rPr>
              <a:t>给</a:t>
            </a:r>
            <a:r>
              <a:rPr lang="en-US" altLang="zh-CN" dirty="0">
                <a:latin typeface="+mn-lt"/>
              </a:rPr>
              <a:t>Table</a:t>
            </a:r>
            <a:r>
              <a:rPr lang="zh-CN" altLang="en-US" dirty="0">
                <a:latin typeface="+mn-lt"/>
              </a:rPr>
              <a:t>命名，添加</a:t>
            </a:r>
            <a:r>
              <a:rPr lang="en-US" altLang="zh-CN" dirty="0">
                <a:latin typeface="+mn-lt"/>
              </a:rPr>
              <a:t>Column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</a:rPr>
              <a:t>设置</a:t>
            </a:r>
            <a:r>
              <a:rPr lang="en-US" altLang="zh-CN" dirty="0">
                <a:latin typeface="+mn-lt"/>
              </a:rPr>
              <a:t>Column</a:t>
            </a:r>
            <a:r>
              <a:rPr lang="zh-CN" altLang="en-US" dirty="0">
                <a:latin typeface="+mn-lt"/>
              </a:rPr>
              <a:t>的</a:t>
            </a:r>
            <a:r>
              <a:rPr lang="en-US" altLang="zh-CN" dirty="0" err="1">
                <a:latin typeface="+mn-lt"/>
              </a:rPr>
              <a:t>Datatype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</a:rPr>
              <a:t>设置各种约束和参数。（下一讲具体讲解）</a:t>
            </a:r>
            <a:endParaRPr lang="en-US" altLang="zh-CN" dirty="0">
              <a:latin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0F0934-F39C-4A38-92DA-7FE2EF493B4F}"/>
              </a:ext>
            </a:extLst>
          </p:cNvPr>
          <p:cNvGrpSpPr/>
          <p:nvPr/>
        </p:nvGrpSpPr>
        <p:grpSpPr>
          <a:xfrm>
            <a:off x="411494" y="3905298"/>
            <a:ext cx="6236526" cy="2524633"/>
            <a:chOff x="352487" y="3512469"/>
            <a:chExt cx="6236526" cy="2524633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29C470C-0116-485E-BCEF-60D919DA5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87" y="3512469"/>
              <a:ext cx="6236526" cy="2524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48DB1-2B9C-4A43-9C63-205EAFF995AE}"/>
                </a:ext>
              </a:extLst>
            </p:cNvPr>
            <p:cNvSpPr/>
            <p:nvPr/>
          </p:nvSpPr>
          <p:spPr>
            <a:xfrm>
              <a:off x="1052072" y="3523357"/>
              <a:ext cx="2742688" cy="2715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10B6E52-3D10-40A4-80AC-E6559E1CC3C1}"/>
                </a:ext>
              </a:extLst>
            </p:cNvPr>
            <p:cNvSpPr/>
            <p:nvPr/>
          </p:nvSpPr>
          <p:spPr>
            <a:xfrm>
              <a:off x="427038" y="4417728"/>
              <a:ext cx="4455858" cy="6663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5F7355F-03FD-4D48-B414-CC7D5979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440" y="1017453"/>
            <a:ext cx="3163824" cy="268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+mn-lt"/>
                <a:ea typeface="+mn-ea"/>
              </a:rPr>
              <a:t>创建数据表时，各种参数含义：</a:t>
            </a:r>
            <a:endParaRPr lang="en-US" altLang="zh-CN" sz="16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</a:rPr>
              <a:t>        PK</a:t>
            </a:r>
            <a:r>
              <a:rPr lang="zh-CN" altLang="en-US" sz="1400" dirty="0">
                <a:latin typeface="+mn-lt"/>
                <a:ea typeface="+mn-ea"/>
              </a:rPr>
              <a:t>：</a:t>
            </a:r>
            <a:r>
              <a:rPr lang="en-US" altLang="zh-CN" sz="1400" dirty="0">
                <a:latin typeface="+mn-lt"/>
                <a:ea typeface="+mn-ea"/>
              </a:rPr>
              <a:t>Primary key </a:t>
            </a:r>
            <a:r>
              <a:rPr lang="zh-CN" altLang="en-US" sz="1400" dirty="0">
                <a:latin typeface="+mn-lt"/>
                <a:ea typeface="+mn-ea"/>
              </a:rPr>
              <a:t>主键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</a:rPr>
              <a:t>        NN</a:t>
            </a:r>
            <a:r>
              <a:rPr lang="zh-CN" altLang="en-US" sz="1400" dirty="0">
                <a:latin typeface="+mn-lt"/>
                <a:ea typeface="+mn-ea"/>
              </a:rPr>
              <a:t>：</a:t>
            </a:r>
            <a:r>
              <a:rPr lang="en-US" altLang="zh-CN" sz="1400" dirty="0">
                <a:latin typeface="+mn-lt"/>
                <a:ea typeface="+mn-ea"/>
              </a:rPr>
              <a:t>Not null </a:t>
            </a:r>
            <a:r>
              <a:rPr lang="zh-CN" altLang="en-US" sz="1400" dirty="0">
                <a:latin typeface="+mn-lt"/>
                <a:ea typeface="+mn-ea"/>
              </a:rPr>
              <a:t>非空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</a:rPr>
              <a:t>        UQ</a:t>
            </a:r>
            <a:r>
              <a:rPr lang="zh-CN" altLang="en-US" sz="1400" dirty="0">
                <a:latin typeface="+mn-lt"/>
                <a:ea typeface="+mn-ea"/>
              </a:rPr>
              <a:t>：</a:t>
            </a:r>
            <a:r>
              <a:rPr lang="en-US" altLang="zh-CN" sz="1400" dirty="0">
                <a:latin typeface="+mn-lt"/>
                <a:ea typeface="+mn-ea"/>
              </a:rPr>
              <a:t>Unique </a:t>
            </a:r>
            <a:r>
              <a:rPr lang="zh-CN" altLang="en-US" sz="1400" dirty="0">
                <a:latin typeface="+mn-lt"/>
                <a:ea typeface="+mn-ea"/>
              </a:rPr>
              <a:t>唯一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</a:rPr>
              <a:t>        BIN</a:t>
            </a:r>
            <a:r>
              <a:rPr lang="zh-CN" altLang="en-US" sz="1400" dirty="0">
                <a:latin typeface="+mn-lt"/>
                <a:ea typeface="+mn-ea"/>
              </a:rPr>
              <a:t>：</a:t>
            </a:r>
            <a:r>
              <a:rPr lang="en-US" altLang="zh-CN" sz="1400" dirty="0">
                <a:latin typeface="+mn-lt"/>
                <a:ea typeface="+mn-ea"/>
              </a:rPr>
              <a:t>Binary </a:t>
            </a:r>
            <a:r>
              <a:rPr lang="zh-CN" altLang="en-US" sz="1400" dirty="0">
                <a:latin typeface="+mn-lt"/>
                <a:ea typeface="+mn-ea"/>
              </a:rPr>
              <a:t>二进制数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</a:rPr>
              <a:t>        UN</a:t>
            </a:r>
            <a:r>
              <a:rPr lang="zh-CN" altLang="en-US" sz="1400" dirty="0">
                <a:latin typeface="+mn-lt"/>
                <a:ea typeface="+mn-ea"/>
              </a:rPr>
              <a:t>：</a:t>
            </a:r>
            <a:r>
              <a:rPr lang="en-US" altLang="zh-CN" sz="1400" dirty="0">
                <a:latin typeface="+mn-lt"/>
                <a:ea typeface="+mn-ea"/>
              </a:rPr>
              <a:t>Unsigned </a:t>
            </a:r>
            <a:r>
              <a:rPr lang="zh-CN" altLang="en-US" sz="1400" dirty="0">
                <a:latin typeface="+mn-lt"/>
                <a:ea typeface="+mn-ea"/>
              </a:rPr>
              <a:t>无符号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</a:rPr>
              <a:t>        ZF</a:t>
            </a:r>
            <a:r>
              <a:rPr lang="zh-CN" altLang="en-US" sz="1400" dirty="0">
                <a:latin typeface="+mn-lt"/>
                <a:ea typeface="+mn-ea"/>
              </a:rPr>
              <a:t>：</a:t>
            </a:r>
            <a:r>
              <a:rPr lang="en-US" altLang="zh-CN" sz="1400" dirty="0">
                <a:latin typeface="+mn-lt"/>
                <a:ea typeface="+mn-ea"/>
              </a:rPr>
              <a:t>Zero fill </a:t>
            </a:r>
            <a:r>
              <a:rPr lang="zh-CN" altLang="en-US" sz="1400" dirty="0">
                <a:latin typeface="+mn-lt"/>
                <a:ea typeface="+mn-ea"/>
              </a:rPr>
              <a:t>补零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</a:rPr>
              <a:t>        AI</a:t>
            </a:r>
            <a:r>
              <a:rPr lang="zh-CN" altLang="en-US" sz="1400" dirty="0">
                <a:latin typeface="+mn-lt"/>
                <a:ea typeface="+mn-ea"/>
              </a:rPr>
              <a:t>：</a:t>
            </a:r>
            <a:r>
              <a:rPr lang="en-US" altLang="zh-CN" sz="1400" dirty="0" err="1">
                <a:latin typeface="+mn-lt"/>
                <a:ea typeface="+mn-ea"/>
              </a:rPr>
              <a:t>Autoincrement</a:t>
            </a:r>
            <a:r>
              <a:rPr lang="en-US" altLang="zh-CN" sz="1400" dirty="0">
                <a:latin typeface="+mn-lt"/>
                <a:ea typeface="+mn-ea"/>
              </a:rPr>
              <a:t> </a:t>
            </a:r>
            <a:r>
              <a:rPr lang="zh-CN" altLang="en-US" sz="1400" dirty="0">
                <a:latin typeface="+mn-lt"/>
                <a:ea typeface="+mn-ea"/>
              </a:rPr>
              <a:t>自动增量</a:t>
            </a:r>
          </a:p>
        </p:txBody>
      </p:sp>
    </p:spTree>
    <p:extLst>
      <p:ext uri="{BB962C8B-B14F-4D97-AF65-F5344CB8AC3E}">
        <p14:creationId xmlns:p14="http://schemas.microsoft.com/office/powerpoint/2010/main" val="23848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B51406A-0147-4594-9A3B-CFD8474785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5515444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2.3 </a:t>
            </a:r>
            <a:r>
              <a:rPr lang="zh-CN" altLang="en-US" dirty="0"/>
              <a:t>基于</a:t>
            </a:r>
            <a:r>
              <a:rPr lang="en-US" altLang="zh-CN" dirty="0"/>
              <a:t>Workbench</a:t>
            </a:r>
            <a:r>
              <a:rPr lang="zh-CN" altLang="en-US" dirty="0"/>
              <a:t>的数据表操作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552829-26AA-42D0-8966-C5A7E206772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895CFB-ACFC-4FBE-BBB5-A41D4D8C46BA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0682D-B771-4731-BF1F-AF3D47323B7C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D8B9E9-08B0-4B56-82B7-68E16F4A4CF9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endParaRPr lang="zh-CN" altLang="en-US" dirty="0"/>
          </a:p>
        </p:txBody>
      </p:sp>
      <p:sp>
        <p:nvSpPr>
          <p:cNvPr id="28680" name="TextBox 15">
            <a:extLst>
              <a:ext uri="{FF2B5EF4-FFF2-40B4-BE49-F238E27FC236}">
                <a16:creationId xmlns:a16="http://schemas.microsoft.com/office/drawing/2014/main" id="{0634F99A-BDCD-4F74-918C-087E521E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814" y="2594601"/>
            <a:ext cx="949666" cy="156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！</a:t>
            </a: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F217FD7E-97B9-48B0-8D0F-9A054A68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1" y="2046958"/>
            <a:ext cx="84555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</a:rPr>
              <a:t>点击数据表右侧的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Table Editor</a:t>
            </a:r>
            <a:r>
              <a:rPr lang="zh-CN" altLang="en-US" dirty="0">
                <a:latin typeface="+mn-lt"/>
              </a:rPr>
              <a:t>按钮，</a:t>
            </a:r>
            <a:r>
              <a:rPr lang="en-US" altLang="zh-CN" dirty="0">
                <a:latin typeface="+mn-lt"/>
              </a:rPr>
              <a:t>Workbench</a:t>
            </a:r>
            <a:r>
              <a:rPr lang="zh-CN" altLang="en-US" dirty="0">
                <a:latin typeface="+mn-lt"/>
              </a:rPr>
              <a:t>会打开该数据表的结构窗口。</a:t>
            </a:r>
            <a:endParaRPr lang="en-US" altLang="zh-CN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</a:rPr>
              <a:t>在窗口中可以进行修改表名、修改字段名、修改字段类型、添加字段、删除字段和修改字段的排列位置等操作。</a:t>
            </a:r>
            <a:endParaRPr lang="en-US" altLang="zh-CN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</a:rPr>
              <a:t>最后点击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Apply</a:t>
            </a:r>
            <a:r>
              <a:rPr lang="zh-CN" altLang="en-US" dirty="0">
                <a:latin typeface="+mn-lt"/>
              </a:rPr>
              <a:t>按钮。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7714E07-593A-4A16-AB40-88D4C7797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323" y="3749862"/>
            <a:ext cx="2614830" cy="252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89B082B-7757-4E66-967F-BA9D8A6C68E9}"/>
              </a:ext>
            </a:extLst>
          </p:cNvPr>
          <p:cNvSpPr/>
          <p:nvPr/>
        </p:nvSpPr>
        <p:spPr>
          <a:xfrm>
            <a:off x="2778919" y="4736593"/>
            <a:ext cx="257547" cy="2863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82" y="3136913"/>
            <a:ext cx="4627814" cy="335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7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6337546-3E8C-4A50-8C45-D58F5A30F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6" r="72795" b="4094"/>
          <a:stretch/>
        </p:blipFill>
        <p:spPr bwMode="auto">
          <a:xfrm>
            <a:off x="1943466" y="3075391"/>
            <a:ext cx="3459873" cy="312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标题 1">
            <a:extLst>
              <a:ext uri="{FF2B5EF4-FFF2-40B4-BE49-F238E27FC236}">
                <a16:creationId xmlns:a16="http://schemas.microsoft.com/office/drawing/2014/main" id="{2B51406A-0147-4594-9A3B-CFD8474785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6108016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2.3 </a:t>
            </a:r>
            <a:r>
              <a:rPr lang="zh-CN" altLang="en-US" dirty="0"/>
              <a:t>基于</a:t>
            </a:r>
            <a:r>
              <a:rPr lang="en-US" altLang="zh-CN" dirty="0"/>
              <a:t>Workbench</a:t>
            </a:r>
            <a:r>
              <a:rPr lang="zh-CN" altLang="en-US" dirty="0"/>
              <a:t>的数据表操作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552829-26AA-42D0-8966-C5A7E206772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895CFB-ACFC-4FBE-BBB5-A41D4D8C46BA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0682D-B771-4731-BF1F-AF3D47323B7C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D8B9E9-08B0-4B56-82B7-68E16F4A4CF9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删除数据表</a:t>
            </a:r>
            <a:endParaRPr lang="zh-CN" altLang="en-US" dirty="0"/>
          </a:p>
        </p:txBody>
      </p:sp>
      <p:sp>
        <p:nvSpPr>
          <p:cNvPr id="28680" name="TextBox 15">
            <a:extLst>
              <a:ext uri="{FF2B5EF4-FFF2-40B4-BE49-F238E27FC236}">
                <a16:creationId xmlns:a16="http://schemas.microsoft.com/office/drawing/2014/main" id="{0634F99A-BDCD-4F74-918C-087E521E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814" y="2594601"/>
            <a:ext cx="949666" cy="156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！</a:t>
            </a: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F217FD7E-97B9-48B0-8D0F-9A054A68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" y="2335346"/>
            <a:ext cx="83472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</a:rPr>
              <a:t>右键需要删除的数据表，在快捷菜单中选择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Drop Table</a:t>
            </a:r>
            <a:r>
              <a:rPr lang="zh-CN" altLang="en-US" dirty="0">
                <a:latin typeface="+mn-lt"/>
              </a:rPr>
              <a:t>命令。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9B082B-7757-4E66-967F-BA9D8A6C68E9}"/>
              </a:ext>
            </a:extLst>
          </p:cNvPr>
          <p:cNvSpPr/>
          <p:nvPr/>
        </p:nvSpPr>
        <p:spPr>
          <a:xfrm>
            <a:off x="3401568" y="5154327"/>
            <a:ext cx="2001771" cy="2863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49" y="154546"/>
            <a:ext cx="5967339" cy="776289"/>
          </a:xfrm>
        </p:spPr>
        <p:txBody>
          <a:bodyPr>
            <a:noAutofit/>
          </a:bodyPr>
          <a:lstStyle/>
          <a:p>
            <a:pPr algn="l"/>
            <a:r>
              <a:rPr lang="en-US" altLang="zh-CN" dirty="0"/>
              <a:t>2.3 </a:t>
            </a:r>
            <a:r>
              <a:rPr lang="zh-CN" altLang="en-US" dirty="0"/>
              <a:t>基于</a:t>
            </a:r>
            <a:r>
              <a:rPr lang="en-US" altLang="zh-CN" dirty="0"/>
              <a:t>Workbench</a:t>
            </a:r>
            <a:r>
              <a:rPr lang="zh-CN" altLang="en-US" dirty="0"/>
              <a:t>的数据表操作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371475" y="2390686"/>
            <a:ext cx="8271080" cy="213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基于</a:t>
            </a:r>
            <a:r>
              <a:rPr lang="en-US" altLang="zh-CN" dirty="0">
                <a:latin typeface="+mn-lt"/>
                <a:ea typeface="+mn-ea"/>
              </a:rPr>
              <a:t>Workbench</a:t>
            </a:r>
            <a:r>
              <a:rPr lang="zh-CN" altLang="en-US" dirty="0">
                <a:latin typeface="+mn-lt"/>
                <a:ea typeface="+mn-ea"/>
              </a:rPr>
              <a:t>创建数据库和数据表</a:t>
            </a:r>
          </a:p>
          <a:p>
            <a:pPr marL="8001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在</a:t>
            </a:r>
            <a:r>
              <a:rPr lang="en-US" altLang="zh-CN" sz="1600" dirty="0">
                <a:latin typeface="+mn-lt"/>
                <a:ea typeface="+mn-ea"/>
              </a:rPr>
              <a:t>Workbench</a:t>
            </a:r>
            <a:r>
              <a:rPr lang="zh-CN" altLang="en-US" sz="1600" dirty="0">
                <a:latin typeface="+mn-lt"/>
                <a:ea typeface="+mn-ea"/>
              </a:rPr>
              <a:t>中创建数据库</a:t>
            </a:r>
            <a:r>
              <a:rPr lang="en-US" altLang="zh-CN" sz="1600" dirty="0">
                <a:latin typeface="+mn-lt"/>
                <a:ea typeface="+mn-ea"/>
              </a:rPr>
              <a:t>unit2_db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</a:p>
          <a:p>
            <a:pPr marL="8001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在该库中创建数据表</a:t>
            </a:r>
            <a:r>
              <a:rPr lang="en-US" altLang="zh-CN" sz="1600" dirty="0">
                <a:latin typeface="+mn-lt"/>
                <a:ea typeface="+mn-ea"/>
              </a:rPr>
              <a:t>product</a:t>
            </a:r>
            <a:r>
              <a:rPr lang="zh-CN" altLang="en-US" sz="1600" dirty="0">
                <a:latin typeface="+mn-lt"/>
                <a:ea typeface="+mn-ea"/>
              </a:rPr>
              <a:t>，表结构和属性设置如下表所示。（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</a:rPr>
              <a:t>注意：表格中的“说明”只是对字段的解释，创建数据表时，不需要输入</a:t>
            </a:r>
            <a:r>
              <a:rPr lang="zh-CN" altLang="en-US" sz="1600" dirty="0">
                <a:latin typeface="+mn-lt"/>
                <a:ea typeface="+mn-ea"/>
              </a:rPr>
              <a:t>。）</a:t>
            </a:r>
          </a:p>
          <a:p>
            <a:pPr marL="8001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查看数据表</a:t>
            </a:r>
            <a:r>
              <a:rPr lang="en-US" altLang="zh-CN" sz="1600" dirty="0">
                <a:latin typeface="+mn-lt"/>
                <a:ea typeface="+mn-ea"/>
              </a:rPr>
              <a:t>product</a:t>
            </a:r>
            <a:r>
              <a:rPr lang="zh-CN" altLang="en-US" sz="1600" dirty="0">
                <a:latin typeface="+mn-lt"/>
                <a:ea typeface="+mn-ea"/>
              </a:rPr>
              <a:t>相关信息。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3A07AE95-C304-4B5C-AD1B-42D4C81A8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9" y="4176247"/>
            <a:ext cx="2971399" cy="217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9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54546"/>
            <a:ext cx="6136152" cy="776289"/>
          </a:xfrm>
        </p:spPr>
        <p:txBody>
          <a:bodyPr>
            <a:noAutofit/>
          </a:bodyPr>
          <a:lstStyle/>
          <a:p>
            <a:pPr algn="l"/>
            <a:r>
              <a:rPr lang="en-US" altLang="zh-CN" dirty="0"/>
              <a:t>2.3 </a:t>
            </a:r>
            <a:r>
              <a:rPr lang="zh-CN" altLang="en-US" dirty="0"/>
              <a:t>基于</a:t>
            </a:r>
            <a:r>
              <a:rPr lang="en-US" altLang="zh-CN" dirty="0"/>
              <a:t>Workbench</a:t>
            </a:r>
            <a:r>
              <a:rPr lang="zh-CN" altLang="en-US" dirty="0"/>
              <a:t>的数据表操作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371475" y="2390686"/>
            <a:ext cx="860144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基于</a:t>
            </a:r>
            <a:r>
              <a:rPr lang="en-US" altLang="zh-CN" dirty="0">
                <a:latin typeface="+mn-lt"/>
                <a:ea typeface="+mn-ea"/>
              </a:rPr>
              <a:t>Workbench</a:t>
            </a:r>
            <a:r>
              <a:rPr lang="zh-CN" altLang="en-US" dirty="0">
                <a:latin typeface="+mn-lt"/>
                <a:ea typeface="+mn-ea"/>
              </a:rPr>
              <a:t>修改数据表</a:t>
            </a:r>
          </a:p>
          <a:p>
            <a:pPr marL="8001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将数据表</a:t>
            </a:r>
            <a:r>
              <a:rPr lang="en-US" altLang="zh-CN" sz="1600" dirty="0">
                <a:latin typeface="+mn-lt"/>
                <a:ea typeface="+mn-ea"/>
              </a:rPr>
              <a:t>product</a:t>
            </a:r>
            <a:r>
              <a:rPr lang="zh-CN" altLang="en-US" sz="1600" dirty="0">
                <a:latin typeface="+mn-lt"/>
                <a:ea typeface="+mn-ea"/>
              </a:rPr>
              <a:t>名修改为</a:t>
            </a:r>
            <a:r>
              <a:rPr lang="en-US" altLang="zh-CN" sz="1600" dirty="0" err="1">
                <a:latin typeface="+mn-lt"/>
                <a:ea typeface="+mn-ea"/>
              </a:rPr>
              <a:t>tb_product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</a:p>
          <a:p>
            <a:pPr marL="8001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修改数据表中字段</a:t>
            </a:r>
            <a:r>
              <a:rPr lang="en-US" altLang="zh-CN" sz="1600" dirty="0">
                <a:latin typeface="+mn-lt"/>
                <a:ea typeface="+mn-ea"/>
              </a:rPr>
              <a:t>Place</a:t>
            </a:r>
            <a:r>
              <a:rPr lang="zh-CN" altLang="en-US" sz="1600" dirty="0">
                <a:latin typeface="+mn-lt"/>
                <a:ea typeface="+mn-ea"/>
              </a:rPr>
              <a:t>名为</a:t>
            </a:r>
            <a:r>
              <a:rPr lang="en-US" altLang="zh-CN" sz="1600" dirty="0" err="1">
                <a:latin typeface="+mn-lt"/>
                <a:ea typeface="+mn-ea"/>
              </a:rPr>
              <a:t>Product_Place</a:t>
            </a:r>
            <a:r>
              <a:rPr lang="zh-CN" altLang="en-US" sz="1600" dirty="0">
                <a:latin typeface="+mn-lt"/>
                <a:ea typeface="+mn-ea"/>
              </a:rPr>
              <a:t>，数据类型为</a:t>
            </a:r>
            <a:r>
              <a:rPr lang="en-US" altLang="zh-CN" sz="1600" dirty="0">
                <a:latin typeface="+mn-lt"/>
                <a:ea typeface="+mn-ea"/>
              </a:rPr>
              <a:t>varchar(50)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</a:p>
          <a:p>
            <a:pPr marL="8001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增加</a:t>
            </a:r>
            <a:r>
              <a:rPr lang="en-US" altLang="zh-CN" sz="1600" dirty="0" err="1">
                <a:latin typeface="+mn-lt"/>
                <a:ea typeface="+mn-ea"/>
              </a:rPr>
              <a:t>Product_Date</a:t>
            </a:r>
            <a:r>
              <a:rPr lang="zh-CN" altLang="en-US" sz="1600" dirty="0">
                <a:latin typeface="+mn-lt"/>
                <a:ea typeface="+mn-ea"/>
              </a:rPr>
              <a:t>字段，数据类型为</a:t>
            </a:r>
            <a:r>
              <a:rPr lang="en-US" altLang="zh-CN" sz="1600" dirty="0">
                <a:latin typeface="+mn-lt"/>
                <a:ea typeface="+mn-ea"/>
              </a:rPr>
              <a:t>Date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</a:p>
          <a:p>
            <a:pPr marL="8001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删除</a:t>
            </a:r>
            <a:r>
              <a:rPr lang="en-US" altLang="zh-CN" sz="1600" dirty="0">
                <a:latin typeface="+mn-lt"/>
                <a:ea typeface="+mn-ea"/>
              </a:rPr>
              <a:t>Description</a:t>
            </a:r>
            <a:r>
              <a:rPr lang="zh-CN" altLang="en-US" sz="1600" dirty="0">
                <a:latin typeface="+mn-lt"/>
                <a:ea typeface="+mn-ea"/>
              </a:rPr>
              <a:t>字段。</a:t>
            </a:r>
          </a:p>
          <a:p>
            <a:pPr marL="8001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将</a:t>
            </a:r>
            <a:r>
              <a:rPr lang="en-US" altLang="zh-CN" sz="1600" dirty="0" err="1">
                <a:latin typeface="+mn-lt"/>
                <a:ea typeface="+mn-ea"/>
              </a:rPr>
              <a:t>Product_Place</a:t>
            </a:r>
            <a:r>
              <a:rPr lang="zh-CN" altLang="en-US" sz="1600" dirty="0">
                <a:latin typeface="+mn-lt"/>
                <a:ea typeface="+mn-ea"/>
              </a:rPr>
              <a:t>和</a:t>
            </a:r>
            <a:r>
              <a:rPr lang="en-US" altLang="zh-CN" sz="1600" dirty="0" err="1">
                <a:latin typeface="+mn-lt"/>
                <a:ea typeface="+mn-ea"/>
              </a:rPr>
              <a:t>Product_Date</a:t>
            </a:r>
            <a:r>
              <a:rPr lang="zh-CN" altLang="en-US" sz="1600" dirty="0">
                <a:latin typeface="+mn-lt"/>
                <a:ea typeface="+mn-ea"/>
              </a:rPr>
              <a:t>字段位置移动到</a:t>
            </a:r>
            <a:r>
              <a:rPr lang="en-US" altLang="zh-CN" sz="1600" dirty="0">
                <a:latin typeface="+mn-lt"/>
                <a:ea typeface="+mn-ea"/>
              </a:rPr>
              <a:t>Price</a:t>
            </a:r>
            <a:r>
              <a:rPr lang="zh-CN" altLang="en-US" sz="1600" dirty="0">
                <a:latin typeface="+mn-lt"/>
                <a:ea typeface="+mn-ea"/>
              </a:rPr>
              <a:t>字段之前。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3">
            <a:extLst>
              <a:ext uri="{FF2B5EF4-FFF2-40B4-BE49-F238E27FC236}">
                <a16:creationId xmlns:a16="http://schemas.microsoft.com/office/drawing/2014/main" id="{BCA53AB8-07A7-4FCA-9055-29D8B4DA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82" y="1273175"/>
            <a:ext cx="2447865" cy="188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6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93903-A93A-4A86-8E7D-43FB106D5B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2.1 </a:t>
            </a:r>
            <a:r>
              <a:rPr lang="zh-CN" altLang="en-US" dirty="0">
                <a:latin typeface="+mn-lt"/>
                <a:cs typeface="Times New Roman" pitchFamily="18" charset="0"/>
              </a:rPr>
              <a:t>数据类型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F29F0-32CF-4A07-8861-2DF777996CC6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数据类型的分类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099585A-8A73-4A85-B65D-DA97324C9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105025"/>
            <a:ext cx="86233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F3936D-A7F7-476A-B5D4-3E08BB37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3784600"/>
            <a:ext cx="1531937" cy="7223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F9FC2-C468-40BE-96B8-E3EF7D5F4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705225"/>
            <a:ext cx="1743075" cy="86201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</a:rPr>
              <a:t>数字类型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时间和日期类型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字符串类型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" grpId="0" animBg="1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53999-9DF3-4DE1-AD20-C1C523EF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提交练习</a:t>
            </a:r>
          </a:p>
        </p:txBody>
      </p:sp>
      <p:sp>
        <p:nvSpPr>
          <p:cNvPr id="8" name="矩形 16">
            <a:extLst>
              <a:ext uri="{FF2B5EF4-FFF2-40B4-BE49-F238E27FC236}">
                <a16:creationId xmlns:a16="http://schemas.microsoft.com/office/drawing/2014/main" id="{B8A77BE7-9FA3-44B2-B280-A4254053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69" y="1223999"/>
            <a:ext cx="8117060" cy="186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完成课堂示例，将示例相关的</a:t>
            </a:r>
            <a:r>
              <a:rPr lang="en-US" altLang="zh-CN" b="1" dirty="0">
                <a:latin typeface="+mn-lt"/>
                <a:ea typeface="+mn-ea"/>
              </a:rPr>
              <a:t>SQL</a:t>
            </a:r>
            <a:r>
              <a:rPr lang="zh-CN" altLang="en-US" b="1" dirty="0">
                <a:latin typeface="+mn-lt"/>
                <a:ea typeface="+mn-ea"/>
              </a:rPr>
              <a:t>语句</a:t>
            </a:r>
            <a:r>
              <a:rPr lang="zh-CN" altLang="en-US" dirty="0">
                <a:latin typeface="+mn-lt"/>
                <a:ea typeface="+mn-ea"/>
              </a:rPr>
              <a:t>保存为</a:t>
            </a:r>
            <a:r>
              <a:rPr lang="en-US" altLang="zh-CN" dirty="0">
                <a:latin typeface="+mn-lt"/>
                <a:ea typeface="+mn-ea"/>
              </a:rPr>
              <a:t>unit2_eg.sql</a:t>
            </a:r>
            <a:r>
              <a:rPr lang="zh-CN" altLang="en-US" dirty="0">
                <a:latin typeface="+mn-lt"/>
                <a:ea typeface="+mn-ea"/>
              </a:rPr>
              <a:t>提交。</a:t>
            </a:r>
            <a:r>
              <a:rPr lang="en-US" altLang="zh-CN" dirty="0">
                <a:latin typeface="+mn-lt"/>
                <a:ea typeface="+mn-ea"/>
              </a:rPr>
              <a:t>#</a:t>
            </a:r>
            <a:r>
              <a:rPr lang="zh-CN" altLang="en-US" dirty="0">
                <a:latin typeface="+mn-lt"/>
                <a:ea typeface="+mn-ea"/>
              </a:rPr>
              <a:t>代码</a:t>
            </a:r>
          </a:p>
          <a:p>
            <a:pPr marL="4572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完成课堂练习，导出数据库</a:t>
            </a:r>
            <a:r>
              <a:rPr lang="en-US" altLang="zh-CN" dirty="0">
                <a:latin typeface="+mn-lt"/>
                <a:ea typeface="+mn-ea"/>
              </a:rPr>
              <a:t>unit2_db</a:t>
            </a:r>
            <a:r>
              <a:rPr lang="zh-CN" altLang="en-US" dirty="0">
                <a:latin typeface="+mn-lt"/>
                <a:ea typeface="+mn-ea"/>
              </a:rPr>
              <a:t>，保存为</a:t>
            </a:r>
            <a:r>
              <a:rPr lang="en-US" altLang="zh-CN" dirty="0">
                <a:latin typeface="+mn-lt"/>
                <a:ea typeface="+mn-ea"/>
              </a:rPr>
              <a:t>unit2_db.sql</a:t>
            </a:r>
            <a:r>
              <a:rPr lang="zh-CN" altLang="en-US" dirty="0">
                <a:latin typeface="+mn-lt"/>
                <a:ea typeface="+mn-ea"/>
              </a:rPr>
              <a:t>文件提交。</a:t>
            </a:r>
            <a:endParaRPr lang="en-US" altLang="zh-CN" dirty="0">
              <a:latin typeface="+mn-lt"/>
              <a:ea typeface="+mn-ea"/>
            </a:endParaRPr>
          </a:p>
          <a:p>
            <a:pPr marL="4572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dirty="0">
              <a:latin typeface="+mn-lt"/>
              <a:ea typeface="+mn-ea"/>
            </a:endParaRPr>
          </a:p>
          <a:p>
            <a:pPr marL="4572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压缩包上传到</a:t>
            </a:r>
            <a:r>
              <a:rPr lang="en-US" altLang="zh-CN" dirty="0">
                <a:latin typeface="+mn-lt"/>
                <a:ea typeface="+mn-ea"/>
              </a:rPr>
              <a:t>BB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45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10627-731A-4216-AE8F-9004A406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下讲内容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08931B-49CB-4DB0-B602-E797520B7EAF}"/>
              </a:ext>
            </a:extLst>
          </p:cNvPr>
          <p:cNvSpPr/>
          <p:nvPr/>
        </p:nvSpPr>
        <p:spPr>
          <a:xfrm>
            <a:off x="927334" y="148743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约束与索引</a:t>
            </a:r>
          </a:p>
        </p:txBody>
      </p:sp>
      <p:grpSp>
        <p:nvGrpSpPr>
          <p:cNvPr id="10" name="组合 41">
            <a:extLst>
              <a:ext uri="{FF2B5EF4-FFF2-40B4-BE49-F238E27FC236}">
                <a16:creationId xmlns:a16="http://schemas.microsoft.com/office/drawing/2014/main" id="{C1BF0A21-29E2-4813-9FE2-1DDFFAE26C00}"/>
              </a:ext>
            </a:extLst>
          </p:cNvPr>
          <p:cNvGrpSpPr>
            <a:grpSpLocks/>
          </p:cNvGrpSpPr>
          <p:nvPr/>
        </p:nvGrpSpPr>
        <p:grpSpPr bwMode="auto">
          <a:xfrm>
            <a:off x="606659" y="1881954"/>
            <a:ext cx="4754563" cy="307975"/>
            <a:chOff x="2909458" y="1448789"/>
            <a:chExt cx="4754598" cy="30876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E98976D-5330-47C5-BBC0-405847E1C3E7}"/>
                </a:ext>
              </a:extLst>
            </p:cNvPr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十字箭头标注 43">
              <a:extLst>
                <a:ext uri="{FF2B5EF4-FFF2-40B4-BE49-F238E27FC236}">
                  <a16:creationId xmlns:a16="http://schemas.microsoft.com/office/drawing/2014/main" id="{0E7EF0D6-B8BF-4ECD-8ABA-4E753D16DFE2}"/>
                </a:ext>
              </a:extLst>
            </p:cNvPr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5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EFEF9-2DB9-4554-B953-BEAB248CDD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2.1 </a:t>
            </a:r>
            <a:r>
              <a:rPr lang="zh-CN" altLang="en-US" dirty="0">
                <a:latin typeface="+mn-lt"/>
                <a:cs typeface="Times New Roman" pitchFamily="18" charset="0"/>
              </a:rPr>
              <a:t>数据类型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90E9FBF-FDDA-4825-83BB-1065EE83B3F5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ECC5D8-7C68-4FF3-B667-238DB7906CBA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5E8FF4-FBF3-41AF-9BD4-B1C26FA14762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16BE52-B233-4A06-922D-DCDD2E8B41C3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数字类型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_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整数类型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33345-F4EA-4B92-B986-319F594A39F4}"/>
              </a:ext>
            </a:extLst>
          </p:cNvPr>
          <p:cNvSpPr/>
          <p:nvPr/>
        </p:nvSpPr>
        <p:spPr>
          <a:xfrm>
            <a:off x="622998" y="2279193"/>
            <a:ext cx="76769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数据库中，经常需要存储整数数值。根据数值取值范围的不同，</a:t>
            </a:r>
            <a:r>
              <a:rPr lang="en-US" altLang="zh-CN" dirty="0"/>
              <a:t>MySQL</a:t>
            </a:r>
            <a:r>
              <a:rPr lang="zh-CN" altLang="en-US" dirty="0"/>
              <a:t>中的整数类型可分为</a:t>
            </a:r>
            <a:r>
              <a:rPr lang="en-US" altLang="zh-CN" dirty="0"/>
              <a:t>5</a:t>
            </a:r>
            <a:r>
              <a:rPr lang="zh-CN" altLang="en-US" dirty="0"/>
              <a:t>种，分别是</a:t>
            </a:r>
            <a:r>
              <a:rPr lang="en-US" altLang="zh-CN" b="1" dirty="0">
                <a:solidFill>
                  <a:srgbClr val="0F83E3"/>
                </a:solidFill>
              </a:rPr>
              <a:t>TINYINT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0F83E3"/>
                </a:solidFill>
              </a:rPr>
              <a:t>SMALLINT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0F83E3"/>
                </a:solidFill>
              </a:rPr>
              <a:t>MEDIUMINT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0F83E3"/>
                </a:solidFill>
              </a:rPr>
              <a:t>INT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rgbClr val="0F83E3"/>
                </a:solidFill>
              </a:rPr>
              <a:t>BIGINT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7D26EB-AA7D-4724-866E-A9BBC26DC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78707"/>
              </p:ext>
            </p:extLst>
          </p:nvPr>
        </p:nvGraphicFramePr>
        <p:xfrm>
          <a:off x="490342" y="3715027"/>
          <a:ext cx="8135938" cy="2632851"/>
        </p:xfrm>
        <a:graphic>
          <a:graphicData uri="http://schemas.openxmlformats.org/drawingml/2006/table">
            <a:tbl>
              <a:tblPr firstRow="1" bandRow="1"/>
              <a:tblGrid>
                <a:gridCol w="158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2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9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数据类型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字节数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无符号数的取值范围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有符号数的取值范围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3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-128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65 535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-32 768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32 767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16 777 215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-8 388 608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8 388 607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97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4 294 967 295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2 147 483 647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7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18 446 744 073 709 551 615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9 223 372 036 854 775 807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4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EFEF9-2DB9-4554-B953-BEAB248CDD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2.1 </a:t>
            </a:r>
            <a:r>
              <a:rPr lang="zh-CN" altLang="en-US" dirty="0">
                <a:latin typeface="+mn-lt"/>
                <a:cs typeface="Times New Roman" pitchFamily="18" charset="0"/>
              </a:rPr>
              <a:t>数据类型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90E9FBF-FDDA-4825-83BB-1065EE83B3F5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ECC5D8-7C68-4FF3-B667-238DB7906CBA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5E8FF4-FBF3-41AF-9BD4-B1C26FA14762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16BE52-B233-4A06-922D-DCDD2E8B41C3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数字类型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_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浮点数类型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33345-F4EA-4B92-B986-319F594A39F4}"/>
              </a:ext>
            </a:extLst>
          </p:cNvPr>
          <p:cNvSpPr/>
          <p:nvPr/>
        </p:nvSpPr>
        <p:spPr>
          <a:xfrm>
            <a:off x="622998" y="2279193"/>
            <a:ext cx="76769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数据库中，存储的小数都是使用浮点数和定点数来表示的。浮点数的类型有两种，分别是单精度浮点数类型（</a:t>
            </a:r>
            <a:r>
              <a:rPr lang="en-US" altLang="zh-CN" b="1" dirty="0">
                <a:solidFill>
                  <a:srgbClr val="0D74C9"/>
                </a:solidFill>
              </a:rPr>
              <a:t>FLOAT</a:t>
            </a:r>
            <a:r>
              <a:rPr lang="zh-CN" altLang="en-US" dirty="0"/>
              <a:t>）和双精度浮点类型（</a:t>
            </a:r>
            <a:r>
              <a:rPr lang="en-US" altLang="zh-CN" b="1" dirty="0">
                <a:solidFill>
                  <a:srgbClr val="0D74C9"/>
                </a:solidFill>
              </a:rPr>
              <a:t>DOUBLE</a:t>
            </a:r>
            <a:r>
              <a:rPr lang="zh-CN" altLang="en-US" dirty="0"/>
              <a:t>）。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4CAB2E0-9585-4008-A79A-DF0E067A6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50301"/>
              </p:ext>
            </p:extLst>
          </p:nvPr>
        </p:nvGraphicFramePr>
        <p:xfrm>
          <a:off x="660177" y="3704834"/>
          <a:ext cx="7881937" cy="2500314"/>
        </p:xfrm>
        <a:graphic>
          <a:graphicData uri="http://schemas.openxmlformats.org/drawingml/2006/table">
            <a:tbl>
              <a:tblPr firstRow="1" bandRow="1"/>
              <a:tblGrid>
                <a:gridCol w="102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49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数据类型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字节数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负数的取值范围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非负数的取值范围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02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-3.402 823 466E+38 ~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-1.175 494 351E-38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1.175 494 351E-38 ~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3.402 823 466E+38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79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-1.797 693 134 862 315 7E+308 ~ 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-2.225 073 858 507 201 4E-308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2.225 073 858 507 201 4E-308 ~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1.797 693 134 862 315 7E+308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62861-C89B-48BF-A3FF-641D558D0F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2.1 </a:t>
            </a:r>
            <a:r>
              <a:rPr lang="zh-CN" altLang="en-US" dirty="0">
                <a:latin typeface="+mn-lt"/>
                <a:cs typeface="Times New Roman" pitchFamily="18" charset="0"/>
              </a:rPr>
              <a:t>数据类型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725B5B-F021-4888-8353-A5BACEC3B0D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DAFA92A-C985-4486-BA31-BA97525BF102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242B3-8AA0-49B5-BC5F-A2179A5DEE45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4322B5D-C46C-487B-BA6A-657C045BCB3E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时间和日期类型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8B60C-2299-4E7D-BD84-74A1F3C5AB38}"/>
              </a:ext>
            </a:extLst>
          </p:cNvPr>
          <p:cNvSpPr/>
          <p:nvPr/>
        </p:nvSpPr>
        <p:spPr>
          <a:xfrm>
            <a:off x="703385" y="2055113"/>
            <a:ext cx="7938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为了方便在数据库中存储日期和时间，</a:t>
            </a:r>
            <a:r>
              <a:rPr lang="en-US" altLang="zh-CN" dirty="0"/>
              <a:t>MySQL</a:t>
            </a:r>
            <a:r>
              <a:rPr lang="zh-CN" altLang="en-US" dirty="0"/>
              <a:t>提供了表示日期和时间的数据类型，分别是</a:t>
            </a:r>
            <a:r>
              <a:rPr lang="en-US" altLang="zh-CN" b="1" dirty="0">
                <a:solidFill>
                  <a:srgbClr val="0070C0"/>
                </a:solidFill>
              </a:rPr>
              <a:t>YEAR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DATE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DATETIME</a:t>
            </a:r>
            <a:r>
              <a:rPr lang="zh-CN" altLang="en-US" dirty="0"/>
              <a:t>等。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82D7B86-4096-4074-88AD-98AC3D22D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1709"/>
              </p:ext>
            </p:extLst>
          </p:nvPr>
        </p:nvGraphicFramePr>
        <p:xfrm>
          <a:off x="783108" y="3165744"/>
          <a:ext cx="7778750" cy="2759704"/>
        </p:xfrm>
        <a:graphic>
          <a:graphicData uri="http://schemas.openxmlformats.org/drawingml/2006/table">
            <a:tbl>
              <a:tblPr firstRow="1" bandRow="1"/>
              <a:tblGrid>
                <a:gridCol w="129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数据类型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取值范围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</a:rPr>
                        <a:t>日期格式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</a:rPr>
                        <a:t>零值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YEAR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1901~2155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宋体"/>
                          <a:cs typeface="宋体"/>
                        </a:rPr>
                        <a:t>YYYY</a:t>
                      </a:r>
                      <a:endParaRPr lang="zh-CN" sz="1400" dirty="0">
                        <a:effectLst/>
                        <a:latin typeface="+mj-lt"/>
                        <a:ea typeface="宋体"/>
                        <a:cs typeface="宋体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0000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DATE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1000-01-01~9999-12-3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  <a:ea typeface="宋体"/>
                          <a:cs typeface="宋体"/>
                        </a:rPr>
                        <a:t>YYYY-MM-DD</a:t>
                      </a:r>
                      <a:endParaRPr lang="zh-CN" sz="1400">
                        <a:effectLst/>
                        <a:latin typeface="+mj-lt"/>
                        <a:ea typeface="宋体"/>
                        <a:cs typeface="宋体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0000-00-00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TIME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-838:59:59~838:59:59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宋体"/>
                          <a:cs typeface="宋体"/>
                        </a:rPr>
                        <a:t>HH:MM:SS</a:t>
                      </a:r>
                      <a:endParaRPr lang="zh-CN" sz="1400" dirty="0">
                        <a:effectLst/>
                        <a:latin typeface="+mj-lt"/>
                        <a:ea typeface="宋体"/>
                        <a:cs typeface="宋体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00:00:00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DATETIME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1000-01-01 00:00:00~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9999-12-31 23:59:59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宋体"/>
                          <a:cs typeface="宋体"/>
                        </a:rPr>
                        <a:t>YYYY-MM-DD HH:MM:SS</a:t>
                      </a:r>
                      <a:endParaRPr lang="zh-CN" sz="1400" dirty="0">
                        <a:effectLst/>
                        <a:latin typeface="+mj-lt"/>
                        <a:ea typeface="宋体"/>
                        <a:cs typeface="宋体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0000-00-00 00:00:00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F0C5B-0B08-4CF5-A9D1-A4A5CBB66C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2.1 </a:t>
            </a:r>
            <a:r>
              <a:rPr lang="zh-CN" altLang="en-US" dirty="0">
                <a:latin typeface="+mn-lt"/>
                <a:cs typeface="Times New Roman" pitchFamily="18" charset="0"/>
              </a:rPr>
              <a:t>数据类型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86E9430-AD6A-4087-8061-FC321454FBDB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DB2334-14AC-4AB4-9284-84021F2ADFA8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E1F1C4-1B5D-407E-8145-66A7B6CE99CA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D5CDA8-E143-451C-AFA6-71597899423E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字符串类型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F419EC-CA4F-4C74-BAB6-D3199ACB0060}"/>
              </a:ext>
            </a:extLst>
          </p:cNvPr>
          <p:cNvSpPr/>
          <p:nvPr/>
        </p:nvSpPr>
        <p:spPr>
          <a:xfrm>
            <a:off x="602901" y="2225044"/>
            <a:ext cx="80085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为了存储字符串等数据，</a:t>
            </a:r>
            <a:r>
              <a:rPr lang="en-US" altLang="zh-CN" dirty="0"/>
              <a:t>MySQL</a:t>
            </a:r>
            <a:r>
              <a:rPr lang="zh-CN" altLang="en-US" dirty="0"/>
              <a:t>提供了字符串类型。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包括</a:t>
            </a:r>
            <a:r>
              <a:rPr lang="en-US" altLang="zh-CN" b="1" dirty="0">
                <a:solidFill>
                  <a:srgbClr val="0070C0"/>
                </a:solidFill>
              </a:rPr>
              <a:t>CHAR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rgbClr val="0070C0"/>
                </a:solidFill>
              </a:rPr>
              <a:t>VARCHAR</a:t>
            </a:r>
            <a:r>
              <a:rPr lang="zh-CN" altLang="en-US" dirty="0"/>
              <a:t>类型、</a:t>
            </a:r>
            <a:r>
              <a:rPr lang="en-US" altLang="zh-CN" b="1" dirty="0">
                <a:solidFill>
                  <a:srgbClr val="0070C0"/>
                </a:solidFill>
              </a:rPr>
              <a:t>TEXT</a:t>
            </a:r>
            <a:r>
              <a:rPr lang="zh-CN" altLang="en-US" dirty="0"/>
              <a:t>类型等。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</a:rPr>
              <a:t>TEXT</a:t>
            </a:r>
            <a:r>
              <a:rPr lang="zh-CN" altLang="en-US" dirty="0"/>
              <a:t>类型：保存大文本数据。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555B4D-0B4F-43FB-9419-171D5C2C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78800"/>
              </p:ext>
            </p:extLst>
          </p:nvPr>
        </p:nvGraphicFramePr>
        <p:xfrm>
          <a:off x="1508369" y="3660336"/>
          <a:ext cx="6197600" cy="1509152"/>
        </p:xfrm>
        <a:graphic>
          <a:graphicData uri="http://schemas.openxmlformats.org/drawingml/2006/table">
            <a:tbl>
              <a:tblPr firstRow="1" bandRow="1"/>
              <a:tblGrid>
                <a:gridCol w="185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数据类型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类型说明 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CHAR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固定长度字符串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VARCHAR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可变长度字符串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TEXT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/>
                          <a:cs typeface="Arial" panose="020B0604020202020204" pitchFamily="34" charset="0"/>
                        </a:rPr>
                        <a:t>大文本数据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6651</TotalTime>
  <Pages>0</Pages>
  <Words>3012</Words>
  <Characters>0</Characters>
  <Application>Microsoft Office PowerPoint</Application>
  <DocSecurity>0</DocSecurity>
  <PresentationFormat>全屏显示(4:3)</PresentationFormat>
  <Lines>0</Lines>
  <Paragraphs>514</Paragraphs>
  <Slides>52</Slides>
  <Notes>41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  <vt:variant>
        <vt:lpstr>自定义放映</vt:lpstr>
      </vt:variant>
      <vt:variant>
        <vt:i4>1</vt:i4>
      </vt:variant>
    </vt:vector>
  </HeadingPairs>
  <TitlesOfParts>
    <vt:vector size="64" baseType="lpstr">
      <vt:lpstr>Gulim</vt:lpstr>
      <vt:lpstr>黑体</vt:lpstr>
      <vt:lpstr>华文彩云</vt:lpstr>
      <vt:lpstr>微软雅黑</vt:lpstr>
      <vt:lpstr>Arial</vt:lpstr>
      <vt:lpstr>Calibri</vt:lpstr>
      <vt:lpstr>Cambria Math</vt:lpstr>
      <vt:lpstr>Courier New</vt:lpstr>
      <vt:lpstr>Times New Roman</vt:lpstr>
      <vt:lpstr>Wingdings</vt:lpstr>
      <vt:lpstr>默认设计模板</vt:lpstr>
      <vt:lpstr>数据库基础与应用</vt:lpstr>
      <vt:lpstr>上讲回顾</vt:lpstr>
      <vt:lpstr>目录</vt:lpstr>
      <vt:lpstr>知识架构</vt:lpstr>
      <vt:lpstr>2.1 数据类型</vt:lpstr>
      <vt:lpstr>2.1 数据类型</vt:lpstr>
      <vt:lpstr>2.1 数据类型</vt:lpstr>
      <vt:lpstr>2.1 数据类型</vt:lpstr>
      <vt:lpstr>2.1 数据类型</vt:lpstr>
      <vt:lpstr>知识架构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知识架构</vt:lpstr>
      <vt:lpstr>2.3 基于Workbench的数据表操作</vt:lpstr>
      <vt:lpstr>2.3 基于Workbench的数据表操作</vt:lpstr>
      <vt:lpstr>2.3 基于Workbench的数据表操作</vt:lpstr>
      <vt:lpstr>2.3 基于Workbench的数据表操作</vt:lpstr>
      <vt:lpstr>2.3 基于Workbench的数据表操作</vt:lpstr>
      <vt:lpstr>2.3 基于Workbench的数据表操作</vt:lpstr>
      <vt:lpstr>提交练习</vt:lpstr>
      <vt:lpstr>下讲内容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nancy</cp:lastModifiedBy>
  <cp:revision>569</cp:revision>
  <dcterms:created xsi:type="dcterms:W3CDTF">2013-01-25T01:44:32Z</dcterms:created>
  <dcterms:modified xsi:type="dcterms:W3CDTF">2022-10-13T02:06:46Z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