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xml" ContentType="application/vnd.openxmlformats-officedocument.presentationml.tag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344" r:id="rId2"/>
    <p:sldId id="711" r:id="rId3"/>
    <p:sldId id="351" r:id="rId4"/>
    <p:sldId id="353" r:id="rId5"/>
    <p:sldId id="691" r:id="rId6"/>
    <p:sldId id="714" r:id="rId7"/>
    <p:sldId id="682" r:id="rId8"/>
    <p:sldId id="718" r:id="rId9"/>
    <p:sldId id="694" r:id="rId10"/>
    <p:sldId id="597" r:id="rId11"/>
    <p:sldId id="683" r:id="rId12"/>
    <p:sldId id="727" r:id="rId13"/>
    <p:sldId id="698" r:id="rId14"/>
    <p:sldId id="724" r:id="rId15"/>
    <p:sldId id="728" r:id="rId16"/>
    <p:sldId id="569" r:id="rId17"/>
    <p:sldId id="570" r:id="rId18"/>
    <p:sldId id="577" r:id="rId19"/>
    <p:sldId id="586" r:id="rId20"/>
    <p:sldId id="693" r:id="rId21"/>
    <p:sldId id="692" r:id="rId22"/>
    <p:sldId id="558" r:id="rId23"/>
    <p:sldId id="593" r:id="rId24"/>
    <p:sldId id="719" r:id="rId25"/>
    <p:sldId id="605" r:id="rId26"/>
    <p:sldId id="608" r:id="rId27"/>
    <p:sldId id="686" r:id="rId28"/>
    <p:sldId id="726" r:id="rId29"/>
    <p:sldId id="723" r:id="rId30"/>
    <p:sldId id="720" r:id="rId31"/>
    <p:sldId id="695" r:id="rId32"/>
    <p:sldId id="696" r:id="rId33"/>
    <p:sldId id="699" r:id="rId34"/>
    <p:sldId id="700" r:id="rId35"/>
    <p:sldId id="701" r:id="rId36"/>
    <p:sldId id="528" r:id="rId37"/>
    <p:sldId id="702" r:id="rId38"/>
    <p:sldId id="703" r:id="rId39"/>
    <p:sldId id="704" r:id="rId40"/>
    <p:sldId id="716" r:id="rId41"/>
    <p:sldId id="705" r:id="rId42"/>
    <p:sldId id="706" r:id="rId43"/>
    <p:sldId id="707" r:id="rId44"/>
    <p:sldId id="708" r:id="rId45"/>
    <p:sldId id="722" r:id="rId46"/>
    <p:sldId id="591" r:id="rId47"/>
    <p:sldId id="588" r:id="rId48"/>
    <p:sldId id="467" r:id="rId49"/>
  </p:sldIdLst>
  <p:sldSz cx="9144000" cy="6858000" type="screen4x3"/>
  <p:notesSz cx="6858000" cy="9144000"/>
  <p:custShowLst>
    <p:custShow name="自定义放映 1" id="0">
      <p:sldLst>
        <p:sld r:id="rId4"/>
      </p:sldLst>
    </p:custShow>
  </p:custShow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3">
          <p15:clr>
            <a:srgbClr val="A4A3A4"/>
          </p15:clr>
        </p15:guide>
        <p15:guide id="2" pos="28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74C9"/>
    <a:srgbClr val="0F83E3"/>
    <a:srgbClr val="FFFFFF"/>
    <a:srgbClr val="CBE3F2"/>
    <a:srgbClr val="BFC6E1"/>
    <a:srgbClr val="596B9D"/>
    <a:srgbClr val="F29111"/>
    <a:srgbClr val="BED1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8108" autoAdjust="0"/>
    <p:restoredTop sz="94270" autoAdjust="0"/>
  </p:normalViewPr>
  <p:slideViewPr>
    <p:cSldViewPr snapToGrid="0" snapToObjects="1">
      <p:cViewPr varScale="1">
        <p:scale>
          <a:sx n="64" d="100"/>
          <a:sy n="64" d="100"/>
        </p:scale>
        <p:origin x="306" y="54"/>
      </p:cViewPr>
      <p:guideLst>
        <p:guide orient="horz" pos="2113"/>
        <p:guide pos="2881"/>
      </p:guideLst>
    </p:cSldViewPr>
  </p:slideViewPr>
  <p:outlineViewPr>
    <p:cViewPr>
      <p:scale>
        <a:sx n="33" d="100"/>
        <a:sy n="33" d="100"/>
      </p:scale>
      <p:origin x="0" y="0"/>
    </p:cViewPr>
  </p:outlin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F9A2FA7E-FD10-4298-A865-964BC5EED9E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endParaRPr lang="zh-CN" altLang="en-US"/>
          </a:p>
        </p:txBody>
      </p:sp>
      <p:sp>
        <p:nvSpPr>
          <p:cNvPr id="2051" name="Rectangle 3">
            <a:extLst>
              <a:ext uri="{FF2B5EF4-FFF2-40B4-BE49-F238E27FC236}">
                <a16:creationId xmlns:a16="http://schemas.microsoft.com/office/drawing/2014/main" id="{F085A52D-98BF-47A8-AD6B-055EA3093BC5}"/>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fld id="{55D06C42-6F4F-4176-8EB7-911520F2F0F5}" type="datetimeFigureOut">
              <a:rPr lang="zh-CN" altLang="en-US"/>
              <a:pPr>
                <a:defRPr/>
              </a:pPr>
              <a:t>2022/10/26</a:t>
            </a:fld>
            <a:endParaRPr lang="en-US"/>
          </a:p>
        </p:txBody>
      </p:sp>
      <p:sp>
        <p:nvSpPr>
          <p:cNvPr id="4100" name="Rectangle 4">
            <a:extLst>
              <a:ext uri="{FF2B5EF4-FFF2-40B4-BE49-F238E27FC236}">
                <a16:creationId xmlns:a16="http://schemas.microsoft.com/office/drawing/2014/main" id="{6E637AFC-C54C-41AE-B17D-62A1511EED05}"/>
              </a:ext>
            </a:extLst>
          </p:cNvPr>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3" name="Rectangle 5">
            <a:extLst>
              <a:ext uri="{FF2B5EF4-FFF2-40B4-BE49-F238E27FC236}">
                <a16:creationId xmlns:a16="http://schemas.microsoft.com/office/drawing/2014/main" id="{D96B87A9-B6EF-4E21-B752-40AEBFB6076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9D5029EF-2CA7-471A-B3F4-2FE53FC2EA7E}"/>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endParaRPr lang="en-US"/>
          </a:p>
        </p:txBody>
      </p:sp>
      <p:sp>
        <p:nvSpPr>
          <p:cNvPr id="2055" name="Rectangle 7">
            <a:extLst>
              <a:ext uri="{FF2B5EF4-FFF2-40B4-BE49-F238E27FC236}">
                <a16:creationId xmlns:a16="http://schemas.microsoft.com/office/drawing/2014/main" id="{66EEC868-4855-4510-B2A8-A5A79D6448E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smtClean="0"/>
            </a:lvl1pPr>
          </a:lstStyle>
          <a:p>
            <a:pPr>
              <a:defRPr/>
            </a:pPr>
            <a:fld id="{C1466230-0A20-4AB0-B98C-0A140DE1A0EC}" type="slidenum">
              <a:rPr lang="zh-CN" altLang="en-US"/>
              <a:pPr>
                <a:defRPr/>
              </a:pPr>
              <a:t>‹#›</a:t>
            </a:fld>
            <a:endParaRPr lang="en-US" altLang="zh-CN"/>
          </a:p>
        </p:txBody>
      </p:sp>
    </p:spTree>
    <p:extLst>
      <p:ext uri="{BB962C8B-B14F-4D97-AF65-F5344CB8AC3E}">
        <p14:creationId xmlns:p14="http://schemas.microsoft.com/office/powerpoint/2010/main" val="2324895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幻灯片图像占位符 1">
            <a:extLst>
              <a:ext uri="{FF2B5EF4-FFF2-40B4-BE49-F238E27FC236}">
                <a16:creationId xmlns:a16="http://schemas.microsoft.com/office/drawing/2014/main" id="{7AF54931-ECF2-49D2-9711-5C34295B36DC}"/>
              </a:ext>
            </a:extLst>
          </p:cNvPr>
          <p:cNvSpPr>
            <a:spLocks noGrp="1" noRot="1" noChangeAspect="1" noTextEdit="1"/>
          </p:cNvSpPr>
          <p:nvPr>
            <p:ph type="sldImg"/>
          </p:nvPr>
        </p:nvSpPr>
        <p:spPr/>
      </p:sp>
      <p:sp>
        <p:nvSpPr>
          <p:cNvPr id="284675" name="备注占位符 2">
            <a:extLst>
              <a:ext uri="{FF2B5EF4-FFF2-40B4-BE49-F238E27FC236}">
                <a16:creationId xmlns:a16="http://schemas.microsoft.com/office/drawing/2014/main" id="{2B767160-A598-44D7-8303-A3BC70E11B3D}"/>
              </a:ext>
            </a:extLst>
          </p:cNvPr>
          <p:cNvSpPr>
            <a:spLocks noGrp="1"/>
          </p:cNvSpPr>
          <p:nvPr>
            <p:ph type="body" idx="1"/>
          </p:nvPr>
        </p:nvSpPr>
        <p:spPr>
          <a:noFill/>
        </p:spPr>
        <p:txBody>
          <a:bodyPr/>
          <a:lstStyle/>
          <a:p>
            <a:endParaRPr lang="zh-CN" altLang="en-US"/>
          </a:p>
        </p:txBody>
      </p:sp>
      <p:sp>
        <p:nvSpPr>
          <p:cNvPr id="284676" name="灯片编号占位符 3">
            <a:extLst>
              <a:ext uri="{FF2B5EF4-FFF2-40B4-BE49-F238E27FC236}">
                <a16:creationId xmlns:a16="http://schemas.microsoft.com/office/drawing/2014/main" id="{CB611783-CDCF-4E02-AF51-5C687C87ECC8}"/>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B359285-9375-4E71-8920-4D936CB5E0BB}" type="slidenum">
              <a:rPr lang="zh-CN" altLang="en-US"/>
              <a:pPr/>
              <a:t>5</a:t>
            </a:fld>
            <a:endParaRPr lang="en-US" altLang="zh-CN"/>
          </a:p>
        </p:txBody>
      </p:sp>
    </p:spTree>
    <p:extLst>
      <p:ext uri="{BB962C8B-B14F-4D97-AF65-F5344CB8AC3E}">
        <p14:creationId xmlns:p14="http://schemas.microsoft.com/office/powerpoint/2010/main" val="31846358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幻灯片图像占位符 1">
            <a:extLst>
              <a:ext uri="{FF2B5EF4-FFF2-40B4-BE49-F238E27FC236}">
                <a16:creationId xmlns:a16="http://schemas.microsoft.com/office/drawing/2014/main" id="{688D0492-0130-40FB-8F40-FD2D5EA696D9}"/>
              </a:ext>
            </a:extLst>
          </p:cNvPr>
          <p:cNvSpPr>
            <a:spLocks noGrp="1" noRot="1" noChangeAspect="1" noTextEdit="1"/>
          </p:cNvSpPr>
          <p:nvPr>
            <p:ph type="sldImg"/>
          </p:nvPr>
        </p:nvSpPr>
        <p:spPr/>
      </p:sp>
      <p:sp>
        <p:nvSpPr>
          <p:cNvPr id="317443" name="备注占位符 2">
            <a:extLst>
              <a:ext uri="{FF2B5EF4-FFF2-40B4-BE49-F238E27FC236}">
                <a16:creationId xmlns:a16="http://schemas.microsoft.com/office/drawing/2014/main" id="{A3C20554-DA90-47FD-8593-3D7EE9DC02AA}"/>
              </a:ext>
            </a:extLst>
          </p:cNvPr>
          <p:cNvSpPr>
            <a:spLocks noGrp="1"/>
          </p:cNvSpPr>
          <p:nvPr>
            <p:ph type="body" idx="1"/>
          </p:nvPr>
        </p:nvSpPr>
        <p:spPr>
          <a:noFill/>
        </p:spPr>
        <p:txBody>
          <a:bodyPr/>
          <a:lstStyle/>
          <a:p>
            <a:endParaRPr lang="zh-CN" altLang="en-US"/>
          </a:p>
        </p:txBody>
      </p:sp>
      <p:sp>
        <p:nvSpPr>
          <p:cNvPr id="317444" name="灯片编号占位符 3">
            <a:extLst>
              <a:ext uri="{FF2B5EF4-FFF2-40B4-BE49-F238E27FC236}">
                <a16:creationId xmlns:a16="http://schemas.microsoft.com/office/drawing/2014/main" id="{A5614696-A2D0-4A70-81FF-6893273F796A}"/>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32675BF-809E-42ED-99B8-3A8A46888B3B}" type="slidenum">
              <a:rPr lang="zh-CN" altLang="en-US"/>
              <a:pPr/>
              <a:t>14</a:t>
            </a:fld>
            <a:endParaRPr lang="en-US" altLang="zh-CN"/>
          </a:p>
        </p:txBody>
      </p:sp>
    </p:spTree>
    <p:extLst>
      <p:ext uri="{BB962C8B-B14F-4D97-AF65-F5344CB8AC3E}">
        <p14:creationId xmlns:p14="http://schemas.microsoft.com/office/powerpoint/2010/main" val="370494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幻灯片图像占位符 1">
            <a:extLst>
              <a:ext uri="{FF2B5EF4-FFF2-40B4-BE49-F238E27FC236}">
                <a16:creationId xmlns:a16="http://schemas.microsoft.com/office/drawing/2014/main" id="{688D0492-0130-40FB-8F40-FD2D5EA696D9}"/>
              </a:ext>
            </a:extLst>
          </p:cNvPr>
          <p:cNvSpPr>
            <a:spLocks noGrp="1" noRot="1" noChangeAspect="1" noTextEdit="1"/>
          </p:cNvSpPr>
          <p:nvPr>
            <p:ph type="sldImg"/>
          </p:nvPr>
        </p:nvSpPr>
        <p:spPr/>
      </p:sp>
      <p:sp>
        <p:nvSpPr>
          <p:cNvPr id="317443" name="备注占位符 2">
            <a:extLst>
              <a:ext uri="{FF2B5EF4-FFF2-40B4-BE49-F238E27FC236}">
                <a16:creationId xmlns:a16="http://schemas.microsoft.com/office/drawing/2014/main" id="{A3C20554-DA90-47FD-8593-3D7EE9DC02AA}"/>
              </a:ext>
            </a:extLst>
          </p:cNvPr>
          <p:cNvSpPr>
            <a:spLocks noGrp="1"/>
          </p:cNvSpPr>
          <p:nvPr>
            <p:ph type="body" idx="1"/>
          </p:nvPr>
        </p:nvSpPr>
        <p:spPr>
          <a:noFill/>
        </p:spPr>
        <p:txBody>
          <a:bodyPr/>
          <a:lstStyle/>
          <a:p>
            <a:endParaRPr lang="zh-CN" altLang="en-US"/>
          </a:p>
        </p:txBody>
      </p:sp>
      <p:sp>
        <p:nvSpPr>
          <p:cNvPr id="317444" name="灯片编号占位符 3">
            <a:extLst>
              <a:ext uri="{FF2B5EF4-FFF2-40B4-BE49-F238E27FC236}">
                <a16:creationId xmlns:a16="http://schemas.microsoft.com/office/drawing/2014/main" id="{A5614696-A2D0-4A70-81FF-6893273F796A}"/>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32675BF-809E-42ED-99B8-3A8A46888B3B}" type="slidenum">
              <a:rPr lang="zh-CN" altLang="en-US"/>
              <a:pPr/>
              <a:t>15</a:t>
            </a:fld>
            <a:endParaRPr lang="en-US" altLang="zh-CN"/>
          </a:p>
        </p:txBody>
      </p:sp>
    </p:spTree>
    <p:extLst>
      <p:ext uri="{BB962C8B-B14F-4D97-AF65-F5344CB8AC3E}">
        <p14:creationId xmlns:p14="http://schemas.microsoft.com/office/powerpoint/2010/main" val="370494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幻灯片图像占位符 1">
            <a:extLst>
              <a:ext uri="{FF2B5EF4-FFF2-40B4-BE49-F238E27FC236}">
                <a16:creationId xmlns:a16="http://schemas.microsoft.com/office/drawing/2014/main" id="{3A46B2B0-32FE-4176-8F12-5424D3DC9C1C}"/>
              </a:ext>
            </a:extLst>
          </p:cNvPr>
          <p:cNvSpPr>
            <a:spLocks noGrp="1" noRot="1" noChangeAspect="1" noTextEdit="1"/>
          </p:cNvSpPr>
          <p:nvPr>
            <p:ph type="sldImg"/>
          </p:nvPr>
        </p:nvSpPr>
        <p:spPr/>
      </p:sp>
      <p:sp>
        <p:nvSpPr>
          <p:cNvPr id="291843" name="备注占位符 2">
            <a:extLst>
              <a:ext uri="{FF2B5EF4-FFF2-40B4-BE49-F238E27FC236}">
                <a16:creationId xmlns:a16="http://schemas.microsoft.com/office/drawing/2014/main" id="{8B0F69FF-955B-41B8-A4E8-87F8D86450BB}"/>
              </a:ext>
            </a:extLst>
          </p:cNvPr>
          <p:cNvSpPr>
            <a:spLocks noGrp="1"/>
          </p:cNvSpPr>
          <p:nvPr>
            <p:ph type="body" idx="1"/>
          </p:nvPr>
        </p:nvSpPr>
        <p:spPr>
          <a:noFill/>
        </p:spPr>
        <p:txBody>
          <a:bodyPr/>
          <a:lstStyle/>
          <a:p>
            <a:endParaRPr lang="zh-CN" altLang="en-US"/>
          </a:p>
        </p:txBody>
      </p:sp>
      <p:sp>
        <p:nvSpPr>
          <p:cNvPr id="291844" name="灯片编号占位符 3">
            <a:extLst>
              <a:ext uri="{FF2B5EF4-FFF2-40B4-BE49-F238E27FC236}">
                <a16:creationId xmlns:a16="http://schemas.microsoft.com/office/drawing/2014/main" id="{361A8B58-9B5C-4DCD-8D5D-8C5C769DE3FE}"/>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56B9CCB-BE51-4854-A68C-474CC103847C}" type="slidenum">
              <a:rPr lang="zh-CN" altLang="en-US"/>
              <a:pPr/>
              <a:t>16</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幻灯片图像占位符 1">
            <a:extLst>
              <a:ext uri="{FF2B5EF4-FFF2-40B4-BE49-F238E27FC236}">
                <a16:creationId xmlns:a16="http://schemas.microsoft.com/office/drawing/2014/main" id="{F6B0FAF2-624B-4E2A-BCD3-DDCD857C4D1E}"/>
              </a:ext>
            </a:extLst>
          </p:cNvPr>
          <p:cNvSpPr>
            <a:spLocks noGrp="1" noRot="1" noChangeAspect="1" noTextEdit="1"/>
          </p:cNvSpPr>
          <p:nvPr>
            <p:ph type="sldImg"/>
          </p:nvPr>
        </p:nvSpPr>
        <p:spPr/>
      </p:sp>
      <p:sp>
        <p:nvSpPr>
          <p:cNvPr id="292867" name="备注占位符 2">
            <a:extLst>
              <a:ext uri="{FF2B5EF4-FFF2-40B4-BE49-F238E27FC236}">
                <a16:creationId xmlns:a16="http://schemas.microsoft.com/office/drawing/2014/main" id="{0398E34D-6074-44CC-80D0-8829F7C79B13}"/>
              </a:ext>
            </a:extLst>
          </p:cNvPr>
          <p:cNvSpPr>
            <a:spLocks noGrp="1"/>
          </p:cNvSpPr>
          <p:nvPr>
            <p:ph type="body" idx="1"/>
          </p:nvPr>
        </p:nvSpPr>
        <p:spPr>
          <a:noFill/>
        </p:spPr>
        <p:txBody>
          <a:bodyPr/>
          <a:lstStyle/>
          <a:p>
            <a:endParaRPr lang="zh-CN" altLang="en-US"/>
          </a:p>
        </p:txBody>
      </p:sp>
      <p:sp>
        <p:nvSpPr>
          <p:cNvPr id="292868" name="灯片编号占位符 3">
            <a:extLst>
              <a:ext uri="{FF2B5EF4-FFF2-40B4-BE49-F238E27FC236}">
                <a16:creationId xmlns:a16="http://schemas.microsoft.com/office/drawing/2014/main" id="{50EC289F-4807-4DE5-B62B-5B2C91F631E5}"/>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BAD2D87-8FF4-499F-8B44-471365CEB859}" type="slidenum">
              <a:rPr lang="zh-CN" altLang="en-US"/>
              <a:pPr/>
              <a:t>17</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幻灯片图像占位符 1">
            <a:extLst>
              <a:ext uri="{FF2B5EF4-FFF2-40B4-BE49-F238E27FC236}">
                <a16:creationId xmlns:a16="http://schemas.microsoft.com/office/drawing/2014/main" id="{81DA5023-92FD-4E48-A968-75E21BD66067}"/>
              </a:ext>
            </a:extLst>
          </p:cNvPr>
          <p:cNvSpPr>
            <a:spLocks noGrp="1" noRot="1" noChangeAspect="1" noTextEdit="1"/>
          </p:cNvSpPr>
          <p:nvPr>
            <p:ph type="sldImg"/>
          </p:nvPr>
        </p:nvSpPr>
        <p:spPr/>
      </p:sp>
      <p:sp>
        <p:nvSpPr>
          <p:cNvPr id="296963" name="备注占位符 2">
            <a:extLst>
              <a:ext uri="{FF2B5EF4-FFF2-40B4-BE49-F238E27FC236}">
                <a16:creationId xmlns:a16="http://schemas.microsoft.com/office/drawing/2014/main" id="{64924A94-A4F1-46FA-B437-DBD295C545A6}"/>
              </a:ext>
            </a:extLst>
          </p:cNvPr>
          <p:cNvSpPr>
            <a:spLocks noGrp="1"/>
          </p:cNvSpPr>
          <p:nvPr>
            <p:ph type="body" idx="1"/>
          </p:nvPr>
        </p:nvSpPr>
        <p:spPr>
          <a:noFill/>
        </p:spPr>
        <p:txBody>
          <a:bodyPr/>
          <a:lstStyle/>
          <a:p>
            <a:endParaRPr lang="zh-CN" altLang="en-US"/>
          </a:p>
        </p:txBody>
      </p:sp>
      <p:sp>
        <p:nvSpPr>
          <p:cNvPr id="296964" name="灯片编号占位符 3">
            <a:extLst>
              <a:ext uri="{FF2B5EF4-FFF2-40B4-BE49-F238E27FC236}">
                <a16:creationId xmlns:a16="http://schemas.microsoft.com/office/drawing/2014/main" id="{81A27D8C-29FB-4F65-AE47-E85B418BB2E9}"/>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75E44BC-BC80-4422-9670-6069FAC546E9}" type="slidenum">
              <a:rPr lang="zh-CN" altLang="en-US"/>
              <a:pPr/>
              <a:t>18</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幻灯片图像占位符 1">
            <a:extLst>
              <a:ext uri="{FF2B5EF4-FFF2-40B4-BE49-F238E27FC236}">
                <a16:creationId xmlns:a16="http://schemas.microsoft.com/office/drawing/2014/main" id="{782DC8EE-FB34-4A97-AE23-A6095E911C91}"/>
              </a:ext>
            </a:extLst>
          </p:cNvPr>
          <p:cNvSpPr>
            <a:spLocks noGrp="1" noRot="1" noChangeAspect="1" noTextEdit="1"/>
          </p:cNvSpPr>
          <p:nvPr>
            <p:ph type="sldImg"/>
          </p:nvPr>
        </p:nvSpPr>
        <p:spPr/>
      </p:sp>
      <p:sp>
        <p:nvSpPr>
          <p:cNvPr id="304131" name="备注占位符 2">
            <a:extLst>
              <a:ext uri="{FF2B5EF4-FFF2-40B4-BE49-F238E27FC236}">
                <a16:creationId xmlns:a16="http://schemas.microsoft.com/office/drawing/2014/main" id="{72A08508-7DA3-4331-B8AD-C701821614B2}"/>
              </a:ext>
            </a:extLst>
          </p:cNvPr>
          <p:cNvSpPr>
            <a:spLocks noGrp="1"/>
          </p:cNvSpPr>
          <p:nvPr>
            <p:ph type="body" idx="1"/>
          </p:nvPr>
        </p:nvSpPr>
        <p:spPr>
          <a:noFill/>
        </p:spPr>
        <p:txBody>
          <a:bodyPr/>
          <a:lstStyle/>
          <a:p>
            <a:endParaRPr lang="zh-CN" altLang="en-US"/>
          </a:p>
        </p:txBody>
      </p:sp>
      <p:sp>
        <p:nvSpPr>
          <p:cNvPr id="304132" name="灯片编号占位符 3">
            <a:extLst>
              <a:ext uri="{FF2B5EF4-FFF2-40B4-BE49-F238E27FC236}">
                <a16:creationId xmlns:a16="http://schemas.microsoft.com/office/drawing/2014/main" id="{A2F8A3C5-35F5-4507-BFFC-69EDD54EBD4E}"/>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AA4CA42-3EED-4CB6-AE05-CE77D9194531}" type="slidenum">
              <a:rPr lang="zh-CN" altLang="en-US"/>
              <a:pPr/>
              <a:t>19</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幻灯片图像占位符 1">
            <a:extLst>
              <a:ext uri="{FF2B5EF4-FFF2-40B4-BE49-F238E27FC236}">
                <a16:creationId xmlns:a16="http://schemas.microsoft.com/office/drawing/2014/main" id="{5D222B11-D7A7-401F-9A42-649C1B27F18B}"/>
              </a:ext>
            </a:extLst>
          </p:cNvPr>
          <p:cNvSpPr>
            <a:spLocks noGrp="1" noRot="1" noChangeAspect="1" noTextEdit="1"/>
          </p:cNvSpPr>
          <p:nvPr>
            <p:ph type="sldImg"/>
          </p:nvPr>
        </p:nvSpPr>
        <p:spPr/>
      </p:sp>
      <p:sp>
        <p:nvSpPr>
          <p:cNvPr id="285699" name="备注占位符 2">
            <a:extLst>
              <a:ext uri="{FF2B5EF4-FFF2-40B4-BE49-F238E27FC236}">
                <a16:creationId xmlns:a16="http://schemas.microsoft.com/office/drawing/2014/main" id="{9D65B220-A75B-4AD0-A275-ED90D4EA3A61}"/>
              </a:ext>
            </a:extLst>
          </p:cNvPr>
          <p:cNvSpPr>
            <a:spLocks noGrp="1"/>
          </p:cNvSpPr>
          <p:nvPr>
            <p:ph type="body" idx="1"/>
          </p:nvPr>
        </p:nvSpPr>
        <p:spPr>
          <a:noFill/>
        </p:spPr>
        <p:txBody>
          <a:bodyPr/>
          <a:lstStyle/>
          <a:p>
            <a:endParaRPr lang="zh-CN" altLang="en-US"/>
          </a:p>
        </p:txBody>
      </p:sp>
      <p:sp>
        <p:nvSpPr>
          <p:cNvPr id="285700" name="灯片编号占位符 3">
            <a:extLst>
              <a:ext uri="{FF2B5EF4-FFF2-40B4-BE49-F238E27FC236}">
                <a16:creationId xmlns:a16="http://schemas.microsoft.com/office/drawing/2014/main" id="{E2C8620B-D16F-4C45-9410-B54B401EC383}"/>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0D3D74C-052E-4FE3-88A9-7D477DDDBDE0}" type="slidenum">
              <a:rPr lang="zh-CN" altLang="en-US"/>
              <a:pPr/>
              <a:t>20</a:t>
            </a:fld>
            <a:endParaRPr lang="en-US" altLang="zh-CN"/>
          </a:p>
        </p:txBody>
      </p:sp>
    </p:spTree>
    <p:extLst>
      <p:ext uri="{BB962C8B-B14F-4D97-AF65-F5344CB8AC3E}">
        <p14:creationId xmlns:p14="http://schemas.microsoft.com/office/powerpoint/2010/main" val="526907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幻灯片图像占位符 1">
            <a:extLst>
              <a:ext uri="{FF2B5EF4-FFF2-40B4-BE49-F238E27FC236}">
                <a16:creationId xmlns:a16="http://schemas.microsoft.com/office/drawing/2014/main" id="{301A229B-22A5-4E3F-863B-FE77EC60CEAE}"/>
              </a:ext>
            </a:extLst>
          </p:cNvPr>
          <p:cNvSpPr>
            <a:spLocks noGrp="1" noRot="1" noChangeAspect="1" noTextEdit="1"/>
          </p:cNvSpPr>
          <p:nvPr>
            <p:ph type="sldImg"/>
          </p:nvPr>
        </p:nvSpPr>
        <p:spPr/>
      </p:sp>
      <p:sp>
        <p:nvSpPr>
          <p:cNvPr id="286723" name="备注占位符 2">
            <a:extLst>
              <a:ext uri="{FF2B5EF4-FFF2-40B4-BE49-F238E27FC236}">
                <a16:creationId xmlns:a16="http://schemas.microsoft.com/office/drawing/2014/main" id="{BC136475-450A-475C-8369-825608B6CD6C}"/>
              </a:ext>
            </a:extLst>
          </p:cNvPr>
          <p:cNvSpPr>
            <a:spLocks noGrp="1"/>
          </p:cNvSpPr>
          <p:nvPr>
            <p:ph type="body" idx="1"/>
          </p:nvPr>
        </p:nvSpPr>
        <p:spPr>
          <a:noFill/>
        </p:spPr>
        <p:txBody>
          <a:bodyPr/>
          <a:lstStyle/>
          <a:p>
            <a:endParaRPr lang="zh-CN" altLang="en-US"/>
          </a:p>
        </p:txBody>
      </p:sp>
      <p:sp>
        <p:nvSpPr>
          <p:cNvPr id="286724" name="灯片编号占位符 3">
            <a:extLst>
              <a:ext uri="{FF2B5EF4-FFF2-40B4-BE49-F238E27FC236}">
                <a16:creationId xmlns:a16="http://schemas.microsoft.com/office/drawing/2014/main" id="{E1F373ED-E9A2-4127-B289-8BE3F2955A06}"/>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C293F5E-4127-40B1-A958-89B97EEFE61D}" type="slidenum">
              <a:rPr lang="zh-CN" altLang="en-US"/>
              <a:pPr/>
              <a:t>21</a:t>
            </a:fld>
            <a:endParaRPr lang="en-US" altLang="zh-CN"/>
          </a:p>
        </p:txBody>
      </p:sp>
    </p:spTree>
    <p:extLst>
      <p:ext uri="{BB962C8B-B14F-4D97-AF65-F5344CB8AC3E}">
        <p14:creationId xmlns:p14="http://schemas.microsoft.com/office/powerpoint/2010/main" val="1740943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幻灯片图像占位符 1">
            <a:extLst>
              <a:ext uri="{FF2B5EF4-FFF2-40B4-BE49-F238E27FC236}">
                <a16:creationId xmlns:a16="http://schemas.microsoft.com/office/drawing/2014/main" id="{EAF55AE3-C168-4B2B-AD50-3573E3EA08B6}"/>
              </a:ext>
            </a:extLst>
          </p:cNvPr>
          <p:cNvSpPr>
            <a:spLocks noGrp="1" noRot="1" noChangeAspect="1" noTextEdit="1"/>
          </p:cNvSpPr>
          <p:nvPr>
            <p:ph type="sldImg"/>
          </p:nvPr>
        </p:nvSpPr>
        <p:spPr/>
      </p:sp>
      <p:sp>
        <p:nvSpPr>
          <p:cNvPr id="319491" name="备注占位符 2">
            <a:extLst>
              <a:ext uri="{FF2B5EF4-FFF2-40B4-BE49-F238E27FC236}">
                <a16:creationId xmlns:a16="http://schemas.microsoft.com/office/drawing/2014/main" id="{5CBB0AB9-EEBA-4FBD-9CA1-79AC93880C66}"/>
              </a:ext>
            </a:extLst>
          </p:cNvPr>
          <p:cNvSpPr>
            <a:spLocks noGrp="1"/>
          </p:cNvSpPr>
          <p:nvPr>
            <p:ph type="body" idx="1"/>
          </p:nvPr>
        </p:nvSpPr>
        <p:spPr>
          <a:noFill/>
        </p:spPr>
        <p:txBody>
          <a:bodyPr/>
          <a:lstStyle/>
          <a:p>
            <a:endParaRPr lang="zh-CN" altLang="en-US"/>
          </a:p>
        </p:txBody>
      </p:sp>
      <p:sp>
        <p:nvSpPr>
          <p:cNvPr id="319492" name="灯片编号占位符 3">
            <a:extLst>
              <a:ext uri="{FF2B5EF4-FFF2-40B4-BE49-F238E27FC236}">
                <a16:creationId xmlns:a16="http://schemas.microsoft.com/office/drawing/2014/main" id="{25A4D202-DAC4-4575-95A6-7C8064EB42D5}"/>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E1BF9C4-E352-4945-A2E2-771C6C776DAF}" type="slidenum">
              <a:rPr lang="zh-CN" altLang="en-US"/>
              <a:pPr/>
              <a:t>25</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幻灯片图像占位符 1">
            <a:extLst>
              <a:ext uri="{FF2B5EF4-FFF2-40B4-BE49-F238E27FC236}">
                <a16:creationId xmlns:a16="http://schemas.microsoft.com/office/drawing/2014/main" id="{20192786-BF07-4126-9190-9F13652D0204}"/>
              </a:ext>
            </a:extLst>
          </p:cNvPr>
          <p:cNvSpPr>
            <a:spLocks noGrp="1" noRot="1" noChangeAspect="1" noTextEdit="1"/>
          </p:cNvSpPr>
          <p:nvPr>
            <p:ph type="sldImg"/>
          </p:nvPr>
        </p:nvSpPr>
        <p:spPr/>
      </p:sp>
      <p:sp>
        <p:nvSpPr>
          <p:cNvPr id="325635" name="备注占位符 2">
            <a:extLst>
              <a:ext uri="{FF2B5EF4-FFF2-40B4-BE49-F238E27FC236}">
                <a16:creationId xmlns:a16="http://schemas.microsoft.com/office/drawing/2014/main" id="{BCD9728C-4D87-4E16-81E7-1B8E1004B83A}"/>
              </a:ext>
            </a:extLst>
          </p:cNvPr>
          <p:cNvSpPr>
            <a:spLocks noGrp="1"/>
          </p:cNvSpPr>
          <p:nvPr>
            <p:ph type="body" idx="1"/>
          </p:nvPr>
        </p:nvSpPr>
        <p:spPr>
          <a:noFill/>
        </p:spPr>
        <p:txBody>
          <a:bodyPr/>
          <a:lstStyle/>
          <a:p>
            <a:endParaRPr lang="zh-CN" altLang="en-US"/>
          </a:p>
        </p:txBody>
      </p:sp>
      <p:sp>
        <p:nvSpPr>
          <p:cNvPr id="325636" name="灯片编号占位符 3">
            <a:extLst>
              <a:ext uri="{FF2B5EF4-FFF2-40B4-BE49-F238E27FC236}">
                <a16:creationId xmlns:a16="http://schemas.microsoft.com/office/drawing/2014/main" id="{598AAE2A-5018-45D6-88C1-270952308018}"/>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CB13464-F57A-40A1-AA2B-E1B7BA02B07D}" type="slidenum">
              <a:rPr lang="zh-CN" altLang="en-US"/>
              <a:pPr/>
              <a:t>26</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a:extLst>
              <a:ext uri="{FF2B5EF4-FFF2-40B4-BE49-F238E27FC236}">
                <a16:creationId xmlns:a16="http://schemas.microsoft.com/office/drawing/2014/main" id="{903CC659-823E-4017-BA8F-B427F5F626E1}"/>
              </a:ext>
            </a:extLst>
          </p:cNvPr>
          <p:cNvSpPr>
            <a:spLocks noGrp="1" noRot="1" noChangeAspect="1" noChangeArrowheads="1" noTextEdit="1"/>
          </p:cNvSpPr>
          <p:nvPr>
            <p:ph type="sldImg"/>
          </p:nvPr>
        </p:nvSpPr>
        <p:spPr/>
      </p:sp>
      <p:sp>
        <p:nvSpPr>
          <p:cNvPr id="103427" name="备注占位符 2">
            <a:extLst>
              <a:ext uri="{FF2B5EF4-FFF2-40B4-BE49-F238E27FC236}">
                <a16:creationId xmlns:a16="http://schemas.microsoft.com/office/drawing/2014/main" id="{05D7813B-53D6-44D5-B9AD-9C10C9FA3270}"/>
              </a:ext>
            </a:extLst>
          </p:cNvPr>
          <p:cNvSpPr>
            <a:spLocks noGrp="1" noChangeArrowheads="1"/>
          </p:cNvSpPr>
          <p:nvPr>
            <p:ph type="body" idx="1"/>
          </p:nvPr>
        </p:nvSpPr>
        <p:spPr>
          <a:noFill/>
        </p:spPr>
        <p:txBody>
          <a:bodyPr/>
          <a:lstStyle/>
          <a:p>
            <a:endParaRPr lang="zh-CN" altLang="en-US"/>
          </a:p>
        </p:txBody>
      </p:sp>
      <p:sp>
        <p:nvSpPr>
          <p:cNvPr id="103428" name="灯片编号占位符 3">
            <a:extLst>
              <a:ext uri="{FF2B5EF4-FFF2-40B4-BE49-F238E27FC236}">
                <a16:creationId xmlns:a16="http://schemas.microsoft.com/office/drawing/2014/main" id="{DC9EE7F9-6D3C-44FB-84A3-6939EE81E8E5}"/>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0CEBB43-39A8-4293-8001-44D0608265CB}" type="slidenum">
              <a:rPr lang="zh-CN" altLang="en-US"/>
              <a:pPr/>
              <a:t>6</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幻灯片图像占位符 1">
            <a:extLst>
              <a:ext uri="{FF2B5EF4-FFF2-40B4-BE49-F238E27FC236}">
                <a16:creationId xmlns:a16="http://schemas.microsoft.com/office/drawing/2014/main" id="{EBE2EE3D-DF19-4B70-890C-A9FAE426213D}"/>
              </a:ext>
            </a:extLst>
          </p:cNvPr>
          <p:cNvSpPr>
            <a:spLocks noGrp="1" noRot="1" noChangeAspect="1" noTextEdit="1"/>
          </p:cNvSpPr>
          <p:nvPr>
            <p:ph type="sldImg"/>
          </p:nvPr>
        </p:nvSpPr>
        <p:spPr/>
      </p:sp>
      <p:sp>
        <p:nvSpPr>
          <p:cNvPr id="323587" name="备注占位符 2">
            <a:extLst>
              <a:ext uri="{FF2B5EF4-FFF2-40B4-BE49-F238E27FC236}">
                <a16:creationId xmlns:a16="http://schemas.microsoft.com/office/drawing/2014/main" id="{5C0B92A5-6657-489E-B460-74CA2C45090D}"/>
              </a:ext>
            </a:extLst>
          </p:cNvPr>
          <p:cNvSpPr>
            <a:spLocks noGrp="1"/>
          </p:cNvSpPr>
          <p:nvPr>
            <p:ph type="body" idx="1"/>
          </p:nvPr>
        </p:nvSpPr>
        <p:spPr>
          <a:noFill/>
        </p:spPr>
        <p:txBody>
          <a:bodyPr/>
          <a:lstStyle/>
          <a:p>
            <a:endParaRPr lang="zh-CN" altLang="en-US"/>
          </a:p>
        </p:txBody>
      </p:sp>
      <p:sp>
        <p:nvSpPr>
          <p:cNvPr id="323588" name="灯片编号占位符 3">
            <a:extLst>
              <a:ext uri="{FF2B5EF4-FFF2-40B4-BE49-F238E27FC236}">
                <a16:creationId xmlns:a16="http://schemas.microsoft.com/office/drawing/2014/main" id="{8B14C3CD-D4CE-4EBB-8A56-DBD47F841563}"/>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16FBAF1-0D09-4732-9057-C8183B8D52BB}" type="slidenum">
              <a:rPr lang="zh-CN" altLang="en-US"/>
              <a:pPr/>
              <a:t>27</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幻灯片图像占位符 1">
            <a:extLst>
              <a:ext uri="{FF2B5EF4-FFF2-40B4-BE49-F238E27FC236}">
                <a16:creationId xmlns:a16="http://schemas.microsoft.com/office/drawing/2014/main" id="{20192786-BF07-4126-9190-9F13652D0204}"/>
              </a:ext>
            </a:extLst>
          </p:cNvPr>
          <p:cNvSpPr>
            <a:spLocks noGrp="1" noRot="1" noChangeAspect="1" noTextEdit="1"/>
          </p:cNvSpPr>
          <p:nvPr>
            <p:ph type="sldImg"/>
          </p:nvPr>
        </p:nvSpPr>
        <p:spPr/>
      </p:sp>
      <p:sp>
        <p:nvSpPr>
          <p:cNvPr id="325635" name="备注占位符 2">
            <a:extLst>
              <a:ext uri="{FF2B5EF4-FFF2-40B4-BE49-F238E27FC236}">
                <a16:creationId xmlns:a16="http://schemas.microsoft.com/office/drawing/2014/main" id="{BCD9728C-4D87-4E16-81E7-1B8E1004B83A}"/>
              </a:ext>
            </a:extLst>
          </p:cNvPr>
          <p:cNvSpPr>
            <a:spLocks noGrp="1"/>
          </p:cNvSpPr>
          <p:nvPr>
            <p:ph type="body" idx="1"/>
          </p:nvPr>
        </p:nvSpPr>
        <p:spPr>
          <a:noFill/>
        </p:spPr>
        <p:txBody>
          <a:bodyPr/>
          <a:lstStyle/>
          <a:p>
            <a:endParaRPr lang="zh-CN" altLang="en-US"/>
          </a:p>
        </p:txBody>
      </p:sp>
      <p:sp>
        <p:nvSpPr>
          <p:cNvPr id="325636" name="灯片编号占位符 3">
            <a:extLst>
              <a:ext uri="{FF2B5EF4-FFF2-40B4-BE49-F238E27FC236}">
                <a16:creationId xmlns:a16="http://schemas.microsoft.com/office/drawing/2014/main" id="{598AAE2A-5018-45D6-88C1-270952308018}"/>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CB13464-F57A-40A1-AA2B-E1B7BA02B07D}" type="slidenum">
              <a:rPr lang="zh-CN" altLang="en-US"/>
              <a:pPr/>
              <a:t>28</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幻灯片图像占位符 1">
            <a:extLst>
              <a:ext uri="{FF2B5EF4-FFF2-40B4-BE49-F238E27FC236}">
                <a16:creationId xmlns:a16="http://schemas.microsoft.com/office/drawing/2014/main" id="{7AF54931-ECF2-49D2-9711-5C34295B36DC}"/>
              </a:ext>
            </a:extLst>
          </p:cNvPr>
          <p:cNvSpPr>
            <a:spLocks noGrp="1" noRot="1" noChangeAspect="1" noTextEdit="1"/>
          </p:cNvSpPr>
          <p:nvPr>
            <p:ph type="sldImg"/>
          </p:nvPr>
        </p:nvSpPr>
        <p:spPr/>
      </p:sp>
      <p:sp>
        <p:nvSpPr>
          <p:cNvPr id="284675" name="备注占位符 2">
            <a:extLst>
              <a:ext uri="{FF2B5EF4-FFF2-40B4-BE49-F238E27FC236}">
                <a16:creationId xmlns:a16="http://schemas.microsoft.com/office/drawing/2014/main" id="{2B767160-A598-44D7-8303-A3BC70E11B3D}"/>
              </a:ext>
            </a:extLst>
          </p:cNvPr>
          <p:cNvSpPr>
            <a:spLocks noGrp="1"/>
          </p:cNvSpPr>
          <p:nvPr>
            <p:ph type="body" idx="1"/>
          </p:nvPr>
        </p:nvSpPr>
        <p:spPr>
          <a:noFill/>
        </p:spPr>
        <p:txBody>
          <a:bodyPr/>
          <a:lstStyle/>
          <a:p>
            <a:endParaRPr lang="zh-CN" altLang="en-US"/>
          </a:p>
        </p:txBody>
      </p:sp>
      <p:sp>
        <p:nvSpPr>
          <p:cNvPr id="284676" name="灯片编号占位符 3">
            <a:extLst>
              <a:ext uri="{FF2B5EF4-FFF2-40B4-BE49-F238E27FC236}">
                <a16:creationId xmlns:a16="http://schemas.microsoft.com/office/drawing/2014/main" id="{CB611783-CDCF-4E02-AF51-5C687C87ECC8}"/>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B359285-9375-4E71-8920-4D936CB5E0BB}" type="slidenum">
              <a:rPr lang="zh-CN" altLang="en-US"/>
              <a:pPr/>
              <a:t>33</a:t>
            </a:fld>
            <a:endParaRPr lang="en-US" altLang="zh-CN"/>
          </a:p>
        </p:txBody>
      </p:sp>
    </p:spTree>
    <p:extLst>
      <p:ext uri="{BB962C8B-B14F-4D97-AF65-F5344CB8AC3E}">
        <p14:creationId xmlns:p14="http://schemas.microsoft.com/office/powerpoint/2010/main" val="3243767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幻灯片图像占位符 1">
            <a:extLst>
              <a:ext uri="{FF2B5EF4-FFF2-40B4-BE49-F238E27FC236}">
                <a16:creationId xmlns:a16="http://schemas.microsoft.com/office/drawing/2014/main" id="{7AF54931-ECF2-49D2-9711-5C34295B36DC}"/>
              </a:ext>
            </a:extLst>
          </p:cNvPr>
          <p:cNvSpPr>
            <a:spLocks noGrp="1" noRot="1" noChangeAspect="1" noTextEdit="1"/>
          </p:cNvSpPr>
          <p:nvPr>
            <p:ph type="sldImg"/>
          </p:nvPr>
        </p:nvSpPr>
        <p:spPr/>
      </p:sp>
      <p:sp>
        <p:nvSpPr>
          <p:cNvPr id="284675" name="备注占位符 2">
            <a:extLst>
              <a:ext uri="{FF2B5EF4-FFF2-40B4-BE49-F238E27FC236}">
                <a16:creationId xmlns:a16="http://schemas.microsoft.com/office/drawing/2014/main" id="{2B767160-A598-44D7-8303-A3BC70E11B3D}"/>
              </a:ext>
            </a:extLst>
          </p:cNvPr>
          <p:cNvSpPr>
            <a:spLocks noGrp="1"/>
          </p:cNvSpPr>
          <p:nvPr>
            <p:ph type="body" idx="1"/>
          </p:nvPr>
        </p:nvSpPr>
        <p:spPr>
          <a:noFill/>
        </p:spPr>
        <p:txBody>
          <a:bodyPr/>
          <a:lstStyle/>
          <a:p>
            <a:endParaRPr lang="zh-CN" altLang="en-US"/>
          </a:p>
        </p:txBody>
      </p:sp>
      <p:sp>
        <p:nvSpPr>
          <p:cNvPr id="284676" name="灯片编号占位符 3">
            <a:extLst>
              <a:ext uri="{FF2B5EF4-FFF2-40B4-BE49-F238E27FC236}">
                <a16:creationId xmlns:a16="http://schemas.microsoft.com/office/drawing/2014/main" id="{CB611783-CDCF-4E02-AF51-5C687C87ECC8}"/>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B359285-9375-4E71-8920-4D936CB5E0BB}" type="slidenum">
              <a:rPr lang="zh-CN" altLang="en-US"/>
              <a:pPr/>
              <a:t>34</a:t>
            </a:fld>
            <a:endParaRPr lang="en-US" altLang="zh-CN"/>
          </a:p>
        </p:txBody>
      </p:sp>
    </p:spTree>
    <p:extLst>
      <p:ext uri="{BB962C8B-B14F-4D97-AF65-F5344CB8AC3E}">
        <p14:creationId xmlns:p14="http://schemas.microsoft.com/office/powerpoint/2010/main" val="38824716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a:extLst>
              <a:ext uri="{FF2B5EF4-FFF2-40B4-BE49-F238E27FC236}">
                <a16:creationId xmlns:a16="http://schemas.microsoft.com/office/drawing/2014/main" id="{D04D222F-4975-4C08-BDFC-31CF4A140E43}"/>
              </a:ext>
            </a:extLst>
          </p:cNvPr>
          <p:cNvSpPr>
            <a:spLocks noGrp="1" noRot="1" noChangeAspect="1" noChangeArrowheads="1" noTextEdit="1"/>
          </p:cNvSpPr>
          <p:nvPr>
            <p:ph type="sldImg"/>
          </p:nvPr>
        </p:nvSpPr>
        <p:spPr/>
      </p:sp>
      <p:sp>
        <p:nvSpPr>
          <p:cNvPr id="154627" name="备注占位符 2">
            <a:extLst>
              <a:ext uri="{FF2B5EF4-FFF2-40B4-BE49-F238E27FC236}">
                <a16:creationId xmlns:a16="http://schemas.microsoft.com/office/drawing/2014/main" id="{A9CA1B41-57DD-4A54-94D7-D35D1085183A}"/>
              </a:ext>
            </a:extLst>
          </p:cNvPr>
          <p:cNvSpPr>
            <a:spLocks noGrp="1" noChangeArrowheads="1"/>
          </p:cNvSpPr>
          <p:nvPr>
            <p:ph type="body" idx="1"/>
          </p:nvPr>
        </p:nvSpPr>
        <p:spPr>
          <a:noFill/>
        </p:spPr>
        <p:txBody>
          <a:bodyPr/>
          <a:lstStyle/>
          <a:p>
            <a:endParaRPr lang="zh-CN" altLang="en-US"/>
          </a:p>
        </p:txBody>
      </p:sp>
      <p:sp>
        <p:nvSpPr>
          <p:cNvPr id="154628" name="灯片编号占位符 3">
            <a:extLst>
              <a:ext uri="{FF2B5EF4-FFF2-40B4-BE49-F238E27FC236}">
                <a16:creationId xmlns:a16="http://schemas.microsoft.com/office/drawing/2014/main" id="{CD2E65D6-F08B-453E-93C1-D82A47932770}"/>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7D400D8-8C1F-460A-ACC7-FAB3EEF51F3A}" type="slidenum">
              <a:rPr lang="zh-CN" altLang="en-US"/>
              <a:pPr/>
              <a:t>40</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a:noFill/>
        </p:spPr>
        <p:txBody>
          <a:bodyPr/>
          <a:lstStyle/>
          <a:p>
            <a:endParaRPr lang="zh-CN" altLang="en-US"/>
          </a:p>
        </p:txBody>
      </p:sp>
      <p:sp>
        <p:nvSpPr>
          <p:cNvPr id="23556" name="灯片编号占位符 3"/>
          <p:cNvSpPr>
            <a:spLocks noGrp="1"/>
          </p:cNvSpPr>
          <p:nvPr>
            <p:ph type="sldNum" sz="quarter" idx="5"/>
          </p:nvPr>
        </p:nvSpPr>
        <p:spPr>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buFontTx/>
              <a:buNone/>
            </a:pPr>
            <a:fld id="{F6713B16-42EA-4CF8-B23D-F950679D80A2}" type="slidenum">
              <a:rPr lang="zh-CN" altLang="en-US" smtClean="0"/>
              <a:pPr>
                <a:buFontTx/>
                <a:buNone/>
              </a:pPr>
              <a:t>48</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幻灯片图像占位符 1">
            <a:extLst>
              <a:ext uri="{FF2B5EF4-FFF2-40B4-BE49-F238E27FC236}">
                <a16:creationId xmlns:a16="http://schemas.microsoft.com/office/drawing/2014/main" id="{A60D8B34-B0D9-4006-9E36-3E519DFD8F1A}"/>
              </a:ext>
            </a:extLst>
          </p:cNvPr>
          <p:cNvSpPr>
            <a:spLocks noGrp="1" noRot="1" noChangeAspect="1" noTextEdit="1"/>
          </p:cNvSpPr>
          <p:nvPr>
            <p:ph type="sldImg"/>
          </p:nvPr>
        </p:nvSpPr>
        <p:spPr/>
      </p:sp>
      <p:sp>
        <p:nvSpPr>
          <p:cNvPr id="311299" name="备注占位符 2">
            <a:extLst>
              <a:ext uri="{FF2B5EF4-FFF2-40B4-BE49-F238E27FC236}">
                <a16:creationId xmlns:a16="http://schemas.microsoft.com/office/drawing/2014/main" id="{083FDE0B-5483-43D6-99B4-C16F9267B928}"/>
              </a:ext>
            </a:extLst>
          </p:cNvPr>
          <p:cNvSpPr>
            <a:spLocks noGrp="1"/>
          </p:cNvSpPr>
          <p:nvPr>
            <p:ph type="body" idx="1"/>
          </p:nvPr>
        </p:nvSpPr>
        <p:spPr>
          <a:noFill/>
        </p:spPr>
        <p:txBody>
          <a:bodyPr/>
          <a:lstStyle/>
          <a:p>
            <a:endParaRPr lang="zh-CN" altLang="en-US"/>
          </a:p>
        </p:txBody>
      </p:sp>
      <p:sp>
        <p:nvSpPr>
          <p:cNvPr id="311300" name="灯片编号占位符 3">
            <a:extLst>
              <a:ext uri="{FF2B5EF4-FFF2-40B4-BE49-F238E27FC236}">
                <a16:creationId xmlns:a16="http://schemas.microsoft.com/office/drawing/2014/main" id="{355000BD-655F-442F-9BEE-F5EAAC04A65C}"/>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919F229-18EB-40D9-999E-5C0A49413FD2}" type="slidenum">
              <a:rPr lang="zh-CN" altLang="en-US"/>
              <a:pPr/>
              <a:t>7</a:t>
            </a:fld>
            <a:endParaRPr lang="en-US" altLang="zh-CN"/>
          </a:p>
        </p:txBody>
      </p:sp>
    </p:spTree>
    <p:extLst>
      <p:ext uri="{BB962C8B-B14F-4D97-AF65-F5344CB8AC3E}">
        <p14:creationId xmlns:p14="http://schemas.microsoft.com/office/powerpoint/2010/main" val="3854569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a:extLst>
              <a:ext uri="{FF2B5EF4-FFF2-40B4-BE49-F238E27FC236}">
                <a16:creationId xmlns:a16="http://schemas.microsoft.com/office/drawing/2014/main" id="{D04D222F-4975-4C08-BDFC-31CF4A140E43}"/>
              </a:ext>
            </a:extLst>
          </p:cNvPr>
          <p:cNvSpPr>
            <a:spLocks noGrp="1" noRot="1" noChangeAspect="1" noChangeArrowheads="1" noTextEdit="1"/>
          </p:cNvSpPr>
          <p:nvPr>
            <p:ph type="sldImg"/>
          </p:nvPr>
        </p:nvSpPr>
        <p:spPr/>
      </p:sp>
      <p:sp>
        <p:nvSpPr>
          <p:cNvPr id="154627" name="备注占位符 2">
            <a:extLst>
              <a:ext uri="{FF2B5EF4-FFF2-40B4-BE49-F238E27FC236}">
                <a16:creationId xmlns:a16="http://schemas.microsoft.com/office/drawing/2014/main" id="{A9CA1B41-57DD-4A54-94D7-D35D1085183A}"/>
              </a:ext>
            </a:extLst>
          </p:cNvPr>
          <p:cNvSpPr>
            <a:spLocks noGrp="1" noChangeArrowheads="1"/>
          </p:cNvSpPr>
          <p:nvPr>
            <p:ph type="body" idx="1"/>
          </p:nvPr>
        </p:nvSpPr>
        <p:spPr>
          <a:noFill/>
        </p:spPr>
        <p:txBody>
          <a:bodyPr/>
          <a:lstStyle/>
          <a:p>
            <a:endParaRPr lang="zh-CN" altLang="en-US"/>
          </a:p>
        </p:txBody>
      </p:sp>
      <p:sp>
        <p:nvSpPr>
          <p:cNvPr id="154628" name="灯片编号占位符 3">
            <a:extLst>
              <a:ext uri="{FF2B5EF4-FFF2-40B4-BE49-F238E27FC236}">
                <a16:creationId xmlns:a16="http://schemas.microsoft.com/office/drawing/2014/main" id="{CD2E65D6-F08B-453E-93C1-D82A47932770}"/>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7D400D8-8C1F-460A-ACC7-FAB3EEF51F3A}" type="slidenum">
              <a:rPr lang="zh-CN" altLang="en-US"/>
              <a:pPr/>
              <a:t>8</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幻灯片图像占位符 1">
            <a:extLst>
              <a:ext uri="{FF2B5EF4-FFF2-40B4-BE49-F238E27FC236}">
                <a16:creationId xmlns:a16="http://schemas.microsoft.com/office/drawing/2014/main" id="{A60D8B34-B0D9-4006-9E36-3E519DFD8F1A}"/>
              </a:ext>
            </a:extLst>
          </p:cNvPr>
          <p:cNvSpPr>
            <a:spLocks noGrp="1" noRot="1" noChangeAspect="1" noTextEdit="1"/>
          </p:cNvSpPr>
          <p:nvPr>
            <p:ph type="sldImg"/>
          </p:nvPr>
        </p:nvSpPr>
        <p:spPr/>
      </p:sp>
      <p:sp>
        <p:nvSpPr>
          <p:cNvPr id="311299" name="备注占位符 2">
            <a:extLst>
              <a:ext uri="{FF2B5EF4-FFF2-40B4-BE49-F238E27FC236}">
                <a16:creationId xmlns:a16="http://schemas.microsoft.com/office/drawing/2014/main" id="{083FDE0B-5483-43D6-99B4-C16F9267B928}"/>
              </a:ext>
            </a:extLst>
          </p:cNvPr>
          <p:cNvSpPr>
            <a:spLocks noGrp="1"/>
          </p:cNvSpPr>
          <p:nvPr>
            <p:ph type="body" idx="1"/>
          </p:nvPr>
        </p:nvSpPr>
        <p:spPr>
          <a:noFill/>
        </p:spPr>
        <p:txBody>
          <a:bodyPr/>
          <a:lstStyle/>
          <a:p>
            <a:endParaRPr lang="zh-CN" altLang="en-US"/>
          </a:p>
        </p:txBody>
      </p:sp>
      <p:sp>
        <p:nvSpPr>
          <p:cNvPr id="311300" name="灯片编号占位符 3">
            <a:extLst>
              <a:ext uri="{FF2B5EF4-FFF2-40B4-BE49-F238E27FC236}">
                <a16:creationId xmlns:a16="http://schemas.microsoft.com/office/drawing/2014/main" id="{355000BD-655F-442F-9BEE-F5EAAC04A65C}"/>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919F229-18EB-40D9-999E-5C0A49413FD2}" type="slidenum">
              <a:rPr lang="zh-CN" altLang="en-US"/>
              <a:pPr/>
              <a:t>9</a:t>
            </a:fld>
            <a:endParaRPr lang="en-US" altLang="zh-CN"/>
          </a:p>
        </p:txBody>
      </p:sp>
    </p:spTree>
    <p:extLst>
      <p:ext uri="{BB962C8B-B14F-4D97-AF65-F5344CB8AC3E}">
        <p14:creationId xmlns:p14="http://schemas.microsoft.com/office/powerpoint/2010/main" val="2773817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幻灯片图像占位符 1">
            <a:extLst>
              <a:ext uri="{FF2B5EF4-FFF2-40B4-BE49-F238E27FC236}">
                <a16:creationId xmlns:a16="http://schemas.microsoft.com/office/drawing/2014/main" id="{28AFB527-D3D2-44F8-B4B8-5BA5B5A2DCF5}"/>
              </a:ext>
            </a:extLst>
          </p:cNvPr>
          <p:cNvSpPr>
            <a:spLocks noGrp="1" noRot="1" noChangeAspect="1" noTextEdit="1"/>
          </p:cNvSpPr>
          <p:nvPr>
            <p:ph type="sldImg"/>
          </p:nvPr>
        </p:nvSpPr>
        <p:spPr/>
      </p:sp>
      <p:sp>
        <p:nvSpPr>
          <p:cNvPr id="312323" name="备注占位符 2">
            <a:extLst>
              <a:ext uri="{FF2B5EF4-FFF2-40B4-BE49-F238E27FC236}">
                <a16:creationId xmlns:a16="http://schemas.microsoft.com/office/drawing/2014/main" id="{615491BB-0103-40D0-8865-39485EC8EDB9}"/>
              </a:ext>
            </a:extLst>
          </p:cNvPr>
          <p:cNvSpPr>
            <a:spLocks noGrp="1"/>
          </p:cNvSpPr>
          <p:nvPr>
            <p:ph type="body" idx="1"/>
          </p:nvPr>
        </p:nvSpPr>
        <p:spPr>
          <a:noFill/>
        </p:spPr>
        <p:txBody>
          <a:bodyPr/>
          <a:lstStyle/>
          <a:p>
            <a:endParaRPr lang="zh-CN" altLang="en-US"/>
          </a:p>
        </p:txBody>
      </p:sp>
      <p:sp>
        <p:nvSpPr>
          <p:cNvPr id="312324" name="灯片编号占位符 3">
            <a:extLst>
              <a:ext uri="{FF2B5EF4-FFF2-40B4-BE49-F238E27FC236}">
                <a16:creationId xmlns:a16="http://schemas.microsoft.com/office/drawing/2014/main" id="{D3E119A2-9D4B-409E-BB08-113F7E014A44}"/>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0BE0AA9-A694-459E-A6A4-561F04035B1B}" type="slidenum">
              <a:rPr lang="zh-CN" altLang="en-US"/>
              <a:pPr/>
              <a:t>10</a:t>
            </a:fld>
            <a:endParaRPr lang="en-US" altLang="zh-CN"/>
          </a:p>
        </p:txBody>
      </p:sp>
    </p:spTree>
    <p:extLst>
      <p:ext uri="{BB962C8B-B14F-4D97-AF65-F5344CB8AC3E}">
        <p14:creationId xmlns:p14="http://schemas.microsoft.com/office/powerpoint/2010/main" val="29148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幻灯片图像占位符 1">
            <a:extLst>
              <a:ext uri="{FF2B5EF4-FFF2-40B4-BE49-F238E27FC236}">
                <a16:creationId xmlns:a16="http://schemas.microsoft.com/office/drawing/2014/main" id="{688D0492-0130-40FB-8F40-FD2D5EA696D9}"/>
              </a:ext>
            </a:extLst>
          </p:cNvPr>
          <p:cNvSpPr>
            <a:spLocks noGrp="1" noRot="1" noChangeAspect="1" noTextEdit="1"/>
          </p:cNvSpPr>
          <p:nvPr>
            <p:ph type="sldImg"/>
          </p:nvPr>
        </p:nvSpPr>
        <p:spPr/>
      </p:sp>
      <p:sp>
        <p:nvSpPr>
          <p:cNvPr id="317443" name="备注占位符 2">
            <a:extLst>
              <a:ext uri="{FF2B5EF4-FFF2-40B4-BE49-F238E27FC236}">
                <a16:creationId xmlns:a16="http://schemas.microsoft.com/office/drawing/2014/main" id="{A3C20554-DA90-47FD-8593-3D7EE9DC02AA}"/>
              </a:ext>
            </a:extLst>
          </p:cNvPr>
          <p:cNvSpPr>
            <a:spLocks noGrp="1"/>
          </p:cNvSpPr>
          <p:nvPr>
            <p:ph type="body" idx="1"/>
          </p:nvPr>
        </p:nvSpPr>
        <p:spPr>
          <a:noFill/>
        </p:spPr>
        <p:txBody>
          <a:bodyPr/>
          <a:lstStyle/>
          <a:p>
            <a:endParaRPr lang="zh-CN" altLang="en-US"/>
          </a:p>
        </p:txBody>
      </p:sp>
      <p:sp>
        <p:nvSpPr>
          <p:cNvPr id="317444" name="灯片编号占位符 3">
            <a:extLst>
              <a:ext uri="{FF2B5EF4-FFF2-40B4-BE49-F238E27FC236}">
                <a16:creationId xmlns:a16="http://schemas.microsoft.com/office/drawing/2014/main" id="{A5614696-A2D0-4A70-81FF-6893273F796A}"/>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32675BF-809E-42ED-99B8-3A8A46888B3B}" type="slidenum">
              <a:rPr lang="zh-CN" altLang="en-US"/>
              <a:pPr/>
              <a:t>11</a:t>
            </a:fld>
            <a:endParaRPr lang="en-US" altLang="zh-CN"/>
          </a:p>
        </p:txBody>
      </p:sp>
    </p:spTree>
    <p:extLst>
      <p:ext uri="{BB962C8B-B14F-4D97-AF65-F5344CB8AC3E}">
        <p14:creationId xmlns:p14="http://schemas.microsoft.com/office/powerpoint/2010/main" val="370494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幻灯片图像占位符 1">
            <a:extLst>
              <a:ext uri="{FF2B5EF4-FFF2-40B4-BE49-F238E27FC236}">
                <a16:creationId xmlns:a16="http://schemas.microsoft.com/office/drawing/2014/main" id="{688D0492-0130-40FB-8F40-FD2D5EA696D9}"/>
              </a:ext>
            </a:extLst>
          </p:cNvPr>
          <p:cNvSpPr>
            <a:spLocks noGrp="1" noRot="1" noChangeAspect="1" noTextEdit="1"/>
          </p:cNvSpPr>
          <p:nvPr>
            <p:ph type="sldImg"/>
          </p:nvPr>
        </p:nvSpPr>
        <p:spPr/>
      </p:sp>
      <p:sp>
        <p:nvSpPr>
          <p:cNvPr id="317443" name="备注占位符 2">
            <a:extLst>
              <a:ext uri="{FF2B5EF4-FFF2-40B4-BE49-F238E27FC236}">
                <a16:creationId xmlns:a16="http://schemas.microsoft.com/office/drawing/2014/main" id="{A3C20554-DA90-47FD-8593-3D7EE9DC02AA}"/>
              </a:ext>
            </a:extLst>
          </p:cNvPr>
          <p:cNvSpPr>
            <a:spLocks noGrp="1"/>
          </p:cNvSpPr>
          <p:nvPr>
            <p:ph type="body" idx="1"/>
          </p:nvPr>
        </p:nvSpPr>
        <p:spPr>
          <a:noFill/>
        </p:spPr>
        <p:txBody>
          <a:bodyPr/>
          <a:lstStyle/>
          <a:p>
            <a:endParaRPr lang="zh-CN" altLang="en-US"/>
          </a:p>
        </p:txBody>
      </p:sp>
      <p:sp>
        <p:nvSpPr>
          <p:cNvPr id="317444" name="灯片编号占位符 3">
            <a:extLst>
              <a:ext uri="{FF2B5EF4-FFF2-40B4-BE49-F238E27FC236}">
                <a16:creationId xmlns:a16="http://schemas.microsoft.com/office/drawing/2014/main" id="{A5614696-A2D0-4A70-81FF-6893273F796A}"/>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32675BF-809E-42ED-99B8-3A8A46888B3B}" type="slidenum">
              <a:rPr lang="zh-CN" altLang="en-US"/>
              <a:pPr/>
              <a:t>12</a:t>
            </a:fld>
            <a:endParaRPr lang="en-US" altLang="zh-CN"/>
          </a:p>
        </p:txBody>
      </p:sp>
    </p:spTree>
    <p:extLst>
      <p:ext uri="{BB962C8B-B14F-4D97-AF65-F5344CB8AC3E}">
        <p14:creationId xmlns:p14="http://schemas.microsoft.com/office/powerpoint/2010/main" val="370494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幻灯片图像占位符 1">
            <a:extLst>
              <a:ext uri="{FF2B5EF4-FFF2-40B4-BE49-F238E27FC236}">
                <a16:creationId xmlns:a16="http://schemas.microsoft.com/office/drawing/2014/main" id="{688D0492-0130-40FB-8F40-FD2D5EA696D9}"/>
              </a:ext>
            </a:extLst>
          </p:cNvPr>
          <p:cNvSpPr>
            <a:spLocks noGrp="1" noRot="1" noChangeAspect="1" noTextEdit="1"/>
          </p:cNvSpPr>
          <p:nvPr>
            <p:ph type="sldImg"/>
          </p:nvPr>
        </p:nvSpPr>
        <p:spPr/>
      </p:sp>
      <p:sp>
        <p:nvSpPr>
          <p:cNvPr id="317443" name="备注占位符 2">
            <a:extLst>
              <a:ext uri="{FF2B5EF4-FFF2-40B4-BE49-F238E27FC236}">
                <a16:creationId xmlns:a16="http://schemas.microsoft.com/office/drawing/2014/main" id="{A3C20554-DA90-47FD-8593-3D7EE9DC02AA}"/>
              </a:ext>
            </a:extLst>
          </p:cNvPr>
          <p:cNvSpPr>
            <a:spLocks noGrp="1"/>
          </p:cNvSpPr>
          <p:nvPr>
            <p:ph type="body" idx="1"/>
          </p:nvPr>
        </p:nvSpPr>
        <p:spPr>
          <a:noFill/>
        </p:spPr>
        <p:txBody>
          <a:bodyPr/>
          <a:lstStyle/>
          <a:p>
            <a:endParaRPr lang="zh-CN" altLang="en-US"/>
          </a:p>
        </p:txBody>
      </p:sp>
      <p:sp>
        <p:nvSpPr>
          <p:cNvPr id="317444" name="灯片编号占位符 3">
            <a:extLst>
              <a:ext uri="{FF2B5EF4-FFF2-40B4-BE49-F238E27FC236}">
                <a16:creationId xmlns:a16="http://schemas.microsoft.com/office/drawing/2014/main" id="{A5614696-A2D0-4A70-81FF-6893273F796A}"/>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32675BF-809E-42ED-99B8-3A8A46888B3B}" type="slidenum">
              <a:rPr lang="zh-CN" altLang="en-US"/>
              <a:pPr/>
              <a:t>13</a:t>
            </a:fld>
            <a:endParaRPr lang="en-US" altLang="zh-CN"/>
          </a:p>
        </p:txBody>
      </p:sp>
    </p:spTree>
    <p:extLst>
      <p:ext uri="{BB962C8B-B14F-4D97-AF65-F5344CB8AC3E}">
        <p14:creationId xmlns:p14="http://schemas.microsoft.com/office/powerpoint/2010/main" val="37625326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grpSp>
        <p:nvGrpSpPr>
          <p:cNvPr id="6" name="组合 6">
            <a:extLst>
              <a:ext uri="{FF2B5EF4-FFF2-40B4-BE49-F238E27FC236}">
                <a16:creationId xmlns:a16="http://schemas.microsoft.com/office/drawing/2014/main" id="{1F75AD18-7510-40E4-A035-59397AD71933}"/>
              </a:ext>
            </a:extLst>
          </p:cNvPr>
          <p:cNvGrpSpPr>
            <a:grpSpLocks/>
          </p:cNvGrpSpPr>
          <p:nvPr userDrawn="1"/>
        </p:nvGrpSpPr>
        <p:grpSpPr bwMode="auto">
          <a:xfrm>
            <a:off x="1485900" y="5554663"/>
            <a:ext cx="1017588" cy="792162"/>
            <a:chOff x="696160" y="5631842"/>
            <a:chExt cx="1017505" cy="792000"/>
          </a:xfrm>
        </p:grpSpPr>
        <p:sp>
          <p:nvSpPr>
            <p:cNvPr id="7" name="椭圆 6">
              <a:extLst>
                <a:ext uri="{FF2B5EF4-FFF2-40B4-BE49-F238E27FC236}">
                  <a16:creationId xmlns:a16="http://schemas.microsoft.com/office/drawing/2014/main" id="{77106726-36F7-4A5C-A109-B9A5B23AE9AE}"/>
                </a:ext>
              </a:extLst>
            </p:cNvPr>
            <p:cNvSpPr>
              <a:spLocks noChangeArrowheads="1"/>
            </p:cNvSpPr>
            <p:nvPr/>
          </p:nvSpPr>
          <p:spPr bwMode="auto">
            <a:xfrm>
              <a:off x="846961" y="5631842"/>
              <a:ext cx="793685" cy="792000"/>
            </a:xfrm>
            <a:prstGeom prst="ellipse">
              <a:avLst/>
            </a:prstGeom>
            <a:solidFill>
              <a:srgbClr val="F29111"/>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defRPr/>
              </a:pPr>
              <a:endParaRPr lang="zh-CN" altLang="en-US"/>
            </a:p>
          </p:txBody>
        </p:sp>
        <p:sp>
          <p:nvSpPr>
            <p:cNvPr id="8" name="矩形 4">
              <a:extLst>
                <a:ext uri="{FF2B5EF4-FFF2-40B4-BE49-F238E27FC236}">
                  <a16:creationId xmlns:a16="http://schemas.microsoft.com/office/drawing/2014/main" id="{80792E30-C653-41A5-A93B-986A028650ED}"/>
                </a:ext>
              </a:extLst>
            </p:cNvPr>
            <p:cNvSpPr>
              <a:spLocks noChangeArrowheads="1"/>
            </p:cNvSpPr>
            <p:nvPr/>
          </p:nvSpPr>
          <p:spPr bwMode="auto">
            <a:xfrm>
              <a:off x="696160" y="5739770"/>
              <a:ext cx="1017505" cy="492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defRPr/>
              </a:pPr>
              <a:r>
                <a:rPr lang="zh-CN" altLang="en-US" sz="2600" b="1">
                  <a:solidFill>
                    <a:schemeClr val="bg1"/>
                  </a:solidFill>
                  <a:latin typeface="微软雅黑" pitchFamily="34" charset="-122"/>
                  <a:ea typeface="微软雅黑" pitchFamily="34" charset="-122"/>
                  <a:sym typeface="微软雅黑" pitchFamily="34" charset="-122"/>
                </a:rPr>
                <a:t> </a:t>
              </a:r>
              <a:r>
                <a:rPr lang="en-US" altLang="zh-CN" sz="1600" b="1">
                  <a:solidFill>
                    <a:schemeClr val="bg1"/>
                  </a:solidFill>
                  <a:latin typeface="微软雅黑" pitchFamily="34" charset="-122"/>
                  <a:ea typeface="微软雅黑" pitchFamily="34" charset="-122"/>
                  <a:sym typeface="微软雅黑" pitchFamily="34" charset="-122"/>
                </a:rPr>
                <a:t>MySQL</a:t>
              </a:r>
              <a:endParaRPr lang="zh-CN" altLang="en-US" sz="1100">
                <a:solidFill>
                  <a:schemeClr val="bg1"/>
                </a:solidFill>
              </a:endParaRPr>
            </a:p>
          </p:txBody>
        </p:sp>
      </p:grpSp>
      <p:sp>
        <p:nvSpPr>
          <p:cNvPr id="12" name="Title 1"/>
          <p:cNvSpPr>
            <a:spLocks noGrp="1"/>
          </p:cNvSpPr>
          <p:nvPr>
            <p:ph type="ctrTitle"/>
          </p:nvPr>
        </p:nvSpPr>
        <p:spPr>
          <a:xfrm>
            <a:off x="685800" y="1352281"/>
            <a:ext cx="7772400" cy="2157681"/>
          </a:xfrm>
          <a:prstGeom prst="rect">
            <a:avLst/>
          </a:prstGeom>
        </p:spPr>
        <p:txBody>
          <a:bodyPr anchor="b">
            <a:normAutofit/>
          </a:bodyPr>
          <a:lstStyle>
            <a:lvl1pPr algn="ctr">
              <a:defRPr sz="4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13" name="Subtitle 2"/>
          <p:cNvSpPr>
            <a:spLocks noGrp="1"/>
          </p:cNvSpPr>
          <p:nvPr>
            <p:ph type="subTitle" idx="1" hasCustomPrompt="1"/>
          </p:nvPr>
        </p:nvSpPr>
        <p:spPr>
          <a:xfrm>
            <a:off x="1143000" y="3602038"/>
            <a:ext cx="6858000" cy="1655762"/>
          </a:xfrm>
          <a:prstGeom prst="rect">
            <a:avLst/>
          </a:prstGeom>
        </p:spPr>
        <p:txBody>
          <a:bodyPr>
            <a:normAutofit/>
          </a:bodyPr>
          <a:lstStyle>
            <a:lvl1pPr marL="0" indent="0" algn="ctr">
              <a:buNone/>
              <a:defRPr sz="2800" b="1">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r>
              <a:rPr lang="en-US" altLang="zh-CN" dirty="0"/>
              <a:t>-</a:t>
            </a:r>
            <a:endParaRPr lang="en-US" dirty="0"/>
          </a:p>
        </p:txBody>
      </p:sp>
      <p:sp>
        <p:nvSpPr>
          <p:cNvPr id="14" name="文本占位符 5"/>
          <p:cNvSpPr>
            <a:spLocks noGrp="1"/>
          </p:cNvSpPr>
          <p:nvPr>
            <p:ph type="body" sz="quarter" idx="12"/>
          </p:nvPr>
        </p:nvSpPr>
        <p:spPr>
          <a:xfrm>
            <a:off x="2709863" y="5480050"/>
            <a:ext cx="2714625" cy="350838"/>
          </a:xfrm>
          <a:prstGeom prst="rect">
            <a:avLst/>
          </a:prstGeom>
        </p:spPr>
        <p:txBody>
          <a:bodyPr/>
          <a:lstStyle>
            <a:lvl1pPr>
              <a:lnSpc>
                <a:spcPct val="120000"/>
              </a:lnSpc>
              <a:defRPr sz="1400">
                <a:solidFill>
                  <a:srgbClr val="75A0DD"/>
                </a:solidFill>
                <a:latin typeface="微软雅黑" panose="020B0503020204020204" pitchFamily="34" charset="-122"/>
                <a:ea typeface="微软雅黑" panose="020B0503020204020204" pitchFamily="34" charset="-122"/>
              </a:defRPr>
            </a:lvl1pPr>
          </a:lstStyle>
          <a:p>
            <a:endParaRPr dirty="0">
              <a:sym typeface="微软雅黑" pitchFamily="34" charset="-122"/>
            </a:endParaRPr>
          </a:p>
        </p:txBody>
      </p:sp>
      <p:sp>
        <p:nvSpPr>
          <p:cNvPr id="15" name="文本占位符 6"/>
          <p:cNvSpPr>
            <a:spLocks noGrp="1"/>
          </p:cNvSpPr>
          <p:nvPr>
            <p:ph type="body" sz="quarter" idx="13"/>
          </p:nvPr>
        </p:nvSpPr>
        <p:spPr>
          <a:xfrm>
            <a:off x="5532438" y="5483225"/>
            <a:ext cx="2714625" cy="350838"/>
          </a:xfrm>
          <a:prstGeom prst="rect">
            <a:avLst/>
          </a:prstGeom>
        </p:spPr>
        <p:txBody>
          <a:bodyPr/>
          <a:lstStyle>
            <a:lvl1pPr>
              <a:lnSpc>
                <a:spcPct val="120000"/>
              </a:lnSpc>
              <a:defRPr sz="1400">
                <a:solidFill>
                  <a:srgbClr val="75A0DD"/>
                </a:solidFill>
                <a:latin typeface="微软雅黑" panose="020B0503020204020204" pitchFamily="34" charset="-122"/>
                <a:ea typeface="微软雅黑" panose="020B0503020204020204" pitchFamily="34" charset="-122"/>
              </a:defRPr>
            </a:lvl1pPr>
          </a:lstStyle>
          <a:p>
            <a:endParaRPr dirty="0"/>
          </a:p>
        </p:txBody>
      </p:sp>
      <p:pic>
        <p:nvPicPr>
          <p:cNvPr id="9" name="图片 8">
            <a:extLst>
              <a:ext uri="{FF2B5EF4-FFF2-40B4-BE49-F238E27FC236}">
                <a16:creationId xmlns:a16="http://schemas.microsoft.com/office/drawing/2014/main" id="{80848585-1DA1-41AC-BD51-861BCE02EDF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285" y="13221"/>
            <a:ext cx="3455987"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392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A2CC98B-E135-4491-A7E4-8F7D95E0BD7C}"/>
              </a:ext>
            </a:extLst>
          </p:cNvPr>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3600" b="1">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a:p>
        </p:txBody>
      </p:sp>
      <p:sp>
        <p:nvSpPr>
          <p:cNvPr id="6" name="Title 1"/>
          <p:cNvSpPr>
            <a:spLocks noGrp="1"/>
          </p:cNvSpPr>
          <p:nvPr>
            <p:ph type="title"/>
          </p:nvPr>
        </p:nvSpPr>
        <p:spPr>
          <a:xfrm>
            <a:off x="1657350" y="154546"/>
            <a:ext cx="4716082" cy="776289"/>
          </a:xfrm>
          <a:prstGeom prst="rect">
            <a:avLst/>
          </a:prstGeom>
        </p:spPr>
        <p:txBody>
          <a:bodyPr anchor="ctr">
            <a:normAutofit/>
          </a:bodyPr>
          <a:lstStyle>
            <a:lvl1pPr algn="l">
              <a:defRPr sz="2800" baseline="0">
                <a:solidFill>
                  <a:srgbClr val="1369B2"/>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en-US" dirty="0"/>
          </a:p>
        </p:txBody>
      </p:sp>
      <p:sp>
        <p:nvSpPr>
          <p:cNvPr id="4" name="矩形 3">
            <a:extLst>
              <a:ext uri="{FF2B5EF4-FFF2-40B4-BE49-F238E27FC236}">
                <a16:creationId xmlns:a16="http://schemas.microsoft.com/office/drawing/2014/main" id="{EE4701A6-649E-4680-9162-2C2AF126A9D1}"/>
              </a:ext>
            </a:extLst>
          </p:cNvPr>
          <p:cNvSpPr/>
          <p:nvPr userDrawn="1"/>
        </p:nvSpPr>
        <p:spPr>
          <a:xfrm>
            <a:off x="0" y="6581775"/>
            <a:ext cx="550398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1400" b="1" dirty="0"/>
              <a:t>Shanghai University of International Business and Economics</a:t>
            </a:r>
            <a:endParaRPr lang="zh-CN" altLang="en-US" sz="1400" b="1" dirty="0"/>
          </a:p>
        </p:txBody>
      </p:sp>
      <p:sp>
        <p:nvSpPr>
          <p:cNvPr id="5" name="文本框 4">
            <a:extLst>
              <a:ext uri="{FF2B5EF4-FFF2-40B4-BE49-F238E27FC236}">
                <a16:creationId xmlns:a16="http://schemas.microsoft.com/office/drawing/2014/main" id="{37F9BC13-C214-4FF6-A4B0-C3E8D8DC3955}"/>
              </a:ext>
            </a:extLst>
          </p:cNvPr>
          <p:cNvSpPr txBox="1"/>
          <p:nvPr userDrawn="1"/>
        </p:nvSpPr>
        <p:spPr>
          <a:xfrm>
            <a:off x="8253047" y="345557"/>
            <a:ext cx="539260" cy="400110"/>
          </a:xfrm>
          <a:prstGeom prst="rect">
            <a:avLst/>
          </a:prstGeom>
          <a:noFill/>
        </p:spPr>
        <p:txBody>
          <a:bodyPr wrap="square" rtlCol="0">
            <a:spAutoFit/>
          </a:bodyPr>
          <a:lstStyle/>
          <a:p>
            <a:fld id="{E3A3DA38-CE4D-4796-9B5C-A14BA6EC0BBE}" type="slidenum">
              <a:rPr lang="zh-CN" altLang="en-US" sz="2000" b="1" i="1" smtClean="0">
                <a:solidFill>
                  <a:srgbClr val="0070C0"/>
                </a:solidFill>
                <a:latin typeface="Arial" panose="020B0604020202020204" pitchFamily="34" charset="0"/>
                <a:ea typeface="华文彩云" panose="02010800040101010101" pitchFamily="2" charset="-122"/>
                <a:cs typeface="Arial" panose="020B0604020202020204" pitchFamily="34" charset="0"/>
              </a:rPr>
              <a:t>‹#›</a:t>
            </a:fld>
            <a:endParaRPr lang="zh-CN" altLang="en-US" sz="2000" b="1" i="1" dirty="0">
              <a:solidFill>
                <a:srgbClr val="0070C0"/>
              </a:solidFill>
              <a:latin typeface="Arial" panose="020B0604020202020204" pitchFamily="34" charset="0"/>
              <a:ea typeface="华文彩云" panose="02010800040101010101" pitchFamily="2" charset="-122"/>
              <a:cs typeface="Arial" panose="020B0604020202020204" pitchFamily="34" charset="0"/>
            </a:endParaRPr>
          </a:p>
        </p:txBody>
      </p:sp>
    </p:spTree>
    <p:extLst>
      <p:ext uri="{BB962C8B-B14F-4D97-AF65-F5344CB8AC3E}">
        <p14:creationId xmlns:p14="http://schemas.microsoft.com/office/powerpoint/2010/main" val="1663487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知识架构">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7739E90-B0C9-45F4-9F52-33A45C9FDF0F}"/>
              </a:ext>
            </a:extLst>
          </p:cNvPr>
          <p:cNvSpPr>
            <a:spLocks noChangeArrowheads="1"/>
          </p:cNvSpPr>
          <p:nvPr userDrawn="1"/>
        </p:nvSpPr>
        <p:spPr bwMode="auto">
          <a:xfrm>
            <a:off x="690563" y="220663"/>
            <a:ext cx="9239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3600" b="1" spc="300">
                <a:solidFill>
                  <a:schemeClr val="bg1"/>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3600" b="1">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a:p>
        </p:txBody>
      </p:sp>
      <p:sp>
        <p:nvSpPr>
          <p:cNvPr id="6" name="Title 1"/>
          <p:cNvSpPr>
            <a:spLocks noGrp="1"/>
          </p:cNvSpPr>
          <p:nvPr>
            <p:ph type="title"/>
          </p:nvPr>
        </p:nvSpPr>
        <p:spPr>
          <a:xfrm>
            <a:off x="1657350" y="154546"/>
            <a:ext cx="4716082" cy="776289"/>
          </a:xfrm>
          <a:prstGeom prst="rect">
            <a:avLst/>
          </a:prstGeom>
        </p:spPr>
        <p:txBody>
          <a:bodyPr anchor="ctr">
            <a:normAutofit/>
          </a:bodyPr>
          <a:lstStyle>
            <a:lvl1pPr algn="l">
              <a:defRPr sz="2800">
                <a:solidFill>
                  <a:srgbClr val="1369B2"/>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4" name="矩形 3">
            <a:extLst>
              <a:ext uri="{FF2B5EF4-FFF2-40B4-BE49-F238E27FC236}">
                <a16:creationId xmlns:a16="http://schemas.microsoft.com/office/drawing/2014/main" id="{A9312D4C-3923-444E-8A67-96C637AC009E}"/>
              </a:ext>
            </a:extLst>
          </p:cNvPr>
          <p:cNvSpPr/>
          <p:nvPr userDrawn="1"/>
        </p:nvSpPr>
        <p:spPr>
          <a:xfrm>
            <a:off x="0" y="6581775"/>
            <a:ext cx="550398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1400" b="1" dirty="0"/>
              <a:t>Shanghai University of International Business and Economics</a:t>
            </a:r>
            <a:endParaRPr lang="zh-CN" altLang="en-US" sz="1400" b="1" dirty="0"/>
          </a:p>
        </p:txBody>
      </p:sp>
      <p:sp>
        <p:nvSpPr>
          <p:cNvPr id="5" name="文本框 4">
            <a:extLst>
              <a:ext uri="{FF2B5EF4-FFF2-40B4-BE49-F238E27FC236}">
                <a16:creationId xmlns:a16="http://schemas.microsoft.com/office/drawing/2014/main" id="{67B5B619-C1CF-4465-91F3-155AE134E923}"/>
              </a:ext>
            </a:extLst>
          </p:cNvPr>
          <p:cNvSpPr txBox="1"/>
          <p:nvPr userDrawn="1"/>
        </p:nvSpPr>
        <p:spPr>
          <a:xfrm>
            <a:off x="8253047" y="345557"/>
            <a:ext cx="539260" cy="400110"/>
          </a:xfrm>
          <a:prstGeom prst="rect">
            <a:avLst/>
          </a:prstGeom>
          <a:noFill/>
        </p:spPr>
        <p:txBody>
          <a:bodyPr wrap="square" rtlCol="0">
            <a:spAutoFit/>
          </a:bodyPr>
          <a:lstStyle/>
          <a:p>
            <a:fld id="{E3A3DA38-CE4D-4796-9B5C-A14BA6EC0BBE}" type="slidenum">
              <a:rPr lang="zh-CN" altLang="en-US" sz="2000" b="1" i="1" smtClean="0">
                <a:solidFill>
                  <a:srgbClr val="0070C0"/>
                </a:solidFill>
                <a:latin typeface="Arial" panose="020B0604020202020204" pitchFamily="34" charset="0"/>
                <a:ea typeface="华文彩云" panose="02010800040101010101" pitchFamily="2" charset="-122"/>
                <a:cs typeface="Arial" panose="020B0604020202020204" pitchFamily="34" charset="0"/>
              </a:rPr>
              <a:t>‹#›</a:t>
            </a:fld>
            <a:endParaRPr lang="zh-CN" altLang="en-US" sz="2000" b="1" i="1" dirty="0">
              <a:solidFill>
                <a:srgbClr val="0070C0"/>
              </a:solidFill>
              <a:latin typeface="Arial" panose="020B0604020202020204" pitchFamily="34" charset="0"/>
              <a:ea typeface="华文彩云" panose="02010800040101010101" pitchFamily="2" charset="-122"/>
              <a:cs typeface="Arial" panose="020B0604020202020204" pitchFamily="34" charset="0"/>
            </a:endParaRPr>
          </a:p>
        </p:txBody>
      </p:sp>
    </p:spTree>
    <p:extLst>
      <p:ext uri="{BB962C8B-B14F-4D97-AF65-F5344CB8AC3E}">
        <p14:creationId xmlns:p14="http://schemas.microsoft.com/office/powerpoint/2010/main" val="2306597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oter">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2609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仅标题">
    <p:bg>
      <p:bgPr>
        <a:pattFill prst="pct50">
          <a:fgClr>
            <a:schemeClr val="accent1"/>
          </a:fgClr>
          <a:bgClr>
            <a:schemeClr val="bg1"/>
          </a:bgClr>
        </a:pattFill>
        <a:effectLst/>
      </p:bgPr>
    </p:bg>
    <p:spTree>
      <p:nvGrpSpPr>
        <p:cNvPr id="1" name=""/>
        <p:cNvGrpSpPr/>
        <p:nvPr/>
      </p:nvGrpSpPr>
      <p:grpSpPr>
        <a:xfrm>
          <a:off x="0" y="0"/>
          <a:ext cx="0" cy="0"/>
          <a:chOff x="0" y="0"/>
          <a:chExt cx="0" cy="0"/>
        </a:xfrm>
      </p:grpSpPr>
      <p:sp>
        <p:nvSpPr>
          <p:cNvPr id="3" name="矩形 2"/>
          <p:cNvSpPr/>
          <p:nvPr userDrawn="1"/>
        </p:nvSpPr>
        <p:spPr>
          <a:xfrm>
            <a:off x="0" y="6583363"/>
            <a:ext cx="6115050" cy="2762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1400" b="1" dirty="0"/>
              <a:t>Shanghai University of International Business and Economics</a:t>
            </a:r>
            <a:endParaRPr lang="zh-CN" altLang="en-US" sz="1400" b="1" dirty="0"/>
          </a:p>
        </p:txBody>
      </p:sp>
      <p:sp>
        <p:nvSpPr>
          <p:cNvPr id="4" name="矩形 3"/>
          <p:cNvSpPr/>
          <p:nvPr userDrawn="1"/>
        </p:nvSpPr>
        <p:spPr>
          <a:xfrm>
            <a:off x="6210300" y="66675"/>
            <a:ext cx="2933700" cy="80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
        <p:nvSpPr>
          <p:cNvPr id="2" name="Title 1"/>
          <p:cNvSpPr>
            <a:spLocks noGrp="1"/>
          </p:cNvSpPr>
          <p:nvPr>
            <p:ph type="title"/>
          </p:nvPr>
        </p:nvSpPr>
        <p:spPr>
          <a:xfrm>
            <a:off x="1657349" y="183121"/>
            <a:ext cx="6048375" cy="776289"/>
          </a:xfrm>
        </p:spPr>
        <p:txBody>
          <a:bodyPr>
            <a:noAutofit/>
          </a:bodyPr>
          <a:lstStyle>
            <a:lvl1pPr>
              <a:defRPr sz="3200" b="1">
                <a:solidFill>
                  <a:srgbClr val="0070C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6" name="Date Placeholder 2"/>
          <p:cNvSpPr>
            <a:spLocks noGrp="1"/>
          </p:cNvSpPr>
          <p:nvPr>
            <p:ph type="dt" sz="half" idx="10"/>
          </p:nvPr>
        </p:nvSpPr>
        <p:spPr/>
        <p:txBody>
          <a:bodyPr/>
          <a:lstStyle>
            <a:lvl1pPr>
              <a:defRPr/>
            </a:lvl1pPr>
          </a:lstStyle>
          <a:p>
            <a:pPr>
              <a:defRPr/>
            </a:pPr>
            <a:fld id="{05DE7D29-F993-46F9-BBC5-DC62D897BA7B}" type="datetime1">
              <a:rPr lang="zh-CN" altLang="en-US" smtClean="0"/>
              <a:t>2022/10/26</a:t>
            </a:fld>
            <a:endParaRPr lang="zh-CN" altLang="en-US"/>
          </a:p>
        </p:txBody>
      </p:sp>
      <p:sp>
        <p:nvSpPr>
          <p:cNvPr id="7" name="Footer Placeholder 3"/>
          <p:cNvSpPr>
            <a:spLocks noGrp="1"/>
          </p:cNvSpPr>
          <p:nvPr>
            <p:ph type="ftr" sz="quarter" idx="11"/>
          </p:nvPr>
        </p:nvSpPr>
        <p:spPr/>
        <p:txBody>
          <a:bodyPr/>
          <a:lstStyle>
            <a:lvl1pPr>
              <a:defRPr/>
            </a:lvl1pPr>
          </a:lstStyle>
          <a:p>
            <a:pPr>
              <a:defRPr/>
            </a:pPr>
            <a:endParaRPr lang="zh-CN" altLang="en-US"/>
          </a:p>
        </p:txBody>
      </p:sp>
      <p:sp>
        <p:nvSpPr>
          <p:cNvPr id="8" name="Slide Number Placeholder 4"/>
          <p:cNvSpPr>
            <a:spLocks noGrp="1"/>
          </p:cNvSpPr>
          <p:nvPr>
            <p:ph type="sldNum" sz="quarter" idx="12"/>
          </p:nvPr>
        </p:nvSpPr>
        <p:spPr>
          <a:xfrm>
            <a:off x="8134350" y="360363"/>
            <a:ext cx="495300" cy="506412"/>
          </a:xfrm>
        </p:spPr>
        <p:txBody>
          <a:bodyPr/>
          <a:lstStyle>
            <a:lvl1pPr>
              <a:defRPr sz="1800" b="1" i="1">
                <a:solidFill>
                  <a:srgbClr val="0070C0"/>
                </a:solidFill>
              </a:defRPr>
            </a:lvl1pPr>
          </a:lstStyle>
          <a:p>
            <a:pPr>
              <a:defRPr/>
            </a:pPr>
            <a:fld id="{440EB464-772C-4BB4-970B-84FDBD7B4649}" type="slidenum">
              <a:rPr lang="zh-CN" altLang="en-US"/>
              <a:pPr>
                <a:defRPr/>
              </a:pPr>
              <a:t>‹#›</a:t>
            </a:fld>
            <a:endParaRPr lang="zh-CN" altLang="en-US"/>
          </a:p>
        </p:txBody>
      </p:sp>
    </p:spTree>
    <p:extLst>
      <p:ext uri="{BB962C8B-B14F-4D97-AF65-F5344CB8AC3E}">
        <p14:creationId xmlns:p14="http://schemas.microsoft.com/office/powerpoint/2010/main" val="61432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标题幻灯片">
    <p:bg>
      <p:bgPr>
        <a:solidFill>
          <a:srgbClr val="0070C0"/>
        </a:solidFill>
        <a:effectLst/>
      </p:bgPr>
    </p:bg>
    <p:spTree>
      <p:nvGrpSpPr>
        <p:cNvPr id="1" name=""/>
        <p:cNvGrpSpPr/>
        <p:nvPr/>
      </p:nvGrpSpPr>
      <p:grpSpPr>
        <a:xfrm>
          <a:off x="0" y="0"/>
          <a:ext cx="0" cy="0"/>
          <a:chOff x="0" y="0"/>
          <a:chExt cx="0" cy="0"/>
        </a:xfrm>
      </p:grpSpPr>
      <p:pic>
        <p:nvPicPr>
          <p:cNvPr id="2" name="图片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1933575" y="6583363"/>
            <a:ext cx="7200900" cy="2762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altLang="zh-CN" sz="1400" b="1" dirty="0"/>
              <a:t>Shanghai University of International Business and Economics</a:t>
            </a:r>
            <a:endParaRPr lang="zh-CN" altLang="en-US" sz="1400" b="1" dirty="0"/>
          </a:p>
        </p:txBody>
      </p:sp>
      <p:grpSp>
        <p:nvGrpSpPr>
          <p:cNvPr id="4" name="组合 9"/>
          <p:cNvGrpSpPr>
            <a:grpSpLocks/>
          </p:cNvGrpSpPr>
          <p:nvPr userDrawn="1"/>
        </p:nvGrpSpPr>
        <p:grpSpPr bwMode="auto">
          <a:xfrm>
            <a:off x="0" y="0"/>
            <a:ext cx="5981700" cy="638175"/>
            <a:chOff x="0" y="9525"/>
            <a:chExt cx="6902571" cy="736600"/>
          </a:xfrm>
        </p:grpSpPr>
        <p:pic>
          <p:nvPicPr>
            <p:cNvPr id="5" name="图片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525"/>
              <a:ext cx="3455987" cy="73660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userDrawn="1"/>
          </p:nvSpPr>
          <p:spPr>
            <a:xfrm>
              <a:off x="3445790" y="9525"/>
              <a:ext cx="3456781" cy="736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2329047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dirty="0"/>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xfrm>
            <a:off x="381000" y="6172200"/>
            <a:ext cx="2133600" cy="476250"/>
          </a:xfrm>
          <a:prstGeom prst="rect">
            <a:avLst/>
          </a:prstGeo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528EE42A-9CBD-4021-A868-EB70FE0E9B82}" type="slidenum">
              <a:rPr lang="en-US" altLang="zh-CN"/>
              <a:pPr/>
              <a:t>‹#›</a:t>
            </a:fld>
            <a:endParaRPr lang="en-US" altLang="zh-CN"/>
          </a:p>
        </p:txBody>
      </p:sp>
    </p:spTree>
    <p:extLst>
      <p:ext uri="{BB962C8B-B14F-4D97-AF65-F5344CB8AC3E}">
        <p14:creationId xmlns:p14="http://schemas.microsoft.com/office/powerpoint/2010/main" val="326954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9"/>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24.xml"/><Relationship Id="rId1" Type="http://schemas.openxmlformats.org/officeDocument/2006/relationships/slideLayout" Target="../slideLayouts/slideLayout2.xml"/><Relationship Id="rId4" Type="http://schemas.openxmlformats.org/officeDocument/2006/relationships/slide" Target="slide30.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B9D91EA6-63AF-4949-8928-1760D48FCCF3}"/>
              </a:ext>
            </a:extLst>
          </p:cNvPr>
          <p:cNvSpPr>
            <a:spLocks noGrp="1"/>
          </p:cNvSpPr>
          <p:nvPr>
            <p:ph type="ctrTitle"/>
          </p:nvPr>
        </p:nvSpPr>
        <p:spPr bwMode="auto">
          <a:xfrm>
            <a:off x="685800" y="1352550"/>
            <a:ext cx="7772400" cy="2157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zh-CN" altLang="en-US" sz="3600" b="0" dirty="0"/>
              <a:t>数据库基础与应用</a:t>
            </a:r>
          </a:p>
        </p:txBody>
      </p:sp>
      <p:sp>
        <p:nvSpPr>
          <p:cNvPr id="4099" name="文本占位符 3">
            <a:extLst>
              <a:ext uri="{FF2B5EF4-FFF2-40B4-BE49-F238E27FC236}">
                <a16:creationId xmlns:a16="http://schemas.microsoft.com/office/drawing/2014/main" id="{CEA69E99-DD47-4B1C-BBF7-DBCD82DFFC78}"/>
              </a:ext>
            </a:extLst>
          </p:cNvPr>
          <p:cNvSpPr>
            <a:spLocks noGrp="1"/>
          </p:cNvSpPr>
          <p:nvPr>
            <p:ph type="body" sz="quarter" idx="12"/>
          </p:nvPr>
        </p:nvSpPr>
        <p:spPr bwMode="auto">
          <a:xfrm>
            <a:off x="2709863" y="5480050"/>
            <a:ext cx="2714625" cy="869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数据表的约束</a:t>
            </a:r>
          </a:p>
          <a:p>
            <a:r>
              <a:rPr lang="zh-CN" altLang="en-US"/>
              <a:t>自动增长设置</a:t>
            </a:r>
            <a:endParaRPr lang="en-US" altLang="zh-CN" dirty="0"/>
          </a:p>
          <a:p>
            <a:r>
              <a:rPr lang="zh-CN" altLang="en-US" dirty="0"/>
              <a:t>数据表的索引</a:t>
            </a:r>
            <a:endParaRPr lang="en-US" altLang="zh-CN" dirty="0"/>
          </a:p>
        </p:txBody>
      </p:sp>
      <p:sp>
        <p:nvSpPr>
          <p:cNvPr id="5" name="Subtitle 2">
            <a:extLst>
              <a:ext uri="{FF2B5EF4-FFF2-40B4-BE49-F238E27FC236}">
                <a16:creationId xmlns:a16="http://schemas.microsoft.com/office/drawing/2014/main" id="{DC0F014A-775E-47F8-A528-7E9392D12957}"/>
              </a:ext>
            </a:extLst>
          </p:cNvPr>
          <p:cNvSpPr>
            <a:spLocks noGrp="1"/>
          </p:cNvSpPr>
          <p:nvPr>
            <p:ph type="subTitle" idx="1"/>
          </p:nvPr>
        </p:nvSpPr>
        <p:spPr>
          <a:xfrm>
            <a:off x="1143000" y="3602038"/>
            <a:ext cx="6858000" cy="1655762"/>
          </a:xfrm>
          <a:prstGeom prst="rect">
            <a:avLst/>
          </a:prstGeom>
        </p:spPr>
        <p:txBody>
          <a:bodyPr>
            <a:normAutofit/>
          </a:bodyPr>
          <a:lstStyle>
            <a:lvl1pPr marL="0" indent="0" algn="ctr">
              <a:buNone/>
              <a:defRPr sz="2800" b="1">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b="0" dirty="0"/>
              <a:t>第</a:t>
            </a:r>
            <a:r>
              <a:rPr lang="en-US" altLang="zh-CN" b="0" dirty="0"/>
              <a:t>3</a:t>
            </a:r>
            <a:r>
              <a:rPr lang="zh-CN" altLang="en-US" b="0" dirty="0"/>
              <a:t>讲 表的约束与索引</a:t>
            </a:r>
            <a:endParaRPr lang="en-US"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C2D500-9433-4911-9C76-A3437182C767}"/>
              </a:ext>
            </a:extLst>
          </p:cNvPr>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a:defRPr/>
            </a:pPr>
            <a:r>
              <a:rPr lang="en-US" altLang="zh-CN" dirty="0"/>
              <a:t>3.1 </a:t>
            </a:r>
            <a:r>
              <a:rPr lang="zh-CN" altLang="en-US" dirty="0"/>
              <a:t>表的约束</a:t>
            </a:r>
            <a:endParaRPr lang="zh-CN" altLang="en-US" dirty="0">
              <a:latin typeface="+mn-lt"/>
              <a:cs typeface="Times New Roman" pitchFamily="18" charset="0"/>
            </a:endParaRPr>
          </a:p>
        </p:txBody>
      </p:sp>
      <p:grpSp>
        <p:nvGrpSpPr>
          <p:cNvPr id="4" name="组合 3">
            <a:extLst>
              <a:ext uri="{FF2B5EF4-FFF2-40B4-BE49-F238E27FC236}">
                <a16:creationId xmlns:a16="http://schemas.microsoft.com/office/drawing/2014/main" id="{AC6D3704-4A07-4E60-91A7-82FC4D19BB9C}"/>
              </a:ext>
            </a:extLst>
          </p:cNvPr>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5" name="矩形 4">
              <a:extLst>
                <a:ext uri="{FF2B5EF4-FFF2-40B4-BE49-F238E27FC236}">
                  <a16:creationId xmlns:a16="http://schemas.microsoft.com/office/drawing/2014/main" id="{2DED01C9-35A7-43C7-BC55-A2248CEEB133}"/>
                </a:ext>
              </a:extLst>
            </p:cNvPr>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99917CD-53B6-42FF-A6DB-3363497A31D3}"/>
                </a:ext>
              </a:extLst>
            </p:cNvPr>
            <p:cNvSpPr txBox="1"/>
            <p:nvPr/>
          </p:nvSpPr>
          <p:spPr>
            <a:xfrm>
              <a:off x="-16824" y="1296057"/>
              <a:ext cx="385042" cy="523220"/>
            </a:xfrm>
            <a:prstGeom prst="rect">
              <a:avLst/>
            </a:prstGeom>
            <a:noFill/>
          </p:spPr>
          <p:txBody>
            <a:bodyPr wrap="none">
              <a:spAutoFit/>
            </a:bodyPr>
            <a:lstStyle/>
            <a:p>
              <a:pPr>
                <a:defRPr/>
              </a:pPr>
              <a:r>
                <a:rPr lang="en-US" altLang="zh-CN" sz="2800" dirty="0">
                  <a:solidFill>
                    <a:schemeClr val="bg1"/>
                  </a:solidFill>
                  <a:cs typeface="Arial" panose="020B0604020202020204" pitchFamily="34" charset="0"/>
                </a:rPr>
                <a:t>1</a:t>
              </a:r>
              <a:endParaRPr lang="zh-CN" altLang="en-US" sz="2800" dirty="0">
                <a:solidFill>
                  <a:schemeClr val="bg1"/>
                </a:solidFill>
                <a:cs typeface="Arial" panose="020B0604020202020204" pitchFamily="34" charset="0"/>
              </a:endParaRPr>
            </a:p>
          </p:txBody>
        </p:sp>
      </p:grpSp>
      <p:sp>
        <p:nvSpPr>
          <p:cNvPr id="7" name="TextBox 6">
            <a:extLst>
              <a:ext uri="{FF2B5EF4-FFF2-40B4-BE49-F238E27FC236}">
                <a16:creationId xmlns:a16="http://schemas.microsoft.com/office/drawing/2014/main" id="{8CE516E6-4DD8-4B36-B649-CC5D43FB4A5C}"/>
              </a:ext>
            </a:extLst>
          </p:cNvPr>
          <p:cNvSpPr txBox="1"/>
          <p:nvPr/>
        </p:nvSpPr>
        <p:spPr>
          <a:xfrm>
            <a:off x="427038" y="1493838"/>
            <a:ext cx="4703762" cy="400050"/>
          </a:xfrm>
          <a:prstGeom prst="rect">
            <a:avLst/>
          </a:prstGeom>
          <a:noFill/>
        </p:spPr>
        <p:txBody>
          <a:bodyPr>
            <a:spAutoFit/>
          </a:bodyPr>
          <a:lstStyle/>
          <a:p>
            <a:pPr>
              <a:defRPr/>
            </a:pPr>
            <a:r>
              <a:rPr lang="en-US" altLang="zh-CN" dirty="0">
                <a:latin typeface="Times New Roman" panose="02020603050405020304" pitchFamily="18" charset="0"/>
                <a:cs typeface="Times New Roman" panose="02020603050405020304" pitchFamily="18" charset="0"/>
              </a:rPr>
              <a:t>  </a:t>
            </a:r>
            <a:r>
              <a:rPr lang="zh-CN" altLang="en-US" sz="2000" b="1" dirty="0">
                <a:solidFill>
                  <a:schemeClr val="tx1">
                    <a:lumMod val="50000"/>
                    <a:lumOff val="50000"/>
                  </a:schemeClr>
                </a:solidFill>
                <a:latin typeface="Times New Roman" panose="02020603050405020304" pitchFamily="18" charset="0"/>
                <a:ea typeface="微软雅黑" pitchFamily="34" charset="-122"/>
                <a:cs typeface="Times New Roman" panose="02020603050405020304" pitchFamily="18" charset="0"/>
              </a:rPr>
              <a:t>设置主键约束</a:t>
            </a:r>
            <a:endParaRPr lang="zh-CN" altLang="en-US" dirty="0">
              <a:latin typeface="Times New Roman" panose="02020603050405020304" pitchFamily="18" charset="0"/>
              <a:cs typeface="Times New Roman" panose="02020603050405020304" pitchFamily="18" charset="0"/>
            </a:endParaRPr>
          </a:p>
        </p:txBody>
      </p:sp>
      <p:sp>
        <p:nvSpPr>
          <p:cNvPr id="138249" name="矩形 2">
            <a:extLst>
              <a:ext uri="{FF2B5EF4-FFF2-40B4-BE49-F238E27FC236}">
                <a16:creationId xmlns:a16="http://schemas.microsoft.com/office/drawing/2014/main" id="{4F4A948A-0E67-4AF0-A01C-42CCBD5EE763}"/>
              </a:ext>
            </a:extLst>
          </p:cNvPr>
          <p:cNvSpPr>
            <a:spLocks noChangeArrowheads="1"/>
          </p:cNvSpPr>
          <p:nvPr/>
        </p:nvSpPr>
        <p:spPr bwMode="auto">
          <a:xfrm>
            <a:off x="1157288" y="3455611"/>
            <a:ext cx="4984750" cy="23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28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400" b="1" dirty="0">
                <a:solidFill>
                  <a:srgbClr val="FF0000"/>
                </a:solidFill>
                <a:latin typeface="Courier New" panose="02070309020205020404" pitchFamily="49" charset="0"/>
              </a:rPr>
              <a:t>CREATE DATABASE </a:t>
            </a:r>
            <a:r>
              <a:rPr lang="en-US" altLang="zh-CN" sz="1400" dirty="0" err="1">
                <a:latin typeface="Courier New" panose="02070309020205020404" pitchFamily="49" charset="0"/>
              </a:rPr>
              <a:t>stu_info</a:t>
            </a:r>
            <a:r>
              <a:rPr lang="en-US" altLang="zh-CN" sz="1400" dirty="0">
                <a:latin typeface="Courier New" panose="02070309020205020404" pitchFamily="49" charset="0"/>
              </a:rPr>
              <a:t>;</a:t>
            </a:r>
          </a:p>
          <a:p>
            <a:pPr>
              <a:lnSpc>
                <a:spcPct val="150000"/>
              </a:lnSpc>
            </a:pPr>
            <a:r>
              <a:rPr lang="en-US" altLang="zh-CN" sz="1400" b="1" dirty="0">
                <a:solidFill>
                  <a:srgbClr val="FF0000"/>
                </a:solidFill>
                <a:latin typeface="Courier New" panose="02070309020205020404" pitchFamily="49" charset="0"/>
              </a:rPr>
              <a:t>USE</a:t>
            </a:r>
            <a:r>
              <a:rPr lang="en-US" altLang="zh-CN" sz="1400" dirty="0">
                <a:latin typeface="Courier New" panose="02070309020205020404" pitchFamily="49" charset="0"/>
              </a:rPr>
              <a:t> </a:t>
            </a:r>
            <a:r>
              <a:rPr lang="en-US" altLang="zh-CN" sz="1400" dirty="0" err="1">
                <a:latin typeface="Courier New" panose="02070309020205020404" pitchFamily="49" charset="0"/>
              </a:rPr>
              <a:t>stu_info</a:t>
            </a:r>
            <a:r>
              <a:rPr lang="en-US" altLang="zh-CN" sz="1400" dirty="0">
                <a:latin typeface="Courier New" panose="02070309020205020404" pitchFamily="49" charset="0"/>
              </a:rPr>
              <a:t>;</a:t>
            </a:r>
          </a:p>
          <a:p>
            <a:pPr>
              <a:lnSpc>
                <a:spcPct val="150000"/>
              </a:lnSpc>
            </a:pPr>
            <a:r>
              <a:rPr lang="en-US" altLang="zh-CN" sz="1400" b="1" dirty="0">
                <a:solidFill>
                  <a:srgbClr val="FF0000"/>
                </a:solidFill>
                <a:latin typeface="Courier New" panose="02070309020205020404" pitchFamily="49" charset="0"/>
              </a:rPr>
              <a:t>CREATE TABLE </a:t>
            </a:r>
            <a:r>
              <a:rPr lang="en-US" altLang="zh-CN" sz="1400" dirty="0">
                <a:latin typeface="Courier New" panose="02070309020205020404" pitchFamily="49" charset="0"/>
              </a:rPr>
              <a:t>grade(</a:t>
            </a:r>
          </a:p>
          <a:p>
            <a:pPr>
              <a:lnSpc>
                <a:spcPct val="150000"/>
              </a:lnSpc>
            </a:pPr>
            <a:r>
              <a:rPr lang="en-US" altLang="zh-CN" sz="1400" dirty="0">
                <a:latin typeface="Courier New" panose="02070309020205020404" pitchFamily="49" charset="0"/>
              </a:rPr>
              <a:t>	</a:t>
            </a:r>
            <a:r>
              <a:rPr lang="en-US" altLang="zh-CN" sz="1400" dirty="0" err="1">
                <a:latin typeface="Courier New" panose="02070309020205020404" pitchFamily="49" charset="0"/>
              </a:rPr>
              <a:t>stu_id</a:t>
            </a:r>
            <a:r>
              <a:rPr lang="en-US" altLang="zh-CN" sz="1400" dirty="0">
                <a:latin typeface="Courier New" panose="02070309020205020404" pitchFamily="49" charset="0"/>
              </a:rPr>
              <a:t> INT,</a:t>
            </a:r>
          </a:p>
          <a:p>
            <a:pPr>
              <a:lnSpc>
                <a:spcPct val="150000"/>
              </a:lnSpc>
            </a:pPr>
            <a:r>
              <a:rPr lang="en-US" altLang="zh-CN" sz="1400" dirty="0">
                <a:latin typeface="Courier New" panose="02070309020205020404" pitchFamily="49" charset="0"/>
              </a:rPr>
              <a:t>	name VARCHAR(20),</a:t>
            </a:r>
          </a:p>
          <a:p>
            <a:pPr>
              <a:lnSpc>
                <a:spcPct val="150000"/>
              </a:lnSpc>
            </a:pPr>
            <a:r>
              <a:rPr lang="en-US" altLang="zh-CN" sz="1400" dirty="0">
                <a:latin typeface="Courier New" panose="02070309020205020404" pitchFamily="49" charset="0"/>
              </a:rPr>
              <a:t>      grade FLOAT</a:t>
            </a:r>
          </a:p>
          <a:p>
            <a:pPr>
              <a:lnSpc>
                <a:spcPct val="150000"/>
              </a:lnSpc>
            </a:pPr>
            <a:r>
              <a:rPr lang="en-US" altLang="zh-CN" sz="1400" dirty="0">
                <a:latin typeface="Courier New" panose="02070309020205020404" pitchFamily="49" charset="0"/>
              </a:rPr>
              <a:t>      );</a:t>
            </a:r>
          </a:p>
        </p:txBody>
      </p:sp>
      <p:sp>
        <p:nvSpPr>
          <p:cNvPr id="13" name="TextBox 9">
            <a:extLst>
              <a:ext uri="{FF2B5EF4-FFF2-40B4-BE49-F238E27FC236}">
                <a16:creationId xmlns:a16="http://schemas.microsoft.com/office/drawing/2014/main" id="{5FA3B63D-B78D-441F-97E3-97839D400F1A}"/>
              </a:ext>
            </a:extLst>
          </p:cNvPr>
          <p:cNvSpPr txBox="1"/>
          <p:nvPr/>
        </p:nvSpPr>
        <p:spPr>
          <a:xfrm>
            <a:off x="488866" y="2580043"/>
            <a:ext cx="8305469" cy="400110"/>
          </a:xfrm>
          <a:prstGeom prst="rect">
            <a:avLst/>
          </a:prstGeom>
          <a:noFill/>
        </p:spPr>
        <p:txBody>
          <a:bodyPr wrap="square">
            <a:spAutoFit/>
          </a:bodyPr>
          <a:lstStyle/>
          <a:p>
            <a:pPr>
              <a:defRPr/>
            </a:pPr>
            <a:r>
              <a:rPr lang="zh-CN" altLang="en-US" sz="2000" b="1" dirty="0">
                <a:solidFill>
                  <a:srgbClr val="0070C0"/>
                </a:solidFill>
                <a:latin typeface="微软雅黑" pitchFamily="34" charset="-122"/>
                <a:ea typeface="微软雅黑" pitchFamily="34" charset="-122"/>
              </a:rPr>
              <a:t>示例</a:t>
            </a:r>
            <a:r>
              <a:rPr lang="en-US" altLang="zh-CN" sz="2000" b="1" dirty="0">
                <a:solidFill>
                  <a:srgbClr val="0070C0"/>
                </a:solidFill>
                <a:latin typeface="微软雅黑" pitchFamily="34" charset="-122"/>
                <a:ea typeface="微软雅黑" pitchFamily="34" charset="-122"/>
              </a:rPr>
              <a:t>1</a:t>
            </a:r>
            <a:r>
              <a:rPr lang="zh-CN" altLang="en-US" sz="2000" b="1" dirty="0">
                <a:solidFill>
                  <a:srgbClr val="0070C0"/>
                </a:solidFill>
                <a:latin typeface="微软雅黑" pitchFamily="34" charset="-122"/>
                <a:ea typeface="微软雅黑" pitchFamily="34" charset="-122"/>
              </a:rPr>
              <a:t>：创建</a:t>
            </a:r>
            <a:r>
              <a:rPr lang="en-US" altLang="zh-CN" sz="2000" b="1" dirty="0" err="1">
                <a:solidFill>
                  <a:srgbClr val="0070C0"/>
                </a:solidFill>
                <a:latin typeface="微软雅黑" pitchFamily="34" charset="-122"/>
                <a:ea typeface="微软雅黑" pitchFamily="34" charset="-122"/>
              </a:rPr>
              <a:t>stu_info</a:t>
            </a:r>
            <a:r>
              <a:rPr lang="zh-CN" altLang="en-US" sz="2000" b="1" dirty="0">
                <a:solidFill>
                  <a:srgbClr val="0070C0"/>
                </a:solidFill>
                <a:latin typeface="微软雅黑" pitchFamily="34" charset="-122"/>
                <a:ea typeface="微软雅黑" pitchFamily="34" charset="-122"/>
              </a:rPr>
              <a:t>数据库，并在数据库中创建</a:t>
            </a:r>
            <a:r>
              <a:rPr lang="en-US" altLang="zh-CN" sz="2000" b="1" dirty="0">
                <a:solidFill>
                  <a:srgbClr val="0070C0"/>
                </a:solidFill>
                <a:latin typeface="微软雅黑" pitchFamily="34" charset="-122"/>
                <a:ea typeface="微软雅黑" pitchFamily="34" charset="-122"/>
              </a:rPr>
              <a:t>grade</a:t>
            </a:r>
            <a:r>
              <a:rPr lang="zh-CN" altLang="en-US" sz="2000" b="1" dirty="0">
                <a:solidFill>
                  <a:srgbClr val="0070C0"/>
                </a:solidFill>
                <a:latin typeface="微软雅黑" pitchFamily="34" charset="-122"/>
                <a:ea typeface="微软雅黑" pitchFamily="34" charset="-122"/>
              </a:rPr>
              <a:t>数据表。</a:t>
            </a:r>
          </a:p>
        </p:txBody>
      </p:sp>
      <p:grpSp>
        <p:nvGrpSpPr>
          <p:cNvPr id="19" name="组合 10">
            <a:extLst>
              <a:ext uri="{FF2B5EF4-FFF2-40B4-BE49-F238E27FC236}">
                <a16:creationId xmlns:a16="http://schemas.microsoft.com/office/drawing/2014/main" id="{8B34114F-C8FD-47D1-881E-8BF220E65032}"/>
              </a:ext>
            </a:extLst>
          </p:cNvPr>
          <p:cNvGrpSpPr>
            <a:grpSpLocks/>
          </p:cNvGrpSpPr>
          <p:nvPr/>
        </p:nvGrpSpPr>
        <p:grpSpPr bwMode="auto">
          <a:xfrm>
            <a:off x="427038" y="3899816"/>
            <a:ext cx="655638" cy="657225"/>
            <a:chOff x="765530" y="3286093"/>
            <a:chExt cx="656530" cy="657462"/>
          </a:xfrm>
        </p:grpSpPr>
        <p:sp>
          <p:nvSpPr>
            <p:cNvPr id="20" name="等腰三角形 11">
              <a:extLst>
                <a:ext uri="{FF2B5EF4-FFF2-40B4-BE49-F238E27FC236}">
                  <a16:creationId xmlns:a16="http://schemas.microsoft.com/office/drawing/2014/main" id="{D4F8D83E-23C4-4844-B942-5EE031998933}"/>
                </a:ext>
              </a:extLst>
            </p:cNvPr>
            <p:cNvSpPr>
              <a:spLocks noChangeArrowheads="1"/>
            </p:cNvSpPr>
            <p:nvPr/>
          </p:nvSpPr>
          <p:spPr bwMode="auto">
            <a:xfrm rot="5400000">
              <a:off x="688864" y="3362759"/>
              <a:ext cx="657462" cy="504130"/>
            </a:xfrm>
            <a:prstGeom prst="triangle">
              <a:avLst>
                <a:gd name="adj" fmla="val 50000"/>
              </a:avLst>
            </a:prstGeom>
            <a:solidFill>
              <a:srgbClr val="0D74C9"/>
            </a:solidFill>
            <a:ln w="28575" algn="ctr">
              <a:solidFill>
                <a:schemeClr val="bg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1" name="等腰三角形 12">
              <a:extLst>
                <a:ext uri="{FF2B5EF4-FFF2-40B4-BE49-F238E27FC236}">
                  <a16:creationId xmlns:a16="http://schemas.microsoft.com/office/drawing/2014/main" id="{AC00B9C3-CB82-402B-B25B-94823D59BC18}"/>
                </a:ext>
              </a:extLst>
            </p:cNvPr>
            <p:cNvSpPr>
              <a:spLocks noChangeArrowheads="1"/>
            </p:cNvSpPr>
            <p:nvPr/>
          </p:nvSpPr>
          <p:spPr bwMode="auto">
            <a:xfrm rot="5400000">
              <a:off x="841264" y="3362759"/>
              <a:ext cx="657462" cy="504130"/>
            </a:xfrm>
            <a:prstGeom prst="triangle">
              <a:avLst>
                <a:gd name="adj" fmla="val 50000"/>
              </a:avLst>
            </a:prstGeom>
            <a:solidFill>
              <a:srgbClr val="0D74C9"/>
            </a:solidFill>
            <a:ln w="28575" algn="ctr">
              <a:solidFill>
                <a:schemeClr val="bg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sp>
        <p:nvSpPr>
          <p:cNvPr id="3" name="矩形 2"/>
          <p:cNvSpPr/>
          <p:nvPr/>
        </p:nvSpPr>
        <p:spPr>
          <a:xfrm>
            <a:off x="579231" y="2062648"/>
            <a:ext cx="3438762" cy="369332"/>
          </a:xfrm>
          <a:prstGeom prst="rect">
            <a:avLst/>
          </a:prstGeom>
        </p:spPr>
        <p:txBody>
          <a:bodyPr wrap="none">
            <a:spAutoFit/>
          </a:bodyPr>
          <a:lstStyle/>
          <a:p>
            <a:r>
              <a:rPr lang="zh-CN" altLang="en-US" b="1" u="sng" dirty="0">
                <a:solidFill>
                  <a:srgbClr val="0D74C9"/>
                </a:solidFill>
              </a:rPr>
              <a:t>创建数据表，为设置约束作准备</a:t>
            </a:r>
          </a:p>
        </p:txBody>
      </p:sp>
    </p:spTree>
    <p:extLst>
      <p:ext uri="{BB962C8B-B14F-4D97-AF65-F5344CB8AC3E}">
        <p14:creationId xmlns:p14="http://schemas.microsoft.com/office/powerpoint/2010/main" val="366161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D95FD5-4F98-4F41-AFDC-F49FF0CBC5FD}"/>
              </a:ext>
            </a:extLst>
          </p:cNvPr>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a:defRPr/>
            </a:pPr>
            <a:r>
              <a:rPr lang="en-US" altLang="zh-CN" dirty="0"/>
              <a:t>3.1 </a:t>
            </a:r>
            <a:r>
              <a:rPr lang="zh-CN" altLang="en-US" dirty="0"/>
              <a:t>表的约束</a:t>
            </a:r>
            <a:endParaRPr lang="zh-CN" altLang="en-US" dirty="0">
              <a:latin typeface="+mn-lt"/>
              <a:cs typeface="Times New Roman" pitchFamily="18" charset="0"/>
            </a:endParaRPr>
          </a:p>
        </p:txBody>
      </p:sp>
      <p:grpSp>
        <p:nvGrpSpPr>
          <p:cNvPr id="4" name="组合 3">
            <a:extLst>
              <a:ext uri="{FF2B5EF4-FFF2-40B4-BE49-F238E27FC236}">
                <a16:creationId xmlns:a16="http://schemas.microsoft.com/office/drawing/2014/main" id="{354FEBF4-EDA2-4652-8F58-D480990CE1CD}"/>
              </a:ext>
            </a:extLst>
          </p:cNvPr>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5" name="矩形 4">
              <a:extLst>
                <a:ext uri="{FF2B5EF4-FFF2-40B4-BE49-F238E27FC236}">
                  <a16:creationId xmlns:a16="http://schemas.microsoft.com/office/drawing/2014/main" id="{726BA137-9656-4559-BA11-167BA8F212FE}"/>
                </a:ext>
              </a:extLst>
            </p:cNvPr>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3068D67-7070-4C92-9847-2F42EC6E48E2}"/>
                </a:ext>
              </a:extLst>
            </p:cNvPr>
            <p:cNvSpPr txBox="1"/>
            <p:nvPr/>
          </p:nvSpPr>
          <p:spPr>
            <a:xfrm>
              <a:off x="-16824" y="1296057"/>
              <a:ext cx="385042" cy="523220"/>
            </a:xfrm>
            <a:prstGeom prst="rect">
              <a:avLst/>
            </a:prstGeom>
            <a:noFill/>
          </p:spPr>
          <p:txBody>
            <a:bodyPr wrap="none">
              <a:spAutoFit/>
            </a:bodyPr>
            <a:lstStyle/>
            <a:p>
              <a:pPr>
                <a:defRPr/>
              </a:pPr>
              <a:r>
                <a:rPr lang="en-US" altLang="zh-CN" sz="2800" dirty="0">
                  <a:solidFill>
                    <a:schemeClr val="bg1"/>
                  </a:solidFill>
                  <a:cs typeface="Arial" panose="020B0604020202020204" pitchFamily="34" charset="0"/>
                </a:rPr>
                <a:t>1</a:t>
              </a:r>
              <a:endParaRPr lang="zh-CN" altLang="en-US" sz="2800" dirty="0">
                <a:solidFill>
                  <a:schemeClr val="bg1"/>
                </a:solidFill>
                <a:cs typeface="Arial" panose="020B0604020202020204" pitchFamily="34" charset="0"/>
              </a:endParaRPr>
            </a:p>
          </p:txBody>
        </p:sp>
      </p:grpSp>
      <p:sp>
        <p:nvSpPr>
          <p:cNvPr id="7" name="TextBox 6">
            <a:extLst>
              <a:ext uri="{FF2B5EF4-FFF2-40B4-BE49-F238E27FC236}">
                <a16:creationId xmlns:a16="http://schemas.microsoft.com/office/drawing/2014/main" id="{1890E441-5569-4A80-9169-D59E6CC00A4D}"/>
              </a:ext>
            </a:extLst>
          </p:cNvPr>
          <p:cNvSpPr txBox="1"/>
          <p:nvPr/>
        </p:nvSpPr>
        <p:spPr>
          <a:xfrm>
            <a:off x="427038" y="1493838"/>
            <a:ext cx="4703762" cy="400050"/>
          </a:xfrm>
          <a:prstGeom prst="rect">
            <a:avLst/>
          </a:prstGeom>
          <a:noFill/>
        </p:spPr>
        <p:txBody>
          <a:bodyPr>
            <a:spAutoFit/>
          </a:bodyPr>
          <a:lstStyle/>
          <a:p>
            <a:pPr>
              <a:defRPr/>
            </a:pPr>
            <a:r>
              <a:rPr lang="en-US" altLang="zh-CN" dirty="0">
                <a:latin typeface="Times New Roman" panose="02020603050405020304" pitchFamily="18" charset="0"/>
                <a:cs typeface="Times New Roman" panose="02020603050405020304" pitchFamily="18" charset="0"/>
              </a:rPr>
              <a:t>  </a:t>
            </a:r>
            <a:r>
              <a:rPr lang="zh-CN" altLang="en-US" sz="2000" b="1" dirty="0">
                <a:solidFill>
                  <a:schemeClr val="tx1">
                    <a:lumMod val="50000"/>
                    <a:lumOff val="50000"/>
                  </a:schemeClr>
                </a:solidFill>
                <a:latin typeface="Times New Roman" panose="02020603050405020304" pitchFamily="18" charset="0"/>
                <a:ea typeface="微软雅黑" pitchFamily="34" charset="-122"/>
                <a:cs typeface="Times New Roman" panose="02020603050405020304" pitchFamily="18" charset="0"/>
              </a:rPr>
              <a:t>设置主键约束</a:t>
            </a:r>
            <a:endParaRPr lang="zh-CN" altLang="en-US" dirty="0">
              <a:latin typeface="Times New Roman" panose="02020603050405020304" pitchFamily="18" charset="0"/>
              <a:cs typeface="Times New Roman" panose="02020603050405020304" pitchFamily="18" charset="0"/>
            </a:endParaRPr>
          </a:p>
        </p:txBody>
      </p:sp>
      <p:sp>
        <p:nvSpPr>
          <p:cNvPr id="15" name="TextBox 9">
            <a:extLst>
              <a:ext uri="{FF2B5EF4-FFF2-40B4-BE49-F238E27FC236}">
                <a16:creationId xmlns:a16="http://schemas.microsoft.com/office/drawing/2014/main" id="{9CD3CE0A-A155-451E-A22B-03346EA8D188}"/>
              </a:ext>
            </a:extLst>
          </p:cNvPr>
          <p:cNvSpPr txBox="1"/>
          <p:nvPr/>
        </p:nvSpPr>
        <p:spPr>
          <a:xfrm>
            <a:off x="1018349" y="3607768"/>
            <a:ext cx="8305469" cy="400110"/>
          </a:xfrm>
          <a:prstGeom prst="rect">
            <a:avLst/>
          </a:prstGeom>
          <a:noFill/>
        </p:spPr>
        <p:txBody>
          <a:bodyPr wrap="square">
            <a:spAutoFit/>
          </a:bodyPr>
          <a:lstStyle/>
          <a:p>
            <a:pPr>
              <a:defRPr/>
            </a:pPr>
            <a:r>
              <a:rPr lang="zh-CN" altLang="en-US" sz="2000" b="1" dirty="0">
                <a:solidFill>
                  <a:srgbClr val="0070C0"/>
                </a:solidFill>
                <a:latin typeface="微软雅黑" pitchFamily="34" charset="-122"/>
                <a:ea typeface="微软雅黑" pitchFamily="34" charset="-122"/>
              </a:rPr>
              <a:t>示例</a:t>
            </a:r>
            <a:r>
              <a:rPr lang="en-US" altLang="zh-CN" sz="2000" b="1" dirty="0">
                <a:solidFill>
                  <a:srgbClr val="0070C0"/>
                </a:solidFill>
                <a:latin typeface="微软雅黑" pitchFamily="34" charset="-122"/>
                <a:ea typeface="微软雅黑" pitchFamily="34" charset="-122"/>
              </a:rPr>
              <a:t>2</a:t>
            </a:r>
            <a:r>
              <a:rPr lang="zh-CN" altLang="en-US" sz="2000" b="1" dirty="0">
                <a:solidFill>
                  <a:srgbClr val="0070C0"/>
                </a:solidFill>
                <a:latin typeface="微软雅黑" pitchFamily="34" charset="-122"/>
                <a:ea typeface="微软雅黑" pitchFamily="34" charset="-122"/>
              </a:rPr>
              <a:t>：将数据表</a:t>
            </a:r>
            <a:r>
              <a:rPr lang="en-US" altLang="zh-CN" sz="2000" b="1" dirty="0">
                <a:solidFill>
                  <a:srgbClr val="0070C0"/>
                </a:solidFill>
                <a:latin typeface="微软雅黑" pitchFamily="34" charset="-122"/>
                <a:ea typeface="微软雅黑" pitchFamily="34" charset="-122"/>
              </a:rPr>
              <a:t>grade</a:t>
            </a:r>
            <a:r>
              <a:rPr lang="zh-CN" altLang="en-US" sz="2000" b="1" dirty="0">
                <a:solidFill>
                  <a:srgbClr val="0070C0"/>
                </a:solidFill>
                <a:latin typeface="微软雅黑" pitchFamily="34" charset="-122"/>
                <a:ea typeface="微软雅黑" pitchFamily="34" charset="-122"/>
              </a:rPr>
              <a:t>中</a:t>
            </a:r>
            <a:r>
              <a:rPr lang="en-US" altLang="zh-CN" sz="2000" b="1" dirty="0" err="1">
                <a:solidFill>
                  <a:srgbClr val="0070C0"/>
                </a:solidFill>
                <a:latin typeface="微软雅黑" pitchFamily="34" charset="-122"/>
                <a:ea typeface="微软雅黑" pitchFamily="34" charset="-122"/>
              </a:rPr>
              <a:t>stu_id</a:t>
            </a:r>
            <a:r>
              <a:rPr lang="zh-CN" altLang="en-US" sz="2000" b="1" dirty="0">
                <a:solidFill>
                  <a:srgbClr val="0070C0"/>
                </a:solidFill>
                <a:latin typeface="微软雅黑" pitchFamily="34" charset="-122"/>
                <a:ea typeface="微软雅黑" pitchFamily="34" charset="-122"/>
              </a:rPr>
              <a:t>字段设置为主键约束。 </a:t>
            </a:r>
          </a:p>
        </p:txBody>
      </p:sp>
      <p:grpSp>
        <p:nvGrpSpPr>
          <p:cNvPr id="16" name="组合 10">
            <a:extLst>
              <a:ext uri="{FF2B5EF4-FFF2-40B4-BE49-F238E27FC236}">
                <a16:creationId xmlns:a16="http://schemas.microsoft.com/office/drawing/2014/main" id="{CBD1AACC-B33A-4ECE-B7CD-0F0FF10C5B48}"/>
              </a:ext>
            </a:extLst>
          </p:cNvPr>
          <p:cNvGrpSpPr>
            <a:grpSpLocks/>
          </p:cNvGrpSpPr>
          <p:nvPr/>
        </p:nvGrpSpPr>
        <p:grpSpPr bwMode="auto">
          <a:xfrm>
            <a:off x="427038" y="3150598"/>
            <a:ext cx="655638" cy="657225"/>
            <a:chOff x="765530" y="3286093"/>
            <a:chExt cx="656530" cy="657462"/>
          </a:xfrm>
        </p:grpSpPr>
        <p:sp>
          <p:nvSpPr>
            <p:cNvPr id="17" name="等腰三角形 11">
              <a:extLst>
                <a:ext uri="{FF2B5EF4-FFF2-40B4-BE49-F238E27FC236}">
                  <a16:creationId xmlns:a16="http://schemas.microsoft.com/office/drawing/2014/main" id="{9C3B7C19-0C2D-42F8-905F-DF991A05A067}"/>
                </a:ext>
              </a:extLst>
            </p:cNvPr>
            <p:cNvSpPr>
              <a:spLocks noChangeArrowheads="1"/>
            </p:cNvSpPr>
            <p:nvPr/>
          </p:nvSpPr>
          <p:spPr bwMode="auto">
            <a:xfrm rot="5400000">
              <a:off x="688864" y="3362759"/>
              <a:ext cx="657462" cy="504130"/>
            </a:xfrm>
            <a:prstGeom prst="triangle">
              <a:avLst>
                <a:gd name="adj" fmla="val 50000"/>
              </a:avLst>
            </a:prstGeom>
            <a:solidFill>
              <a:srgbClr val="0D74C9"/>
            </a:solidFill>
            <a:ln w="28575" algn="ctr">
              <a:solidFill>
                <a:schemeClr val="bg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9" name="等腰三角形 12">
              <a:extLst>
                <a:ext uri="{FF2B5EF4-FFF2-40B4-BE49-F238E27FC236}">
                  <a16:creationId xmlns:a16="http://schemas.microsoft.com/office/drawing/2014/main" id="{61D3C297-9235-4C40-9E57-72B9F217BECC}"/>
                </a:ext>
              </a:extLst>
            </p:cNvPr>
            <p:cNvSpPr>
              <a:spLocks noChangeArrowheads="1"/>
            </p:cNvSpPr>
            <p:nvPr/>
          </p:nvSpPr>
          <p:spPr bwMode="auto">
            <a:xfrm rot="5400000">
              <a:off x="841264" y="3362759"/>
              <a:ext cx="657462" cy="504130"/>
            </a:xfrm>
            <a:prstGeom prst="triangle">
              <a:avLst>
                <a:gd name="adj" fmla="val 50000"/>
              </a:avLst>
            </a:prstGeom>
            <a:solidFill>
              <a:srgbClr val="0D74C9"/>
            </a:solidFill>
            <a:ln w="28575" algn="ctr">
              <a:solidFill>
                <a:schemeClr val="bg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sp>
        <p:nvSpPr>
          <p:cNvPr id="14" name="圆角矩形 10">
            <a:extLst>
              <a:ext uri="{FF2B5EF4-FFF2-40B4-BE49-F238E27FC236}">
                <a16:creationId xmlns:a16="http://schemas.microsoft.com/office/drawing/2014/main" id="{C0D1D99B-9D52-4336-A4D2-A840FC77507A}"/>
              </a:ext>
            </a:extLst>
          </p:cNvPr>
          <p:cNvSpPr>
            <a:spLocks noChangeArrowheads="1"/>
          </p:cNvSpPr>
          <p:nvPr/>
        </p:nvSpPr>
        <p:spPr bwMode="auto">
          <a:xfrm>
            <a:off x="830953" y="1920524"/>
            <a:ext cx="7711425" cy="1255712"/>
          </a:xfrm>
          <a:prstGeom prst="roundRect">
            <a:avLst>
              <a:gd name="adj" fmla="val 16667"/>
            </a:avLst>
          </a:prstGeom>
          <a:solidFill>
            <a:schemeClr val="bg1"/>
          </a:solidFill>
          <a:ln w="12700" algn="ctr">
            <a:solidFill>
              <a:srgbClr val="00ACE6"/>
            </a:solidFill>
            <a:prstDash val="sysDot"/>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latin typeface="Times New Roman" panose="02020603050405020304" pitchFamily="18" charset="0"/>
              <a:cs typeface="Times New Roman" panose="02020603050405020304" pitchFamily="18" charset="0"/>
            </a:endParaRPr>
          </a:p>
        </p:txBody>
      </p:sp>
      <p:sp>
        <p:nvSpPr>
          <p:cNvPr id="18" name="矩形 11">
            <a:extLst>
              <a:ext uri="{FF2B5EF4-FFF2-40B4-BE49-F238E27FC236}">
                <a16:creationId xmlns:a16="http://schemas.microsoft.com/office/drawing/2014/main" id="{611F51B8-E698-4F07-932B-0E82B8C6238D}"/>
              </a:ext>
            </a:extLst>
          </p:cNvPr>
          <p:cNvSpPr>
            <a:spLocks noChangeArrowheads="1"/>
          </p:cNvSpPr>
          <p:nvPr/>
        </p:nvSpPr>
        <p:spPr bwMode="auto">
          <a:xfrm>
            <a:off x="830953" y="2107740"/>
            <a:ext cx="793303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defRPr/>
            </a:pPr>
            <a:r>
              <a:rPr lang="en-US" altLang="zh-CN" dirty="0">
                <a:solidFill>
                  <a:schemeClr val="tx1">
                    <a:lumMod val="50000"/>
                    <a:lumOff val="50000"/>
                  </a:schemeClr>
                </a:solidFill>
                <a:cs typeface="Times New Roman" pitchFamily="18" charset="0"/>
              </a:rPr>
              <a:t># </a:t>
            </a:r>
            <a:r>
              <a:rPr lang="zh-CN" altLang="en-US" dirty="0">
                <a:solidFill>
                  <a:schemeClr val="tx1">
                    <a:lumMod val="50000"/>
                    <a:lumOff val="50000"/>
                  </a:schemeClr>
                </a:solidFill>
                <a:cs typeface="Times New Roman" pitchFamily="18" charset="0"/>
              </a:rPr>
              <a:t>列级约束</a:t>
            </a:r>
          </a:p>
          <a:p>
            <a:pPr algn="ctr">
              <a:lnSpc>
                <a:spcPct val="150000"/>
              </a:lnSpc>
              <a:defRPr/>
            </a:pPr>
            <a:r>
              <a:rPr lang="en-US" altLang="zh-CN" dirty="0">
                <a:solidFill>
                  <a:srgbClr val="FF0000"/>
                </a:solidFill>
                <a:latin typeface="+mn-lt"/>
                <a:cs typeface="Times New Roman" pitchFamily="18" charset="0"/>
              </a:rPr>
              <a:t>ALTER TABLE </a:t>
            </a:r>
            <a:r>
              <a:rPr lang="zh-CN" altLang="en-US" dirty="0">
                <a:latin typeface="+mn-lt"/>
                <a:cs typeface="Times New Roman" pitchFamily="18" charset="0"/>
              </a:rPr>
              <a:t>数据表名</a:t>
            </a:r>
            <a:r>
              <a:rPr lang="zh-CN" altLang="en-US" dirty="0">
                <a:solidFill>
                  <a:srgbClr val="FF0000"/>
                </a:solidFill>
                <a:latin typeface="+mn-lt"/>
                <a:cs typeface="Times New Roman" pitchFamily="18" charset="0"/>
              </a:rPr>
              <a:t> </a:t>
            </a:r>
            <a:r>
              <a:rPr lang="en-US" altLang="zh-CN" dirty="0">
                <a:solidFill>
                  <a:srgbClr val="FF0000"/>
                </a:solidFill>
                <a:latin typeface="+mn-lt"/>
                <a:cs typeface="Times New Roman" pitchFamily="18" charset="0"/>
              </a:rPr>
              <a:t>MODIFY </a:t>
            </a:r>
            <a:r>
              <a:rPr lang="zh-CN" altLang="en-US" dirty="0">
                <a:latin typeface="+mn-lt"/>
                <a:cs typeface="Times New Roman" pitchFamily="18" charset="0"/>
              </a:rPr>
              <a:t>字段名 字段类型 </a:t>
            </a:r>
            <a:r>
              <a:rPr lang="en-US" altLang="zh-CN" dirty="0">
                <a:solidFill>
                  <a:srgbClr val="FF0000"/>
                </a:solidFill>
                <a:cs typeface="Times New Roman" pitchFamily="18" charset="0"/>
              </a:rPr>
              <a:t>PRIMARY KEY</a:t>
            </a:r>
            <a:r>
              <a:rPr lang="en-US" altLang="zh-CN" dirty="0">
                <a:latin typeface="+mn-lt"/>
                <a:cs typeface="Times New Roman" pitchFamily="18" charset="0"/>
              </a:rPr>
              <a:t>;</a:t>
            </a:r>
          </a:p>
        </p:txBody>
      </p:sp>
    </p:spTree>
    <p:extLst>
      <p:ext uri="{BB962C8B-B14F-4D97-AF65-F5344CB8AC3E}">
        <p14:creationId xmlns:p14="http://schemas.microsoft.com/office/powerpoint/2010/main" val="16074199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anim calcmode="lin" valueType="num">
                                      <p:cBhvr>
                                        <p:cTn id="12" dur="500" fill="hold"/>
                                        <p:tgtEl>
                                          <p:spTgt spid="18"/>
                                        </p:tgtEl>
                                        <p:attrNameLst>
                                          <p:attrName>ppt_x</p:attrName>
                                        </p:attrNameLst>
                                      </p:cBhvr>
                                      <p:tavLst>
                                        <p:tav tm="0">
                                          <p:val>
                                            <p:strVal val="#ppt_x"/>
                                          </p:val>
                                        </p:tav>
                                        <p:tav tm="100000">
                                          <p:val>
                                            <p:strVal val="#ppt_x"/>
                                          </p:val>
                                        </p:tav>
                                      </p:tavLst>
                                    </p:anim>
                                    <p:anim calcmode="lin" valueType="num">
                                      <p:cBhvr>
                                        <p:cTn id="13" dur="500" fill="hold"/>
                                        <p:tgtEl>
                                          <p:spTgt spid="18"/>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anim calcmode="lin" valueType="num">
                                      <p:cBhvr>
                                        <p:cTn id="17" dur="500" fill="hold"/>
                                        <p:tgtEl>
                                          <p:spTgt spid="14"/>
                                        </p:tgtEl>
                                        <p:attrNameLst>
                                          <p:attrName>ppt_x</p:attrName>
                                        </p:attrNameLst>
                                      </p:cBhvr>
                                      <p:tavLst>
                                        <p:tav tm="0">
                                          <p:val>
                                            <p:strVal val="#ppt_x"/>
                                          </p:val>
                                        </p:tav>
                                        <p:tav tm="100000">
                                          <p:val>
                                            <p:strVal val="#ppt_x"/>
                                          </p:val>
                                        </p:tav>
                                      </p:tavLst>
                                    </p:anim>
                                    <p:anim calcmode="lin" valueType="num">
                                      <p:cBhvr>
                                        <p:cTn id="18"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D95FD5-4F98-4F41-AFDC-F49FF0CBC5FD}"/>
              </a:ext>
            </a:extLst>
          </p:cNvPr>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a:defRPr/>
            </a:pPr>
            <a:r>
              <a:rPr lang="en-US" altLang="zh-CN" dirty="0"/>
              <a:t>3.1 </a:t>
            </a:r>
            <a:r>
              <a:rPr lang="zh-CN" altLang="en-US" dirty="0"/>
              <a:t>表的约束</a:t>
            </a:r>
            <a:endParaRPr lang="zh-CN" altLang="en-US" dirty="0">
              <a:latin typeface="+mn-lt"/>
              <a:cs typeface="Times New Roman" pitchFamily="18" charset="0"/>
            </a:endParaRPr>
          </a:p>
        </p:txBody>
      </p:sp>
      <p:grpSp>
        <p:nvGrpSpPr>
          <p:cNvPr id="4" name="组合 3">
            <a:extLst>
              <a:ext uri="{FF2B5EF4-FFF2-40B4-BE49-F238E27FC236}">
                <a16:creationId xmlns:a16="http://schemas.microsoft.com/office/drawing/2014/main" id="{354FEBF4-EDA2-4652-8F58-D480990CE1CD}"/>
              </a:ext>
            </a:extLst>
          </p:cNvPr>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5" name="矩形 4">
              <a:extLst>
                <a:ext uri="{FF2B5EF4-FFF2-40B4-BE49-F238E27FC236}">
                  <a16:creationId xmlns:a16="http://schemas.microsoft.com/office/drawing/2014/main" id="{726BA137-9656-4559-BA11-167BA8F212FE}"/>
                </a:ext>
              </a:extLst>
            </p:cNvPr>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3068D67-7070-4C92-9847-2F42EC6E48E2}"/>
                </a:ext>
              </a:extLst>
            </p:cNvPr>
            <p:cNvSpPr txBox="1"/>
            <p:nvPr/>
          </p:nvSpPr>
          <p:spPr>
            <a:xfrm>
              <a:off x="-16824" y="1296057"/>
              <a:ext cx="385042" cy="523220"/>
            </a:xfrm>
            <a:prstGeom prst="rect">
              <a:avLst/>
            </a:prstGeom>
            <a:noFill/>
          </p:spPr>
          <p:txBody>
            <a:bodyPr wrap="none">
              <a:spAutoFit/>
            </a:bodyPr>
            <a:lstStyle/>
            <a:p>
              <a:pPr>
                <a:defRPr/>
              </a:pPr>
              <a:r>
                <a:rPr lang="en-US" altLang="zh-CN" sz="2800" dirty="0">
                  <a:solidFill>
                    <a:schemeClr val="bg1"/>
                  </a:solidFill>
                  <a:cs typeface="Arial" panose="020B0604020202020204" pitchFamily="34" charset="0"/>
                </a:rPr>
                <a:t>1</a:t>
              </a:r>
              <a:endParaRPr lang="zh-CN" altLang="en-US" sz="2800" dirty="0">
                <a:solidFill>
                  <a:schemeClr val="bg1"/>
                </a:solidFill>
                <a:cs typeface="Arial" panose="020B0604020202020204" pitchFamily="34" charset="0"/>
              </a:endParaRPr>
            </a:p>
          </p:txBody>
        </p:sp>
      </p:grpSp>
      <p:sp>
        <p:nvSpPr>
          <p:cNvPr id="7" name="TextBox 6">
            <a:extLst>
              <a:ext uri="{FF2B5EF4-FFF2-40B4-BE49-F238E27FC236}">
                <a16:creationId xmlns:a16="http://schemas.microsoft.com/office/drawing/2014/main" id="{1890E441-5569-4A80-9169-D59E6CC00A4D}"/>
              </a:ext>
            </a:extLst>
          </p:cNvPr>
          <p:cNvSpPr txBox="1"/>
          <p:nvPr/>
        </p:nvSpPr>
        <p:spPr>
          <a:xfrm>
            <a:off x="427038" y="1493838"/>
            <a:ext cx="4703762" cy="400050"/>
          </a:xfrm>
          <a:prstGeom prst="rect">
            <a:avLst/>
          </a:prstGeom>
          <a:noFill/>
        </p:spPr>
        <p:txBody>
          <a:bodyPr>
            <a:spAutoFit/>
          </a:bodyPr>
          <a:lstStyle/>
          <a:p>
            <a:pPr>
              <a:defRPr/>
            </a:pPr>
            <a:r>
              <a:rPr lang="en-US" altLang="zh-CN" dirty="0">
                <a:latin typeface="Times New Roman" panose="02020603050405020304" pitchFamily="18" charset="0"/>
                <a:cs typeface="Times New Roman" panose="02020603050405020304" pitchFamily="18" charset="0"/>
              </a:rPr>
              <a:t>  </a:t>
            </a:r>
            <a:r>
              <a:rPr lang="zh-CN" altLang="en-US" sz="2000" b="1" dirty="0">
                <a:solidFill>
                  <a:schemeClr val="tx1">
                    <a:lumMod val="50000"/>
                    <a:lumOff val="50000"/>
                  </a:schemeClr>
                </a:solidFill>
                <a:latin typeface="Times New Roman" panose="02020603050405020304" pitchFamily="18" charset="0"/>
                <a:ea typeface="微软雅黑" pitchFamily="34" charset="-122"/>
                <a:cs typeface="Times New Roman" panose="02020603050405020304" pitchFamily="18" charset="0"/>
              </a:rPr>
              <a:t>设置主键约束</a:t>
            </a:r>
            <a:endParaRPr lang="zh-CN" altLang="en-US" dirty="0">
              <a:latin typeface="Times New Roman" panose="02020603050405020304" pitchFamily="18" charset="0"/>
              <a:cs typeface="Times New Roman" panose="02020603050405020304" pitchFamily="18" charset="0"/>
            </a:endParaRPr>
          </a:p>
        </p:txBody>
      </p:sp>
      <p:sp>
        <p:nvSpPr>
          <p:cNvPr id="143369" name="矩形 2">
            <a:extLst>
              <a:ext uri="{FF2B5EF4-FFF2-40B4-BE49-F238E27FC236}">
                <a16:creationId xmlns:a16="http://schemas.microsoft.com/office/drawing/2014/main" id="{1E294196-294D-4064-8A18-6CAE40509DEE}"/>
              </a:ext>
            </a:extLst>
          </p:cNvPr>
          <p:cNvSpPr>
            <a:spLocks noChangeArrowheads="1"/>
          </p:cNvSpPr>
          <p:nvPr/>
        </p:nvSpPr>
        <p:spPr bwMode="auto">
          <a:xfrm>
            <a:off x="994995" y="3096090"/>
            <a:ext cx="7815263" cy="711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28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400" b="1" dirty="0">
                <a:solidFill>
                  <a:srgbClr val="FF0000"/>
                </a:solidFill>
                <a:latin typeface="Courier New" panose="02070309020205020404" pitchFamily="49" charset="0"/>
              </a:rPr>
              <a:t>ALTER</a:t>
            </a:r>
            <a:r>
              <a:rPr lang="en-US" altLang="zh-CN" sz="1400" b="1" dirty="0">
                <a:latin typeface="Courier New" panose="02070309020205020404" pitchFamily="49" charset="0"/>
              </a:rPr>
              <a:t> </a:t>
            </a:r>
            <a:r>
              <a:rPr lang="en-US" altLang="zh-CN" sz="1400" b="1" dirty="0">
                <a:solidFill>
                  <a:srgbClr val="FF0000"/>
                </a:solidFill>
                <a:latin typeface="Courier New" panose="02070309020205020404" pitchFamily="49" charset="0"/>
              </a:rPr>
              <a:t>TABLE</a:t>
            </a:r>
            <a:r>
              <a:rPr lang="en-US" altLang="zh-CN" sz="1400" dirty="0">
                <a:latin typeface="Courier New" panose="02070309020205020404" pitchFamily="49" charset="0"/>
              </a:rPr>
              <a:t> grade </a:t>
            </a:r>
            <a:r>
              <a:rPr lang="en-US" altLang="zh-CN" sz="1400" b="1" dirty="0">
                <a:solidFill>
                  <a:srgbClr val="FF0000"/>
                </a:solidFill>
                <a:latin typeface="Courier New" panose="02070309020205020404" pitchFamily="49" charset="0"/>
              </a:rPr>
              <a:t>MODIFY</a:t>
            </a:r>
            <a:r>
              <a:rPr lang="en-US" altLang="zh-CN" sz="1400" dirty="0">
                <a:latin typeface="Courier New" panose="02070309020205020404" pitchFamily="49" charset="0"/>
              </a:rPr>
              <a:t> </a:t>
            </a:r>
            <a:r>
              <a:rPr lang="en-US" altLang="zh-CN" sz="1400" dirty="0" err="1">
                <a:latin typeface="Courier New" panose="02070309020205020404" pitchFamily="49" charset="0"/>
              </a:rPr>
              <a:t>stu_id</a:t>
            </a:r>
            <a:r>
              <a:rPr lang="en-US" altLang="zh-CN" sz="1400" dirty="0">
                <a:latin typeface="Courier New" panose="02070309020205020404" pitchFamily="49" charset="0"/>
              </a:rPr>
              <a:t> int </a:t>
            </a:r>
            <a:r>
              <a:rPr lang="en-US" altLang="zh-CN" sz="1400" b="1" dirty="0">
                <a:solidFill>
                  <a:srgbClr val="FF0000"/>
                </a:solidFill>
                <a:latin typeface="Courier New" panose="02070309020205020404" pitchFamily="49" charset="0"/>
              </a:rPr>
              <a:t>PRIMARY KEY</a:t>
            </a:r>
            <a:r>
              <a:rPr lang="en-US" altLang="zh-CN" sz="1400" dirty="0">
                <a:latin typeface="Courier New" panose="02070309020205020404" pitchFamily="49" charset="0"/>
              </a:rPr>
              <a:t>;</a:t>
            </a:r>
          </a:p>
          <a:p>
            <a:pPr>
              <a:lnSpc>
                <a:spcPct val="150000"/>
              </a:lnSpc>
            </a:pPr>
            <a:r>
              <a:rPr lang="en-US" altLang="zh-CN" sz="1400" b="1" dirty="0">
                <a:solidFill>
                  <a:srgbClr val="FF0000"/>
                </a:solidFill>
                <a:latin typeface="Courier New" panose="02070309020205020404" pitchFamily="49" charset="0"/>
              </a:rPr>
              <a:t>DESC</a:t>
            </a:r>
            <a:r>
              <a:rPr lang="en-US" altLang="zh-CN" sz="1400" dirty="0">
                <a:latin typeface="Courier New" panose="02070309020205020404" pitchFamily="49" charset="0"/>
              </a:rPr>
              <a:t> grade;</a:t>
            </a:r>
          </a:p>
        </p:txBody>
      </p:sp>
      <p:sp>
        <p:nvSpPr>
          <p:cNvPr id="15" name="TextBox 9">
            <a:extLst>
              <a:ext uri="{FF2B5EF4-FFF2-40B4-BE49-F238E27FC236}">
                <a16:creationId xmlns:a16="http://schemas.microsoft.com/office/drawing/2014/main" id="{9CD3CE0A-A155-451E-A22B-03346EA8D188}"/>
              </a:ext>
            </a:extLst>
          </p:cNvPr>
          <p:cNvSpPr txBox="1"/>
          <p:nvPr/>
        </p:nvSpPr>
        <p:spPr>
          <a:xfrm>
            <a:off x="749891" y="2278516"/>
            <a:ext cx="8305469" cy="400110"/>
          </a:xfrm>
          <a:prstGeom prst="rect">
            <a:avLst/>
          </a:prstGeom>
          <a:noFill/>
        </p:spPr>
        <p:txBody>
          <a:bodyPr wrap="square">
            <a:spAutoFit/>
          </a:bodyPr>
          <a:lstStyle/>
          <a:p>
            <a:pPr>
              <a:defRPr/>
            </a:pPr>
            <a:r>
              <a:rPr lang="zh-CN" altLang="en-US" sz="2000" b="1" dirty="0">
                <a:solidFill>
                  <a:srgbClr val="0070C0"/>
                </a:solidFill>
                <a:latin typeface="微软雅黑" pitchFamily="34" charset="-122"/>
                <a:ea typeface="微软雅黑" pitchFamily="34" charset="-122"/>
              </a:rPr>
              <a:t>示例</a:t>
            </a:r>
            <a:r>
              <a:rPr lang="en-US" altLang="zh-CN" sz="2000" b="1" dirty="0">
                <a:solidFill>
                  <a:srgbClr val="0070C0"/>
                </a:solidFill>
                <a:latin typeface="微软雅黑" pitchFamily="34" charset="-122"/>
                <a:ea typeface="微软雅黑" pitchFamily="34" charset="-122"/>
              </a:rPr>
              <a:t>2</a:t>
            </a:r>
            <a:r>
              <a:rPr lang="zh-CN" altLang="en-US" sz="2000" b="1" dirty="0">
                <a:solidFill>
                  <a:srgbClr val="0070C0"/>
                </a:solidFill>
                <a:latin typeface="微软雅黑" pitchFamily="34" charset="-122"/>
                <a:ea typeface="微软雅黑" pitchFamily="34" charset="-122"/>
              </a:rPr>
              <a:t>：将数据表</a:t>
            </a:r>
            <a:r>
              <a:rPr lang="en-US" altLang="zh-CN" sz="2000" b="1" dirty="0">
                <a:solidFill>
                  <a:srgbClr val="0070C0"/>
                </a:solidFill>
                <a:latin typeface="微软雅黑" pitchFamily="34" charset="-122"/>
                <a:ea typeface="微软雅黑" pitchFamily="34" charset="-122"/>
              </a:rPr>
              <a:t>grade</a:t>
            </a:r>
            <a:r>
              <a:rPr lang="zh-CN" altLang="en-US" sz="2000" b="1" dirty="0">
                <a:solidFill>
                  <a:srgbClr val="0070C0"/>
                </a:solidFill>
                <a:latin typeface="微软雅黑" pitchFamily="34" charset="-122"/>
                <a:ea typeface="微软雅黑" pitchFamily="34" charset="-122"/>
              </a:rPr>
              <a:t>中</a:t>
            </a:r>
            <a:r>
              <a:rPr lang="en-US" altLang="zh-CN" sz="2000" b="1" dirty="0" err="1">
                <a:solidFill>
                  <a:srgbClr val="0070C0"/>
                </a:solidFill>
                <a:latin typeface="微软雅黑" pitchFamily="34" charset="-122"/>
                <a:ea typeface="微软雅黑" pitchFamily="34" charset="-122"/>
              </a:rPr>
              <a:t>stu_id</a:t>
            </a:r>
            <a:r>
              <a:rPr lang="zh-CN" altLang="en-US" sz="2000" b="1" dirty="0">
                <a:solidFill>
                  <a:srgbClr val="0070C0"/>
                </a:solidFill>
                <a:latin typeface="微软雅黑" pitchFamily="34" charset="-122"/>
                <a:ea typeface="微软雅黑" pitchFamily="34" charset="-122"/>
              </a:rPr>
              <a:t>字段设置为主键约束。 </a:t>
            </a:r>
          </a:p>
        </p:txBody>
      </p:sp>
      <p:grpSp>
        <p:nvGrpSpPr>
          <p:cNvPr id="16" name="组合 10">
            <a:extLst>
              <a:ext uri="{FF2B5EF4-FFF2-40B4-BE49-F238E27FC236}">
                <a16:creationId xmlns:a16="http://schemas.microsoft.com/office/drawing/2014/main" id="{CBD1AACC-B33A-4ECE-B7CD-0F0FF10C5B48}"/>
              </a:ext>
            </a:extLst>
          </p:cNvPr>
          <p:cNvGrpSpPr>
            <a:grpSpLocks/>
          </p:cNvGrpSpPr>
          <p:nvPr/>
        </p:nvGrpSpPr>
        <p:grpSpPr bwMode="auto">
          <a:xfrm>
            <a:off x="427038" y="3150598"/>
            <a:ext cx="655638" cy="657225"/>
            <a:chOff x="765530" y="3286093"/>
            <a:chExt cx="656530" cy="657462"/>
          </a:xfrm>
        </p:grpSpPr>
        <p:sp>
          <p:nvSpPr>
            <p:cNvPr id="17" name="等腰三角形 11">
              <a:extLst>
                <a:ext uri="{FF2B5EF4-FFF2-40B4-BE49-F238E27FC236}">
                  <a16:creationId xmlns:a16="http://schemas.microsoft.com/office/drawing/2014/main" id="{9C3B7C19-0C2D-42F8-905F-DF991A05A067}"/>
                </a:ext>
              </a:extLst>
            </p:cNvPr>
            <p:cNvSpPr>
              <a:spLocks noChangeArrowheads="1"/>
            </p:cNvSpPr>
            <p:nvPr/>
          </p:nvSpPr>
          <p:spPr bwMode="auto">
            <a:xfrm rot="5400000">
              <a:off x="688864" y="3362759"/>
              <a:ext cx="657462" cy="504130"/>
            </a:xfrm>
            <a:prstGeom prst="triangle">
              <a:avLst>
                <a:gd name="adj" fmla="val 50000"/>
              </a:avLst>
            </a:prstGeom>
            <a:solidFill>
              <a:srgbClr val="0D74C9"/>
            </a:solidFill>
            <a:ln w="28575" algn="ctr">
              <a:solidFill>
                <a:schemeClr val="bg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9" name="等腰三角形 12">
              <a:extLst>
                <a:ext uri="{FF2B5EF4-FFF2-40B4-BE49-F238E27FC236}">
                  <a16:creationId xmlns:a16="http://schemas.microsoft.com/office/drawing/2014/main" id="{61D3C297-9235-4C40-9E57-72B9F217BECC}"/>
                </a:ext>
              </a:extLst>
            </p:cNvPr>
            <p:cNvSpPr>
              <a:spLocks noChangeArrowheads="1"/>
            </p:cNvSpPr>
            <p:nvPr/>
          </p:nvSpPr>
          <p:spPr bwMode="auto">
            <a:xfrm rot="5400000">
              <a:off x="841264" y="3362759"/>
              <a:ext cx="657462" cy="504130"/>
            </a:xfrm>
            <a:prstGeom prst="triangle">
              <a:avLst>
                <a:gd name="adj" fmla="val 50000"/>
              </a:avLst>
            </a:prstGeom>
            <a:solidFill>
              <a:srgbClr val="0D74C9"/>
            </a:solidFill>
            <a:ln w="28575" algn="ctr">
              <a:solidFill>
                <a:schemeClr val="bg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pic>
        <p:nvPicPr>
          <p:cNvPr id="2447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1866" y="4276236"/>
            <a:ext cx="3873500" cy="9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52985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D95FD5-4F98-4F41-AFDC-F49FF0CBC5FD}"/>
              </a:ext>
            </a:extLst>
          </p:cNvPr>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a:defRPr/>
            </a:pPr>
            <a:r>
              <a:rPr lang="en-US" altLang="zh-CN" dirty="0"/>
              <a:t>3.1 </a:t>
            </a:r>
            <a:r>
              <a:rPr lang="zh-CN" altLang="en-US" dirty="0"/>
              <a:t>表的约束</a:t>
            </a:r>
            <a:endParaRPr lang="zh-CN" altLang="en-US" dirty="0">
              <a:latin typeface="+mn-lt"/>
              <a:cs typeface="Times New Roman" pitchFamily="18" charset="0"/>
            </a:endParaRPr>
          </a:p>
        </p:txBody>
      </p:sp>
      <p:grpSp>
        <p:nvGrpSpPr>
          <p:cNvPr id="4" name="组合 3">
            <a:extLst>
              <a:ext uri="{FF2B5EF4-FFF2-40B4-BE49-F238E27FC236}">
                <a16:creationId xmlns:a16="http://schemas.microsoft.com/office/drawing/2014/main" id="{354FEBF4-EDA2-4652-8F58-D480990CE1CD}"/>
              </a:ext>
            </a:extLst>
          </p:cNvPr>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5" name="矩形 4">
              <a:extLst>
                <a:ext uri="{FF2B5EF4-FFF2-40B4-BE49-F238E27FC236}">
                  <a16:creationId xmlns:a16="http://schemas.microsoft.com/office/drawing/2014/main" id="{726BA137-9656-4559-BA11-167BA8F212FE}"/>
                </a:ext>
              </a:extLst>
            </p:cNvPr>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3068D67-7070-4C92-9847-2F42EC6E48E2}"/>
                </a:ext>
              </a:extLst>
            </p:cNvPr>
            <p:cNvSpPr txBox="1"/>
            <p:nvPr/>
          </p:nvSpPr>
          <p:spPr>
            <a:xfrm>
              <a:off x="-16824" y="1296057"/>
              <a:ext cx="385042" cy="523220"/>
            </a:xfrm>
            <a:prstGeom prst="rect">
              <a:avLst/>
            </a:prstGeom>
            <a:noFill/>
          </p:spPr>
          <p:txBody>
            <a:bodyPr wrap="none">
              <a:spAutoFit/>
            </a:bodyPr>
            <a:lstStyle/>
            <a:p>
              <a:pPr>
                <a:defRPr/>
              </a:pPr>
              <a:r>
                <a:rPr lang="en-US" altLang="zh-CN" sz="2800" dirty="0">
                  <a:solidFill>
                    <a:schemeClr val="bg1"/>
                  </a:solidFill>
                  <a:cs typeface="Arial" panose="020B0604020202020204" pitchFamily="34" charset="0"/>
                </a:rPr>
                <a:t>1</a:t>
              </a:r>
              <a:endParaRPr lang="zh-CN" altLang="en-US" sz="2800" dirty="0">
                <a:solidFill>
                  <a:schemeClr val="bg1"/>
                </a:solidFill>
                <a:cs typeface="Arial" panose="020B0604020202020204" pitchFamily="34" charset="0"/>
              </a:endParaRPr>
            </a:p>
          </p:txBody>
        </p:sp>
      </p:grpSp>
      <p:sp>
        <p:nvSpPr>
          <p:cNvPr id="7" name="TextBox 6">
            <a:extLst>
              <a:ext uri="{FF2B5EF4-FFF2-40B4-BE49-F238E27FC236}">
                <a16:creationId xmlns:a16="http://schemas.microsoft.com/office/drawing/2014/main" id="{1890E441-5569-4A80-9169-D59E6CC00A4D}"/>
              </a:ext>
            </a:extLst>
          </p:cNvPr>
          <p:cNvSpPr txBox="1"/>
          <p:nvPr/>
        </p:nvSpPr>
        <p:spPr>
          <a:xfrm>
            <a:off x="427038" y="1493838"/>
            <a:ext cx="4703762" cy="400050"/>
          </a:xfrm>
          <a:prstGeom prst="rect">
            <a:avLst/>
          </a:prstGeom>
          <a:noFill/>
        </p:spPr>
        <p:txBody>
          <a:bodyPr>
            <a:spAutoFit/>
          </a:bodyPr>
          <a:lstStyle/>
          <a:p>
            <a:pPr>
              <a:defRPr/>
            </a:pPr>
            <a:r>
              <a:rPr lang="en-US" altLang="zh-CN" dirty="0">
                <a:latin typeface="Times New Roman" panose="02020603050405020304" pitchFamily="18" charset="0"/>
                <a:cs typeface="Times New Roman" panose="02020603050405020304" pitchFamily="18" charset="0"/>
              </a:rPr>
              <a:t>  </a:t>
            </a:r>
            <a:r>
              <a:rPr lang="zh-CN" altLang="en-US" sz="2000" b="1" dirty="0">
                <a:solidFill>
                  <a:schemeClr val="tx1">
                    <a:lumMod val="50000"/>
                    <a:lumOff val="50000"/>
                  </a:schemeClr>
                </a:solidFill>
                <a:latin typeface="Times New Roman" panose="02020603050405020304" pitchFamily="18" charset="0"/>
                <a:ea typeface="微软雅黑" pitchFamily="34" charset="-122"/>
                <a:cs typeface="Times New Roman" panose="02020603050405020304" pitchFamily="18" charset="0"/>
              </a:rPr>
              <a:t>设置主键约束</a:t>
            </a:r>
            <a:endParaRPr lang="zh-CN" altLang="en-US" dirty="0">
              <a:latin typeface="Times New Roman" panose="02020603050405020304" pitchFamily="18" charset="0"/>
              <a:cs typeface="Times New Roman" panose="02020603050405020304" pitchFamily="18" charset="0"/>
            </a:endParaRPr>
          </a:p>
        </p:txBody>
      </p:sp>
      <p:sp>
        <p:nvSpPr>
          <p:cNvPr id="143369" name="矩形 2">
            <a:extLst>
              <a:ext uri="{FF2B5EF4-FFF2-40B4-BE49-F238E27FC236}">
                <a16:creationId xmlns:a16="http://schemas.microsoft.com/office/drawing/2014/main" id="{1E294196-294D-4064-8A18-6CAE40509DEE}"/>
              </a:ext>
            </a:extLst>
          </p:cNvPr>
          <p:cNvSpPr>
            <a:spLocks noChangeArrowheads="1"/>
          </p:cNvSpPr>
          <p:nvPr/>
        </p:nvSpPr>
        <p:spPr bwMode="auto">
          <a:xfrm>
            <a:off x="1082676" y="3050832"/>
            <a:ext cx="7815263" cy="170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28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400" b="1" dirty="0">
                <a:solidFill>
                  <a:srgbClr val="FF0000"/>
                </a:solidFill>
                <a:latin typeface="Courier New" panose="02070309020205020404" pitchFamily="49" charset="0"/>
              </a:rPr>
              <a:t>CREATE TABLE </a:t>
            </a:r>
            <a:r>
              <a:rPr lang="en-US" altLang="zh-CN" sz="1400" dirty="0">
                <a:latin typeface="Courier New" panose="02070309020205020404" pitchFamily="49" charset="0"/>
              </a:rPr>
              <a:t>course(</a:t>
            </a:r>
          </a:p>
          <a:p>
            <a:pPr>
              <a:lnSpc>
                <a:spcPct val="150000"/>
              </a:lnSpc>
            </a:pPr>
            <a:r>
              <a:rPr lang="en-US" altLang="zh-CN" sz="1400" dirty="0">
                <a:latin typeface="Courier New" panose="02070309020205020404" pitchFamily="49" charset="0"/>
              </a:rPr>
              <a:t>	</a:t>
            </a:r>
            <a:r>
              <a:rPr lang="en-US" altLang="zh-CN" sz="1400" dirty="0" err="1">
                <a:latin typeface="Courier New" panose="02070309020205020404" pitchFamily="49" charset="0"/>
              </a:rPr>
              <a:t>stu_id</a:t>
            </a:r>
            <a:r>
              <a:rPr lang="en-US" altLang="zh-CN" sz="1400" dirty="0">
                <a:latin typeface="Courier New" panose="02070309020205020404" pitchFamily="49" charset="0"/>
              </a:rPr>
              <a:t> INT,</a:t>
            </a:r>
          </a:p>
          <a:p>
            <a:pPr>
              <a:lnSpc>
                <a:spcPct val="150000"/>
              </a:lnSpc>
            </a:pPr>
            <a:r>
              <a:rPr lang="en-US" altLang="zh-CN" sz="1400" dirty="0">
                <a:latin typeface="Courier New" panose="02070309020205020404" pitchFamily="49" charset="0"/>
              </a:rPr>
              <a:t>      </a:t>
            </a:r>
            <a:r>
              <a:rPr lang="en-US" altLang="zh-CN" sz="1400" dirty="0" err="1">
                <a:latin typeface="Courier New" panose="02070309020205020404" pitchFamily="49" charset="0"/>
              </a:rPr>
              <a:t>course_id</a:t>
            </a:r>
            <a:r>
              <a:rPr lang="en-US" altLang="zh-CN" sz="1400" dirty="0">
                <a:latin typeface="Courier New" panose="02070309020205020404" pitchFamily="49" charset="0"/>
              </a:rPr>
              <a:t>  INT,</a:t>
            </a:r>
          </a:p>
          <a:p>
            <a:pPr>
              <a:lnSpc>
                <a:spcPct val="150000"/>
              </a:lnSpc>
            </a:pPr>
            <a:r>
              <a:rPr lang="en-US" altLang="zh-CN" sz="1400" dirty="0">
                <a:latin typeface="Courier New" panose="02070309020205020404" pitchFamily="49" charset="0"/>
              </a:rPr>
              <a:t>      grade FLOAT</a:t>
            </a:r>
          </a:p>
          <a:p>
            <a:pPr>
              <a:lnSpc>
                <a:spcPct val="150000"/>
              </a:lnSpc>
            </a:pPr>
            <a:r>
              <a:rPr lang="en-US" altLang="zh-CN" sz="1400" dirty="0">
                <a:latin typeface="Courier New" panose="02070309020205020404" pitchFamily="49" charset="0"/>
              </a:rPr>
              <a:t>      );</a:t>
            </a:r>
          </a:p>
        </p:txBody>
      </p:sp>
      <p:sp>
        <p:nvSpPr>
          <p:cNvPr id="15" name="TextBox 9">
            <a:extLst>
              <a:ext uri="{FF2B5EF4-FFF2-40B4-BE49-F238E27FC236}">
                <a16:creationId xmlns:a16="http://schemas.microsoft.com/office/drawing/2014/main" id="{A77A36D1-9F18-4E77-8470-507B5E5E673D}"/>
              </a:ext>
            </a:extLst>
          </p:cNvPr>
          <p:cNvSpPr txBox="1"/>
          <p:nvPr/>
        </p:nvSpPr>
        <p:spPr>
          <a:xfrm>
            <a:off x="381865" y="2094544"/>
            <a:ext cx="8305469" cy="707886"/>
          </a:xfrm>
          <a:prstGeom prst="rect">
            <a:avLst/>
          </a:prstGeom>
          <a:noFill/>
        </p:spPr>
        <p:txBody>
          <a:bodyPr wrap="square">
            <a:spAutoFit/>
          </a:bodyPr>
          <a:lstStyle/>
          <a:p>
            <a:pPr>
              <a:defRPr/>
            </a:pPr>
            <a:r>
              <a:rPr lang="zh-CN" altLang="en-US" sz="2000" b="1" dirty="0">
                <a:solidFill>
                  <a:srgbClr val="0070C0"/>
                </a:solidFill>
                <a:latin typeface="微软雅黑" pitchFamily="34" charset="-122"/>
                <a:ea typeface="微软雅黑" pitchFamily="34" charset="-122"/>
              </a:rPr>
              <a:t>示例</a:t>
            </a:r>
            <a:r>
              <a:rPr lang="en-US" altLang="zh-CN" sz="2000" b="1" dirty="0">
                <a:solidFill>
                  <a:srgbClr val="0070C0"/>
                </a:solidFill>
                <a:latin typeface="微软雅黑" pitchFamily="34" charset="-122"/>
                <a:ea typeface="微软雅黑" pitchFamily="34" charset="-122"/>
              </a:rPr>
              <a:t>3</a:t>
            </a:r>
            <a:r>
              <a:rPr lang="zh-CN" altLang="en-US" sz="2000" b="1" dirty="0">
                <a:solidFill>
                  <a:srgbClr val="0070C0"/>
                </a:solidFill>
                <a:latin typeface="微软雅黑" pitchFamily="34" charset="-122"/>
                <a:ea typeface="微软雅黑" pitchFamily="34" charset="-122"/>
              </a:rPr>
              <a:t>：新建数据表</a:t>
            </a:r>
            <a:r>
              <a:rPr lang="en-US" altLang="zh-CN" sz="2000" b="1" dirty="0">
                <a:solidFill>
                  <a:srgbClr val="0070C0"/>
                </a:solidFill>
                <a:latin typeface="微软雅黑" pitchFamily="34" charset="-122"/>
                <a:ea typeface="微软雅黑" pitchFamily="34" charset="-122"/>
              </a:rPr>
              <a:t>course</a:t>
            </a:r>
            <a:r>
              <a:rPr lang="zh-CN" altLang="en-US" sz="2000" b="1" dirty="0">
                <a:solidFill>
                  <a:srgbClr val="0070C0"/>
                </a:solidFill>
                <a:latin typeface="微软雅黑" pitchFamily="34" charset="-122"/>
                <a:ea typeface="微软雅黑" pitchFamily="34" charset="-122"/>
              </a:rPr>
              <a:t>，创建</a:t>
            </a:r>
            <a:r>
              <a:rPr lang="en-US" altLang="zh-CN" sz="2000" b="1" dirty="0" err="1">
                <a:solidFill>
                  <a:srgbClr val="0070C0"/>
                </a:solidFill>
                <a:latin typeface="微软雅黑" pitchFamily="34" charset="-122"/>
                <a:ea typeface="微软雅黑" pitchFamily="34" charset="-122"/>
              </a:rPr>
              <a:t>stu_id</a:t>
            </a:r>
            <a:r>
              <a:rPr lang="zh-CN" altLang="en-US" sz="2000" b="1" dirty="0">
                <a:solidFill>
                  <a:srgbClr val="0070C0"/>
                </a:solidFill>
                <a:latin typeface="微软雅黑" pitchFamily="34" charset="-122"/>
                <a:ea typeface="微软雅黑" pitchFamily="34" charset="-122"/>
              </a:rPr>
              <a:t>、</a:t>
            </a:r>
            <a:r>
              <a:rPr lang="en-US" altLang="zh-CN" sz="2000" b="1" dirty="0" err="1">
                <a:solidFill>
                  <a:srgbClr val="0070C0"/>
                </a:solidFill>
                <a:latin typeface="微软雅黑" pitchFamily="34" charset="-122"/>
                <a:ea typeface="微软雅黑" pitchFamily="34" charset="-122"/>
              </a:rPr>
              <a:t>course_id</a:t>
            </a:r>
            <a:r>
              <a:rPr lang="zh-CN" altLang="en-US" sz="2000" b="1" dirty="0">
                <a:solidFill>
                  <a:srgbClr val="0070C0"/>
                </a:solidFill>
                <a:latin typeface="微软雅黑" pitchFamily="34" charset="-122"/>
                <a:ea typeface="微软雅黑" pitchFamily="34" charset="-122"/>
              </a:rPr>
              <a:t>和</a:t>
            </a:r>
            <a:r>
              <a:rPr lang="en-US" altLang="zh-CN" sz="2000" b="1" dirty="0">
                <a:solidFill>
                  <a:srgbClr val="0070C0"/>
                </a:solidFill>
                <a:latin typeface="微软雅黑" pitchFamily="34" charset="-122"/>
                <a:ea typeface="微软雅黑" pitchFamily="34" charset="-122"/>
              </a:rPr>
              <a:t>grade</a:t>
            </a:r>
            <a:r>
              <a:rPr lang="zh-CN" altLang="en-US" sz="2000" b="1" dirty="0">
                <a:solidFill>
                  <a:srgbClr val="0070C0"/>
                </a:solidFill>
                <a:latin typeface="微软雅黑" pitchFamily="34" charset="-122"/>
                <a:ea typeface="微软雅黑" pitchFamily="34" charset="-122"/>
              </a:rPr>
              <a:t>三个字段，为设置约束作准备。</a:t>
            </a:r>
          </a:p>
        </p:txBody>
      </p:sp>
      <p:grpSp>
        <p:nvGrpSpPr>
          <p:cNvPr id="16" name="组合 10">
            <a:extLst>
              <a:ext uri="{FF2B5EF4-FFF2-40B4-BE49-F238E27FC236}">
                <a16:creationId xmlns:a16="http://schemas.microsoft.com/office/drawing/2014/main" id="{043E1714-7BD9-4536-9B5C-CD3593989EFB}"/>
              </a:ext>
            </a:extLst>
          </p:cNvPr>
          <p:cNvGrpSpPr>
            <a:grpSpLocks/>
          </p:cNvGrpSpPr>
          <p:nvPr/>
        </p:nvGrpSpPr>
        <p:grpSpPr bwMode="auto">
          <a:xfrm>
            <a:off x="427038" y="3513447"/>
            <a:ext cx="655638" cy="657225"/>
            <a:chOff x="765530" y="3286093"/>
            <a:chExt cx="656530" cy="657462"/>
          </a:xfrm>
        </p:grpSpPr>
        <p:sp>
          <p:nvSpPr>
            <p:cNvPr id="17" name="等腰三角形 11">
              <a:extLst>
                <a:ext uri="{FF2B5EF4-FFF2-40B4-BE49-F238E27FC236}">
                  <a16:creationId xmlns:a16="http://schemas.microsoft.com/office/drawing/2014/main" id="{9B0655CF-E367-4648-A743-D605BBCD70E5}"/>
                </a:ext>
              </a:extLst>
            </p:cNvPr>
            <p:cNvSpPr>
              <a:spLocks noChangeArrowheads="1"/>
            </p:cNvSpPr>
            <p:nvPr/>
          </p:nvSpPr>
          <p:spPr bwMode="auto">
            <a:xfrm rot="5400000">
              <a:off x="688864" y="3362759"/>
              <a:ext cx="657462" cy="504130"/>
            </a:xfrm>
            <a:prstGeom prst="triangle">
              <a:avLst>
                <a:gd name="adj" fmla="val 50000"/>
              </a:avLst>
            </a:prstGeom>
            <a:solidFill>
              <a:srgbClr val="0D74C9"/>
            </a:solidFill>
            <a:ln w="28575" algn="ctr">
              <a:solidFill>
                <a:schemeClr val="bg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9" name="等腰三角形 12">
              <a:extLst>
                <a:ext uri="{FF2B5EF4-FFF2-40B4-BE49-F238E27FC236}">
                  <a16:creationId xmlns:a16="http://schemas.microsoft.com/office/drawing/2014/main" id="{500DE728-1093-4085-AC52-192409D952EE}"/>
                </a:ext>
              </a:extLst>
            </p:cNvPr>
            <p:cNvSpPr>
              <a:spLocks noChangeArrowheads="1"/>
            </p:cNvSpPr>
            <p:nvPr/>
          </p:nvSpPr>
          <p:spPr bwMode="auto">
            <a:xfrm rot="5400000">
              <a:off x="841264" y="3362759"/>
              <a:ext cx="657462" cy="504130"/>
            </a:xfrm>
            <a:prstGeom prst="triangle">
              <a:avLst>
                <a:gd name="adj" fmla="val 50000"/>
              </a:avLst>
            </a:prstGeom>
            <a:solidFill>
              <a:srgbClr val="0D74C9"/>
            </a:solidFill>
            <a:ln w="28575" algn="ctr">
              <a:solidFill>
                <a:schemeClr val="bg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spTree>
    <p:extLst>
      <p:ext uri="{BB962C8B-B14F-4D97-AF65-F5344CB8AC3E}">
        <p14:creationId xmlns:p14="http://schemas.microsoft.com/office/powerpoint/2010/main" val="19036615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0">
            <a:extLst>
              <a:ext uri="{FF2B5EF4-FFF2-40B4-BE49-F238E27FC236}">
                <a16:creationId xmlns:a16="http://schemas.microsoft.com/office/drawing/2014/main" id="{C0D1D99B-9D52-4336-A4D2-A840FC77507A}"/>
              </a:ext>
            </a:extLst>
          </p:cNvPr>
          <p:cNvSpPr>
            <a:spLocks noChangeArrowheads="1"/>
          </p:cNvSpPr>
          <p:nvPr/>
        </p:nvSpPr>
        <p:spPr bwMode="auto">
          <a:xfrm>
            <a:off x="830953" y="2039274"/>
            <a:ext cx="7711425" cy="1255712"/>
          </a:xfrm>
          <a:prstGeom prst="roundRect">
            <a:avLst>
              <a:gd name="adj" fmla="val 16667"/>
            </a:avLst>
          </a:prstGeom>
          <a:solidFill>
            <a:schemeClr val="bg1"/>
          </a:solidFill>
          <a:ln w="12700" algn="ctr">
            <a:solidFill>
              <a:srgbClr val="00ACE6"/>
            </a:solidFill>
            <a:prstDash val="sysDot"/>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latin typeface="Times New Roman" panose="02020603050405020304" pitchFamily="18" charset="0"/>
              <a:cs typeface="Times New Roman" panose="02020603050405020304" pitchFamily="18" charset="0"/>
            </a:endParaRPr>
          </a:p>
        </p:txBody>
      </p:sp>
      <p:sp>
        <p:nvSpPr>
          <p:cNvPr id="2" name="标题 1">
            <a:extLst>
              <a:ext uri="{FF2B5EF4-FFF2-40B4-BE49-F238E27FC236}">
                <a16:creationId xmlns:a16="http://schemas.microsoft.com/office/drawing/2014/main" id="{5ED95FD5-4F98-4F41-AFDC-F49FF0CBC5FD}"/>
              </a:ext>
            </a:extLst>
          </p:cNvPr>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a:defRPr/>
            </a:pPr>
            <a:r>
              <a:rPr lang="en-US" altLang="zh-CN" dirty="0"/>
              <a:t>3.1 </a:t>
            </a:r>
            <a:r>
              <a:rPr lang="zh-CN" altLang="en-US" dirty="0"/>
              <a:t>表的约束</a:t>
            </a:r>
            <a:endParaRPr lang="zh-CN" altLang="en-US" dirty="0">
              <a:latin typeface="+mn-lt"/>
              <a:cs typeface="Times New Roman" pitchFamily="18" charset="0"/>
            </a:endParaRPr>
          </a:p>
        </p:txBody>
      </p:sp>
      <p:grpSp>
        <p:nvGrpSpPr>
          <p:cNvPr id="4" name="组合 3">
            <a:extLst>
              <a:ext uri="{FF2B5EF4-FFF2-40B4-BE49-F238E27FC236}">
                <a16:creationId xmlns:a16="http://schemas.microsoft.com/office/drawing/2014/main" id="{354FEBF4-EDA2-4652-8F58-D480990CE1CD}"/>
              </a:ext>
            </a:extLst>
          </p:cNvPr>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5" name="矩形 4">
              <a:extLst>
                <a:ext uri="{FF2B5EF4-FFF2-40B4-BE49-F238E27FC236}">
                  <a16:creationId xmlns:a16="http://schemas.microsoft.com/office/drawing/2014/main" id="{726BA137-9656-4559-BA11-167BA8F212FE}"/>
                </a:ext>
              </a:extLst>
            </p:cNvPr>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3068D67-7070-4C92-9847-2F42EC6E48E2}"/>
                </a:ext>
              </a:extLst>
            </p:cNvPr>
            <p:cNvSpPr txBox="1"/>
            <p:nvPr/>
          </p:nvSpPr>
          <p:spPr>
            <a:xfrm>
              <a:off x="-16824" y="1296057"/>
              <a:ext cx="385042" cy="523220"/>
            </a:xfrm>
            <a:prstGeom prst="rect">
              <a:avLst/>
            </a:prstGeom>
            <a:noFill/>
          </p:spPr>
          <p:txBody>
            <a:bodyPr wrap="none">
              <a:spAutoFit/>
            </a:bodyPr>
            <a:lstStyle/>
            <a:p>
              <a:pPr>
                <a:defRPr/>
              </a:pPr>
              <a:r>
                <a:rPr lang="en-US" altLang="zh-CN" sz="2800" dirty="0">
                  <a:solidFill>
                    <a:schemeClr val="bg1"/>
                  </a:solidFill>
                  <a:cs typeface="Arial" panose="020B0604020202020204" pitchFamily="34" charset="0"/>
                </a:rPr>
                <a:t>1</a:t>
              </a:r>
              <a:endParaRPr lang="zh-CN" altLang="en-US" sz="2800" dirty="0">
                <a:solidFill>
                  <a:schemeClr val="bg1"/>
                </a:solidFill>
                <a:cs typeface="Arial" panose="020B0604020202020204" pitchFamily="34" charset="0"/>
              </a:endParaRPr>
            </a:p>
          </p:txBody>
        </p:sp>
      </p:grpSp>
      <p:sp>
        <p:nvSpPr>
          <p:cNvPr id="7" name="TextBox 6">
            <a:extLst>
              <a:ext uri="{FF2B5EF4-FFF2-40B4-BE49-F238E27FC236}">
                <a16:creationId xmlns:a16="http://schemas.microsoft.com/office/drawing/2014/main" id="{1890E441-5569-4A80-9169-D59E6CC00A4D}"/>
              </a:ext>
            </a:extLst>
          </p:cNvPr>
          <p:cNvSpPr txBox="1"/>
          <p:nvPr/>
        </p:nvSpPr>
        <p:spPr>
          <a:xfrm>
            <a:off x="427038" y="1493838"/>
            <a:ext cx="4703762" cy="400050"/>
          </a:xfrm>
          <a:prstGeom prst="rect">
            <a:avLst/>
          </a:prstGeom>
          <a:noFill/>
        </p:spPr>
        <p:txBody>
          <a:bodyPr>
            <a:spAutoFit/>
          </a:bodyPr>
          <a:lstStyle/>
          <a:p>
            <a:pPr>
              <a:defRPr/>
            </a:pPr>
            <a:r>
              <a:rPr lang="en-US" altLang="zh-CN" dirty="0">
                <a:latin typeface="Times New Roman" panose="02020603050405020304" pitchFamily="18" charset="0"/>
                <a:cs typeface="Times New Roman" panose="02020603050405020304" pitchFamily="18" charset="0"/>
              </a:rPr>
              <a:t>  </a:t>
            </a:r>
            <a:r>
              <a:rPr lang="zh-CN" altLang="en-US" sz="2000" b="1" dirty="0">
                <a:solidFill>
                  <a:schemeClr val="tx1">
                    <a:lumMod val="50000"/>
                    <a:lumOff val="50000"/>
                  </a:schemeClr>
                </a:solidFill>
                <a:latin typeface="Times New Roman" panose="02020603050405020304" pitchFamily="18" charset="0"/>
                <a:ea typeface="微软雅黑" pitchFamily="34" charset="-122"/>
                <a:cs typeface="Times New Roman" panose="02020603050405020304" pitchFamily="18" charset="0"/>
              </a:rPr>
              <a:t>设置主键约束</a:t>
            </a:r>
            <a:endParaRPr lang="zh-CN" altLang="en-US" dirty="0">
              <a:latin typeface="Times New Roman" panose="02020603050405020304" pitchFamily="18" charset="0"/>
              <a:cs typeface="Times New Roman" panose="02020603050405020304" pitchFamily="18" charset="0"/>
            </a:endParaRPr>
          </a:p>
        </p:txBody>
      </p:sp>
      <p:sp>
        <p:nvSpPr>
          <p:cNvPr id="15" name="TextBox 9">
            <a:extLst>
              <a:ext uri="{FF2B5EF4-FFF2-40B4-BE49-F238E27FC236}">
                <a16:creationId xmlns:a16="http://schemas.microsoft.com/office/drawing/2014/main" id="{9CD3CE0A-A155-451E-A22B-03346EA8D188}"/>
              </a:ext>
            </a:extLst>
          </p:cNvPr>
          <p:cNvSpPr txBox="1"/>
          <p:nvPr/>
        </p:nvSpPr>
        <p:spPr>
          <a:xfrm>
            <a:off x="579231" y="4335857"/>
            <a:ext cx="8305469" cy="400110"/>
          </a:xfrm>
          <a:prstGeom prst="rect">
            <a:avLst/>
          </a:prstGeom>
          <a:noFill/>
        </p:spPr>
        <p:txBody>
          <a:bodyPr wrap="square">
            <a:spAutoFit/>
          </a:bodyPr>
          <a:lstStyle/>
          <a:p>
            <a:pPr>
              <a:defRPr/>
            </a:pPr>
            <a:r>
              <a:rPr lang="zh-CN" altLang="en-US" sz="2000" b="1" dirty="0">
                <a:solidFill>
                  <a:srgbClr val="0070C0"/>
                </a:solidFill>
                <a:latin typeface="微软雅黑" pitchFamily="34" charset="-122"/>
                <a:ea typeface="微软雅黑" pitchFamily="34" charset="-122"/>
              </a:rPr>
              <a:t>示例</a:t>
            </a:r>
            <a:r>
              <a:rPr lang="en-US" altLang="zh-CN" sz="2000" b="1" dirty="0">
                <a:solidFill>
                  <a:srgbClr val="0070C0"/>
                </a:solidFill>
                <a:latin typeface="微软雅黑" pitchFamily="34" charset="-122"/>
                <a:ea typeface="微软雅黑" pitchFamily="34" charset="-122"/>
              </a:rPr>
              <a:t>4</a:t>
            </a:r>
            <a:r>
              <a:rPr lang="zh-CN" altLang="en-US" sz="2000" b="1" dirty="0">
                <a:solidFill>
                  <a:srgbClr val="0070C0"/>
                </a:solidFill>
                <a:latin typeface="微软雅黑" pitchFamily="34" charset="-122"/>
                <a:ea typeface="微软雅黑" pitchFamily="34" charset="-122"/>
              </a:rPr>
              <a:t>：将数据表</a:t>
            </a:r>
            <a:r>
              <a:rPr lang="en-US" altLang="zh-CN" sz="2000" b="1" dirty="0">
                <a:solidFill>
                  <a:srgbClr val="0070C0"/>
                </a:solidFill>
                <a:latin typeface="微软雅黑" pitchFamily="34" charset="-122"/>
                <a:ea typeface="微软雅黑" pitchFamily="34" charset="-122"/>
              </a:rPr>
              <a:t>course</a:t>
            </a:r>
            <a:r>
              <a:rPr lang="zh-CN" altLang="en-US" sz="2000" b="1" dirty="0">
                <a:solidFill>
                  <a:srgbClr val="0070C0"/>
                </a:solidFill>
                <a:latin typeface="微软雅黑" pitchFamily="34" charset="-122"/>
                <a:ea typeface="微软雅黑" pitchFamily="34" charset="-122"/>
              </a:rPr>
              <a:t>中</a:t>
            </a:r>
            <a:r>
              <a:rPr lang="en-US" altLang="zh-CN" sz="2000" b="1" dirty="0" err="1">
                <a:solidFill>
                  <a:srgbClr val="0070C0"/>
                </a:solidFill>
                <a:latin typeface="微软雅黑" pitchFamily="34" charset="-122"/>
                <a:ea typeface="微软雅黑" pitchFamily="34" charset="-122"/>
              </a:rPr>
              <a:t>stu_id</a:t>
            </a:r>
            <a:r>
              <a:rPr lang="zh-CN" altLang="en-US" sz="2000" b="1" dirty="0">
                <a:solidFill>
                  <a:srgbClr val="0070C0"/>
                </a:solidFill>
                <a:latin typeface="微软雅黑" pitchFamily="34" charset="-122"/>
                <a:ea typeface="微软雅黑" pitchFamily="34" charset="-122"/>
              </a:rPr>
              <a:t>和</a:t>
            </a:r>
            <a:r>
              <a:rPr lang="en-US" altLang="zh-CN" sz="2000" b="1" dirty="0" err="1">
                <a:solidFill>
                  <a:srgbClr val="0070C0"/>
                </a:solidFill>
                <a:latin typeface="微软雅黑" pitchFamily="34" charset="-122"/>
                <a:ea typeface="微软雅黑" pitchFamily="34" charset="-122"/>
              </a:rPr>
              <a:t>course_id</a:t>
            </a:r>
            <a:r>
              <a:rPr lang="zh-CN" altLang="en-US" sz="2000" b="1" dirty="0">
                <a:solidFill>
                  <a:srgbClr val="0070C0"/>
                </a:solidFill>
                <a:latin typeface="微软雅黑" pitchFamily="34" charset="-122"/>
                <a:ea typeface="微软雅黑" pitchFamily="34" charset="-122"/>
              </a:rPr>
              <a:t>设置为多字段主键。</a:t>
            </a:r>
          </a:p>
        </p:txBody>
      </p:sp>
      <p:grpSp>
        <p:nvGrpSpPr>
          <p:cNvPr id="16" name="组合 10">
            <a:extLst>
              <a:ext uri="{FF2B5EF4-FFF2-40B4-BE49-F238E27FC236}">
                <a16:creationId xmlns:a16="http://schemas.microsoft.com/office/drawing/2014/main" id="{CBD1AACC-B33A-4ECE-B7CD-0F0FF10C5B48}"/>
              </a:ext>
            </a:extLst>
          </p:cNvPr>
          <p:cNvGrpSpPr>
            <a:grpSpLocks/>
          </p:cNvGrpSpPr>
          <p:nvPr/>
        </p:nvGrpSpPr>
        <p:grpSpPr bwMode="auto">
          <a:xfrm>
            <a:off x="427038" y="3150598"/>
            <a:ext cx="655638" cy="657225"/>
            <a:chOff x="765530" y="3286093"/>
            <a:chExt cx="656530" cy="657462"/>
          </a:xfrm>
        </p:grpSpPr>
        <p:sp>
          <p:nvSpPr>
            <p:cNvPr id="17" name="等腰三角形 11">
              <a:extLst>
                <a:ext uri="{FF2B5EF4-FFF2-40B4-BE49-F238E27FC236}">
                  <a16:creationId xmlns:a16="http://schemas.microsoft.com/office/drawing/2014/main" id="{9C3B7C19-0C2D-42F8-905F-DF991A05A067}"/>
                </a:ext>
              </a:extLst>
            </p:cNvPr>
            <p:cNvSpPr>
              <a:spLocks noChangeArrowheads="1"/>
            </p:cNvSpPr>
            <p:nvPr/>
          </p:nvSpPr>
          <p:spPr bwMode="auto">
            <a:xfrm rot="5400000">
              <a:off x="688864" y="3362759"/>
              <a:ext cx="657462" cy="504130"/>
            </a:xfrm>
            <a:prstGeom prst="triangle">
              <a:avLst>
                <a:gd name="adj" fmla="val 50000"/>
              </a:avLst>
            </a:prstGeom>
            <a:solidFill>
              <a:srgbClr val="0D74C9"/>
            </a:solidFill>
            <a:ln w="28575" algn="ctr">
              <a:solidFill>
                <a:schemeClr val="bg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9" name="等腰三角形 12">
              <a:extLst>
                <a:ext uri="{FF2B5EF4-FFF2-40B4-BE49-F238E27FC236}">
                  <a16:creationId xmlns:a16="http://schemas.microsoft.com/office/drawing/2014/main" id="{61D3C297-9235-4C40-9E57-72B9F217BECC}"/>
                </a:ext>
              </a:extLst>
            </p:cNvPr>
            <p:cNvSpPr>
              <a:spLocks noChangeArrowheads="1"/>
            </p:cNvSpPr>
            <p:nvPr/>
          </p:nvSpPr>
          <p:spPr bwMode="auto">
            <a:xfrm rot="5400000">
              <a:off x="841264" y="3362759"/>
              <a:ext cx="657462" cy="504130"/>
            </a:xfrm>
            <a:prstGeom prst="triangle">
              <a:avLst>
                <a:gd name="adj" fmla="val 50000"/>
              </a:avLst>
            </a:prstGeom>
            <a:solidFill>
              <a:srgbClr val="0D74C9"/>
            </a:solidFill>
            <a:ln w="28575" algn="ctr">
              <a:solidFill>
                <a:schemeClr val="bg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sp>
        <p:nvSpPr>
          <p:cNvPr id="14" name="矩形 3">
            <a:extLst>
              <a:ext uri="{FF2B5EF4-FFF2-40B4-BE49-F238E27FC236}">
                <a16:creationId xmlns:a16="http://schemas.microsoft.com/office/drawing/2014/main" id="{CDC52280-3234-441A-9722-A95D830E323A}"/>
              </a:ext>
            </a:extLst>
          </p:cNvPr>
          <p:cNvSpPr>
            <a:spLocks noChangeArrowheads="1"/>
          </p:cNvSpPr>
          <p:nvPr/>
        </p:nvSpPr>
        <p:spPr bwMode="auto">
          <a:xfrm>
            <a:off x="1082675" y="2361705"/>
            <a:ext cx="772758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defRPr/>
            </a:pPr>
            <a:r>
              <a:rPr lang="en-US" altLang="zh-CN" dirty="0">
                <a:solidFill>
                  <a:schemeClr val="tx1">
                    <a:lumMod val="50000"/>
                    <a:lumOff val="50000"/>
                  </a:schemeClr>
                </a:solidFill>
                <a:latin typeface="+mn-lt"/>
                <a:cs typeface="Times New Roman" pitchFamily="18" charset="0"/>
              </a:rPr>
              <a:t># </a:t>
            </a:r>
            <a:r>
              <a:rPr lang="zh-CN" altLang="en-US" dirty="0">
                <a:solidFill>
                  <a:schemeClr val="tx1">
                    <a:lumMod val="50000"/>
                    <a:lumOff val="50000"/>
                  </a:schemeClr>
                </a:solidFill>
                <a:latin typeface="+mn-lt"/>
                <a:cs typeface="Times New Roman" pitchFamily="18" charset="0"/>
              </a:rPr>
              <a:t>表级约束</a:t>
            </a:r>
          </a:p>
          <a:p>
            <a:pPr>
              <a:lnSpc>
                <a:spcPct val="150000"/>
              </a:lnSpc>
              <a:defRPr/>
            </a:pPr>
            <a:r>
              <a:rPr lang="en-US" altLang="zh-CN" dirty="0">
                <a:solidFill>
                  <a:srgbClr val="FF0000"/>
                </a:solidFill>
                <a:latin typeface="+mn-lt"/>
                <a:cs typeface="Times New Roman" pitchFamily="18" charset="0"/>
              </a:rPr>
              <a:t>ALTER TABLE  </a:t>
            </a:r>
            <a:r>
              <a:rPr lang="en-US" altLang="zh-CN" dirty="0">
                <a:latin typeface="Courier New" panose="02070309020205020404" pitchFamily="49" charset="0"/>
              </a:rPr>
              <a:t>course</a:t>
            </a:r>
            <a:r>
              <a:rPr lang="en-US" altLang="zh-CN" b="1" dirty="0">
                <a:solidFill>
                  <a:srgbClr val="FF0000"/>
                </a:solidFill>
                <a:latin typeface="Courier New" panose="02070309020205020404" pitchFamily="49" charset="0"/>
              </a:rPr>
              <a:t> </a:t>
            </a:r>
            <a:r>
              <a:rPr lang="en-US" altLang="zh-CN" dirty="0">
                <a:solidFill>
                  <a:srgbClr val="FF0000"/>
                </a:solidFill>
                <a:latin typeface="+mn-lt"/>
                <a:cs typeface="Times New Roman" pitchFamily="18" charset="0"/>
              </a:rPr>
              <a:t>ADD</a:t>
            </a:r>
            <a:r>
              <a:rPr lang="en-US" altLang="zh-CN" b="1" dirty="0">
                <a:solidFill>
                  <a:srgbClr val="FF0000"/>
                </a:solidFill>
                <a:latin typeface="Courier New" panose="02070309020205020404" pitchFamily="49" charset="0"/>
              </a:rPr>
              <a:t> </a:t>
            </a:r>
            <a:r>
              <a:rPr lang="en-US" altLang="zh-CN" dirty="0">
                <a:solidFill>
                  <a:srgbClr val="FF0000"/>
                </a:solidFill>
                <a:latin typeface="+mn-lt"/>
                <a:cs typeface="Times New Roman" pitchFamily="18" charset="0"/>
              </a:rPr>
              <a:t>PRIMARY KEY</a:t>
            </a:r>
            <a:r>
              <a:rPr lang="en-US" altLang="zh-CN" dirty="0">
                <a:latin typeface="+mn-lt"/>
                <a:cs typeface="Times New Roman" pitchFamily="18" charset="0"/>
              </a:rPr>
              <a:t> (</a:t>
            </a:r>
            <a:r>
              <a:rPr lang="zh-CN" altLang="en-US" dirty="0">
                <a:latin typeface="+mn-lt"/>
                <a:cs typeface="Times New Roman" pitchFamily="18" charset="0"/>
              </a:rPr>
              <a:t>字段名</a:t>
            </a:r>
            <a:r>
              <a:rPr lang="en-US" altLang="zh-CN" dirty="0">
                <a:latin typeface="+mn-lt"/>
                <a:cs typeface="Times New Roman" pitchFamily="18" charset="0"/>
              </a:rPr>
              <a:t>1, </a:t>
            </a:r>
            <a:r>
              <a:rPr lang="zh-CN" altLang="en-US" dirty="0">
                <a:latin typeface="+mn-lt"/>
                <a:cs typeface="Times New Roman" pitchFamily="18" charset="0"/>
              </a:rPr>
              <a:t>字段名</a:t>
            </a:r>
            <a:r>
              <a:rPr lang="en-US" altLang="zh-CN" dirty="0">
                <a:latin typeface="+mn-lt"/>
                <a:cs typeface="Times New Roman" pitchFamily="18" charset="0"/>
              </a:rPr>
              <a:t>2, …)</a:t>
            </a:r>
          </a:p>
        </p:txBody>
      </p:sp>
    </p:spTree>
    <p:extLst>
      <p:ext uri="{BB962C8B-B14F-4D97-AF65-F5344CB8AC3E}">
        <p14:creationId xmlns:p14="http://schemas.microsoft.com/office/powerpoint/2010/main" val="9922941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anim calcmode="lin" valueType="num">
                                      <p:cBhvr>
                                        <p:cTn id="13" dur="500" fill="hold"/>
                                        <p:tgtEl>
                                          <p:spTgt spid="14"/>
                                        </p:tgtEl>
                                        <p:attrNameLst>
                                          <p:attrName>ppt_x</p:attrName>
                                        </p:attrNameLst>
                                      </p:cBhvr>
                                      <p:tavLst>
                                        <p:tav tm="0">
                                          <p:val>
                                            <p:strVal val="#ppt_x"/>
                                          </p:val>
                                        </p:tav>
                                        <p:tav tm="100000">
                                          <p:val>
                                            <p:strVal val="#ppt_x"/>
                                          </p:val>
                                        </p:tav>
                                      </p:tavLst>
                                    </p:anim>
                                    <p:anim calcmode="lin" valueType="num">
                                      <p:cBhvr>
                                        <p:cTn id="14" dur="500" fill="hold"/>
                                        <p:tgtEl>
                                          <p:spTgt spid="14"/>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anim calcmode="lin" valueType="num">
                                      <p:cBhvr>
                                        <p:cTn id="18" dur="500" fill="hold"/>
                                        <p:tgtEl>
                                          <p:spTgt spid="18"/>
                                        </p:tgtEl>
                                        <p:attrNameLst>
                                          <p:attrName>ppt_x</p:attrName>
                                        </p:attrNameLst>
                                      </p:cBhvr>
                                      <p:tavLst>
                                        <p:tav tm="0">
                                          <p:val>
                                            <p:strVal val="#ppt_x"/>
                                          </p:val>
                                        </p:tav>
                                        <p:tav tm="100000">
                                          <p:val>
                                            <p:strVal val="#ppt_x"/>
                                          </p:val>
                                        </p:tav>
                                      </p:tavLst>
                                    </p:anim>
                                    <p:anim calcmode="lin" valueType="num">
                                      <p:cBhvr>
                                        <p:cTn id="19" dur="5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D95FD5-4F98-4F41-AFDC-F49FF0CBC5FD}"/>
              </a:ext>
            </a:extLst>
          </p:cNvPr>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a:defRPr/>
            </a:pPr>
            <a:r>
              <a:rPr lang="en-US" altLang="zh-CN" dirty="0"/>
              <a:t>3.1 </a:t>
            </a:r>
            <a:r>
              <a:rPr lang="zh-CN" altLang="en-US" dirty="0"/>
              <a:t>表的约束</a:t>
            </a:r>
            <a:endParaRPr lang="zh-CN" altLang="en-US" dirty="0">
              <a:latin typeface="+mn-lt"/>
              <a:cs typeface="Times New Roman" pitchFamily="18" charset="0"/>
            </a:endParaRPr>
          </a:p>
        </p:txBody>
      </p:sp>
      <p:grpSp>
        <p:nvGrpSpPr>
          <p:cNvPr id="4" name="组合 3">
            <a:extLst>
              <a:ext uri="{FF2B5EF4-FFF2-40B4-BE49-F238E27FC236}">
                <a16:creationId xmlns:a16="http://schemas.microsoft.com/office/drawing/2014/main" id="{354FEBF4-EDA2-4652-8F58-D480990CE1CD}"/>
              </a:ext>
            </a:extLst>
          </p:cNvPr>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5" name="矩形 4">
              <a:extLst>
                <a:ext uri="{FF2B5EF4-FFF2-40B4-BE49-F238E27FC236}">
                  <a16:creationId xmlns:a16="http://schemas.microsoft.com/office/drawing/2014/main" id="{726BA137-9656-4559-BA11-167BA8F212FE}"/>
                </a:ext>
              </a:extLst>
            </p:cNvPr>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3068D67-7070-4C92-9847-2F42EC6E48E2}"/>
                </a:ext>
              </a:extLst>
            </p:cNvPr>
            <p:cNvSpPr txBox="1"/>
            <p:nvPr/>
          </p:nvSpPr>
          <p:spPr>
            <a:xfrm>
              <a:off x="-16824" y="1296057"/>
              <a:ext cx="385042" cy="523220"/>
            </a:xfrm>
            <a:prstGeom prst="rect">
              <a:avLst/>
            </a:prstGeom>
            <a:noFill/>
          </p:spPr>
          <p:txBody>
            <a:bodyPr wrap="none">
              <a:spAutoFit/>
            </a:bodyPr>
            <a:lstStyle/>
            <a:p>
              <a:pPr>
                <a:defRPr/>
              </a:pPr>
              <a:r>
                <a:rPr lang="en-US" altLang="zh-CN" sz="2800" dirty="0">
                  <a:solidFill>
                    <a:schemeClr val="bg1"/>
                  </a:solidFill>
                  <a:cs typeface="Arial" panose="020B0604020202020204" pitchFamily="34" charset="0"/>
                </a:rPr>
                <a:t>1</a:t>
              </a:r>
              <a:endParaRPr lang="zh-CN" altLang="en-US" sz="2800" dirty="0">
                <a:solidFill>
                  <a:schemeClr val="bg1"/>
                </a:solidFill>
                <a:cs typeface="Arial" panose="020B0604020202020204" pitchFamily="34" charset="0"/>
              </a:endParaRPr>
            </a:p>
          </p:txBody>
        </p:sp>
      </p:grpSp>
      <p:sp>
        <p:nvSpPr>
          <p:cNvPr id="7" name="TextBox 6">
            <a:extLst>
              <a:ext uri="{FF2B5EF4-FFF2-40B4-BE49-F238E27FC236}">
                <a16:creationId xmlns:a16="http://schemas.microsoft.com/office/drawing/2014/main" id="{1890E441-5569-4A80-9169-D59E6CC00A4D}"/>
              </a:ext>
            </a:extLst>
          </p:cNvPr>
          <p:cNvSpPr txBox="1"/>
          <p:nvPr/>
        </p:nvSpPr>
        <p:spPr>
          <a:xfrm>
            <a:off x="427038" y="1493838"/>
            <a:ext cx="4703762" cy="400050"/>
          </a:xfrm>
          <a:prstGeom prst="rect">
            <a:avLst/>
          </a:prstGeom>
          <a:noFill/>
        </p:spPr>
        <p:txBody>
          <a:bodyPr>
            <a:spAutoFit/>
          </a:bodyPr>
          <a:lstStyle/>
          <a:p>
            <a:pPr>
              <a:defRPr/>
            </a:pPr>
            <a:r>
              <a:rPr lang="en-US" altLang="zh-CN" dirty="0">
                <a:latin typeface="Times New Roman" panose="02020603050405020304" pitchFamily="18" charset="0"/>
                <a:cs typeface="Times New Roman" panose="02020603050405020304" pitchFamily="18" charset="0"/>
              </a:rPr>
              <a:t>  </a:t>
            </a:r>
            <a:r>
              <a:rPr lang="zh-CN" altLang="en-US" sz="2000" b="1" dirty="0">
                <a:solidFill>
                  <a:schemeClr val="tx1">
                    <a:lumMod val="50000"/>
                    <a:lumOff val="50000"/>
                  </a:schemeClr>
                </a:solidFill>
                <a:latin typeface="Times New Roman" panose="02020603050405020304" pitchFamily="18" charset="0"/>
                <a:ea typeface="微软雅黑" pitchFamily="34" charset="-122"/>
                <a:cs typeface="Times New Roman" panose="02020603050405020304" pitchFamily="18" charset="0"/>
              </a:rPr>
              <a:t>设置主键约束</a:t>
            </a:r>
            <a:endParaRPr lang="zh-CN" altLang="en-US" dirty="0">
              <a:latin typeface="Times New Roman" panose="02020603050405020304" pitchFamily="18" charset="0"/>
              <a:cs typeface="Times New Roman" panose="02020603050405020304" pitchFamily="18" charset="0"/>
            </a:endParaRPr>
          </a:p>
        </p:txBody>
      </p:sp>
      <p:sp>
        <p:nvSpPr>
          <p:cNvPr id="143369" name="矩形 2">
            <a:extLst>
              <a:ext uri="{FF2B5EF4-FFF2-40B4-BE49-F238E27FC236}">
                <a16:creationId xmlns:a16="http://schemas.microsoft.com/office/drawing/2014/main" id="{1E294196-294D-4064-8A18-6CAE40509DEE}"/>
              </a:ext>
            </a:extLst>
          </p:cNvPr>
          <p:cNvSpPr>
            <a:spLocks noChangeArrowheads="1"/>
          </p:cNvSpPr>
          <p:nvPr/>
        </p:nvSpPr>
        <p:spPr bwMode="auto">
          <a:xfrm>
            <a:off x="994995" y="3096090"/>
            <a:ext cx="781526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28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400" b="1" dirty="0">
                <a:solidFill>
                  <a:srgbClr val="FF0000"/>
                </a:solidFill>
                <a:latin typeface="Courier New" panose="02070309020205020404" pitchFamily="49" charset="0"/>
              </a:rPr>
              <a:t>ALTER TABLE </a:t>
            </a:r>
            <a:r>
              <a:rPr lang="en-US" altLang="zh-CN" sz="1400" dirty="0">
                <a:latin typeface="Courier New" panose="02070309020205020404" pitchFamily="49" charset="0"/>
              </a:rPr>
              <a:t>course</a:t>
            </a:r>
            <a:r>
              <a:rPr lang="en-US" altLang="zh-CN" sz="1400" b="1" dirty="0">
                <a:solidFill>
                  <a:srgbClr val="FF0000"/>
                </a:solidFill>
                <a:latin typeface="Courier New" panose="02070309020205020404" pitchFamily="49" charset="0"/>
              </a:rPr>
              <a:t> ADD PRIMARY KEY </a:t>
            </a:r>
            <a:r>
              <a:rPr lang="en-US" altLang="zh-CN" sz="1400" dirty="0">
                <a:latin typeface="Courier New" panose="02070309020205020404" pitchFamily="49" charset="0"/>
              </a:rPr>
              <a:t>(</a:t>
            </a:r>
            <a:r>
              <a:rPr lang="en-US" altLang="zh-CN" sz="1400" dirty="0" err="1">
                <a:latin typeface="Courier New" panose="02070309020205020404" pitchFamily="49" charset="0"/>
              </a:rPr>
              <a:t>stu_id,course_id</a:t>
            </a:r>
            <a:r>
              <a:rPr lang="en-US" altLang="zh-CN" sz="1400" dirty="0">
                <a:latin typeface="Courier New" panose="02070309020205020404" pitchFamily="49" charset="0"/>
              </a:rPr>
              <a:t>);</a:t>
            </a:r>
          </a:p>
          <a:p>
            <a:pPr>
              <a:lnSpc>
                <a:spcPct val="150000"/>
              </a:lnSpc>
            </a:pPr>
            <a:r>
              <a:rPr lang="en-US" altLang="zh-CN" sz="1400" b="1" dirty="0">
                <a:solidFill>
                  <a:srgbClr val="FF0000"/>
                </a:solidFill>
                <a:latin typeface="Courier New" panose="02070309020205020404" pitchFamily="49" charset="0"/>
              </a:rPr>
              <a:t>DESC</a:t>
            </a:r>
            <a:r>
              <a:rPr lang="en-US" altLang="zh-CN" sz="1400" dirty="0">
                <a:latin typeface="Courier New" panose="02070309020205020404" pitchFamily="49" charset="0"/>
              </a:rPr>
              <a:t> course;</a:t>
            </a:r>
          </a:p>
        </p:txBody>
      </p:sp>
      <p:sp>
        <p:nvSpPr>
          <p:cNvPr id="15" name="TextBox 9">
            <a:extLst>
              <a:ext uri="{FF2B5EF4-FFF2-40B4-BE49-F238E27FC236}">
                <a16:creationId xmlns:a16="http://schemas.microsoft.com/office/drawing/2014/main" id="{9CD3CE0A-A155-451E-A22B-03346EA8D188}"/>
              </a:ext>
            </a:extLst>
          </p:cNvPr>
          <p:cNvSpPr txBox="1"/>
          <p:nvPr/>
        </p:nvSpPr>
        <p:spPr>
          <a:xfrm>
            <a:off x="427038" y="2143263"/>
            <a:ext cx="8305469" cy="400110"/>
          </a:xfrm>
          <a:prstGeom prst="rect">
            <a:avLst/>
          </a:prstGeom>
          <a:noFill/>
        </p:spPr>
        <p:txBody>
          <a:bodyPr wrap="square">
            <a:spAutoFit/>
          </a:bodyPr>
          <a:lstStyle/>
          <a:p>
            <a:pPr>
              <a:defRPr/>
            </a:pPr>
            <a:r>
              <a:rPr lang="zh-CN" altLang="en-US" sz="2000" b="1" dirty="0">
                <a:solidFill>
                  <a:srgbClr val="0070C0"/>
                </a:solidFill>
                <a:latin typeface="微软雅黑" pitchFamily="34" charset="-122"/>
                <a:ea typeface="微软雅黑" pitchFamily="34" charset="-122"/>
              </a:rPr>
              <a:t>示例</a:t>
            </a:r>
            <a:r>
              <a:rPr lang="en-US" altLang="zh-CN" sz="2000" b="1" dirty="0">
                <a:solidFill>
                  <a:srgbClr val="0070C0"/>
                </a:solidFill>
                <a:latin typeface="微软雅黑" pitchFamily="34" charset="-122"/>
                <a:ea typeface="微软雅黑" pitchFamily="34" charset="-122"/>
              </a:rPr>
              <a:t>4</a:t>
            </a:r>
            <a:r>
              <a:rPr lang="zh-CN" altLang="en-US" sz="2000" b="1" dirty="0">
                <a:solidFill>
                  <a:srgbClr val="0070C0"/>
                </a:solidFill>
                <a:latin typeface="微软雅黑" pitchFamily="34" charset="-122"/>
                <a:ea typeface="微软雅黑" pitchFamily="34" charset="-122"/>
              </a:rPr>
              <a:t>：将数据表</a:t>
            </a:r>
            <a:r>
              <a:rPr lang="en-US" altLang="zh-CN" sz="2000" b="1" dirty="0">
                <a:solidFill>
                  <a:srgbClr val="0070C0"/>
                </a:solidFill>
                <a:latin typeface="微软雅黑" pitchFamily="34" charset="-122"/>
                <a:ea typeface="微软雅黑" pitchFamily="34" charset="-122"/>
              </a:rPr>
              <a:t>course</a:t>
            </a:r>
            <a:r>
              <a:rPr lang="zh-CN" altLang="en-US" sz="2000" b="1" dirty="0">
                <a:solidFill>
                  <a:srgbClr val="0070C0"/>
                </a:solidFill>
                <a:latin typeface="微软雅黑" pitchFamily="34" charset="-122"/>
                <a:ea typeface="微软雅黑" pitchFamily="34" charset="-122"/>
              </a:rPr>
              <a:t>中</a:t>
            </a:r>
            <a:r>
              <a:rPr lang="en-US" altLang="zh-CN" sz="2000" b="1" dirty="0" err="1">
                <a:solidFill>
                  <a:srgbClr val="0070C0"/>
                </a:solidFill>
                <a:latin typeface="微软雅黑" pitchFamily="34" charset="-122"/>
                <a:ea typeface="微软雅黑" pitchFamily="34" charset="-122"/>
              </a:rPr>
              <a:t>stu_id</a:t>
            </a:r>
            <a:r>
              <a:rPr lang="zh-CN" altLang="en-US" sz="2000" b="1" dirty="0">
                <a:solidFill>
                  <a:srgbClr val="0070C0"/>
                </a:solidFill>
                <a:latin typeface="微软雅黑" pitchFamily="34" charset="-122"/>
                <a:ea typeface="微软雅黑" pitchFamily="34" charset="-122"/>
              </a:rPr>
              <a:t>和</a:t>
            </a:r>
            <a:r>
              <a:rPr lang="en-US" altLang="zh-CN" sz="2000" b="1" dirty="0" err="1">
                <a:solidFill>
                  <a:srgbClr val="0070C0"/>
                </a:solidFill>
                <a:latin typeface="微软雅黑" pitchFamily="34" charset="-122"/>
                <a:ea typeface="微软雅黑" pitchFamily="34" charset="-122"/>
              </a:rPr>
              <a:t>course_id</a:t>
            </a:r>
            <a:r>
              <a:rPr lang="zh-CN" altLang="en-US" sz="2000" b="1" dirty="0">
                <a:solidFill>
                  <a:srgbClr val="0070C0"/>
                </a:solidFill>
                <a:latin typeface="微软雅黑" pitchFamily="34" charset="-122"/>
                <a:ea typeface="微软雅黑" pitchFamily="34" charset="-122"/>
              </a:rPr>
              <a:t>设置为多字段主键。</a:t>
            </a:r>
          </a:p>
        </p:txBody>
      </p:sp>
      <p:grpSp>
        <p:nvGrpSpPr>
          <p:cNvPr id="16" name="组合 10">
            <a:extLst>
              <a:ext uri="{FF2B5EF4-FFF2-40B4-BE49-F238E27FC236}">
                <a16:creationId xmlns:a16="http://schemas.microsoft.com/office/drawing/2014/main" id="{CBD1AACC-B33A-4ECE-B7CD-0F0FF10C5B48}"/>
              </a:ext>
            </a:extLst>
          </p:cNvPr>
          <p:cNvGrpSpPr>
            <a:grpSpLocks/>
          </p:cNvGrpSpPr>
          <p:nvPr/>
        </p:nvGrpSpPr>
        <p:grpSpPr bwMode="auto">
          <a:xfrm>
            <a:off x="427038" y="3150598"/>
            <a:ext cx="655638" cy="657225"/>
            <a:chOff x="765530" y="3286093"/>
            <a:chExt cx="656530" cy="657462"/>
          </a:xfrm>
        </p:grpSpPr>
        <p:sp>
          <p:nvSpPr>
            <p:cNvPr id="17" name="等腰三角形 11">
              <a:extLst>
                <a:ext uri="{FF2B5EF4-FFF2-40B4-BE49-F238E27FC236}">
                  <a16:creationId xmlns:a16="http://schemas.microsoft.com/office/drawing/2014/main" id="{9C3B7C19-0C2D-42F8-905F-DF991A05A067}"/>
                </a:ext>
              </a:extLst>
            </p:cNvPr>
            <p:cNvSpPr>
              <a:spLocks noChangeArrowheads="1"/>
            </p:cNvSpPr>
            <p:nvPr/>
          </p:nvSpPr>
          <p:spPr bwMode="auto">
            <a:xfrm rot="5400000">
              <a:off x="688864" y="3362759"/>
              <a:ext cx="657462" cy="504130"/>
            </a:xfrm>
            <a:prstGeom prst="triangle">
              <a:avLst>
                <a:gd name="adj" fmla="val 50000"/>
              </a:avLst>
            </a:prstGeom>
            <a:solidFill>
              <a:srgbClr val="0D74C9"/>
            </a:solidFill>
            <a:ln w="28575" algn="ctr">
              <a:solidFill>
                <a:schemeClr val="bg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9" name="等腰三角形 12">
              <a:extLst>
                <a:ext uri="{FF2B5EF4-FFF2-40B4-BE49-F238E27FC236}">
                  <a16:creationId xmlns:a16="http://schemas.microsoft.com/office/drawing/2014/main" id="{61D3C297-9235-4C40-9E57-72B9F217BECC}"/>
                </a:ext>
              </a:extLst>
            </p:cNvPr>
            <p:cNvSpPr>
              <a:spLocks noChangeArrowheads="1"/>
            </p:cNvSpPr>
            <p:nvPr/>
          </p:nvSpPr>
          <p:spPr bwMode="auto">
            <a:xfrm rot="5400000">
              <a:off x="841264" y="3362759"/>
              <a:ext cx="657462" cy="504130"/>
            </a:xfrm>
            <a:prstGeom prst="triangle">
              <a:avLst>
                <a:gd name="adj" fmla="val 50000"/>
              </a:avLst>
            </a:prstGeom>
            <a:solidFill>
              <a:srgbClr val="0D74C9"/>
            </a:solidFill>
            <a:ln w="28575" algn="ctr">
              <a:solidFill>
                <a:schemeClr val="bg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4793" y="4201733"/>
            <a:ext cx="3746500"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03944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0E719-65DA-4279-95CF-4FA7DA0709F0}"/>
              </a:ext>
            </a:extLst>
          </p:cNvPr>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a:defRPr/>
            </a:pPr>
            <a:r>
              <a:rPr lang="en-US" altLang="zh-CN" dirty="0"/>
              <a:t>3.1 </a:t>
            </a:r>
            <a:r>
              <a:rPr lang="zh-CN" altLang="en-US" dirty="0"/>
              <a:t>表的约束</a:t>
            </a:r>
            <a:endParaRPr lang="zh-CN" altLang="en-US" dirty="0">
              <a:latin typeface="+mn-lt"/>
              <a:cs typeface="Times New Roman" pitchFamily="18" charset="0"/>
            </a:endParaRPr>
          </a:p>
        </p:txBody>
      </p:sp>
      <p:grpSp>
        <p:nvGrpSpPr>
          <p:cNvPr id="4" name="组合 3">
            <a:extLst>
              <a:ext uri="{FF2B5EF4-FFF2-40B4-BE49-F238E27FC236}">
                <a16:creationId xmlns:a16="http://schemas.microsoft.com/office/drawing/2014/main" id="{65BBF8B1-5133-4FEC-BDDA-B5A7254B62A1}"/>
              </a:ext>
            </a:extLst>
          </p:cNvPr>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5" name="矩形 4">
              <a:extLst>
                <a:ext uri="{FF2B5EF4-FFF2-40B4-BE49-F238E27FC236}">
                  <a16:creationId xmlns:a16="http://schemas.microsoft.com/office/drawing/2014/main" id="{9B85E2F7-0805-4CEB-9DCC-44469E7D32FB}"/>
                </a:ext>
              </a:extLst>
            </p:cNvPr>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B83BB56-A00A-49FB-B3CA-0D84E8537D2B}"/>
                </a:ext>
              </a:extLst>
            </p:cNvPr>
            <p:cNvSpPr txBox="1"/>
            <p:nvPr/>
          </p:nvSpPr>
          <p:spPr>
            <a:xfrm>
              <a:off x="-16824" y="1296057"/>
              <a:ext cx="385042" cy="523220"/>
            </a:xfrm>
            <a:prstGeom prst="rect">
              <a:avLst/>
            </a:prstGeom>
            <a:noFill/>
          </p:spPr>
          <p:txBody>
            <a:bodyPr wrap="none">
              <a:spAutoFit/>
            </a:bodyPr>
            <a:lstStyle/>
            <a:p>
              <a:pPr>
                <a:defRPr/>
              </a:pPr>
              <a:r>
                <a:rPr lang="en-US" altLang="zh-CN" sz="2800" dirty="0">
                  <a:solidFill>
                    <a:schemeClr val="bg1"/>
                  </a:solidFill>
                  <a:cs typeface="Arial" panose="020B0604020202020204" pitchFamily="34" charset="0"/>
                </a:rPr>
                <a:t>2</a:t>
              </a:r>
              <a:endParaRPr lang="zh-CN" altLang="en-US" sz="2800" dirty="0">
                <a:solidFill>
                  <a:schemeClr val="bg1"/>
                </a:solidFill>
                <a:cs typeface="Arial" panose="020B0604020202020204" pitchFamily="34" charset="0"/>
              </a:endParaRPr>
            </a:p>
          </p:txBody>
        </p:sp>
      </p:grpSp>
      <p:sp>
        <p:nvSpPr>
          <p:cNvPr id="7" name="TextBox 6">
            <a:extLst>
              <a:ext uri="{FF2B5EF4-FFF2-40B4-BE49-F238E27FC236}">
                <a16:creationId xmlns:a16="http://schemas.microsoft.com/office/drawing/2014/main" id="{BF45DF99-1866-49B8-827C-988FA2529484}"/>
              </a:ext>
            </a:extLst>
          </p:cNvPr>
          <p:cNvSpPr txBox="1"/>
          <p:nvPr/>
        </p:nvSpPr>
        <p:spPr>
          <a:xfrm>
            <a:off x="427038" y="1493838"/>
            <a:ext cx="4703762" cy="400050"/>
          </a:xfrm>
          <a:prstGeom prst="rect">
            <a:avLst/>
          </a:prstGeom>
          <a:noFill/>
        </p:spPr>
        <p:txBody>
          <a:bodyPr>
            <a:spAutoFit/>
          </a:bodyPr>
          <a:lstStyle/>
          <a:p>
            <a:pPr>
              <a:defRPr/>
            </a:pPr>
            <a:r>
              <a:rPr lang="en-US" altLang="zh-CN" dirty="0">
                <a:latin typeface="Times New Roman" panose="02020603050405020304" pitchFamily="18" charset="0"/>
                <a:cs typeface="Times New Roman" panose="02020603050405020304" pitchFamily="18" charset="0"/>
              </a:rPr>
              <a:t>  </a:t>
            </a:r>
            <a:r>
              <a:rPr lang="zh-CN" altLang="en-US" sz="2000" b="1" dirty="0">
                <a:solidFill>
                  <a:schemeClr val="tx1">
                    <a:lumMod val="50000"/>
                    <a:lumOff val="50000"/>
                  </a:schemeClr>
                </a:solidFill>
                <a:latin typeface="Times New Roman" panose="02020603050405020304" pitchFamily="18" charset="0"/>
                <a:ea typeface="微软雅黑" pitchFamily="34" charset="-122"/>
                <a:cs typeface="Times New Roman" panose="02020603050405020304" pitchFamily="18" charset="0"/>
              </a:rPr>
              <a:t>非空约束</a:t>
            </a:r>
            <a:endParaRPr lang="zh-CN" altLang="en-US" dirty="0">
              <a:latin typeface="Times New Roman" panose="02020603050405020304" pitchFamily="18" charset="0"/>
              <a:cs typeface="Times New Roman" panose="02020603050405020304" pitchFamily="18" charset="0"/>
            </a:endParaRPr>
          </a:p>
        </p:txBody>
      </p:sp>
      <p:sp>
        <p:nvSpPr>
          <p:cNvPr id="99333" name="矩形 13">
            <a:extLst>
              <a:ext uri="{FF2B5EF4-FFF2-40B4-BE49-F238E27FC236}">
                <a16:creationId xmlns:a16="http://schemas.microsoft.com/office/drawing/2014/main" id="{EA58F93C-E6D9-4910-B4DA-5A0931B86593}"/>
              </a:ext>
            </a:extLst>
          </p:cNvPr>
          <p:cNvSpPr>
            <a:spLocks noChangeArrowheads="1"/>
          </p:cNvSpPr>
          <p:nvPr/>
        </p:nvSpPr>
        <p:spPr bwMode="auto">
          <a:xfrm>
            <a:off x="1094581" y="2230436"/>
            <a:ext cx="457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b="1" u="sng" dirty="0">
                <a:solidFill>
                  <a:srgbClr val="0D74C9"/>
                </a:solidFill>
              </a:rPr>
              <a:t>非空约束</a:t>
            </a:r>
            <a:r>
              <a:rPr lang="zh-CN" altLang="en-US" dirty="0"/>
              <a:t>：</a:t>
            </a:r>
            <a:r>
              <a:rPr lang="zh-CN" altLang="zh-CN" dirty="0"/>
              <a:t>字段的值不能为</a:t>
            </a:r>
            <a:r>
              <a:rPr lang="en-US" altLang="zh-CN" dirty="0"/>
              <a:t>NULL</a:t>
            </a:r>
            <a:r>
              <a:rPr lang="zh-CN" altLang="en-US" dirty="0"/>
              <a:t>。</a:t>
            </a:r>
            <a:endParaRPr lang="en-US" altLang="zh-CN" dirty="0"/>
          </a:p>
        </p:txBody>
      </p:sp>
      <p:sp>
        <p:nvSpPr>
          <p:cNvPr id="15" name="圆角矩形 2">
            <a:extLst>
              <a:ext uri="{FF2B5EF4-FFF2-40B4-BE49-F238E27FC236}">
                <a16:creationId xmlns:a16="http://schemas.microsoft.com/office/drawing/2014/main" id="{A109CA2E-6DA3-45CF-91FD-4844CE371566}"/>
              </a:ext>
            </a:extLst>
          </p:cNvPr>
          <p:cNvSpPr>
            <a:spLocks noChangeArrowheads="1"/>
          </p:cNvSpPr>
          <p:nvPr/>
        </p:nvSpPr>
        <p:spPr bwMode="auto">
          <a:xfrm>
            <a:off x="1233487" y="3355408"/>
            <a:ext cx="6877359" cy="755650"/>
          </a:xfrm>
          <a:prstGeom prst="roundRect">
            <a:avLst>
              <a:gd name="adj" fmla="val 16667"/>
            </a:avLst>
          </a:prstGeom>
          <a:solidFill>
            <a:schemeClr val="bg1"/>
          </a:solidFill>
          <a:ln w="12700" algn="ctr">
            <a:solidFill>
              <a:srgbClr val="00ACE6"/>
            </a:solidFill>
            <a:prstDash val="sysDot"/>
            <a:round/>
            <a:headEnd/>
            <a:tailEnd/>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defRPr/>
            </a:pPr>
            <a:endParaRPr lang="zh-CN" altLang="en-US">
              <a:latin typeface="+mn-lt"/>
              <a:cs typeface="Times New Roman" pitchFamily="18" charset="0"/>
            </a:endParaRPr>
          </a:p>
        </p:txBody>
      </p:sp>
      <p:sp>
        <p:nvSpPr>
          <p:cNvPr id="16" name="矩形 3">
            <a:extLst>
              <a:ext uri="{FF2B5EF4-FFF2-40B4-BE49-F238E27FC236}">
                <a16:creationId xmlns:a16="http://schemas.microsoft.com/office/drawing/2014/main" id="{E9B39675-1F19-4D78-9BE1-4577C5EB3D15}"/>
              </a:ext>
            </a:extLst>
          </p:cNvPr>
          <p:cNvSpPr>
            <a:spLocks noChangeArrowheads="1"/>
          </p:cNvSpPr>
          <p:nvPr/>
        </p:nvSpPr>
        <p:spPr bwMode="auto">
          <a:xfrm>
            <a:off x="1574316" y="3548289"/>
            <a:ext cx="65365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dirty="0">
                <a:solidFill>
                  <a:srgbClr val="FF0000"/>
                </a:solidFill>
                <a:latin typeface="Courier New" panose="02070309020205020404" pitchFamily="49" charset="0"/>
              </a:rPr>
              <a:t>ALTER TABLE </a:t>
            </a:r>
            <a:r>
              <a:rPr lang="zh-CN" altLang="en-US" dirty="0"/>
              <a:t>表名 </a:t>
            </a:r>
            <a:r>
              <a:rPr lang="en-US" altLang="zh-CN" b="1" dirty="0">
                <a:solidFill>
                  <a:srgbClr val="FF0000"/>
                </a:solidFill>
                <a:latin typeface="Courier New" panose="02070309020205020404" pitchFamily="49" charset="0"/>
              </a:rPr>
              <a:t>MODIFY </a:t>
            </a:r>
            <a:r>
              <a:rPr lang="zh-CN" altLang="zh-CN" dirty="0"/>
              <a:t>字段名 数据类型</a:t>
            </a:r>
            <a:r>
              <a:rPr lang="en-US" altLang="zh-CN" dirty="0"/>
              <a:t> </a:t>
            </a:r>
            <a:r>
              <a:rPr lang="en-US" altLang="zh-CN" dirty="0">
                <a:solidFill>
                  <a:srgbClr val="FF0000"/>
                </a:solidFill>
              </a:rPr>
              <a:t>NOT NULL</a:t>
            </a:r>
            <a:r>
              <a:rPr lang="en-US" altLang="zh-CN" dirty="0"/>
              <a:t>;</a:t>
            </a:r>
            <a:endParaRPr lang="zh-CN" altLang="zh-CN" dirty="0"/>
          </a:p>
        </p:txBody>
      </p:sp>
      <p:sp>
        <p:nvSpPr>
          <p:cNvPr id="11" name="矩形 13">
            <a:extLst>
              <a:ext uri="{FF2B5EF4-FFF2-40B4-BE49-F238E27FC236}">
                <a16:creationId xmlns:a16="http://schemas.microsoft.com/office/drawing/2014/main" id="{EA58F93C-E6D9-4910-B4DA-5A0931B86593}"/>
              </a:ext>
            </a:extLst>
          </p:cNvPr>
          <p:cNvSpPr>
            <a:spLocks noChangeArrowheads="1"/>
          </p:cNvSpPr>
          <p:nvPr/>
        </p:nvSpPr>
        <p:spPr bwMode="auto">
          <a:xfrm>
            <a:off x="1094581" y="2882560"/>
            <a:ext cx="457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b="1" u="sng" dirty="0">
                <a:solidFill>
                  <a:srgbClr val="0D74C9"/>
                </a:solidFill>
              </a:rPr>
              <a:t>非空约束</a:t>
            </a:r>
            <a:r>
              <a:rPr lang="zh-CN" altLang="en-US" b="1" u="sng" dirty="0">
                <a:solidFill>
                  <a:srgbClr val="0D74C9"/>
                </a:solidFill>
              </a:rPr>
              <a:t>设置</a:t>
            </a:r>
            <a:endParaRPr lang="en-US" altLang="zh-CN" dirty="0"/>
          </a:p>
        </p:txBody>
      </p:sp>
      <p:sp>
        <p:nvSpPr>
          <p:cNvPr id="12" name="TextBox 9">
            <a:extLst>
              <a:ext uri="{FF2B5EF4-FFF2-40B4-BE49-F238E27FC236}">
                <a16:creationId xmlns:a16="http://schemas.microsoft.com/office/drawing/2014/main" id="{7DE2EE43-F6EE-4EB8-97D2-C125C9086AFC}"/>
              </a:ext>
            </a:extLst>
          </p:cNvPr>
          <p:cNvSpPr txBox="1"/>
          <p:nvPr/>
        </p:nvSpPr>
        <p:spPr>
          <a:xfrm>
            <a:off x="689846" y="4479252"/>
            <a:ext cx="8305469" cy="400110"/>
          </a:xfrm>
          <a:prstGeom prst="rect">
            <a:avLst/>
          </a:prstGeom>
          <a:noFill/>
        </p:spPr>
        <p:txBody>
          <a:bodyPr wrap="square">
            <a:spAutoFit/>
          </a:bodyPr>
          <a:lstStyle/>
          <a:p>
            <a:pPr>
              <a:defRPr/>
            </a:pPr>
            <a:r>
              <a:rPr lang="zh-CN" altLang="en-US" sz="2000" b="1" dirty="0">
                <a:solidFill>
                  <a:srgbClr val="0070C0"/>
                </a:solidFill>
                <a:latin typeface="微软雅黑" pitchFamily="34" charset="-122"/>
                <a:ea typeface="微软雅黑" pitchFamily="34" charset="-122"/>
              </a:rPr>
              <a:t>示例</a:t>
            </a:r>
            <a:r>
              <a:rPr lang="en-US" altLang="zh-CN" sz="2000" b="1" dirty="0">
                <a:solidFill>
                  <a:srgbClr val="0070C0"/>
                </a:solidFill>
                <a:latin typeface="微软雅黑" pitchFamily="34" charset="-122"/>
                <a:ea typeface="微软雅黑" pitchFamily="34" charset="-122"/>
              </a:rPr>
              <a:t>5</a:t>
            </a:r>
            <a:r>
              <a:rPr lang="zh-CN" altLang="en-US" sz="2000" b="1" dirty="0">
                <a:solidFill>
                  <a:srgbClr val="0070C0"/>
                </a:solidFill>
                <a:latin typeface="微软雅黑" pitchFamily="34" charset="-122"/>
                <a:ea typeface="微软雅黑" pitchFamily="34" charset="-122"/>
              </a:rPr>
              <a:t>： 将</a:t>
            </a:r>
            <a:r>
              <a:rPr lang="en-US" altLang="zh-CN" sz="2000" b="1" dirty="0">
                <a:solidFill>
                  <a:srgbClr val="0070C0"/>
                </a:solidFill>
                <a:latin typeface="微软雅黑" pitchFamily="34" charset="-122"/>
                <a:ea typeface="微软雅黑" pitchFamily="34" charset="-122"/>
              </a:rPr>
              <a:t>grade</a:t>
            </a:r>
            <a:r>
              <a:rPr lang="zh-CN" altLang="en-US" sz="2000" b="1" dirty="0">
                <a:solidFill>
                  <a:srgbClr val="0070C0"/>
                </a:solidFill>
                <a:latin typeface="微软雅黑" pitchFamily="34" charset="-122"/>
                <a:ea typeface="微软雅黑" pitchFamily="34" charset="-122"/>
              </a:rPr>
              <a:t>数据表中</a:t>
            </a:r>
            <a:r>
              <a:rPr lang="en-US" altLang="zh-CN" sz="2000" b="1" dirty="0">
                <a:solidFill>
                  <a:srgbClr val="0070C0"/>
                </a:solidFill>
                <a:latin typeface="微软雅黑" pitchFamily="34" charset="-122"/>
                <a:ea typeface="微软雅黑" pitchFamily="34" charset="-122"/>
              </a:rPr>
              <a:t>name</a:t>
            </a:r>
            <a:r>
              <a:rPr lang="zh-CN" altLang="en-US" sz="2000" b="1" dirty="0">
                <a:solidFill>
                  <a:srgbClr val="0070C0"/>
                </a:solidFill>
                <a:latin typeface="微软雅黑" pitchFamily="34" charset="-122"/>
                <a:ea typeface="微软雅黑" pitchFamily="34" charset="-122"/>
              </a:rPr>
              <a:t>字段设置非空约束。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9333"/>
                                        </p:tgtEl>
                                        <p:attrNameLst>
                                          <p:attrName>style.visibility</p:attrName>
                                        </p:attrNameLst>
                                      </p:cBhvr>
                                      <p:to>
                                        <p:strVal val="visible"/>
                                      </p:to>
                                    </p:set>
                                    <p:animEffect transition="in" filter="wipe(left)">
                                      <p:cBhvr>
                                        <p:cTn id="16" dur="500"/>
                                        <p:tgtEl>
                                          <p:spTgt spid="9933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anim calcmode="lin" valueType="num">
                                      <p:cBhvr>
                                        <p:cTn id="22" dur="500" fill="hold"/>
                                        <p:tgtEl>
                                          <p:spTgt spid="16"/>
                                        </p:tgtEl>
                                        <p:attrNameLst>
                                          <p:attrName>ppt_x</p:attrName>
                                        </p:attrNameLst>
                                      </p:cBhvr>
                                      <p:tavLst>
                                        <p:tav tm="0">
                                          <p:val>
                                            <p:strVal val="#ppt_x"/>
                                          </p:val>
                                        </p:tav>
                                        <p:tav tm="100000">
                                          <p:val>
                                            <p:strVal val="#ppt_x"/>
                                          </p:val>
                                        </p:tav>
                                      </p:tavLst>
                                    </p:anim>
                                    <p:anim calcmode="lin" valueType="num">
                                      <p:cBhvr>
                                        <p:cTn id="23" dur="500" fill="hold"/>
                                        <p:tgtEl>
                                          <p:spTgt spid="16"/>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anim calcmode="lin" valueType="num">
                                      <p:cBhvr>
                                        <p:cTn id="27" dur="500" fill="hold"/>
                                        <p:tgtEl>
                                          <p:spTgt spid="15"/>
                                        </p:tgtEl>
                                        <p:attrNameLst>
                                          <p:attrName>ppt_x</p:attrName>
                                        </p:attrNameLst>
                                      </p:cBhvr>
                                      <p:tavLst>
                                        <p:tav tm="0">
                                          <p:val>
                                            <p:strVal val="#ppt_x"/>
                                          </p:val>
                                        </p:tav>
                                        <p:tav tm="100000">
                                          <p:val>
                                            <p:strVal val="#ppt_x"/>
                                          </p:val>
                                        </p:tav>
                                      </p:tavLst>
                                    </p:anim>
                                    <p:anim calcmode="lin" valueType="num">
                                      <p:cBhvr>
                                        <p:cTn id="28"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left)">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9333" grpId="0"/>
      <p:bldP spid="15" grpId="0" animBg="1"/>
      <p:bldP spid="16"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2B24BC-AE2D-4466-90B3-5618CA9A567F}"/>
              </a:ext>
            </a:extLst>
          </p:cNvPr>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a:defRPr/>
            </a:pPr>
            <a:r>
              <a:rPr lang="en-US" altLang="zh-CN" dirty="0"/>
              <a:t>3.1 </a:t>
            </a:r>
            <a:r>
              <a:rPr lang="zh-CN" altLang="en-US" dirty="0"/>
              <a:t>表的约束</a:t>
            </a:r>
            <a:endParaRPr lang="zh-CN" altLang="en-US" dirty="0">
              <a:latin typeface="+mn-lt"/>
              <a:cs typeface="Times New Roman" pitchFamily="18" charset="0"/>
            </a:endParaRPr>
          </a:p>
        </p:txBody>
      </p:sp>
      <p:grpSp>
        <p:nvGrpSpPr>
          <p:cNvPr id="4" name="组合 3">
            <a:extLst>
              <a:ext uri="{FF2B5EF4-FFF2-40B4-BE49-F238E27FC236}">
                <a16:creationId xmlns:a16="http://schemas.microsoft.com/office/drawing/2014/main" id="{8FDB7B54-987C-4CE9-AF31-595A28DB6606}"/>
              </a:ext>
            </a:extLst>
          </p:cNvPr>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5" name="矩形 4">
              <a:extLst>
                <a:ext uri="{FF2B5EF4-FFF2-40B4-BE49-F238E27FC236}">
                  <a16:creationId xmlns:a16="http://schemas.microsoft.com/office/drawing/2014/main" id="{0E87E647-C8EB-40D2-B5E3-7F839B7C2A5D}"/>
                </a:ext>
              </a:extLst>
            </p:cNvPr>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C7BCC2A-43E8-4025-B458-5F8DC5D1773D}"/>
                </a:ext>
              </a:extLst>
            </p:cNvPr>
            <p:cNvSpPr txBox="1"/>
            <p:nvPr/>
          </p:nvSpPr>
          <p:spPr>
            <a:xfrm>
              <a:off x="-16824" y="1296057"/>
              <a:ext cx="385042" cy="523220"/>
            </a:xfrm>
            <a:prstGeom prst="rect">
              <a:avLst/>
            </a:prstGeom>
            <a:noFill/>
          </p:spPr>
          <p:txBody>
            <a:bodyPr wrap="none">
              <a:spAutoFit/>
            </a:bodyPr>
            <a:lstStyle/>
            <a:p>
              <a:pPr>
                <a:defRPr/>
              </a:pPr>
              <a:r>
                <a:rPr lang="en-US" altLang="zh-CN" sz="2800" dirty="0">
                  <a:solidFill>
                    <a:schemeClr val="bg1"/>
                  </a:solidFill>
                  <a:cs typeface="Arial" panose="020B0604020202020204" pitchFamily="34" charset="0"/>
                </a:rPr>
                <a:t>2</a:t>
              </a:r>
              <a:endParaRPr lang="zh-CN" altLang="en-US" sz="2800" dirty="0">
                <a:solidFill>
                  <a:schemeClr val="bg1"/>
                </a:solidFill>
                <a:cs typeface="Arial" panose="020B0604020202020204" pitchFamily="34" charset="0"/>
              </a:endParaRPr>
            </a:p>
          </p:txBody>
        </p:sp>
      </p:grpSp>
      <p:sp>
        <p:nvSpPr>
          <p:cNvPr id="7" name="TextBox 6">
            <a:extLst>
              <a:ext uri="{FF2B5EF4-FFF2-40B4-BE49-F238E27FC236}">
                <a16:creationId xmlns:a16="http://schemas.microsoft.com/office/drawing/2014/main" id="{2E00DC7F-8732-45EE-B931-14DF4E2C7C5A}"/>
              </a:ext>
            </a:extLst>
          </p:cNvPr>
          <p:cNvSpPr txBox="1"/>
          <p:nvPr/>
        </p:nvSpPr>
        <p:spPr>
          <a:xfrm>
            <a:off x="427038" y="1493838"/>
            <a:ext cx="4703762" cy="400050"/>
          </a:xfrm>
          <a:prstGeom prst="rect">
            <a:avLst/>
          </a:prstGeom>
          <a:noFill/>
        </p:spPr>
        <p:txBody>
          <a:bodyPr>
            <a:spAutoFit/>
          </a:bodyPr>
          <a:lstStyle/>
          <a:p>
            <a:pPr>
              <a:defRPr/>
            </a:pPr>
            <a:r>
              <a:rPr lang="en-US" altLang="zh-CN" dirty="0">
                <a:latin typeface="Times New Roman" panose="02020603050405020304" pitchFamily="18" charset="0"/>
                <a:cs typeface="Times New Roman" panose="02020603050405020304" pitchFamily="18" charset="0"/>
              </a:rPr>
              <a:t>  </a:t>
            </a:r>
            <a:r>
              <a:rPr lang="zh-CN" altLang="en-US" sz="2000" b="1" dirty="0">
                <a:solidFill>
                  <a:schemeClr val="tx1">
                    <a:lumMod val="50000"/>
                    <a:lumOff val="50000"/>
                  </a:schemeClr>
                </a:solidFill>
                <a:latin typeface="Times New Roman" panose="02020603050405020304" pitchFamily="18" charset="0"/>
                <a:ea typeface="微软雅黑" pitchFamily="34" charset="-122"/>
                <a:cs typeface="Times New Roman" panose="02020603050405020304" pitchFamily="18" charset="0"/>
              </a:rPr>
              <a:t>非空约束</a:t>
            </a:r>
            <a:endParaRPr lang="zh-CN" altLang="en-US" dirty="0">
              <a:latin typeface="Times New Roman" panose="02020603050405020304" pitchFamily="18" charset="0"/>
              <a:cs typeface="Times New Roman" panose="02020603050405020304" pitchFamily="18" charset="0"/>
            </a:endParaRPr>
          </a:p>
        </p:txBody>
      </p:sp>
      <p:sp>
        <p:nvSpPr>
          <p:cNvPr id="118793" name="矩形 2">
            <a:extLst>
              <a:ext uri="{FF2B5EF4-FFF2-40B4-BE49-F238E27FC236}">
                <a16:creationId xmlns:a16="http://schemas.microsoft.com/office/drawing/2014/main" id="{68AF41AE-0E11-4235-B41F-A815DE0735FE}"/>
              </a:ext>
            </a:extLst>
          </p:cNvPr>
          <p:cNvSpPr>
            <a:spLocks noChangeArrowheads="1"/>
          </p:cNvSpPr>
          <p:nvPr/>
        </p:nvSpPr>
        <p:spPr bwMode="auto">
          <a:xfrm>
            <a:off x="957263" y="3073132"/>
            <a:ext cx="781526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28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400" b="1" dirty="0">
                <a:solidFill>
                  <a:srgbClr val="FF0000"/>
                </a:solidFill>
                <a:latin typeface="Courier New" panose="02070309020205020404" pitchFamily="49" charset="0"/>
              </a:rPr>
              <a:t>ALTER TABLE</a:t>
            </a:r>
            <a:r>
              <a:rPr lang="en-US" altLang="zh-CN" sz="1400" b="1" dirty="0">
                <a:latin typeface="Courier New" panose="02070309020205020404" pitchFamily="49" charset="0"/>
              </a:rPr>
              <a:t> </a:t>
            </a:r>
            <a:r>
              <a:rPr lang="en-US" altLang="zh-CN" sz="1400" dirty="0">
                <a:latin typeface="Courier New" panose="02070309020205020404" pitchFamily="49" charset="0"/>
              </a:rPr>
              <a:t>grade </a:t>
            </a:r>
            <a:r>
              <a:rPr lang="en-US" altLang="zh-CN" sz="1400" b="1" dirty="0">
                <a:solidFill>
                  <a:srgbClr val="FF0000"/>
                </a:solidFill>
                <a:latin typeface="Courier New" panose="02070309020205020404" pitchFamily="49" charset="0"/>
              </a:rPr>
              <a:t>MODIFY</a:t>
            </a:r>
            <a:r>
              <a:rPr lang="en-US" altLang="zh-CN" sz="1400" dirty="0">
                <a:latin typeface="Courier New" panose="02070309020205020404" pitchFamily="49" charset="0"/>
              </a:rPr>
              <a:t> name VARCHAR(20) </a:t>
            </a:r>
            <a:r>
              <a:rPr lang="en-US" altLang="zh-CN" sz="1400" b="1" dirty="0">
                <a:solidFill>
                  <a:srgbClr val="FF0000"/>
                </a:solidFill>
                <a:latin typeface="Courier New" panose="02070309020205020404" pitchFamily="49" charset="0"/>
              </a:rPr>
              <a:t>NOT NULL</a:t>
            </a:r>
            <a:r>
              <a:rPr lang="en-US" altLang="zh-CN" sz="1400" dirty="0">
                <a:latin typeface="Courier New" panose="02070309020205020404" pitchFamily="49" charset="0"/>
              </a:rPr>
              <a:t>;</a:t>
            </a:r>
          </a:p>
          <a:p>
            <a:pPr>
              <a:lnSpc>
                <a:spcPct val="150000"/>
              </a:lnSpc>
            </a:pPr>
            <a:r>
              <a:rPr lang="en-US" altLang="zh-CN" sz="1400" b="1" dirty="0">
                <a:solidFill>
                  <a:srgbClr val="FF0000"/>
                </a:solidFill>
                <a:latin typeface="Courier New" panose="02070309020205020404" pitchFamily="49" charset="0"/>
              </a:rPr>
              <a:t>DESC</a:t>
            </a:r>
            <a:r>
              <a:rPr lang="en-US" altLang="zh-CN" sz="1400" dirty="0">
                <a:latin typeface="Courier New" panose="02070309020205020404" pitchFamily="49" charset="0"/>
              </a:rPr>
              <a:t> grade;</a:t>
            </a:r>
          </a:p>
        </p:txBody>
      </p:sp>
      <p:sp>
        <p:nvSpPr>
          <p:cNvPr id="12" name="TextBox 9">
            <a:extLst>
              <a:ext uri="{FF2B5EF4-FFF2-40B4-BE49-F238E27FC236}">
                <a16:creationId xmlns:a16="http://schemas.microsoft.com/office/drawing/2014/main" id="{7DE2EE43-F6EE-4EB8-97D2-C125C9086AFC}"/>
              </a:ext>
            </a:extLst>
          </p:cNvPr>
          <p:cNvSpPr txBox="1"/>
          <p:nvPr/>
        </p:nvSpPr>
        <p:spPr>
          <a:xfrm>
            <a:off x="411493" y="1997306"/>
            <a:ext cx="8305469" cy="400110"/>
          </a:xfrm>
          <a:prstGeom prst="rect">
            <a:avLst/>
          </a:prstGeom>
          <a:noFill/>
        </p:spPr>
        <p:txBody>
          <a:bodyPr wrap="square">
            <a:spAutoFit/>
          </a:bodyPr>
          <a:lstStyle/>
          <a:p>
            <a:pPr>
              <a:defRPr/>
            </a:pPr>
            <a:r>
              <a:rPr lang="zh-CN" altLang="en-US" sz="2000" b="1" dirty="0">
                <a:solidFill>
                  <a:srgbClr val="0070C0"/>
                </a:solidFill>
                <a:latin typeface="微软雅黑" pitchFamily="34" charset="-122"/>
                <a:ea typeface="微软雅黑" pitchFamily="34" charset="-122"/>
              </a:rPr>
              <a:t>示例</a:t>
            </a:r>
            <a:r>
              <a:rPr lang="en-US" altLang="zh-CN" sz="2000" b="1" dirty="0">
                <a:solidFill>
                  <a:srgbClr val="0070C0"/>
                </a:solidFill>
                <a:latin typeface="微软雅黑" pitchFamily="34" charset="-122"/>
                <a:ea typeface="微软雅黑" pitchFamily="34" charset="-122"/>
              </a:rPr>
              <a:t>5</a:t>
            </a:r>
            <a:r>
              <a:rPr lang="zh-CN" altLang="en-US" sz="2000" b="1" dirty="0">
                <a:solidFill>
                  <a:srgbClr val="0070C0"/>
                </a:solidFill>
                <a:latin typeface="微软雅黑" pitchFamily="34" charset="-122"/>
                <a:ea typeface="微软雅黑" pitchFamily="34" charset="-122"/>
              </a:rPr>
              <a:t>： 将</a:t>
            </a:r>
            <a:r>
              <a:rPr lang="en-US" altLang="zh-CN" sz="2000" b="1" dirty="0">
                <a:solidFill>
                  <a:srgbClr val="0070C0"/>
                </a:solidFill>
                <a:latin typeface="微软雅黑" pitchFamily="34" charset="-122"/>
                <a:ea typeface="微软雅黑" pitchFamily="34" charset="-122"/>
              </a:rPr>
              <a:t>grade</a:t>
            </a:r>
            <a:r>
              <a:rPr lang="zh-CN" altLang="en-US" sz="2000" b="1" dirty="0">
                <a:solidFill>
                  <a:srgbClr val="0070C0"/>
                </a:solidFill>
                <a:latin typeface="微软雅黑" pitchFamily="34" charset="-122"/>
                <a:ea typeface="微软雅黑" pitchFamily="34" charset="-122"/>
              </a:rPr>
              <a:t>数据表中</a:t>
            </a:r>
            <a:r>
              <a:rPr lang="en-US" altLang="zh-CN" sz="2000" b="1" dirty="0">
                <a:solidFill>
                  <a:srgbClr val="0070C0"/>
                </a:solidFill>
                <a:latin typeface="微软雅黑" pitchFamily="34" charset="-122"/>
                <a:ea typeface="微软雅黑" pitchFamily="34" charset="-122"/>
              </a:rPr>
              <a:t>name</a:t>
            </a:r>
            <a:r>
              <a:rPr lang="zh-CN" altLang="en-US" sz="2000" b="1" dirty="0">
                <a:solidFill>
                  <a:srgbClr val="0070C0"/>
                </a:solidFill>
                <a:latin typeface="微软雅黑" pitchFamily="34" charset="-122"/>
                <a:ea typeface="微软雅黑" pitchFamily="34" charset="-122"/>
              </a:rPr>
              <a:t>字段设置非空约束。</a:t>
            </a:r>
          </a:p>
        </p:txBody>
      </p:sp>
      <p:grpSp>
        <p:nvGrpSpPr>
          <p:cNvPr id="14" name="组合 10">
            <a:extLst>
              <a:ext uri="{FF2B5EF4-FFF2-40B4-BE49-F238E27FC236}">
                <a16:creationId xmlns:a16="http://schemas.microsoft.com/office/drawing/2014/main" id="{EB9B644C-D701-47AE-8620-1CC42EE638AD}"/>
              </a:ext>
            </a:extLst>
          </p:cNvPr>
          <p:cNvGrpSpPr>
            <a:grpSpLocks/>
          </p:cNvGrpSpPr>
          <p:nvPr/>
        </p:nvGrpSpPr>
        <p:grpSpPr bwMode="auto">
          <a:xfrm>
            <a:off x="427038" y="3100387"/>
            <a:ext cx="655638" cy="657225"/>
            <a:chOff x="765530" y="3286093"/>
            <a:chExt cx="656530" cy="657462"/>
          </a:xfrm>
        </p:grpSpPr>
        <p:sp>
          <p:nvSpPr>
            <p:cNvPr id="15" name="等腰三角形 11">
              <a:extLst>
                <a:ext uri="{FF2B5EF4-FFF2-40B4-BE49-F238E27FC236}">
                  <a16:creationId xmlns:a16="http://schemas.microsoft.com/office/drawing/2014/main" id="{6B897BCE-C31E-4265-B550-74C2B4E0CC21}"/>
                </a:ext>
              </a:extLst>
            </p:cNvPr>
            <p:cNvSpPr>
              <a:spLocks noChangeArrowheads="1"/>
            </p:cNvSpPr>
            <p:nvPr/>
          </p:nvSpPr>
          <p:spPr bwMode="auto">
            <a:xfrm rot="5400000">
              <a:off x="688864" y="3362759"/>
              <a:ext cx="657462" cy="504130"/>
            </a:xfrm>
            <a:prstGeom prst="triangle">
              <a:avLst>
                <a:gd name="adj" fmla="val 50000"/>
              </a:avLst>
            </a:prstGeom>
            <a:solidFill>
              <a:srgbClr val="0D74C9"/>
            </a:solidFill>
            <a:ln w="28575" algn="ctr">
              <a:solidFill>
                <a:schemeClr val="bg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6" name="等腰三角形 12">
              <a:extLst>
                <a:ext uri="{FF2B5EF4-FFF2-40B4-BE49-F238E27FC236}">
                  <a16:creationId xmlns:a16="http://schemas.microsoft.com/office/drawing/2014/main" id="{302E0069-3B9A-4FCA-90B9-B030AD07435E}"/>
                </a:ext>
              </a:extLst>
            </p:cNvPr>
            <p:cNvSpPr>
              <a:spLocks noChangeArrowheads="1"/>
            </p:cNvSpPr>
            <p:nvPr/>
          </p:nvSpPr>
          <p:spPr bwMode="auto">
            <a:xfrm rot="5400000">
              <a:off x="841264" y="3362759"/>
              <a:ext cx="657462" cy="504130"/>
            </a:xfrm>
            <a:prstGeom prst="triangle">
              <a:avLst>
                <a:gd name="adj" fmla="val 50000"/>
              </a:avLst>
            </a:prstGeom>
            <a:solidFill>
              <a:srgbClr val="0D74C9"/>
            </a:solidFill>
            <a:ln w="28575" algn="ctr">
              <a:solidFill>
                <a:schemeClr val="bg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pic>
        <p:nvPicPr>
          <p:cNvPr id="242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878" y="4102304"/>
            <a:ext cx="4483926" cy="1194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959F2B-E2B1-49BE-8E85-38DD46CB468E}"/>
              </a:ext>
            </a:extLst>
          </p:cNvPr>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a:defRPr/>
            </a:pPr>
            <a:r>
              <a:rPr lang="en-US" altLang="zh-CN" dirty="0"/>
              <a:t>3.1 </a:t>
            </a:r>
            <a:r>
              <a:rPr lang="zh-CN" altLang="en-US" dirty="0"/>
              <a:t>表的约束</a:t>
            </a:r>
            <a:endParaRPr lang="zh-CN" altLang="en-US" dirty="0">
              <a:latin typeface="+mn-lt"/>
              <a:cs typeface="Times New Roman" pitchFamily="18" charset="0"/>
            </a:endParaRPr>
          </a:p>
        </p:txBody>
      </p:sp>
      <p:grpSp>
        <p:nvGrpSpPr>
          <p:cNvPr id="4" name="组合 3">
            <a:extLst>
              <a:ext uri="{FF2B5EF4-FFF2-40B4-BE49-F238E27FC236}">
                <a16:creationId xmlns:a16="http://schemas.microsoft.com/office/drawing/2014/main" id="{E4140909-4F47-4B51-981A-B4573E17CAA5}"/>
              </a:ext>
            </a:extLst>
          </p:cNvPr>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5" name="矩形 4">
              <a:extLst>
                <a:ext uri="{FF2B5EF4-FFF2-40B4-BE49-F238E27FC236}">
                  <a16:creationId xmlns:a16="http://schemas.microsoft.com/office/drawing/2014/main" id="{7A6C0B91-777B-424A-8465-0AA12E061E1E}"/>
                </a:ext>
              </a:extLst>
            </p:cNvPr>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BE12CFC-07AE-45DD-BFF0-9C8A7288A865}"/>
                </a:ext>
              </a:extLst>
            </p:cNvPr>
            <p:cNvSpPr txBox="1"/>
            <p:nvPr/>
          </p:nvSpPr>
          <p:spPr>
            <a:xfrm>
              <a:off x="-16824" y="1296057"/>
              <a:ext cx="385042" cy="523220"/>
            </a:xfrm>
            <a:prstGeom prst="rect">
              <a:avLst/>
            </a:prstGeom>
            <a:noFill/>
          </p:spPr>
          <p:txBody>
            <a:bodyPr wrap="none">
              <a:spAutoFit/>
            </a:bodyPr>
            <a:lstStyle/>
            <a:p>
              <a:pPr>
                <a:defRPr/>
              </a:pPr>
              <a:r>
                <a:rPr lang="en-US" altLang="zh-CN" sz="2800" dirty="0">
                  <a:solidFill>
                    <a:schemeClr val="bg1"/>
                  </a:solidFill>
                  <a:cs typeface="Arial" panose="020B0604020202020204" pitchFamily="34" charset="0"/>
                </a:rPr>
                <a:t>3</a:t>
              </a:r>
              <a:endParaRPr lang="zh-CN" altLang="en-US" sz="2800" dirty="0">
                <a:solidFill>
                  <a:schemeClr val="bg1"/>
                </a:solidFill>
                <a:cs typeface="Arial" panose="020B0604020202020204" pitchFamily="34" charset="0"/>
              </a:endParaRPr>
            </a:p>
          </p:txBody>
        </p:sp>
      </p:grpSp>
      <p:sp>
        <p:nvSpPr>
          <p:cNvPr id="7" name="TextBox 6">
            <a:extLst>
              <a:ext uri="{FF2B5EF4-FFF2-40B4-BE49-F238E27FC236}">
                <a16:creationId xmlns:a16="http://schemas.microsoft.com/office/drawing/2014/main" id="{FBAD5474-26EA-4E66-841C-03504623AEEB}"/>
              </a:ext>
            </a:extLst>
          </p:cNvPr>
          <p:cNvSpPr txBox="1"/>
          <p:nvPr/>
        </p:nvSpPr>
        <p:spPr>
          <a:xfrm>
            <a:off x="427038" y="1493838"/>
            <a:ext cx="4703762" cy="400050"/>
          </a:xfrm>
          <a:prstGeom prst="rect">
            <a:avLst/>
          </a:prstGeom>
          <a:noFill/>
        </p:spPr>
        <p:txBody>
          <a:bodyPr>
            <a:spAutoFit/>
          </a:bodyPr>
          <a:lstStyle/>
          <a:p>
            <a:pPr>
              <a:defRPr/>
            </a:pPr>
            <a:r>
              <a:rPr lang="en-US" altLang="zh-CN" dirty="0">
                <a:latin typeface="Times New Roman" panose="02020603050405020304" pitchFamily="18" charset="0"/>
                <a:cs typeface="Times New Roman" panose="02020603050405020304" pitchFamily="18" charset="0"/>
              </a:rPr>
              <a:t>  </a:t>
            </a:r>
            <a:r>
              <a:rPr lang="zh-CN" altLang="en-US" sz="2000" b="1" dirty="0">
                <a:solidFill>
                  <a:schemeClr val="tx1">
                    <a:lumMod val="50000"/>
                    <a:lumOff val="50000"/>
                  </a:schemeClr>
                </a:solidFill>
                <a:latin typeface="Times New Roman" panose="02020603050405020304" pitchFamily="18" charset="0"/>
                <a:ea typeface="微软雅黑" pitchFamily="34" charset="-122"/>
                <a:cs typeface="Times New Roman" panose="02020603050405020304" pitchFamily="18" charset="0"/>
              </a:rPr>
              <a:t>唯一约束</a:t>
            </a:r>
            <a:endParaRPr lang="zh-CN" altLang="en-US" dirty="0">
              <a:latin typeface="Times New Roman" panose="02020603050405020304" pitchFamily="18" charset="0"/>
              <a:cs typeface="Times New Roman" panose="02020603050405020304" pitchFamily="18" charset="0"/>
            </a:endParaRPr>
          </a:p>
        </p:txBody>
      </p:sp>
      <p:sp>
        <p:nvSpPr>
          <p:cNvPr id="107525" name="矩形 7">
            <a:extLst>
              <a:ext uri="{FF2B5EF4-FFF2-40B4-BE49-F238E27FC236}">
                <a16:creationId xmlns:a16="http://schemas.microsoft.com/office/drawing/2014/main" id="{49E28534-E0C8-4F79-8235-EEFE13EDD1FD}"/>
              </a:ext>
            </a:extLst>
          </p:cNvPr>
          <p:cNvSpPr>
            <a:spLocks noChangeArrowheads="1"/>
          </p:cNvSpPr>
          <p:nvPr/>
        </p:nvSpPr>
        <p:spPr bwMode="auto">
          <a:xfrm>
            <a:off x="1220788" y="2171700"/>
            <a:ext cx="654843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zh-CN" b="1" u="sng" dirty="0">
                <a:solidFill>
                  <a:srgbClr val="0D74C9"/>
                </a:solidFill>
              </a:rPr>
              <a:t>唯一约束</a:t>
            </a:r>
            <a:r>
              <a:rPr lang="zh-CN" altLang="en-US" dirty="0"/>
              <a:t>：</a:t>
            </a:r>
            <a:r>
              <a:rPr lang="zh-CN" altLang="zh-CN" dirty="0"/>
              <a:t>保证数据表中字段的唯一性，</a:t>
            </a:r>
            <a:endParaRPr lang="en-US" altLang="zh-CN" dirty="0"/>
          </a:p>
          <a:p>
            <a:pPr>
              <a:lnSpc>
                <a:spcPct val="150000"/>
              </a:lnSpc>
            </a:pPr>
            <a:r>
              <a:rPr lang="zh-CN" altLang="zh-CN" dirty="0"/>
              <a:t>即表中字段的</a:t>
            </a:r>
            <a:r>
              <a:rPr lang="zh-CN" altLang="zh-CN" dirty="0">
                <a:solidFill>
                  <a:srgbClr val="FF0000"/>
                </a:solidFill>
              </a:rPr>
              <a:t>值不能重复</a:t>
            </a:r>
            <a:r>
              <a:rPr lang="zh-CN" altLang="zh-CN" dirty="0"/>
              <a:t>出现。</a:t>
            </a:r>
            <a:endParaRPr lang="zh-CN" altLang="en-US" dirty="0"/>
          </a:p>
        </p:txBody>
      </p:sp>
      <p:sp>
        <p:nvSpPr>
          <p:cNvPr id="10" name="圆角矩形 2">
            <a:extLst>
              <a:ext uri="{FF2B5EF4-FFF2-40B4-BE49-F238E27FC236}">
                <a16:creationId xmlns:a16="http://schemas.microsoft.com/office/drawing/2014/main" id="{5760B971-255B-4849-A15F-556AB16D669B}"/>
              </a:ext>
            </a:extLst>
          </p:cNvPr>
          <p:cNvSpPr>
            <a:spLocks noChangeArrowheads="1"/>
          </p:cNvSpPr>
          <p:nvPr/>
        </p:nvSpPr>
        <p:spPr bwMode="auto">
          <a:xfrm>
            <a:off x="629392" y="3399064"/>
            <a:ext cx="7433953" cy="711159"/>
          </a:xfrm>
          <a:prstGeom prst="roundRect">
            <a:avLst>
              <a:gd name="adj" fmla="val 16667"/>
            </a:avLst>
          </a:prstGeom>
          <a:solidFill>
            <a:schemeClr val="bg1"/>
          </a:solidFill>
          <a:ln w="12700" algn="ctr">
            <a:solidFill>
              <a:srgbClr val="00ACE6"/>
            </a:solidFill>
            <a:prstDash val="sysDot"/>
            <a:round/>
            <a:headEnd/>
            <a:tailEnd/>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dirty="0">
                <a:solidFill>
                  <a:schemeClr val="tx1">
                    <a:lumMod val="50000"/>
                    <a:lumOff val="50000"/>
                  </a:schemeClr>
                </a:solidFill>
                <a:cs typeface="Times New Roman" pitchFamily="18" charset="0"/>
              </a:rPr>
              <a:t># </a:t>
            </a:r>
            <a:r>
              <a:rPr lang="zh-CN" altLang="en-US" dirty="0">
                <a:solidFill>
                  <a:schemeClr val="tx1">
                    <a:lumMod val="50000"/>
                    <a:lumOff val="50000"/>
                  </a:schemeClr>
                </a:solidFill>
                <a:cs typeface="Times New Roman" pitchFamily="18" charset="0"/>
              </a:rPr>
              <a:t>列级约束</a:t>
            </a:r>
          </a:p>
          <a:p>
            <a:r>
              <a:rPr lang="en-US" altLang="zh-CN" b="1" dirty="0">
                <a:solidFill>
                  <a:srgbClr val="FF0000"/>
                </a:solidFill>
                <a:latin typeface="Courier New" panose="02070309020205020404" pitchFamily="49" charset="0"/>
              </a:rPr>
              <a:t>ALTER TABLE </a:t>
            </a:r>
            <a:r>
              <a:rPr lang="zh-CN" altLang="en-US" dirty="0">
                <a:latin typeface="Courier New" panose="02070309020205020404" pitchFamily="49" charset="0"/>
              </a:rPr>
              <a:t>表名</a:t>
            </a:r>
            <a:r>
              <a:rPr lang="en-US" altLang="zh-CN" dirty="0">
                <a:latin typeface="Courier New" panose="02070309020205020404" pitchFamily="49" charset="0"/>
              </a:rPr>
              <a:t> </a:t>
            </a:r>
            <a:r>
              <a:rPr lang="en-US" altLang="zh-CN" b="1" dirty="0">
                <a:solidFill>
                  <a:srgbClr val="FF0000"/>
                </a:solidFill>
                <a:latin typeface="Courier New" panose="02070309020205020404" pitchFamily="49" charset="0"/>
              </a:rPr>
              <a:t>MODIFY</a:t>
            </a:r>
            <a:r>
              <a:rPr lang="en-US" altLang="zh-CN" dirty="0">
                <a:latin typeface="Courier New" panose="02070309020205020404" pitchFamily="49" charset="0"/>
              </a:rPr>
              <a:t> </a:t>
            </a:r>
            <a:r>
              <a:rPr lang="zh-CN" altLang="en-US" dirty="0">
                <a:latin typeface="Courier New" panose="02070309020205020404" pitchFamily="49" charset="0"/>
              </a:rPr>
              <a:t>字段名</a:t>
            </a:r>
            <a:r>
              <a:rPr lang="en-US" altLang="zh-CN" dirty="0">
                <a:latin typeface="Courier New" panose="02070309020205020404" pitchFamily="49" charset="0"/>
              </a:rPr>
              <a:t> </a:t>
            </a:r>
            <a:r>
              <a:rPr lang="zh-CN" altLang="en-US" dirty="0">
                <a:latin typeface="Courier New" panose="02070309020205020404" pitchFamily="49" charset="0"/>
              </a:rPr>
              <a:t>字段类型</a:t>
            </a:r>
            <a:r>
              <a:rPr lang="en-US" altLang="zh-CN" dirty="0">
                <a:latin typeface="Courier New" panose="02070309020205020404" pitchFamily="49" charset="0"/>
              </a:rPr>
              <a:t> </a:t>
            </a:r>
            <a:r>
              <a:rPr lang="en-US" altLang="zh-CN" b="1" dirty="0">
                <a:solidFill>
                  <a:srgbClr val="FF0000"/>
                </a:solidFill>
                <a:latin typeface="Courier New" panose="02070309020205020404" pitchFamily="49" charset="0"/>
              </a:rPr>
              <a:t>UNIQUE</a:t>
            </a:r>
            <a:r>
              <a:rPr lang="en-US" altLang="zh-CN" dirty="0">
                <a:latin typeface="Courier New" panose="02070309020205020404" pitchFamily="49" charset="0"/>
              </a:rPr>
              <a:t>;</a:t>
            </a:r>
            <a:endParaRPr lang="zh-CN" altLang="en-US" dirty="0"/>
          </a:p>
        </p:txBody>
      </p:sp>
      <p:sp>
        <p:nvSpPr>
          <p:cNvPr id="11" name="矩形 3">
            <a:extLst>
              <a:ext uri="{FF2B5EF4-FFF2-40B4-BE49-F238E27FC236}">
                <a16:creationId xmlns:a16="http://schemas.microsoft.com/office/drawing/2014/main" id="{3AC05BD4-5B16-4D8D-9F20-882301B85D98}"/>
              </a:ext>
            </a:extLst>
          </p:cNvPr>
          <p:cNvSpPr>
            <a:spLocks noChangeArrowheads="1"/>
          </p:cNvSpPr>
          <p:nvPr/>
        </p:nvSpPr>
        <p:spPr bwMode="auto">
          <a:xfrm>
            <a:off x="5499347" y="1078418"/>
            <a:ext cx="391953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defRPr/>
            </a:pPr>
            <a:r>
              <a:rPr lang="en-US" altLang="zh-CN" dirty="0">
                <a:solidFill>
                  <a:schemeClr val="tx1">
                    <a:lumMod val="50000"/>
                    <a:lumOff val="50000"/>
                  </a:schemeClr>
                </a:solidFill>
                <a:latin typeface="+mn-lt"/>
                <a:cs typeface="Times New Roman" pitchFamily="18" charset="0"/>
              </a:rPr>
              <a:t># </a:t>
            </a:r>
            <a:r>
              <a:rPr lang="zh-CN" altLang="en-US" dirty="0">
                <a:solidFill>
                  <a:schemeClr val="tx1">
                    <a:lumMod val="50000"/>
                    <a:lumOff val="50000"/>
                  </a:schemeClr>
                </a:solidFill>
                <a:latin typeface="+mn-lt"/>
                <a:cs typeface="Times New Roman" pitchFamily="18" charset="0"/>
              </a:rPr>
              <a:t>表级约束</a:t>
            </a:r>
          </a:p>
          <a:p>
            <a:pPr>
              <a:lnSpc>
                <a:spcPct val="150000"/>
              </a:lnSpc>
              <a:defRPr/>
            </a:pPr>
            <a:r>
              <a:rPr lang="en-US" altLang="zh-CN" dirty="0">
                <a:latin typeface="+mn-lt"/>
                <a:cs typeface="Times New Roman" pitchFamily="18" charset="0"/>
              </a:rPr>
              <a:t>UNIQUE(</a:t>
            </a:r>
            <a:r>
              <a:rPr lang="zh-CN" altLang="en-US" dirty="0">
                <a:latin typeface="+mn-lt"/>
                <a:cs typeface="Times New Roman" pitchFamily="18" charset="0"/>
              </a:rPr>
              <a:t>字段名</a:t>
            </a:r>
            <a:r>
              <a:rPr lang="en-US" altLang="zh-CN" dirty="0">
                <a:latin typeface="+mn-lt"/>
                <a:cs typeface="Times New Roman" pitchFamily="18" charset="0"/>
              </a:rPr>
              <a:t>1, </a:t>
            </a:r>
            <a:r>
              <a:rPr lang="zh-CN" altLang="en-US" dirty="0">
                <a:latin typeface="+mn-lt"/>
                <a:cs typeface="Times New Roman" pitchFamily="18" charset="0"/>
              </a:rPr>
              <a:t>字段名</a:t>
            </a:r>
            <a:r>
              <a:rPr lang="en-US" altLang="zh-CN" dirty="0">
                <a:latin typeface="+mn-lt"/>
                <a:cs typeface="Times New Roman" pitchFamily="18" charset="0"/>
              </a:rPr>
              <a:t>2, …);</a:t>
            </a:r>
          </a:p>
        </p:txBody>
      </p:sp>
      <p:sp>
        <p:nvSpPr>
          <p:cNvPr id="12" name="TextBox 9">
            <a:extLst>
              <a:ext uri="{FF2B5EF4-FFF2-40B4-BE49-F238E27FC236}">
                <a16:creationId xmlns:a16="http://schemas.microsoft.com/office/drawing/2014/main" id="{59BB315A-B7A5-408E-BAF5-3D6C86978457}"/>
              </a:ext>
            </a:extLst>
          </p:cNvPr>
          <p:cNvSpPr txBox="1"/>
          <p:nvPr/>
        </p:nvSpPr>
        <p:spPr>
          <a:xfrm>
            <a:off x="427038" y="4538625"/>
            <a:ext cx="8305469" cy="400110"/>
          </a:xfrm>
          <a:prstGeom prst="rect">
            <a:avLst/>
          </a:prstGeom>
          <a:noFill/>
        </p:spPr>
        <p:txBody>
          <a:bodyPr wrap="square">
            <a:spAutoFit/>
          </a:bodyPr>
          <a:lstStyle/>
          <a:p>
            <a:pPr>
              <a:defRPr/>
            </a:pPr>
            <a:r>
              <a:rPr lang="zh-CN" altLang="en-US" sz="2000" b="1" dirty="0">
                <a:solidFill>
                  <a:srgbClr val="0070C0"/>
                </a:solidFill>
                <a:latin typeface="微软雅黑" pitchFamily="34" charset="-122"/>
                <a:ea typeface="微软雅黑" pitchFamily="34" charset="-122"/>
              </a:rPr>
              <a:t>示例</a:t>
            </a:r>
            <a:r>
              <a:rPr lang="en-US" altLang="zh-CN" sz="2000" b="1" dirty="0">
                <a:solidFill>
                  <a:srgbClr val="0070C0"/>
                </a:solidFill>
                <a:latin typeface="微软雅黑" pitchFamily="34" charset="-122"/>
                <a:ea typeface="微软雅黑" pitchFamily="34" charset="-122"/>
              </a:rPr>
              <a:t>6</a:t>
            </a:r>
            <a:r>
              <a:rPr lang="zh-CN" altLang="en-US" sz="2000" b="1" dirty="0">
                <a:solidFill>
                  <a:srgbClr val="0070C0"/>
                </a:solidFill>
                <a:latin typeface="微软雅黑" pitchFamily="34" charset="-122"/>
                <a:ea typeface="微软雅黑" pitchFamily="34" charset="-122"/>
              </a:rPr>
              <a:t>： 将</a:t>
            </a:r>
            <a:r>
              <a:rPr lang="en-US" altLang="zh-CN" sz="2000" b="1" dirty="0">
                <a:solidFill>
                  <a:srgbClr val="0070C0"/>
                </a:solidFill>
                <a:latin typeface="微软雅黑" pitchFamily="34" charset="-122"/>
                <a:ea typeface="微软雅黑" pitchFamily="34" charset="-122"/>
              </a:rPr>
              <a:t>grade</a:t>
            </a:r>
            <a:r>
              <a:rPr lang="zh-CN" altLang="en-US" sz="2000" b="1" dirty="0">
                <a:solidFill>
                  <a:srgbClr val="0070C0"/>
                </a:solidFill>
                <a:latin typeface="微软雅黑" pitchFamily="34" charset="-122"/>
                <a:ea typeface="微软雅黑" pitchFamily="34" charset="-122"/>
              </a:rPr>
              <a:t>数据表中</a:t>
            </a:r>
            <a:r>
              <a:rPr lang="en-US" altLang="zh-CN" sz="2000" b="1" dirty="0">
                <a:solidFill>
                  <a:srgbClr val="0070C0"/>
                </a:solidFill>
                <a:latin typeface="微软雅黑" pitchFamily="34" charset="-122"/>
                <a:ea typeface="微软雅黑" pitchFamily="34" charset="-122"/>
              </a:rPr>
              <a:t>name</a:t>
            </a:r>
            <a:r>
              <a:rPr lang="zh-CN" altLang="en-US" sz="2000" b="1" dirty="0">
                <a:solidFill>
                  <a:srgbClr val="0070C0"/>
                </a:solidFill>
                <a:latin typeface="微软雅黑" pitchFamily="34" charset="-122"/>
                <a:ea typeface="微软雅黑" pitchFamily="34" charset="-122"/>
              </a:rPr>
              <a:t>字段设置唯一性约束。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7525"/>
                                        </p:tgtEl>
                                        <p:attrNameLst>
                                          <p:attrName>style.visibility</p:attrName>
                                        </p:attrNameLst>
                                      </p:cBhvr>
                                      <p:to>
                                        <p:strVal val="visible"/>
                                      </p:to>
                                    </p:set>
                                    <p:animEffect transition="in" filter="wipe(left)">
                                      <p:cBhvr>
                                        <p:cTn id="16" dur="500"/>
                                        <p:tgtEl>
                                          <p:spTgt spid="10752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anim calcmode="lin" valueType="num">
                                      <p:cBhvr>
                                        <p:cTn id="22" dur="500" fill="hold"/>
                                        <p:tgtEl>
                                          <p:spTgt spid="11"/>
                                        </p:tgtEl>
                                        <p:attrNameLst>
                                          <p:attrName>ppt_x</p:attrName>
                                        </p:attrNameLst>
                                      </p:cBhvr>
                                      <p:tavLst>
                                        <p:tav tm="0">
                                          <p:val>
                                            <p:strVal val="#ppt_x"/>
                                          </p:val>
                                        </p:tav>
                                        <p:tav tm="100000">
                                          <p:val>
                                            <p:strVal val="#ppt_x"/>
                                          </p:val>
                                        </p:tav>
                                      </p:tavLst>
                                    </p:anim>
                                    <p:anim calcmode="lin" valueType="num">
                                      <p:cBhvr>
                                        <p:cTn id="23" dur="500" fill="hold"/>
                                        <p:tgtEl>
                                          <p:spTgt spid="11"/>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anim calcmode="lin" valueType="num">
                                      <p:cBhvr>
                                        <p:cTn id="27" dur="500" fill="hold"/>
                                        <p:tgtEl>
                                          <p:spTgt spid="10"/>
                                        </p:tgtEl>
                                        <p:attrNameLst>
                                          <p:attrName>ppt_x</p:attrName>
                                        </p:attrNameLst>
                                      </p:cBhvr>
                                      <p:tavLst>
                                        <p:tav tm="0">
                                          <p:val>
                                            <p:strVal val="#ppt_x"/>
                                          </p:val>
                                        </p:tav>
                                        <p:tav tm="100000">
                                          <p:val>
                                            <p:strVal val="#ppt_x"/>
                                          </p:val>
                                        </p:tav>
                                      </p:tavLst>
                                    </p:anim>
                                    <p:anim calcmode="lin" valueType="num">
                                      <p:cBhvr>
                                        <p:cTn id="28"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7525" grpId="0"/>
      <p:bldP spid="10" grpId="0" animBg="1"/>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681EE-BEBD-4266-BF0E-93C6B49907DB}"/>
              </a:ext>
            </a:extLst>
          </p:cNvPr>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a:defRPr/>
            </a:pPr>
            <a:r>
              <a:rPr lang="en-US" altLang="zh-CN" dirty="0"/>
              <a:t>3.1 </a:t>
            </a:r>
            <a:r>
              <a:rPr lang="zh-CN" altLang="en-US" dirty="0"/>
              <a:t>表的约束</a:t>
            </a:r>
            <a:endParaRPr lang="zh-CN" altLang="en-US" dirty="0">
              <a:latin typeface="+mn-lt"/>
              <a:cs typeface="Times New Roman" pitchFamily="18" charset="0"/>
            </a:endParaRPr>
          </a:p>
        </p:txBody>
      </p:sp>
      <p:grpSp>
        <p:nvGrpSpPr>
          <p:cNvPr id="4" name="组合 3">
            <a:extLst>
              <a:ext uri="{FF2B5EF4-FFF2-40B4-BE49-F238E27FC236}">
                <a16:creationId xmlns:a16="http://schemas.microsoft.com/office/drawing/2014/main" id="{E6BBADB1-359B-482D-BDC0-9E99359AB173}"/>
              </a:ext>
            </a:extLst>
          </p:cNvPr>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5" name="矩形 4">
              <a:extLst>
                <a:ext uri="{FF2B5EF4-FFF2-40B4-BE49-F238E27FC236}">
                  <a16:creationId xmlns:a16="http://schemas.microsoft.com/office/drawing/2014/main" id="{B7D1A10E-4359-41D2-B447-BE09750CE965}"/>
                </a:ext>
              </a:extLst>
            </p:cNvPr>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3FD338A-CF73-4765-A6FA-5A9158A4E976}"/>
                </a:ext>
              </a:extLst>
            </p:cNvPr>
            <p:cNvSpPr txBox="1"/>
            <p:nvPr/>
          </p:nvSpPr>
          <p:spPr>
            <a:xfrm>
              <a:off x="-16824" y="1296057"/>
              <a:ext cx="385042" cy="523220"/>
            </a:xfrm>
            <a:prstGeom prst="rect">
              <a:avLst/>
            </a:prstGeom>
            <a:noFill/>
          </p:spPr>
          <p:txBody>
            <a:bodyPr wrap="none">
              <a:spAutoFit/>
            </a:bodyPr>
            <a:lstStyle/>
            <a:p>
              <a:pPr>
                <a:defRPr/>
              </a:pPr>
              <a:r>
                <a:rPr lang="en-US" altLang="zh-CN" sz="2800" dirty="0">
                  <a:solidFill>
                    <a:schemeClr val="bg1"/>
                  </a:solidFill>
                  <a:cs typeface="Arial" panose="020B0604020202020204" pitchFamily="34" charset="0"/>
                </a:rPr>
                <a:t>3</a:t>
              </a:r>
              <a:endParaRPr lang="zh-CN" altLang="en-US" sz="2800" dirty="0">
                <a:solidFill>
                  <a:schemeClr val="bg1"/>
                </a:solidFill>
                <a:cs typeface="Arial" panose="020B0604020202020204" pitchFamily="34" charset="0"/>
              </a:endParaRPr>
            </a:p>
          </p:txBody>
        </p:sp>
      </p:grpSp>
      <p:sp>
        <p:nvSpPr>
          <p:cNvPr id="7" name="TextBox 6">
            <a:extLst>
              <a:ext uri="{FF2B5EF4-FFF2-40B4-BE49-F238E27FC236}">
                <a16:creationId xmlns:a16="http://schemas.microsoft.com/office/drawing/2014/main" id="{7A9C41D9-276A-439F-874D-083ED30FFC8F}"/>
              </a:ext>
            </a:extLst>
          </p:cNvPr>
          <p:cNvSpPr txBox="1"/>
          <p:nvPr/>
        </p:nvSpPr>
        <p:spPr>
          <a:xfrm>
            <a:off x="427038" y="1493838"/>
            <a:ext cx="4703762" cy="400050"/>
          </a:xfrm>
          <a:prstGeom prst="rect">
            <a:avLst/>
          </a:prstGeom>
          <a:noFill/>
        </p:spPr>
        <p:txBody>
          <a:bodyPr>
            <a:spAutoFit/>
          </a:bodyPr>
          <a:lstStyle/>
          <a:p>
            <a:pPr>
              <a:defRPr/>
            </a:pPr>
            <a:r>
              <a:rPr lang="en-US" altLang="zh-CN" dirty="0">
                <a:latin typeface="Times New Roman" panose="02020603050405020304" pitchFamily="18" charset="0"/>
                <a:cs typeface="Times New Roman" panose="02020603050405020304" pitchFamily="18" charset="0"/>
              </a:rPr>
              <a:t>  </a:t>
            </a:r>
            <a:r>
              <a:rPr lang="zh-CN" altLang="en-US" sz="2000" b="1" dirty="0">
                <a:solidFill>
                  <a:schemeClr val="tx1">
                    <a:lumMod val="50000"/>
                    <a:lumOff val="50000"/>
                  </a:schemeClr>
                </a:solidFill>
                <a:latin typeface="Times New Roman" panose="02020603050405020304" pitchFamily="18" charset="0"/>
                <a:ea typeface="微软雅黑" pitchFamily="34" charset="-122"/>
                <a:cs typeface="Times New Roman" panose="02020603050405020304" pitchFamily="18" charset="0"/>
              </a:rPr>
              <a:t>唯一约束</a:t>
            </a:r>
            <a:endParaRPr lang="zh-CN" altLang="en-US" dirty="0">
              <a:latin typeface="Times New Roman" panose="02020603050405020304" pitchFamily="18" charset="0"/>
              <a:cs typeface="Times New Roman" panose="02020603050405020304" pitchFamily="18" charset="0"/>
            </a:endParaRPr>
          </a:p>
        </p:txBody>
      </p:sp>
      <p:sp>
        <p:nvSpPr>
          <p:cNvPr id="130057" name="矩形 2">
            <a:extLst>
              <a:ext uri="{FF2B5EF4-FFF2-40B4-BE49-F238E27FC236}">
                <a16:creationId xmlns:a16="http://schemas.microsoft.com/office/drawing/2014/main" id="{33D29469-1105-42FA-A035-FD90D040DD26}"/>
              </a:ext>
            </a:extLst>
          </p:cNvPr>
          <p:cNvSpPr>
            <a:spLocks noChangeArrowheads="1"/>
          </p:cNvSpPr>
          <p:nvPr/>
        </p:nvSpPr>
        <p:spPr bwMode="auto">
          <a:xfrm>
            <a:off x="1082676" y="3059667"/>
            <a:ext cx="657273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228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400" b="1" dirty="0">
                <a:solidFill>
                  <a:srgbClr val="FF0000"/>
                </a:solidFill>
                <a:latin typeface="Courier New" panose="02070309020205020404" pitchFamily="49" charset="0"/>
              </a:rPr>
              <a:t>ALTER TABLE </a:t>
            </a:r>
            <a:r>
              <a:rPr lang="en-US" altLang="zh-CN" sz="1400" dirty="0">
                <a:latin typeface="Courier New" panose="02070309020205020404" pitchFamily="49" charset="0"/>
              </a:rPr>
              <a:t>grade </a:t>
            </a:r>
            <a:r>
              <a:rPr lang="en-US" altLang="zh-CN" sz="1400" b="1" dirty="0">
                <a:solidFill>
                  <a:srgbClr val="FF0000"/>
                </a:solidFill>
                <a:latin typeface="Courier New" panose="02070309020205020404" pitchFamily="49" charset="0"/>
              </a:rPr>
              <a:t>MODIFY</a:t>
            </a:r>
            <a:r>
              <a:rPr lang="en-US" altLang="zh-CN" sz="1400" dirty="0">
                <a:latin typeface="Courier New" panose="02070309020205020404" pitchFamily="49" charset="0"/>
              </a:rPr>
              <a:t> name VARCHAR(20) </a:t>
            </a:r>
            <a:r>
              <a:rPr lang="en-US" altLang="zh-CN" sz="1400" b="1" dirty="0">
                <a:solidFill>
                  <a:srgbClr val="FF0000"/>
                </a:solidFill>
                <a:latin typeface="Courier New" panose="02070309020205020404" pitchFamily="49" charset="0"/>
              </a:rPr>
              <a:t>UNIQUE</a:t>
            </a:r>
            <a:r>
              <a:rPr lang="en-US" altLang="zh-CN" sz="1400" dirty="0">
                <a:latin typeface="Courier New" panose="02070309020205020404" pitchFamily="49" charset="0"/>
              </a:rPr>
              <a:t>;</a:t>
            </a:r>
          </a:p>
          <a:p>
            <a:pPr>
              <a:lnSpc>
                <a:spcPct val="150000"/>
              </a:lnSpc>
            </a:pPr>
            <a:r>
              <a:rPr lang="en-US" altLang="zh-CN" sz="1400" b="1" dirty="0">
                <a:solidFill>
                  <a:srgbClr val="FF0000"/>
                </a:solidFill>
                <a:latin typeface="Courier New" panose="02070309020205020404" pitchFamily="49" charset="0"/>
              </a:rPr>
              <a:t>DESC</a:t>
            </a:r>
            <a:r>
              <a:rPr lang="en-US" altLang="zh-CN" sz="1400" dirty="0">
                <a:latin typeface="Courier New" panose="02070309020205020404" pitchFamily="49" charset="0"/>
              </a:rPr>
              <a:t> grade;</a:t>
            </a:r>
          </a:p>
        </p:txBody>
      </p:sp>
      <p:sp>
        <p:nvSpPr>
          <p:cNvPr id="14" name="TextBox 9">
            <a:extLst>
              <a:ext uri="{FF2B5EF4-FFF2-40B4-BE49-F238E27FC236}">
                <a16:creationId xmlns:a16="http://schemas.microsoft.com/office/drawing/2014/main" id="{59BB315A-B7A5-408E-BAF5-3D6C86978457}"/>
              </a:ext>
            </a:extLst>
          </p:cNvPr>
          <p:cNvSpPr txBox="1"/>
          <p:nvPr/>
        </p:nvSpPr>
        <p:spPr>
          <a:xfrm>
            <a:off x="411493" y="2009181"/>
            <a:ext cx="8305469" cy="400110"/>
          </a:xfrm>
          <a:prstGeom prst="rect">
            <a:avLst/>
          </a:prstGeom>
          <a:noFill/>
        </p:spPr>
        <p:txBody>
          <a:bodyPr wrap="square">
            <a:spAutoFit/>
          </a:bodyPr>
          <a:lstStyle/>
          <a:p>
            <a:pPr>
              <a:defRPr/>
            </a:pPr>
            <a:r>
              <a:rPr lang="zh-CN" altLang="en-US" sz="2000" b="1" dirty="0">
                <a:solidFill>
                  <a:srgbClr val="0070C0"/>
                </a:solidFill>
                <a:latin typeface="微软雅黑" pitchFamily="34" charset="-122"/>
                <a:ea typeface="微软雅黑" pitchFamily="34" charset="-122"/>
              </a:rPr>
              <a:t>示例</a:t>
            </a:r>
            <a:r>
              <a:rPr lang="en-US" altLang="zh-CN" sz="2000" b="1" dirty="0">
                <a:solidFill>
                  <a:srgbClr val="0070C0"/>
                </a:solidFill>
                <a:latin typeface="微软雅黑" pitchFamily="34" charset="-122"/>
                <a:ea typeface="微软雅黑" pitchFamily="34" charset="-122"/>
              </a:rPr>
              <a:t>6</a:t>
            </a:r>
            <a:r>
              <a:rPr lang="zh-CN" altLang="en-US" sz="2000" b="1" dirty="0">
                <a:solidFill>
                  <a:srgbClr val="0070C0"/>
                </a:solidFill>
                <a:latin typeface="微软雅黑" pitchFamily="34" charset="-122"/>
                <a:ea typeface="微软雅黑" pitchFamily="34" charset="-122"/>
              </a:rPr>
              <a:t>： 将</a:t>
            </a:r>
            <a:r>
              <a:rPr lang="en-US" altLang="zh-CN" sz="2000" b="1" dirty="0">
                <a:solidFill>
                  <a:srgbClr val="0070C0"/>
                </a:solidFill>
                <a:latin typeface="微软雅黑" pitchFamily="34" charset="-122"/>
                <a:ea typeface="微软雅黑" pitchFamily="34" charset="-122"/>
              </a:rPr>
              <a:t>grade</a:t>
            </a:r>
            <a:r>
              <a:rPr lang="zh-CN" altLang="en-US" sz="2000" b="1" dirty="0">
                <a:solidFill>
                  <a:srgbClr val="0070C0"/>
                </a:solidFill>
                <a:latin typeface="微软雅黑" pitchFamily="34" charset="-122"/>
                <a:ea typeface="微软雅黑" pitchFamily="34" charset="-122"/>
              </a:rPr>
              <a:t>数据表中</a:t>
            </a:r>
            <a:r>
              <a:rPr lang="en-US" altLang="zh-CN" sz="2000" b="1" dirty="0">
                <a:solidFill>
                  <a:srgbClr val="0070C0"/>
                </a:solidFill>
                <a:latin typeface="微软雅黑" pitchFamily="34" charset="-122"/>
                <a:ea typeface="微软雅黑" pitchFamily="34" charset="-122"/>
              </a:rPr>
              <a:t>name</a:t>
            </a:r>
            <a:r>
              <a:rPr lang="zh-CN" altLang="en-US" sz="2000" b="1" dirty="0">
                <a:solidFill>
                  <a:srgbClr val="0070C0"/>
                </a:solidFill>
                <a:latin typeface="微软雅黑" pitchFamily="34" charset="-122"/>
                <a:ea typeface="微软雅黑" pitchFamily="34" charset="-122"/>
              </a:rPr>
              <a:t>字段设置唯一性约束。</a:t>
            </a:r>
          </a:p>
        </p:txBody>
      </p:sp>
      <p:grpSp>
        <p:nvGrpSpPr>
          <p:cNvPr id="15" name="组合 10">
            <a:extLst>
              <a:ext uri="{FF2B5EF4-FFF2-40B4-BE49-F238E27FC236}">
                <a16:creationId xmlns:a16="http://schemas.microsoft.com/office/drawing/2014/main" id="{77481B8A-326F-4DE7-9DC0-E3113E6ACC2B}"/>
              </a:ext>
            </a:extLst>
          </p:cNvPr>
          <p:cNvGrpSpPr>
            <a:grpSpLocks/>
          </p:cNvGrpSpPr>
          <p:nvPr/>
        </p:nvGrpSpPr>
        <p:grpSpPr bwMode="auto">
          <a:xfrm>
            <a:off x="427038" y="3100387"/>
            <a:ext cx="655638" cy="657225"/>
            <a:chOff x="765530" y="3286093"/>
            <a:chExt cx="656530" cy="657462"/>
          </a:xfrm>
        </p:grpSpPr>
        <p:sp>
          <p:nvSpPr>
            <p:cNvPr id="16" name="等腰三角形 11">
              <a:extLst>
                <a:ext uri="{FF2B5EF4-FFF2-40B4-BE49-F238E27FC236}">
                  <a16:creationId xmlns:a16="http://schemas.microsoft.com/office/drawing/2014/main" id="{989995CD-43B3-40DC-B729-6622B6F5D231}"/>
                </a:ext>
              </a:extLst>
            </p:cNvPr>
            <p:cNvSpPr>
              <a:spLocks noChangeArrowheads="1"/>
            </p:cNvSpPr>
            <p:nvPr/>
          </p:nvSpPr>
          <p:spPr bwMode="auto">
            <a:xfrm rot="5400000">
              <a:off x="688864" y="3362759"/>
              <a:ext cx="657462" cy="504130"/>
            </a:xfrm>
            <a:prstGeom prst="triangle">
              <a:avLst>
                <a:gd name="adj" fmla="val 50000"/>
              </a:avLst>
            </a:prstGeom>
            <a:solidFill>
              <a:srgbClr val="0D74C9"/>
            </a:solidFill>
            <a:ln w="28575" algn="ctr">
              <a:solidFill>
                <a:schemeClr val="bg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7" name="等腰三角形 12">
              <a:extLst>
                <a:ext uri="{FF2B5EF4-FFF2-40B4-BE49-F238E27FC236}">
                  <a16:creationId xmlns:a16="http://schemas.microsoft.com/office/drawing/2014/main" id="{ECB235A7-ED1D-4195-BF1A-C1B01182D7AD}"/>
                </a:ext>
              </a:extLst>
            </p:cNvPr>
            <p:cNvSpPr>
              <a:spLocks noChangeArrowheads="1"/>
            </p:cNvSpPr>
            <p:nvPr/>
          </p:nvSpPr>
          <p:spPr bwMode="auto">
            <a:xfrm rot="5400000">
              <a:off x="841264" y="3362759"/>
              <a:ext cx="657462" cy="504130"/>
            </a:xfrm>
            <a:prstGeom prst="triangle">
              <a:avLst>
                <a:gd name="adj" fmla="val 50000"/>
              </a:avLst>
            </a:prstGeom>
            <a:solidFill>
              <a:srgbClr val="0D74C9"/>
            </a:solidFill>
            <a:ln w="28575" algn="ctr">
              <a:solidFill>
                <a:schemeClr val="bg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pic>
        <p:nvPicPr>
          <p:cNvPr id="2478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3644" y="4449591"/>
            <a:ext cx="387350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B7F9FF8-F390-4444-8F0C-12E9AB4E47D7}"/>
              </a:ext>
            </a:extLst>
          </p:cNvPr>
          <p:cNvSpPr>
            <a:spLocks noGrp="1"/>
          </p:cNvSpPr>
          <p:nvPr>
            <p:ph type="title"/>
          </p:nvPr>
        </p:nvSpPr>
        <p:spPr/>
        <p:txBody>
          <a:bodyPr/>
          <a:lstStyle/>
          <a:p>
            <a:pPr algn="l"/>
            <a:r>
              <a:rPr lang="zh-CN" altLang="en-US" b="1"/>
              <a:t>上讲回顾</a:t>
            </a:r>
            <a:endParaRPr lang="zh-CN" altLang="en-US" b="1" dirty="0"/>
          </a:p>
        </p:txBody>
      </p:sp>
      <p:sp>
        <p:nvSpPr>
          <p:cNvPr id="4" name="矩形 3">
            <a:extLst>
              <a:ext uri="{FF2B5EF4-FFF2-40B4-BE49-F238E27FC236}">
                <a16:creationId xmlns:a16="http://schemas.microsoft.com/office/drawing/2014/main" id="{BBDC8059-F2B2-45AC-B215-1145224FD390}"/>
              </a:ext>
            </a:extLst>
          </p:cNvPr>
          <p:cNvSpPr/>
          <p:nvPr/>
        </p:nvSpPr>
        <p:spPr bwMode="auto">
          <a:xfrm>
            <a:off x="455881" y="1280700"/>
            <a:ext cx="8271080" cy="3961084"/>
          </a:xfrm>
          <a:prstGeom prst="rect">
            <a:avLst/>
          </a:prstGeom>
        </p:spPr>
        <p:txBody>
          <a:bodyPr wrap="square">
            <a:spAutoFit/>
          </a:bodyPr>
          <a:lstStyle/>
          <a:p>
            <a:pPr marL="457200" indent="-457200">
              <a:lnSpc>
                <a:spcPct val="150000"/>
              </a:lnSpc>
              <a:spcBef>
                <a:spcPct val="20000"/>
              </a:spcBef>
              <a:buFont typeface="Wingdings" pitchFamily="2" charset="2"/>
              <a:buChar char="Ø"/>
            </a:pPr>
            <a:r>
              <a:rPr lang="zh-CN" altLang="en-US" dirty="0">
                <a:latin typeface="+mn-lt"/>
                <a:ea typeface="+mn-ea"/>
              </a:rPr>
              <a:t>数据库的数据类型。</a:t>
            </a:r>
            <a:endParaRPr lang="en-US" altLang="zh-CN" dirty="0">
              <a:latin typeface="+mn-lt"/>
              <a:ea typeface="+mn-ea"/>
            </a:endParaRPr>
          </a:p>
          <a:p>
            <a:pPr marL="914400" lvl="1" indent="-457200">
              <a:lnSpc>
                <a:spcPct val="150000"/>
              </a:lnSpc>
              <a:spcBef>
                <a:spcPct val="20000"/>
              </a:spcBef>
              <a:buFont typeface="Wingdings" pitchFamily="2" charset="2"/>
              <a:buChar char="u"/>
            </a:pPr>
            <a:r>
              <a:rPr lang="zh-CN" altLang="en-US" sz="1600" dirty="0">
                <a:latin typeface="+mn-lt"/>
                <a:ea typeface="+mn-ea"/>
              </a:rPr>
              <a:t>数字类型</a:t>
            </a:r>
          </a:p>
          <a:p>
            <a:pPr marL="914400" lvl="1" indent="-457200">
              <a:lnSpc>
                <a:spcPct val="150000"/>
              </a:lnSpc>
              <a:spcBef>
                <a:spcPct val="20000"/>
              </a:spcBef>
              <a:buFont typeface="Wingdings" pitchFamily="2" charset="2"/>
              <a:buChar char="u"/>
            </a:pPr>
            <a:r>
              <a:rPr lang="zh-CN" altLang="en-US" sz="1600" dirty="0">
                <a:latin typeface="+mn-lt"/>
                <a:ea typeface="+mn-ea"/>
              </a:rPr>
              <a:t>时间和日期类型</a:t>
            </a:r>
          </a:p>
          <a:p>
            <a:pPr marL="914400" lvl="1" indent="-457200">
              <a:lnSpc>
                <a:spcPct val="150000"/>
              </a:lnSpc>
              <a:spcBef>
                <a:spcPct val="20000"/>
              </a:spcBef>
              <a:buFont typeface="Wingdings" pitchFamily="2" charset="2"/>
              <a:buChar char="u"/>
            </a:pPr>
            <a:r>
              <a:rPr lang="zh-CN" altLang="en-US" sz="1600" dirty="0">
                <a:latin typeface="+mn-lt"/>
                <a:ea typeface="+mn-ea"/>
              </a:rPr>
              <a:t>字符串类型</a:t>
            </a:r>
          </a:p>
          <a:p>
            <a:pPr marL="457200" indent="-457200">
              <a:lnSpc>
                <a:spcPct val="150000"/>
              </a:lnSpc>
              <a:spcBef>
                <a:spcPct val="20000"/>
              </a:spcBef>
              <a:buFont typeface="Wingdings" pitchFamily="2" charset="2"/>
              <a:buChar char="Ø"/>
            </a:pPr>
            <a:r>
              <a:rPr lang="zh-CN" altLang="en-US" dirty="0">
                <a:latin typeface="+mn-lt"/>
                <a:ea typeface="+mn-ea"/>
              </a:rPr>
              <a:t>数据表的创建与查看、修改与删除操作。</a:t>
            </a:r>
            <a:endParaRPr lang="en-US" altLang="zh-CN" dirty="0">
              <a:latin typeface="+mn-lt"/>
              <a:ea typeface="+mn-ea"/>
            </a:endParaRPr>
          </a:p>
          <a:p>
            <a:pPr marL="914400" lvl="1" indent="-457200">
              <a:lnSpc>
                <a:spcPct val="150000"/>
              </a:lnSpc>
              <a:spcBef>
                <a:spcPct val="20000"/>
              </a:spcBef>
              <a:buFont typeface="Wingdings" pitchFamily="2" charset="2"/>
              <a:buChar char="u"/>
            </a:pPr>
            <a:r>
              <a:rPr lang="en-US" altLang="zh-CN" sz="1600" dirty="0">
                <a:latin typeface="+mn-lt"/>
                <a:ea typeface="+mn-ea"/>
              </a:rPr>
              <a:t>CREATE TABLE\DROP TABLE </a:t>
            </a:r>
          </a:p>
          <a:p>
            <a:pPr marL="914400" lvl="1" indent="-457200">
              <a:lnSpc>
                <a:spcPct val="150000"/>
              </a:lnSpc>
              <a:spcBef>
                <a:spcPct val="20000"/>
              </a:spcBef>
              <a:buFont typeface="Wingdings" pitchFamily="2" charset="2"/>
              <a:buChar char="u"/>
            </a:pPr>
            <a:r>
              <a:rPr lang="en-US" altLang="zh-CN" sz="1600" dirty="0">
                <a:latin typeface="+mn-lt"/>
                <a:ea typeface="+mn-ea"/>
              </a:rPr>
              <a:t>SHOW TABLES\DESC</a:t>
            </a:r>
          </a:p>
          <a:p>
            <a:pPr marL="914400" lvl="1" indent="-457200">
              <a:lnSpc>
                <a:spcPct val="150000"/>
              </a:lnSpc>
              <a:spcBef>
                <a:spcPct val="20000"/>
              </a:spcBef>
              <a:buFont typeface="Wingdings" pitchFamily="2" charset="2"/>
              <a:buChar char="u"/>
            </a:pPr>
            <a:r>
              <a:rPr lang="en-US" altLang="zh-CN" sz="1600" dirty="0">
                <a:latin typeface="+mn-lt"/>
                <a:ea typeface="+mn-ea"/>
              </a:rPr>
              <a:t>ALTER TABLE … [RENAME\CHANGE\MODIFY\ADD\DROP]</a:t>
            </a:r>
          </a:p>
          <a:p>
            <a:pPr marL="457200" indent="-457200">
              <a:lnSpc>
                <a:spcPct val="150000"/>
              </a:lnSpc>
              <a:spcBef>
                <a:spcPct val="20000"/>
              </a:spcBef>
              <a:buFont typeface="Wingdings" pitchFamily="2" charset="2"/>
              <a:buChar char="Ø"/>
            </a:pPr>
            <a:r>
              <a:rPr lang="zh-CN" altLang="en-US" dirty="0">
                <a:latin typeface="+mn-lt"/>
                <a:ea typeface="+mn-ea"/>
              </a:rPr>
              <a:t>基于</a:t>
            </a:r>
            <a:r>
              <a:rPr lang="en-US" altLang="zh-CN" dirty="0">
                <a:latin typeface="+mn-lt"/>
                <a:ea typeface="+mn-ea"/>
              </a:rPr>
              <a:t>Workbench</a:t>
            </a:r>
            <a:r>
              <a:rPr lang="zh-CN" altLang="en-US" dirty="0">
                <a:latin typeface="+mn-lt"/>
                <a:ea typeface="+mn-ea"/>
              </a:rPr>
              <a:t>的数据表操作方法。</a:t>
            </a:r>
            <a:endParaRPr lang="en-US" altLang="zh-CN" dirty="0">
              <a:latin typeface="+mn-lt"/>
              <a:ea typeface="+mn-ea"/>
            </a:endParaRPr>
          </a:p>
        </p:txBody>
      </p:sp>
    </p:spTree>
    <p:extLst>
      <p:ext uri="{BB962C8B-B14F-4D97-AF65-F5344CB8AC3E}">
        <p14:creationId xmlns:p14="http://schemas.microsoft.com/office/powerpoint/2010/main" val="482505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0F6F1D-C3EC-4340-8602-93E1F5E4FEF9}"/>
              </a:ext>
            </a:extLst>
          </p:cNvPr>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a:defRPr/>
            </a:pPr>
            <a:r>
              <a:rPr lang="en-US" altLang="zh-CN" dirty="0"/>
              <a:t>3.1 </a:t>
            </a:r>
            <a:r>
              <a:rPr lang="zh-CN" altLang="en-US" dirty="0"/>
              <a:t>表的约束</a:t>
            </a:r>
            <a:endParaRPr lang="zh-CN" altLang="en-US" dirty="0">
              <a:latin typeface="+mn-lt"/>
              <a:cs typeface="Times New Roman" pitchFamily="18" charset="0"/>
            </a:endParaRPr>
          </a:p>
        </p:txBody>
      </p:sp>
      <p:grpSp>
        <p:nvGrpSpPr>
          <p:cNvPr id="4" name="组合 3">
            <a:extLst>
              <a:ext uri="{FF2B5EF4-FFF2-40B4-BE49-F238E27FC236}">
                <a16:creationId xmlns:a16="http://schemas.microsoft.com/office/drawing/2014/main" id="{C44D9E90-FE7B-4860-A716-51D8FBFC5025}"/>
              </a:ext>
            </a:extLst>
          </p:cNvPr>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5" name="矩形 4">
              <a:extLst>
                <a:ext uri="{FF2B5EF4-FFF2-40B4-BE49-F238E27FC236}">
                  <a16:creationId xmlns:a16="http://schemas.microsoft.com/office/drawing/2014/main" id="{A0A0D612-EEC9-4801-B441-92B41AAE4422}"/>
                </a:ext>
              </a:extLst>
            </p:cNvPr>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34D1306-DD13-4DE1-AF3F-0C2FAC2C50EC}"/>
                </a:ext>
              </a:extLst>
            </p:cNvPr>
            <p:cNvSpPr txBox="1"/>
            <p:nvPr/>
          </p:nvSpPr>
          <p:spPr>
            <a:xfrm>
              <a:off x="-16824" y="1296057"/>
              <a:ext cx="385042" cy="523220"/>
            </a:xfrm>
            <a:prstGeom prst="rect">
              <a:avLst/>
            </a:prstGeom>
            <a:noFill/>
          </p:spPr>
          <p:txBody>
            <a:bodyPr wrap="none">
              <a:spAutoFit/>
            </a:bodyPr>
            <a:lstStyle/>
            <a:p>
              <a:pPr>
                <a:defRPr/>
              </a:pPr>
              <a:r>
                <a:rPr lang="en-US" altLang="zh-CN" sz="2800" dirty="0">
                  <a:solidFill>
                    <a:schemeClr val="bg1"/>
                  </a:solidFill>
                  <a:cs typeface="Arial" panose="020B0604020202020204" pitchFamily="34" charset="0"/>
                </a:rPr>
                <a:t>4</a:t>
              </a:r>
              <a:endParaRPr lang="zh-CN" altLang="en-US" sz="2800" dirty="0">
                <a:solidFill>
                  <a:schemeClr val="bg1"/>
                </a:solidFill>
                <a:cs typeface="Arial" panose="020B0604020202020204" pitchFamily="34" charset="0"/>
              </a:endParaRPr>
            </a:p>
          </p:txBody>
        </p:sp>
      </p:grpSp>
      <p:sp>
        <p:nvSpPr>
          <p:cNvPr id="7" name="TextBox 6">
            <a:extLst>
              <a:ext uri="{FF2B5EF4-FFF2-40B4-BE49-F238E27FC236}">
                <a16:creationId xmlns:a16="http://schemas.microsoft.com/office/drawing/2014/main" id="{99B1896A-1652-4389-B82C-D6307453F1A1}"/>
              </a:ext>
            </a:extLst>
          </p:cNvPr>
          <p:cNvSpPr txBox="1"/>
          <p:nvPr/>
        </p:nvSpPr>
        <p:spPr>
          <a:xfrm>
            <a:off x="427038" y="1493838"/>
            <a:ext cx="4703762" cy="400050"/>
          </a:xfrm>
          <a:prstGeom prst="rect">
            <a:avLst/>
          </a:prstGeom>
          <a:noFill/>
        </p:spPr>
        <p:txBody>
          <a:bodyPr>
            <a:spAutoFit/>
          </a:bodyPr>
          <a:lstStyle/>
          <a:p>
            <a:pPr>
              <a:defRPr/>
            </a:pPr>
            <a:r>
              <a:rPr lang="en-US" altLang="zh-CN" dirty="0">
                <a:latin typeface="Times New Roman" panose="02020603050405020304" pitchFamily="18" charset="0"/>
                <a:cs typeface="Times New Roman" panose="02020603050405020304" pitchFamily="18" charset="0"/>
              </a:rPr>
              <a:t>  </a:t>
            </a:r>
            <a:r>
              <a:rPr lang="zh-CN" altLang="en-US" sz="2000" b="1" dirty="0">
                <a:solidFill>
                  <a:schemeClr val="tx1">
                    <a:lumMod val="50000"/>
                    <a:lumOff val="50000"/>
                  </a:schemeClr>
                </a:solidFill>
                <a:latin typeface="Times New Roman" panose="02020603050405020304" pitchFamily="18" charset="0"/>
                <a:ea typeface="微软雅黑" pitchFamily="34" charset="-122"/>
                <a:cs typeface="Times New Roman" panose="02020603050405020304" pitchFamily="18" charset="0"/>
              </a:rPr>
              <a:t>默认约束</a:t>
            </a:r>
            <a:endParaRPr lang="zh-CN" altLang="en-US" dirty="0">
              <a:latin typeface="Times New Roman" panose="02020603050405020304" pitchFamily="18" charset="0"/>
              <a:cs typeface="Times New Roman" panose="02020603050405020304" pitchFamily="18" charset="0"/>
            </a:endParaRPr>
          </a:p>
        </p:txBody>
      </p:sp>
      <p:sp>
        <p:nvSpPr>
          <p:cNvPr id="92165" name="矩形 7">
            <a:extLst>
              <a:ext uri="{FF2B5EF4-FFF2-40B4-BE49-F238E27FC236}">
                <a16:creationId xmlns:a16="http://schemas.microsoft.com/office/drawing/2014/main" id="{C043CD4A-A7BB-4BCC-BBFC-7CFEC6CC742A}"/>
              </a:ext>
            </a:extLst>
          </p:cNvPr>
          <p:cNvSpPr>
            <a:spLocks noChangeArrowheads="1"/>
          </p:cNvSpPr>
          <p:nvPr/>
        </p:nvSpPr>
        <p:spPr bwMode="auto">
          <a:xfrm>
            <a:off x="747713" y="2089150"/>
            <a:ext cx="662146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b="1" dirty="0">
                <a:solidFill>
                  <a:srgbClr val="0D74C9"/>
                </a:solidFill>
              </a:rPr>
              <a:t>默认约束</a:t>
            </a:r>
            <a:r>
              <a:rPr lang="zh-CN" altLang="en-US" dirty="0"/>
              <a:t>：用于给表中字段指定</a:t>
            </a:r>
            <a:r>
              <a:rPr lang="zh-CN" altLang="en-US" b="1" dirty="0">
                <a:solidFill>
                  <a:srgbClr val="FF0000"/>
                </a:solidFill>
              </a:rPr>
              <a:t>默认值</a:t>
            </a:r>
            <a:r>
              <a:rPr lang="zh-CN" altLang="en-US" dirty="0"/>
              <a:t>，即当在表中插入一条新记录时，如果没有给这个字段</a:t>
            </a:r>
            <a:r>
              <a:rPr lang="zh-CN" altLang="en-US" b="1" dirty="0">
                <a:solidFill>
                  <a:srgbClr val="FF0000"/>
                </a:solidFill>
              </a:rPr>
              <a:t>赋值</a:t>
            </a:r>
            <a:r>
              <a:rPr lang="zh-CN" altLang="en-US" dirty="0"/>
              <a:t>，那么，数据库系统会自动为这个字段插入</a:t>
            </a:r>
            <a:r>
              <a:rPr lang="zh-CN" altLang="en-US" b="1" dirty="0">
                <a:solidFill>
                  <a:srgbClr val="FF0000"/>
                </a:solidFill>
              </a:rPr>
              <a:t>默认值</a:t>
            </a:r>
            <a:r>
              <a:rPr lang="zh-CN" altLang="en-US" dirty="0"/>
              <a:t>。</a:t>
            </a:r>
            <a:endParaRPr lang="en-US" altLang="zh-CN" dirty="0"/>
          </a:p>
        </p:txBody>
      </p:sp>
      <p:sp>
        <p:nvSpPr>
          <p:cNvPr id="9" name="圆角矩形 2">
            <a:extLst>
              <a:ext uri="{FF2B5EF4-FFF2-40B4-BE49-F238E27FC236}">
                <a16:creationId xmlns:a16="http://schemas.microsoft.com/office/drawing/2014/main" id="{1BE5B814-BC4D-42A9-BD51-FBDA6BA3428D}"/>
              </a:ext>
            </a:extLst>
          </p:cNvPr>
          <p:cNvSpPr>
            <a:spLocks noChangeArrowheads="1"/>
          </p:cNvSpPr>
          <p:nvPr/>
        </p:nvSpPr>
        <p:spPr bwMode="auto">
          <a:xfrm>
            <a:off x="381866" y="3217111"/>
            <a:ext cx="8441500" cy="714375"/>
          </a:xfrm>
          <a:prstGeom prst="roundRect">
            <a:avLst>
              <a:gd name="adj" fmla="val 16667"/>
            </a:avLst>
          </a:prstGeom>
          <a:solidFill>
            <a:schemeClr val="bg1"/>
          </a:solidFill>
          <a:ln w="12700" algn="ctr">
            <a:solidFill>
              <a:srgbClr val="00ACE6"/>
            </a:solidFill>
            <a:prstDash val="sysDot"/>
            <a:round/>
            <a:headEnd/>
            <a:tailEnd/>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defRPr/>
            </a:pPr>
            <a:endParaRPr lang="zh-CN" altLang="en-US">
              <a:latin typeface="+mn-lt"/>
              <a:cs typeface="Times New Roman" pitchFamily="18" charset="0"/>
            </a:endParaRPr>
          </a:p>
        </p:txBody>
      </p:sp>
      <p:sp>
        <p:nvSpPr>
          <p:cNvPr id="10" name="矩形 3">
            <a:extLst>
              <a:ext uri="{FF2B5EF4-FFF2-40B4-BE49-F238E27FC236}">
                <a16:creationId xmlns:a16="http://schemas.microsoft.com/office/drawing/2014/main" id="{40A120AE-91A3-419F-B17E-D3079636BBA6}"/>
              </a:ext>
            </a:extLst>
          </p:cNvPr>
          <p:cNvSpPr>
            <a:spLocks noChangeArrowheads="1"/>
          </p:cNvSpPr>
          <p:nvPr/>
        </p:nvSpPr>
        <p:spPr bwMode="auto">
          <a:xfrm>
            <a:off x="747713" y="3397018"/>
            <a:ext cx="72351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defRPr/>
            </a:pPr>
            <a:r>
              <a:rPr lang="en-US" altLang="zh-CN" b="1" dirty="0">
                <a:solidFill>
                  <a:srgbClr val="FF0000"/>
                </a:solidFill>
                <a:latin typeface="Courier New" panose="02070309020205020404" pitchFamily="49" charset="0"/>
              </a:rPr>
              <a:t>ALTER</a:t>
            </a:r>
            <a:r>
              <a:rPr lang="en-US" altLang="zh-CN" dirty="0">
                <a:latin typeface="Courier New" panose="02070309020205020404" pitchFamily="49" charset="0"/>
              </a:rPr>
              <a:t> TABLE </a:t>
            </a:r>
            <a:r>
              <a:rPr lang="zh-CN" altLang="en-US" dirty="0">
                <a:latin typeface="Courier New" panose="02070309020205020404" pitchFamily="49" charset="0"/>
              </a:rPr>
              <a:t>表名</a:t>
            </a:r>
            <a:r>
              <a:rPr lang="en-US" altLang="zh-CN" dirty="0">
                <a:latin typeface="Courier New" panose="02070309020205020404" pitchFamily="49" charset="0"/>
              </a:rPr>
              <a:t> </a:t>
            </a:r>
            <a:r>
              <a:rPr lang="en-US" altLang="zh-CN" b="1" dirty="0">
                <a:solidFill>
                  <a:srgbClr val="FF0000"/>
                </a:solidFill>
                <a:latin typeface="Courier New" panose="02070309020205020404" pitchFamily="49" charset="0"/>
              </a:rPr>
              <a:t>MODIFY </a:t>
            </a:r>
            <a:r>
              <a:rPr lang="zh-CN" altLang="zh-CN" dirty="0"/>
              <a:t>字段名 </a:t>
            </a:r>
            <a:r>
              <a:rPr lang="zh-CN" altLang="en-US" dirty="0"/>
              <a:t>字段</a:t>
            </a:r>
            <a:r>
              <a:rPr lang="zh-CN" altLang="zh-CN" dirty="0"/>
              <a:t>类型</a:t>
            </a:r>
            <a:r>
              <a:rPr lang="en-US" altLang="zh-CN" dirty="0"/>
              <a:t>  </a:t>
            </a:r>
            <a:r>
              <a:rPr lang="en-US" altLang="zh-CN" dirty="0">
                <a:solidFill>
                  <a:srgbClr val="FF0000"/>
                </a:solidFill>
              </a:rPr>
              <a:t>DEFAULT</a:t>
            </a:r>
            <a:r>
              <a:rPr lang="en-US" altLang="zh-CN" dirty="0"/>
              <a:t> </a:t>
            </a:r>
            <a:r>
              <a:rPr lang="zh-CN" altLang="zh-CN" dirty="0"/>
              <a:t>默认值</a:t>
            </a:r>
            <a:r>
              <a:rPr lang="en-US" altLang="zh-CN" dirty="0"/>
              <a:t>;</a:t>
            </a:r>
            <a:endParaRPr lang="zh-CN" altLang="zh-CN" dirty="0">
              <a:latin typeface="+mn-lt"/>
              <a:cs typeface="Times New Roman" pitchFamily="18" charset="0"/>
            </a:endParaRPr>
          </a:p>
        </p:txBody>
      </p:sp>
      <p:sp>
        <p:nvSpPr>
          <p:cNvPr id="92168" name="矩形 10">
            <a:extLst>
              <a:ext uri="{FF2B5EF4-FFF2-40B4-BE49-F238E27FC236}">
                <a16:creationId xmlns:a16="http://schemas.microsoft.com/office/drawing/2014/main" id="{4EF70CC5-6D87-46C8-9B86-2FC48684D4C6}"/>
              </a:ext>
            </a:extLst>
          </p:cNvPr>
          <p:cNvSpPr>
            <a:spLocks noChangeArrowheads="1"/>
          </p:cNvSpPr>
          <p:nvPr/>
        </p:nvSpPr>
        <p:spPr bwMode="auto">
          <a:xfrm>
            <a:off x="1028947" y="4505325"/>
            <a:ext cx="4572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solidFill>
                  <a:srgbClr val="0D74C9"/>
                </a:solidFill>
              </a:rPr>
              <a:t>TEXT</a:t>
            </a:r>
            <a:r>
              <a:rPr lang="zh-CN" altLang="zh-CN" dirty="0"/>
              <a:t>数据类型</a:t>
            </a:r>
            <a:r>
              <a:rPr lang="zh-CN" altLang="zh-CN" b="1" dirty="0">
                <a:solidFill>
                  <a:srgbClr val="0D74C9"/>
                </a:solidFill>
              </a:rPr>
              <a:t>不支持</a:t>
            </a:r>
            <a:r>
              <a:rPr lang="zh-CN" altLang="zh-CN" dirty="0"/>
              <a:t>默认约束。</a:t>
            </a:r>
            <a:endParaRPr lang="zh-CN" altLang="en-US" dirty="0"/>
          </a:p>
        </p:txBody>
      </p:sp>
      <p:pic>
        <p:nvPicPr>
          <p:cNvPr id="12" name="Picture 2" descr="C:\Users\www\Desktop\图片1.png">
            <a:extLst>
              <a:ext uri="{FF2B5EF4-FFF2-40B4-BE49-F238E27FC236}">
                <a16:creationId xmlns:a16="http://schemas.microsoft.com/office/drawing/2014/main" id="{D5961CD1-0A5D-4A4B-9931-DB5CD48695C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65165" y="4180681"/>
            <a:ext cx="1466850"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9">
            <a:extLst>
              <a:ext uri="{FF2B5EF4-FFF2-40B4-BE49-F238E27FC236}">
                <a16:creationId xmlns:a16="http://schemas.microsoft.com/office/drawing/2014/main" id="{FD27F74D-7753-4F33-A74D-22206EDCF387}"/>
              </a:ext>
            </a:extLst>
          </p:cNvPr>
          <p:cNvSpPr txBox="1"/>
          <p:nvPr/>
        </p:nvSpPr>
        <p:spPr>
          <a:xfrm>
            <a:off x="212559" y="5560405"/>
            <a:ext cx="8305469" cy="400110"/>
          </a:xfrm>
          <a:prstGeom prst="rect">
            <a:avLst/>
          </a:prstGeom>
          <a:noFill/>
        </p:spPr>
        <p:txBody>
          <a:bodyPr wrap="square">
            <a:spAutoFit/>
          </a:bodyPr>
          <a:lstStyle/>
          <a:p>
            <a:pPr>
              <a:defRPr/>
            </a:pPr>
            <a:r>
              <a:rPr lang="zh-CN" altLang="en-US" sz="2000" b="1" dirty="0">
                <a:solidFill>
                  <a:srgbClr val="0070C0"/>
                </a:solidFill>
                <a:latin typeface="微软雅黑" pitchFamily="34" charset="-122"/>
                <a:ea typeface="微软雅黑" pitchFamily="34" charset="-122"/>
              </a:rPr>
              <a:t>示例</a:t>
            </a:r>
            <a:r>
              <a:rPr lang="en-US" altLang="zh-CN" sz="2000" b="1" dirty="0">
                <a:solidFill>
                  <a:srgbClr val="0070C0"/>
                </a:solidFill>
                <a:latin typeface="微软雅黑" pitchFamily="34" charset="-122"/>
                <a:ea typeface="微软雅黑" pitchFamily="34" charset="-122"/>
              </a:rPr>
              <a:t>7</a:t>
            </a:r>
            <a:r>
              <a:rPr lang="zh-CN" altLang="en-US" sz="2000" b="1" dirty="0">
                <a:solidFill>
                  <a:srgbClr val="0070C0"/>
                </a:solidFill>
                <a:latin typeface="微软雅黑" pitchFamily="34" charset="-122"/>
                <a:ea typeface="微软雅黑" pitchFamily="34" charset="-122"/>
              </a:rPr>
              <a:t>：将数据表</a:t>
            </a:r>
            <a:r>
              <a:rPr lang="en-US" altLang="zh-CN" sz="2000" b="1" dirty="0">
                <a:solidFill>
                  <a:srgbClr val="0070C0"/>
                </a:solidFill>
                <a:latin typeface="微软雅黑" pitchFamily="34" charset="-122"/>
                <a:ea typeface="微软雅黑" pitchFamily="34" charset="-122"/>
              </a:rPr>
              <a:t>grade</a:t>
            </a:r>
            <a:r>
              <a:rPr lang="zh-CN" altLang="en-US" sz="2000" b="1" dirty="0">
                <a:solidFill>
                  <a:srgbClr val="0070C0"/>
                </a:solidFill>
                <a:latin typeface="微软雅黑" pitchFamily="34" charset="-122"/>
                <a:ea typeface="微软雅黑" pitchFamily="34" charset="-122"/>
              </a:rPr>
              <a:t>中</a:t>
            </a:r>
            <a:r>
              <a:rPr lang="en-US" altLang="zh-CN" sz="2000" b="1" dirty="0">
                <a:solidFill>
                  <a:srgbClr val="0070C0"/>
                </a:solidFill>
                <a:latin typeface="微软雅黑" pitchFamily="34" charset="-122"/>
                <a:ea typeface="微软雅黑" pitchFamily="34" charset="-122"/>
              </a:rPr>
              <a:t>grade</a:t>
            </a:r>
            <a:r>
              <a:rPr lang="zh-CN" altLang="en-US" sz="2000" b="1" dirty="0">
                <a:solidFill>
                  <a:srgbClr val="0070C0"/>
                </a:solidFill>
                <a:latin typeface="微软雅黑" pitchFamily="34" charset="-122"/>
                <a:ea typeface="微软雅黑" pitchFamily="34" charset="-122"/>
              </a:rPr>
              <a:t>字段设置默认约束值为</a:t>
            </a:r>
            <a:r>
              <a:rPr lang="en-US" altLang="zh-CN" sz="2000" b="1" dirty="0">
                <a:solidFill>
                  <a:srgbClr val="0070C0"/>
                </a:solidFill>
                <a:latin typeface="微软雅黑" pitchFamily="34" charset="-122"/>
                <a:ea typeface="微软雅黑" pitchFamily="34" charset="-122"/>
              </a:rPr>
              <a:t>0</a:t>
            </a:r>
            <a:r>
              <a:rPr lang="zh-CN" altLang="en-US" sz="2000" b="1" dirty="0">
                <a:solidFill>
                  <a:srgbClr val="0070C0"/>
                </a:solidFill>
                <a:latin typeface="微软雅黑" pitchFamily="34" charset="-122"/>
                <a:ea typeface="微软雅黑" pitchFamily="34" charset="-122"/>
              </a:rPr>
              <a:t>。</a:t>
            </a:r>
          </a:p>
        </p:txBody>
      </p:sp>
    </p:spTree>
    <p:extLst>
      <p:ext uri="{BB962C8B-B14F-4D97-AF65-F5344CB8AC3E}">
        <p14:creationId xmlns:p14="http://schemas.microsoft.com/office/powerpoint/2010/main" val="16646098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2165"/>
                                        </p:tgtEl>
                                        <p:attrNameLst>
                                          <p:attrName>style.visibility</p:attrName>
                                        </p:attrNameLst>
                                      </p:cBhvr>
                                      <p:to>
                                        <p:strVal val="visible"/>
                                      </p:to>
                                    </p:set>
                                    <p:animEffect transition="in" filter="wipe(left)">
                                      <p:cBhvr>
                                        <p:cTn id="16" dur="500"/>
                                        <p:tgtEl>
                                          <p:spTgt spid="9216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anim calcmode="lin" valueType="num">
                                      <p:cBhvr>
                                        <p:cTn id="22" dur="500" fill="hold"/>
                                        <p:tgtEl>
                                          <p:spTgt spid="10"/>
                                        </p:tgtEl>
                                        <p:attrNameLst>
                                          <p:attrName>ppt_x</p:attrName>
                                        </p:attrNameLst>
                                      </p:cBhvr>
                                      <p:tavLst>
                                        <p:tav tm="0">
                                          <p:val>
                                            <p:strVal val="#ppt_x"/>
                                          </p:val>
                                        </p:tav>
                                        <p:tav tm="100000">
                                          <p:val>
                                            <p:strVal val="#ppt_x"/>
                                          </p:val>
                                        </p:tav>
                                      </p:tavLst>
                                    </p:anim>
                                    <p:anim calcmode="lin" valueType="num">
                                      <p:cBhvr>
                                        <p:cTn id="23" dur="500" fill="hold"/>
                                        <p:tgtEl>
                                          <p:spTgt spid="10"/>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anim calcmode="lin" valueType="num">
                                      <p:cBhvr>
                                        <p:cTn id="27" dur="500" fill="hold"/>
                                        <p:tgtEl>
                                          <p:spTgt spid="9"/>
                                        </p:tgtEl>
                                        <p:attrNameLst>
                                          <p:attrName>ppt_x</p:attrName>
                                        </p:attrNameLst>
                                      </p:cBhvr>
                                      <p:tavLst>
                                        <p:tav tm="0">
                                          <p:val>
                                            <p:strVal val="#ppt_x"/>
                                          </p:val>
                                        </p:tav>
                                        <p:tav tm="100000">
                                          <p:val>
                                            <p:strVal val="#ppt_x"/>
                                          </p:val>
                                        </p:tav>
                                      </p:tavLst>
                                    </p:anim>
                                    <p:anim calcmode="lin" valueType="num">
                                      <p:cBhvr>
                                        <p:cTn id="28"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26" presetClass="emph" presetSubtype="0" fill="hold" nodeType="withEffect">
                                  <p:stCondLst>
                                    <p:cond delay="0"/>
                                  </p:stCondLst>
                                  <p:childTnLst>
                                    <p:animEffect transition="out" filter="fade">
                                      <p:cBhvr>
                                        <p:cTn id="35" dur="500" tmFilter="0, 0; .2, .5; .8, .5; 1, 0"/>
                                        <p:tgtEl>
                                          <p:spTgt spid="12"/>
                                        </p:tgtEl>
                                      </p:cBhvr>
                                    </p:animEffect>
                                    <p:animScale>
                                      <p:cBhvr>
                                        <p:cTn id="36" dur="250" autoRev="1" fill="hold"/>
                                        <p:tgtEl>
                                          <p:spTgt spid="12"/>
                                        </p:tgtEl>
                                      </p:cBhvr>
                                      <p:by x="105000" y="105000"/>
                                    </p:animScale>
                                  </p:childTnLst>
                                </p:cTn>
                              </p:par>
                              <p:par>
                                <p:cTn id="37" presetID="10" presetClass="entr" presetSubtype="0" fill="hold" grpId="0" nodeType="withEffect">
                                  <p:stCondLst>
                                    <p:cond delay="0"/>
                                  </p:stCondLst>
                                  <p:childTnLst>
                                    <p:set>
                                      <p:cBhvr>
                                        <p:cTn id="38" dur="1" fill="hold">
                                          <p:stCondLst>
                                            <p:cond delay="0"/>
                                          </p:stCondLst>
                                        </p:cTn>
                                        <p:tgtEl>
                                          <p:spTgt spid="92168"/>
                                        </p:tgtEl>
                                        <p:attrNameLst>
                                          <p:attrName>style.visibility</p:attrName>
                                        </p:attrNameLst>
                                      </p:cBhvr>
                                      <p:to>
                                        <p:strVal val="visible"/>
                                      </p:to>
                                    </p:set>
                                    <p:animEffect transition="in" filter="fade">
                                      <p:cBhvr>
                                        <p:cTn id="39" dur="500"/>
                                        <p:tgtEl>
                                          <p:spTgt spid="92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2165" grpId="0"/>
      <p:bldP spid="9" grpId="0" animBg="1"/>
      <p:bldP spid="10" grpId="0"/>
      <p:bldP spid="9216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3BFE1-6E95-44A4-B503-B2978D1ECBCD}"/>
              </a:ext>
            </a:extLst>
          </p:cNvPr>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a:defRPr/>
            </a:pPr>
            <a:r>
              <a:rPr lang="en-US" altLang="zh-CN" dirty="0"/>
              <a:t>3.1 </a:t>
            </a:r>
            <a:r>
              <a:rPr lang="zh-CN" altLang="en-US" dirty="0"/>
              <a:t>表的约束</a:t>
            </a:r>
            <a:endParaRPr lang="zh-CN" altLang="en-US" dirty="0">
              <a:latin typeface="+mn-lt"/>
              <a:cs typeface="Times New Roman" pitchFamily="18" charset="0"/>
            </a:endParaRPr>
          </a:p>
        </p:txBody>
      </p:sp>
      <p:grpSp>
        <p:nvGrpSpPr>
          <p:cNvPr id="4" name="组合 3">
            <a:extLst>
              <a:ext uri="{FF2B5EF4-FFF2-40B4-BE49-F238E27FC236}">
                <a16:creationId xmlns:a16="http://schemas.microsoft.com/office/drawing/2014/main" id="{9336791E-67E0-42AD-91F3-645843FFD2EE}"/>
              </a:ext>
            </a:extLst>
          </p:cNvPr>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5" name="矩形 4">
              <a:extLst>
                <a:ext uri="{FF2B5EF4-FFF2-40B4-BE49-F238E27FC236}">
                  <a16:creationId xmlns:a16="http://schemas.microsoft.com/office/drawing/2014/main" id="{3FD70064-6015-49B9-B4CC-7BA999DC8F23}"/>
                </a:ext>
              </a:extLst>
            </p:cNvPr>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F14E36E-4253-4763-B75C-6717091CB260}"/>
                </a:ext>
              </a:extLst>
            </p:cNvPr>
            <p:cNvSpPr txBox="1"/>
            <p:nvPr/>
          </p:nvSpPr>
          <p:spPr>
            <a:xfrm>
              <a:off x="-16824" y="1296057"/>
              <a:ext cx="385042" cy="523220"/>
            </a:xfrm>
            <a:prstGeom prst="rect">
              <a:avLst/>
            </a:prstGeom>
            <a:noFill/>
          </p:spPr>
          <p:txBody>
            <a:bodyPr wrap="none">
              <a:spAutoFit/>
            </a:bodyPr>
            <a:lstStyle/>
            <a:p>
              <a:pPr>
                <a:defRPr/>
              </a:pPr>
              <a:r>
                <a:rPr lang="en-US" altLang="zh-CN" sz="2800" dirty="0">
                  <a:solidFill>
                    <a:schemeClr val="bg1"/>
                  </a:solidFill>
                  <a:cs typeface="Arial" panose="020B0604020202020204" pitchFamily="34" charset="0"/>
                </a:rPr>
                <a:t>4</a:t>
              </a:r>
              <a:endParaRPr lang="zh-CN" altLang="en-US" sz="2800" dirty="0">
                <a:solidFill>
                  <a:schemeClr val="bg1"/>
                </a:solidFill>
                <a:cs typeface="Arial" panose="020B0604020202020204" pitchFamily="34" charset="0"/>
              </a:endParaRPr>
            </a:p>
          </p:txBody>
        </p:sp>
      </p:grpSp>
      <p:sp>
        <p:nvSpPr>
          <p:cNvPr id="7" name="TextBox 6">
            <a:extLst>
              <a:ext uri="{FF2B5EF4-FFF2-40B4-BE49-F238E27FC236}">
                <a16:creationId xmlns:a16="http://schemas.microsoft.com/office/drawing/2014/main" id="{D7855575-F43A-4C0D-BE9B-71F3C64041E0}"/>
              </a:ext>
            </a:extLst>
          </p:cNvPr>
          <p:cNvSpPr txBox="1"/>
          <p:nvPr/>
        </p:nvSpPr>
        <p:spPr>
          <a:xfrm>
            <a:off x="427038" y="1493838"/>
            <a:ext cx="4703762" cy="400050"/>
          </a:xfrm>
          <a:prstGeom prst="rect">
            <a:avLst/>
          </a:prstGeom>
          <a:noFill/>
        </p:spPr>
        <p:txBody>
          <a:bodyPr>
            <a:spAutoFit/>
          </a:bodyPr>
          <a:lstStyle/>
          <a:p>
            <a:pPr>
              <a:defRPr/>
            </a:pPr>
            <a:r>
              <a:rPr lang="en-US" altLang="zh-CN" dirty="0">
                <a:latin typeface="Times New Roman" panose="02020603050405020304" pitchFamily="18" charset="0"/>
                <a:cs typeface="Times New Roman" panose="02020603050405020304" pitchFamily="18" charset="0"/>
              </a:rPr>
              <a:t>  </a:t>
            </a:r>
            <a:r>
              <a:rPr lang="zh-CN" altLang="en-US" sz="2000" b="1" dirty="0">
                <a:solidFill>
                  <a:schemeClr val="tx1">
                    <a:lumMod val="50000"/>
                    <a:lumOff val="50000"/>
                  </a:schemeClr>
                </a:solidFill>
                <a:latin typeface="Times New Roman" panose="02020603050405020304" pitchFamily="18" charset="0"/>
                <a:ea typeface="微软雅黑" pitchFamily="34" charset="-122"/>
                <a:cs typeface="Times New Roman" panose="02020603050405020304" pitchFamily="18" charset="0"/>
              </a:rPr>
              <a:t>默认约束</a:t>
            </a:r>
            <a:endParaRPr lang="zh-CN" altLang="en-US"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446CA38A-B3DD-471E-8292-B36AFA4C900E}"/>
              </a:ext>
            </a:extLst>
          </p:cNvPr>
          <p:cNvSpPr/>
          <p:nvPr/>
        </p:nvSpPr>
        <p:spPr>
          <a:xfrm>
            <a:off x="1002024" y="3191743"/>
            <a:ext cx="7139952" cy="738664"/>
          </a:xfrm>
          <a:prstGeom prst="rect">
            <a:avLst/>
          </a:prstGeom>
        </p:spPr>
        <p:txBody>
          <a:bodyPr wrap="square">
            <a:spAutoFit/>
          </a:bodyPr>
          <a:lstStyle/>
          <a:p>
            <a:pPr indent="228600">
              <a:lnSpc>
                <a:spcPct val="150000"/>
              </a:lnSpc>
            </a:pPr>
            <a:r>
              <a:rPr lang="en-US" altLang="zh-CN" sz="1400" b="1" dirty="0">
                <a:solidFill>
                  <a:srgbClr val="FF0000"/>
                </a:solidFill>
                <a:latin typeface="Courier New" panose="02070309020205020404" pitchFamily="49" charset="0"/>
              </a:rPr>
              <a:t>ALTER</a:t>
            </a:r>
            <a:r>
              <a:rPr lang="en-US" altLang="zh-CN" sz="1400" dirty="0">
                <a:latin typeface="Courier New" panose="02070309020205020404" pitchFamily="49" charset="0"/>
              </a:rPr>
              <a:t> TABLE grade </a:t>
            </a:r>
            <a:r>
              <a:rPr lang="en-US" altLang="zh-CN" sz="1400" b="1" dirty="0">
                <a:solidFill>
                  <a:srgbClr val="FF0000"/>
                </a:solidFill>
                <a:latin typeface="Courier New" panose="02070309020205020404" pitchFamily="49" charset="0"/>
              </a:rPr>
              <a:t>MODIFY</a:t>
            </a:r>
            <a:r>
              <a:rPr lang="en-US" altLang="zh-CN" sz="1400" dirty="0">
                <a:latin typeface="Courier New" panose="02070309020205020404" pitchFamily="49" charset="0"/>
              </a:rPr>
              <a:t> grade FLOAT  </a:t>
            </a:r>
            <a:r>
              <a:rPr lang="en-US" altLang="zh-CN" sz="1400" b="1" dirty="0">
                <a:solidFill>
                  <a:srgbClr val="FF0000"/>
                </a:solidFill>
                <a:latin typeface="Courier New" panose="02070309020205020404" pitchFamily="49" charset="0"/>
              </a:rPr>
              <a:t>DEFAULT 0</a:t>
            </a:r>
            <a:r>
              <a:rPr lang="en-US" altLang="zh-CN" sz="1400" dirty="0">
                <a:latin typeface="Courier New" panose="02070309020205020404" pitchFamily="49" charset="0"/>
              </a:rPr>
              <a:t>;</a:t>
            </a:r>
          </a:p>
          <a:p>
            <a:pPr indent="228600">
              <a:lnSpc>
                <a:spcPct val="150000"/>
              </a:lnSpc>
            </a:pPr>
            <a:r>
              <a:rPr lang="en-US" altLang="zh-CN" sz="1400" b="1" dirty="0">
                <a:solidFill>
                  <a:srgbClr val="FF0000"/>
                </a:solidFill>
                <a:latin typeface="Courier New" panose="02070309020205020404" pitchFamily="49" charset="0"/>
              </a:rPr>
              <a:t>DESC</a:t>
            </a:r>
            <a:r>
              <a:rPr lang="en-US" altLang="zh-CN" sz="1400" dirty="0">
                <a:latin typeface="Courier New" panose="02070309020205020404" pitchFamily="49" charset="0"/>
              </a:rPr>
              <a:t> grade;</a:t>
            </a:r>
          </a:p>
        </p:txBody>
      </p:sp>
      <p:sp>
        <p:nvSpPr>
          <p:cNvPr id="12" name="TextBox 9">
            <a:extLst>
              <a:ext uri="{FF2B5EF4-FFF2-40B4-BE49-F238E27FC236}">
                <a16:creationId xmlns:a16="http://schemas.microsoft.com/office/drawing/2014/main" id="{FD27F74D-7753-4F33-A74D-22206EDCF387}"/>
              </a:ext>
            </a:extLst>
          </p:cNvPr>
          <p:cNvSpPr txBox="1"/>
          <p:nvPr/>
        </p:nvSpPr>
        <p:spPr>
          <a:xfrm>
            <a:off x="411493" y="1890431"/>
            <a:ext cx="8305469" cy="400110"/>
          </a:xfrm>
          <a:prstGeom prst="rect">
            <a:avLst/>
          </a:prstGeom>
          <a:noFill/>
        </p:spPr>
        <p:txBody>
          <a:bodyPr wrap="square">
            <a:spAutoFit/>
          </a:bodyPr>
          <a:lstStyle/>
          <a:p>
            <a:pPr>
              <a:defRPr/>
            </a:pPr>
            <a:r>
              <a:rPr lang="zh-CN" altLang="en-US" sz="2000" b="1" dirty="0">
                <a:solidFill>
                  <a:srgbClr val="0070C0"/>
                </a:solidFill>
                <a:latin typeface="微软雅黑" pitchFamily="34" charset="-122"/>
                <a:ea typeface="微软雅黑" pitchFamily="34" charset="-122"/>
              </a:rPr>
              <a:t>示例</a:t>
            </a:r>
            <a:r>
              <a:rPr lang="en-US" altLang="zh-CN" sz="2000" b="1" dirty="0">
                <a:solidFill>
                  <a:srgbClr val="0070C0"/>
                </a:solidFill>
                <a:latin typeface="微软雅黑" pitchFamily="34" charset="-122"/>
                <a:ea typeface="微软雅黑" pitchFamily="34" charset="-122"/>
              </a:rPr>
              <a:t>7</a:t>
            </a:r>
            <a:r>
              <a:rPr lang="zh-CN" altLang="en-US" sz="2000" b="1" dirty="0">
                <a:solidFill>
                  <a:srgbClr val="0070C0"/>
                </a:solidFill>
                <a:latin typeface="微软雅黑" pitchFamily="34" charset="-122"/>
                <a:ea typeface="微软雅黑" pitchFamily="34" charset="-122"/>
              </a:rPr>
              <a:t>：将数据表</a:t>
            </a:r>
            <a:r>
              <a:rPr lang="en-US" altLang="zh-CN" sz="2000" b="1" dirty="0">
                <a:solidFill>
                  <a:srgbClr val="0070C0"/>
                </a:solidFill>
                <a:latin typeface="微软雅黑" pitchFamily="34" charset="-122"/>
                <a:ea typeface="微软雅黑" pitchFamily="34" charset="-122"/>
              </a:rPr>
              <a:t>grade</a:t>
            </a:r>
            <a:r>
              <a:rPr lang="zh-CN" altLang="en-US" sz="2000" b="1" dirty="0">
                <a:solidFill>
                  <a:srgbClr val="0070C0"/>
                </a:solidFill>
                <a:latin typeface="微软雅黑" pitchFamily="34" charset="-122"/>
                <a:ea typeface="微软雅黑" pitchFamily="34" charset="-122"/>
              </a:rPr>
              <a:t>中</a:t>
            </a:r>
            <a:r>
              <a:rPr lang="en-US" altLang="zh-CN" sz="2000" b="1" dirty="0">
                <a:solidFill>
                  <a:srgbClr val="0070C0"/>
                </a:solidFill>
                <a:latin typeface="微软雅黑" pitchFamily="34" charset="-122"/>
                <a:ea typeface="微软雅黑" pitchFamily="34" charset="-122"/>
              </a:rPr>
              <a:t>grade</a:t>
            </a:r>
            <a:r>
              <a:rPr lang="zh-CN" altLang="en-US" sz="2000" b="1" dirty="0">
                <a:solidFill>
                  <a:srgbClr val="0070C0"/>
                </a:solidFill>
                <a:latin typeface="微软雅黑" pitchFamily="34" charset="-122"/>
                <a:ea typeface="微软雅黑" pitchFamily="34" charset="-122"/>
              </a:rPr>
              <a:t>字段设置默认约束值为</a:t>
            </a:r>
            <a:r>
              <a:rPr lang="en-US" altLang="zh-CN" sz="2000" b="1" dirty="0">
                <a:solidFill>
                  <a:srgbClr val="0070C0"/>
                </a:solidFill>
                <a:latin typeface="微软雅黑" pitchFamily="34" charset="-122"/>
                <a:ea typeface="微软雅黑" pitchFamily="34" charset="-122"/>
              </a:rPr>
              <a:t>0</a:t>
            </a:r>
            <a:r>
              <a:rPr lang="zh-CN" altLang="en-US" sz="2000" b="1" dirty="0">
                <a:solidFill>
                  <a:srgbClr val="0070C0"/>
                </a:solidFill>
                <a:latin typeface="微软雅黑" pitchFamily="34" charset="-122"/>
                <a:ea typeface="微软雅黑" pitchFamily="34" charset="-122"/>
              </a:rPr>
              <a:t>。</a:t>
            </a:r>
          </a:p>
        </p:txBody>
      </p:sp>
      <p:grpSp>
        <p:nvGrpSpPr>
          <p:cNvPr id="14" name="组合 10">
            <a:extLst>
              <a:ext uri="{FF2B5EF4-FFF2-40B4-BE49-F238E27FC236}">
                <a16:creationId xmlns:a16="http://schemas.microsoft.com/office/drawing/2014/main" id="{1D6A5680-2957-46F4-83F0-C97C5C492A2A}"/>
              </a:ext>
            </a:extLst>
          </p:cNvPr>
          <p:cNvGrpSpPr>
            <a:grpSpLocks/>
          </p:cNvGrpSpPr>
          <p:nvPr/>
        </p:nvGrpSpPr>
        <p:grpSpPr bwMode="auto">
          <a:xfrm>
            <a:off x="427038" y="3100387"/>
            <a:ext cx="655638" cy="657225"/>
            <a:chOff x="765530" y="3286093"/>
            <a:chExt cx="656530" cy="657462"/>
          </a:xfrm>
        </p:grpSpPr>
        <p:sp>
          <p:nvSpPr>
            <p:cNvPr id="16" name="等腰三角形 11">
              <a:extLst>
                <a:ext uri="{FF2B5EF4-FFF2-40B4-BE49-F238E27FC236}">
                  <a16:creationId xmlns:a16="http://schemas.microsoft.com/office/drawing/2014/main" id="{06427F8B-49C7-46D2-8C0C-4FEBEEF3A5B6}"/>
                </a:ext>
              </a:extLst>
            </p:cNvPr>
            <p:cNvSpPr>
              <a:spLocks noChangeArrowheads="1"/>
            </p:cNvSpPr>
            <p:nvPr/>
          </p:nvSpPr>
          <p:spPr bwMode="auto">
            <a:xfrm rot="5400000">
              <a:off x="688864" y="3362759"/>
              <a:ext cx="657462" cy="504130"/>
            </a:xfrm>
            <a:prstGeom prst="triangle">
              <a:avLst>
                <a:gd name="adj" fmla="val 50000"/>
              </a:avLst>
            </a:prstGeom>
            <a:solidFill>
              <a:srgbClr val="0D74C9"/>
            </a:solidFill>
            <a:ln w="28575" algn="ctr">
              <a:solidFill>
                <a:schemeClr val="bg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7" name="等腰三角形 12">
              <a:extLst>
                <a:ext uri="{FF2B5EF4-FFF2-40B4-BE49-F238E27FC236}">
                  <a16:creationId xmlns:a16="http://schemas.microsoft.com/office/drawing/2014/main" id="{09F5CDB1-73A3-45BA-BF36-99D5F0ACF7A0}"/>
                </a:ext>
              </a:extLst>
            </p:cNvPr>
            <p:cNvSpPr>
              <a:spLocks noChangeArrowheads="1"/>
            </p:cNvSpPr>
            <p:nvPr/>
          </p:nvSpPr>
          <p:spPr bwMode="auto">
            <a:xfrm rot="5400000">
              <a:off x="841264" y="3362759"/>
              <a:ext cx="657462" cy="504130"/>
            </a:xfrm>
            <a:prstGeom prst="triangle">
              <a:avLst>
                <a:gd name="adj" fmla="val 50000"/>
              </a:avLst>
            </a:prstGeom>
            <a:solidFill>
              <a:srgbClr val="0D74C9"/>
            </a:solidFill>
            <a:ln w="28575" algn="ctr">
              <a:solidFill>
                <a:schemeClr val="bg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pic>
        <p:nvPicPr>
          <p:cNvPr id="2488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0900" y="4184796"/>
            <a:ext cx="3892550" cy="9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721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pPr eaLnBrk="1" hangingPunct="1"/>
            <a:r>
              <a:rPr lang="en-US" altLang="zh-CN" dirty="0"/>
              <a:t>3.1 </a:t>
            </a:r>
            <a:r>
              <a:rPr lang="zh-CN" altLang="en-US" dirty="0"/>
              <a:t>表的约束</a:t>
            </a:r>
            <a:endParaRPr lang="zh-CN" altLang="en-US" sz="3200" dirty="0"/>
          </a:p>
        </p:txBody>
      </p:sp>
      <p:sp>
        <p:nvSpPr>
          <p:cNvPr id="15" name="矩形 14"/>
          <p:cNvSpPr>
            <a:spLocks noChangeArrowheads="1"/>
          </p:cNvSpPr>
          <p:nvPr/>
        </p:nvSpPr>
        <p:spPr bwMode="auto">
          <a:xfrm>
            <a:off x="427038" y="1823624"/>
            <a:ext cx="8387776" cy="49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a:latin typeface="+mn-lt"/>
                <a:ea typeface="+mn-ea"/>
              </a:rPr>
              <a:t>在创建数据表定义字段时，可以在</a:t>
            </a:r>
            <a:r>
              <a:rPr lang="en-US" altLang="zh-CN" sz="2000" dirty="0">
                <a:latin typeface="+mn-lt"/>
                <a:ea typeface="+mn-ea"/>
              </a:rPr>
              <a:t>Workbench</a:t>
            </a:r>
            <a:r>
              <a:rPr lang="zh-CN" altLang="en-US" sz="2000" dirty="0">
                <a:latin typeface="+mn-lt"/>
                <a:ea typeface="+mn-ea"/>
              </a:rPr>
              <a:t>中设置相关的表约束。</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866" y="2403551"/>
            <a:ext cx="6266955" cy="3911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a:extLst>
              <a:ext uri="{FF2B5EF4-FFF2-40B4-BE49-F238E27FC236}">
                <a16:creationId xmlns:a16="http://schemas.microsoft.com/office/drawing/2014/main" id="{36B28723-97FA-49A9-8D4D-8F2A26999C6B}"/>
              </a:ext>
            </a:extLst>
          </p:cNvPr>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0" name="矩形 9">
              <a:extLst>
                <a:ext uri="{FF2B5EF4-FFF2-40B4-BE49-F238E27FC236}">
                  <a16:creationId xmlns:a16="http://schemas.microsoft.com/office/drawing/2014/main" id="{3FD1B3AF-C68A-4B1E-B384-13D0E7F94459}"/>
                </a:ext>
              </a:extLst>
            </p:cNvPr>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Times New Roman" panose="02020603050405020304" pitchFamily="18" charset="0"/>
                <a:cs typeface="Times New Roman" panose="02020603050405020304" pitchFamily="18" charset="0"/>
              </a:endParaRPr>
            </a:p>
          </p:txBody>
        </p:sp>
        <p:sp>
          <p:nvSpPr>
            <p:cNvPr id="11" name="TextBox 5">
              <a:extLst>
                <a:ext uri="{FF2B5EF4-FFF2-40B4-BE49-F238E27FC236}">
                  <a16:creationId xmlns:a16="http://schemas.microsoft.com/office/drawing/2014/main" id="{595DC0DE-C301-4519-9AA5-C01A648465D2}"/>
                </a:ext>
              </a:extLst>
            </p:cNvPr>
            <p:cNvSpPr txBox="1"/>
            <p:nvPr/>
          </p:nvSpPr>
          <p:spPr>
            <a:xfrm>
              <a:off x="-16824" y="1296057"/>
              <a:ext cx="385042" cy="523220"/>
            </a:xfrm>
            <a:prstGeom prst="rect">
              <a:avLst/>
            </a:prstGeom>
            <a:noFill/>
          </p:spPr>
          <p:txBody>
            <a:bodyPr wrap="none">
              <a:spAutoFit/>
            </a:bodyPr>
            <a:lstStyle/>
            <a:p>
              <a:pPr>
                <a:defRPr/>
              </a:pPr>
              <a:r>
                <a:rPr lang="en-US" altLang="zh-CN" sz="2800" dirty="0">
                  <a:solidFill>
                    <a:schemeClr val="bg1"/>
                  </a:solidFill>
                  <a:cs typeface="Arial" panose="020B0604020202020204" pitchFamily="34" charset="0"/>
                </a:rPr>
                <a:t>5</a:t>
              </a:r>
              <a:endParaRPr lang="zh-CN" altLang="en-US" sz="2800" dirty="0">
                <a:solidFill>
                  <a:schemeClr val="bg1"/>
                </a:solidFill>
                <a:cs typeface="Arial" panose="020B0604020202020204" pitchFamily="34" charset="0"/>
              </a:endParaRPr>
            </a:p>
          </p:txBody>
        </p:sp>
      </p:grpSp>
      <p:sp>
        <p:nvSpPr>
          <p:cNvPr id="12" name="TextBox 6">
            <a:extLst>
              <a:ext uri="{FF2B5EF4-FFF2-40B4-BE49-F238E27FC236}">
                <a16:creationId xmlns:a16="http://schemas.microsoft.com/office/drawing/2014/main" id="{7E412F75-3765-4FB1-8C8F-04C7A4D3AF47}"/>
              </a:ext>
            </a:extLst>
          </p:cNvPr>
          <p:cNvSpPr txBox="1"/>
          <p:nvPr/>
        </p:nvSpPr>
        <p:spPr>
          <a:xfrm>
            <a:off x="427038" y="1493838"/>
            <a:ext cx="4703762" cy="400050"/>
          </a:xfrm>
          <a:prstGeom prst="rect">
            <a:avLst/>
          </a:prstGeom>
          <a:noFill/>
        </p:spPr>
        <p:txBody>
          <a:bodyPr>
            <a:spAutoFit/>
          </a:bodyPr>
          <a:lstStyle/>
          <a:p>
            <a:pPr>
              <a:defRPr/>
            </a:pPr>
            <a:r>
              <a:rPr lang="zh-CN" altLang="en-US" sz="2000" b="1" dirty="0">
                <a:solidFill>
                  <a:schemeClr val="tx1">
                    <a:lumMod val="50000"/>
                    <a:lumOff val="50000"/>
                  </a:schemeClr>
                </a:solidFill>
                <a:latin typeface="Times New Roman" panose="02020603050405020304" pitchFamily="18" charset="0"/>
                <a:ea typeface="微软雅黑" pitchFamily="34" charset="-122"/>
                <a:cs typeface="Times New Roman" panose="02020603050405020304" pitchFamily="18" charset="0"/>
              </a:rPr>
              <a:t>在</a:t>
            </a:r>
            <a:r>
              <a:rPr lang="en-US" altLang="zh-CN" sz="2000" b="1" dirty="0">
                <a:solidFill>
                  <a:schemeClr val="tx1">
                    <a:lumMod val="50000"/>
                    <a:lumOff val="50000"/>
                  </a:schemeClr>
                </a:solidFill>
                <a:latin typeface="Times New Roman" panose="02020603050405020304" pitchFamily="18" charset="0"/>
                <a:ea typeface="微软雅黑" pitchFamily="34" charset="-122"/>
                <a:cs typeface="Times New Roman" panose="02020603050405020304" pitchFamily="18" charset="0"/>
              </a:rPr>
              <a:t>Workbench</a:t>
            </a:r>
            <a:r>
              <a:rPr lang="zh-CN" altLang="en-US" sz="2000" b="1" dirty="0">
                <a:solidFill>
                  <a:schemeClr val="tx1">
                    <a:lumMod val="50000"/>
                    <a:lumOff val="50000"/>
                  </a:schemeClr>
                </a:solidFill>
                <a:latin typeface="Times New Roman" panose="02020603050405020304" pitchFamily="18" charset="0"/>
                <a:ea typeface="微软雅黑" pitchFamily="34" charset="-122"/>
                <a:cs typeface="Times New Roman" panose="02020603050405020304" pitchFamily="18" charset="0"/>
              </a:rPr>
              <a:t>中设置表的约束</a:t>
            </a:r>
            <a:endParaRPr lang="zh-CN" altLang="en-US" dirty="0">
              <a:latin typeface="Times New Roman" panose="02020603050405020304" pitchFamily="18" charset="0"/>
              <a:cs typeface="Times New Roman" panose="02020603050405020304" pitchFamily="18" charset="0"/>
            </a:endParaRPr>
          </a:p>
        </p:txBody>
      </p:sp>
      <p:sp>
        <p:nvSpPr>
          <p:cNvPr id="3" name="矩形: 圆角 2">
            <a:extLst>
              <a:ext uri="{FF2B5EF4-FFF2-40B4-BE49-F238E27FC236}">
                <a16:creationId xmlns:a16="http://schemas.microsoft.com/office/drawing/2014/main" id="{8F97BBCC-42AF-4DF5-A289-2BB1EF9EAC73}"/>
              </a:ext>
            </a:extLst>
          </p:cNvPr>
          <p:cNvSpPr/>
          <p:nvPr/>
        </p:nvSpPr>
        <p:spPr bwMode="auto">
          <a:xfrm>
            <a:off x="411495" y="3454072"/>
            <a:ext cx="5509246" cy="994627"/>
          </a:xfrm>
          <a:prstGeom prst="roundRect">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3" name="矩形 12">
            <a:extLst>
              <a:ext uri="{FF2B5EF4-FFF2-40B4-BE49-F238E27FC236}">
                <a16:creationId xmlns:a16="http://schemas.microsoft.com/office/drawing/2014/main" id="{25F7355F-03FD-4D48-B414-CC7D5979F2D8}"/>
              </a:ext>
            </a:extLst>
          </p:cNvPr>
          <p:cNvSpPr>
            <a:spLocks noChangeArrowheads="1"/>
          </p:cNvSpPr>
          <p:nvPr/>
        </p:nvSpPr>
        <p:spPr bwMode="auto">
          <a:xfrm>
            <a:off x="6373432" y="2456891"/>
            <a:ext cx="265192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200" b="1" dirty="0">
                <a:solidFill>
                  <a:srgbClr val="0070C0"/>
                </a:solidFill>
                <a:latin typeface="+mn-lt"/>
                <a:ea typeface="+mn-ea"/>
              </a:rPr>
              <a:t>创建数据表时，各种参数含义：</a:t>
            </a:r>
            <a:endParaRPr lang="en-US" altLang="zh-CN" sz="1200" b="1" dirty="0">
              <a:solidFill>
                <a:srgbClr val="0070C0"/>
              </a:solidFill>
              <a:latin typeface="+mn-lt"/>
              <a:ea typeface="+mn-ea"/>
            </a:endParaRPr>
          </a:p>
          <a:p>
            <a:pPr>
              <a:lnSpc>
                <a:spcPct val="150000"/>
              </a:lnSpc>
            </a:pPr>
            <a:r>
              <a:rPr lang="en-US" altLang="zh-CN" sz="1200" dirty="0">
                <a:latin typeface="+mn-lt"/>
                <a:ea typeface="+mn-ea"/>
              </a:rPr>
              <a:t>        PK</a:t>
            </a:r>
            <a:r>
              <a:rPr lang="zh-CN" altLang="en-US" sz="1200" dirty="0">
                <a:latin typeface="+mn-lt"/>
                <a:ea typeface="+mn-ea"/>
              </a:rPr>
              <a:t>：</a:t>
            </a:r>
            <a:r>
              <a:rPr lang="en-US" altLang="zh-CN" sz="1200" dirty="0">
                <a:latin typeface="+mn-lt"/>
                <a:ea typeface="+mn-ea"/>
              </a:rPr>
              <a:t>Primary key </a:t>
            </a:r>
            <a:r>
              <a:rPr lang="zh-CN" altLang="en-US" sz="1200" dirty="0">
                <a:latin typeface="+mn-lt"/>
                <a:ea typeface="+mn-ea"/>
              </a:rPr>
              <a:t>主键</a:t>
            </a:r>
          </a:p>
          <a:p>
            <a:pPr>
              <a:lnSpc>
                <a:spcPct val="150000"/>
              </a:lnSpc>
            </a:pPr>
            <a:r>
              <a:rPr lang="en-US" altLang="zh-CN" sz="1200" dirty="0">
                <a:latin typeface="+mn-lt"/>
                <a:ea typeface="+mn-ea"/>
              </a:rPr>
              <a:t>        NN</a:t>
            </a:r>
            <a:r>
              <a:rPr lang="zh-CN" altLang="en-US" sz="1200" dirty="0">
                <a:latin typeface="+mn-lt"/>
                <a:ea typeface="+mn-ea"/>
              </a:rPr>
              <a:t>：</a:t>
            </a:r>
            <a:r>
              <a:rPr lang="en-US" altLang="zh-CN" sz="1200" dirty="0">
                <a:latin typeface="+mn-lt"/>
                <a:ea typeface="+mn-ea"/>
              </a:rPr>
              <a:t>Not null </a:t>
            </a:r>
            <a:r>
              <a:rPr lang="zh-CN" altLang="en-US" sz="1200" dirty="0">
                <a:latin typeface="+mn-lt"/>
                <a:ea typeface="+mn-ea"/>
              </a:rPr>
              <a:t>非空</a:t>
            </a:r>
          </a:p>
          <a:p>
            <a:pPr>
              <a:lnSpc>
                <a:spcPct val="150000"/>
              </a:lnSpc>
            </a:pPr>
            <a:r>
              <a:rPr lang="en-US" altLang="zh-CN" sz="1200" dirty="0">
                <a:latin typeface="+mn-lt"/>
                <a:ea typeface="+mn-ea"/>
              </a:rPr>
              <a:t>        UQ</a:t>
            </a:r>
            <a:r>
              <a:rPr lang="zh-CN" altLang="en-US" sz="1200" dirty="0">
                <a:latin typeface="+mn-lt"/>
                <a:ea typeface="+mn-ea"/>
              </a:rPr>
              <a:t>：</a:t>
            </a:r>
            <a:r>
              <a:rPr lang="en-US" altLang="zh-CN" sz="1200" dirty="0">
                <a:latin typeface="+mn-lt"/>
                <a:ea typeface="+mn-ea"/>
              </a:rPr>
              <a:t>Unique </a:t>
            </a:r>
            <a:r>
              <a:rPr lang="zh-CN" altLang="en-US" sz="1200" dirty="0">
                <a:latin typeface="+mn-lt"/>
                <a:ea typeface="+mn-ea"/>
              </a:rPr>
              <a:t>唯一</a:t>
            </a:r>
          </a:p>
          <a:p>
            <a:pPr>
              <a:lnSpc>
                <a:spcPct val="150000"/>
              </a:lnSpc>
            </a:pPr>
            <a:r>
              <a:rPr lang="en-US" altLang="zh-CN" sz="1200" dirty="0">
                <a:latin typeface="+mn-lt"/>
                <a:ea typeface="+mn-ea"/>
              </a:rPr>
              <a:t>        BIN</a:t>
            </a:r>
            <a:r>
              <a:rPr lang="zh-CN" altLang="en-US" sz="1200" dirty="0">
                <a:latin typeface="+mn-lt"/>
                <a:ea typeface="+mn-ea"/>
              </a:rPr>
              <a:t>：</a:t>
            </a:r>
            <a:r>
              <a:rPr lang="en-US" altLang="zh-CN" sz="1200" dirty="0">
                <a:latin typeface="+mn-lt"/>
                <a:ea typeface="+mn-ea"/>
              </a:rPr>
              <a:t>Binary </a:t>
            </a:r>
            <a:r>
              <a:rPr lang="zh-CN" altLang="en-US" sz="1200" dirty="0">
                <a:latin typeface="+mn-lt"/>
                <a:ea typeface="+mn-ea"/>
              </a:rPr>
              <a:t>二进制数</a:t>
            </a:r>
          </a:p>
          <a:p>
            <a:pPr>
              <a:lnSpc>
                <a:spcPct val="150000"/>
              </a:lnSpc>
            </a:pPr>
            <a:r>
              <a:rPr lang="en-US" altLang="zh-CN" sz="1200" dirty="0">
                <a:latin typeface="+mn-lt"/>
                <a:ea typeface="+mn-ea"/>
              </a:rPr>
              <a:t>        UN</a:t>
            </a:r>
            <a:r>
              <a:rPr lang="zh-CN" altLang="en-US" sz="1200" dirty="0">
                <a:latin typeface="+mn-lt"/>
                <a:ea typeface="+mn-ea"/>
              </a:rPr>
              <a:t>：</a:t>
            </a:r>
            <a:r>
              <a:rPr lang="en-US" altLang="zh-CN" sz="1200" dirty="0">
                <a:latin typeface="+mn-lt"/>
                <a:ea typeface="+mn-ea"/>
              </a:rPr>
              <a:t>Unsigned </a:t>
            </a:r>
            <a:r>
              <a:rPr lang="zh-CN" altLang="en-US" sz="1200" dirty="0">
                <a:latin typeface="+mn-lt"/>
                <a:ea typeface="+mn-ea"/>
              </a:rPr>
              <a:t>无符号</a:t>
            </a:r>
          </a:p>
          <a:p>
            <a:pPr>
              <a:lnSpc>
                <a:spcPct val="150000"/>
              </a:lnSpc>
            </a:pPr>
            <a:r>
              <a:rPr lang="en-US" altLang="zh-CN" sz="1200" dirty="0">
                <a:latin typeface="+mn-lt"/>
                <a:ea typeface="+mn-ea"/>
              </a:rPr>
              <a:t>        ZF</a:t>
            </a:r>
            <a:r>
              <a:rPr lang="zh-CN" altLang="en-US" sz="1200" dirty="0">
                <a:latin typeface="+mn-lt"/>
                <a:ea typeface="+mn-ea"/>
              </a:rPr>
              <a:t>：</a:t>
            </a:r>
            <a:r>
              <a:rPr lang="en-US" altLang="zh-CN" sz="1200" dirty="0">
                <a:latin typeface="+mn-lt"/>
                <a:ea typeface="+mn-ea"/>
              </a:rPr>
              <a:t>Zero fill </a:t>
            </a:r>
            <a:r>
              <a:rPr lang="zh-CN" altLang="en-US" sz="1200" dirty="0">
                <a:latin typeface="+mn-lt"/>
                <a:ea typeface="+mn-ea"/>
              </a:rPr>
              <a:t>补零</a:t>
            </a:r>
          </a:p>
          <a:p>
            <a:pPr>
              <a:lnSpc>
                <a:spcPct val="150000"/>
              </a:lnSpc>
            </a:pPr>
            <a:r>
              <a:rPr lang="en-US" altLang="zh-CN" sz="1200" dirty="0">
                <a:latin typeface="+mn-lt"/>
                <a:ea typeface="+mn-ea"/>
              </a:rPr>
              <a:t>        AI</a:t>
            </a:r>
            <a:r>
              <a:rPr lang="zh-CN" altLang="en-US" sz="1200" dirty="0">
                <a:latin typeface="+mn-lt"/>
                <a:ea typeface="+mn-ea"/>
              </a:rPr>
              <a:t>：</a:t>
            </a:r>
            <a:r>
              <a:rPr lang="en-US" altLang="zh-CN" sz="1200" dirty="0" err="1">
                <a:latin typeface="+mn-lt"/>
                <a:ea typeface="+mn-ea"/>
              </a:rPr>
              <a:t>Autoincrement</a:t>
            </a:r>
            <a:r>
              <a:rPr lang="en-US" altLang="zh-CN" sz="1200" dirty="0">
                <a:latin typeface="+mn-lt"/>
                <a:ea typeface="+mn-ea"/>
              </a:rPr>
              <a:t> </a:t>
            </a:r>
            <a:r>
              <a:rPr lang="zh-CN" altLang="en-US" sz="1200" dirty="0">
                <a:latin typeface="+mn-lt"/>
                <a:ea typeface="+mn-ea"/>
              </a:rPr>
              <a:t>自动增量</a:t>
            </a:r>
          </a:p>
        </p:txBody>
      </p:sp>
    </p:spTree>
    <p:extLst>
      <p:ext uri="{BB962C8B-B14F-4D97-AF65-F5344CB8AC3E}">
        <p14:creationId xmlns:p14="http://schemas.microsoft.com/office/powerpoint/2010/main" val="26747541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BC68F72-2704-4BB1-928E-2A85E13D0BBC}"/>
              </a:ext>
            </a:extLst>
          </p:cNvPr>
          <p:cNvSpPr>
            <a:spLocks noGrp="1"/>
          </p:cNvSpPr>
          <p:nvPr>
            <p:ph type="title"/>
          </p:nvPr>
        </p:nvSpPr>
        <p:spPr>
          <a:xfrm>
            <a:off x="1657350" y="154546"/>
            <a:ext cx="5014820" cy="776289"/>
          </a:xfrm>
        </p:spPr>
        <p:txBody>
          <a:bodyPr>
            <a:normAutofit/>
          </a:bodyPr>
          <a:lstStyle/>
          <a:p>
            <a:r>
              <a:rPr lang="en-US" altLang="zh-CN" dirty="0"/>
              <a:t>3.1 </a:t>
            </a:r>
            <a:r>
              <a:rPr lang="zh-CN" altLang="en-US" dirty="0"/>
              <a:t>表的约束</a:t>
            </a:r>
          </a:p>
        </p:txBody>
      </p:sp>
      <p:sp>
        <p:nvSpPr>
          <p:cNvPr id="4" name="矩形 3">
            <a:extLst>
              <a:ext uri="{FF2B5EF4-FFF2-40B4-BE49-F238E27FC236}">
                <a16:creationId xmlns:a16="http://schemas.microsoft.com/office/drawing/2014/main" id="{E8C65894-D040-485D-BD2C-B01DC4E5F7EE}"/>
              </a:ext>
            </a:extLst>
          </p:cNvPr>
          <p:cNvSpPr/>
          <p:nvPr/>
        </p:nvSpPr>
        <p:spPr bwMode="auto">
          <a:xfrm>
            <a:off x="371474" y="2390686"/>
            <a:ext cx="8420833" cy="1449628"/>
          </a:xfrm>
          <a:prstGeom prst="rect">
            <a:avLst/>
          </a:prstGeom>
        </p:spPr>
        <p:txBody>
          <a:bodyPr wrap="square">
            <a:spAutoFit/>
          </a:bodyPr>
          <a:lstStyle/>
          <a:p>
            <a:pPr marL="457200" indent="-457200">
              <a:lnSpc>
                <a:spcPct val="150000"/>
              </a:lnSpc>
              <a:spcBef>
                <a:spcPct val="20000"/>
              </a:spcBef>
              <a:buFont typeface="Wingdings" pitchFamily="2" charset="2"/>
              <a:buChar char="Ø"/>
              <a:defRPr/>
            </a:pPr>
            <a:r>
              <a:rPr lang="zh-CN" altLang="en-US" dirty="0">
                <a:latin typeface="+mn-lt"/>
                <a:ea typeface="+mn-ea"/>
              </a:rPr>
              <a:t>完成示例</a:t>
            </a:r>
            <a:r>
              <a:rPr lang="en-US" altLang="zh-CN" dirty="0">
                <a:latin typeface="+mn-lt"/>
                <a:ea typeface="+mn-ea"/>
              </a:rPr>
              <a:t>1-7</a:t>
            </a:r>
            <a:r>
              <a:rPr lang="zh-CN" altLang="en-US" dirty="0">
                <a:latin typeface="+mn-lt"/>
                <a:ea typeface="+mn-ea"/>
              </a:rPr>
              <a:t>。</a:t>
            </a:r>
            <a:endParaRPr lang="en-US" altLang="zh-CN" dirty="0">
              <a:latin typeface="+mn-lt"/>
              <a:ea typeface="+mn-ea"/>
            </a:endParaRPr>
          </a:p>
          <a:p>
            <a:pPr marL="457200" indent="-457200">
              <a:lnSpc>
                <a:spcPct val="150000"/>
              </a:lnSpc>
              <a:spcBef>
                <a:spcPct val="20000"/>
              </a:spcBef>
              <a:buFont typeface="Wingdings" pitchFamily="2" charset="2"/>
              <a:buChar char="Ø"/>
              <a:defRPr/>
            </a:pPr>
            <a:r>
              <a:rPr lang="zh-CN" altLang="en-US" dirty="0">
                <a:latin typeface="+mn-lt"/>
                <a:ea typeface="+mn-ea"/>
              </a:rPr>
              <a:t>通过</a:t>
            </a:r>
            <a:r>
              <a:rPr lang="en-US" altLang="zh-CN" dirty="0">
                <a:latin typeface="+mn-lt"/>
                <a:ea typeface="+mn-ea"/>
              </a:rPr>
              <a:t>Workbench</a:t>
            </a:r>
            <a:r>
              <a:rPr lang="zh-CN" altLang="en-US" dirty="0">
                <a:latin typeface="+mn-lt"/>
                <a:ea typeface="+mn-ea"/>
              </a:rPr>
              <a:t>将</a:t>
            </a:r>
            <a:r>
              <a:rPr lang="en-US" altLang="zh-CN" dirty="0" err="1">
                <a:latin typeface="+mn-lt"/>
                <a:ea typeface="+mn-ea"/>
              </a:rPr>
              <a:t>purchase.sql</a:t>
            </a:r>
            <a:r>
              <a:rPr lang="zh-CN" altLang="en-US" dirty="0">
                <a:latin typeface="+mn-lt"/>
                <a:ea typeface="+mn-ea"/>
              </a:rPr>
              <a:t>文件导入，新建数据库名为</a:t>
            </a:r>
            <a:r>
              <a:rPr lang="en-US" altLang="zh-CN" dirty="0">
                <a:latin typeface="+mn-lt"/>
                <a:ea typeface="+mn-ea"/>
              </a:rPr>
              <a:t>unit3_db</a:t>
            </a:r>
            <a:r>
              <a:rPr lang="zh-CN" altLang="en-US" dirty="0">
                <a:latin typeface="+mn-lt"/>
                <a:ea typeface="+mn-ea"/>
              </a:rPr>
              <a:t>。基于</a:t>
            </a:r>
            <a:r>
              <a:rPr lang="en-US" altLang="zh-CN" dirty="0">
                <a:latin typeface="+mn-lt"/>
                <a:ea typeface="+mn-ea"/>
              </a:rPr>
              <a:t>unit3_db</a:t>
            </a:r>
            <a:r>
              <a:rPr lang="zh-CN" altLang="en-US" dirty="0">
                <a:latin typeface="+mn-lt"/>
                <a:ea typeface="+mn-ea"/>
              </a:rPr>
              <a:t>数据库，参考下表中属性设置数据表的约束。</a:t>
            </a:r>
          </a:p>
        </p:txBody>
      </p:sp>
      <p:cxnSp>
        <p:nvCxnSpPr>
          <p:cNvPr id="5" name="直接连接符 4">
            <a:extLst>
              <a:ext uri="{FF2B5EF4-FFF2-40B4-BE49-F238E27FC236}">
                <a16:creationId xmlns:a16="http://schemas.microsoft.com/office/drawing/2014/main" id="{B2811BC4-9157-43E4-B06C-9F54B3CEA8A0}"/>
              </a:ext>
            </a:extLst>
          </p:cNvPr>
          <p:cNvCxnSpPr/>
          <p:nvPr/>
        </p:nvCxnSpPr>
        <p:spPr bwMode="auto">
          <a:xfrm>
            <a:off x="371475" y="1956816"/>
            <a:ext cx="2232025" cy="0"/>
          </a:xfrm>
          <a:prstGeom prst="line">
            <a:avLst/>
          </a:prstGeom>
          <a:ln w="19050">
            <a:gradFill flip="none" rotWithShape="1">
              <a:gsLst>
                <a:gs pos="100000">
                  <a:schemeClr val="tx1">
                    <a:lumMod val="95000"/>
                    <a:lumOff val="5000"/>
                  </a:schemeClr>
                </a:gs>
                <a:gs pos="20000">
                  <a:schemeClr val="bg1">
                    <a:lumMod val="75000"/>
                  </a:schemeClr>
                </a:gs>
                <a:gs pos="0">
                  <a:schemeClr val="bg1"/>
                </a:gs>
              </a:gsLst>
              <a:path path="circle">
                <a:fillToRect l="100000" t="100000"/>
              </a:path>
              <a:tileRect r="-100000" b="-100000"/>
            </a:gradFill>
            <a:prstDash val="solid"/>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6" name="组合 17">
            <a:extLst>
              <a:ext uri="{FF2B5EF4-FFF2-40B4-BE49-F238E27FC236}">
                <a16:creationId xmlns:a16="http://schemas.microsoft.com/office/drawing/2014/main" id="{7A38A974-3660-48CC-8661-AD7FBABED1F5}"/>
              </a:ext>
            </a:extLst>
          </p:cNvPr>
          <p:cNvGrpSpPr>
            <a:grpSpLocks/>
          </p:cNvGrpSpPr>
          <p:nvPr/>
        </p:nvGrpSpPr>
        <p:grpSpPr bwMode="auto">
          <a:xfrm>
            <a:off x="371475" y="1273175"/>
            <a:ext cx="2232025" cy="503238"/>
            <a:chOff x="6444208" y="1011134"/>
            <a:chExt cx="2232248" cy="504056"/>
          </a:xfrm>
          <a:solidFill>
            <a:srgbClr val="F29111"/>
          </a:solidFill>
        </p:grpSpPr>
        <p:grpSp>
          <p:nvGrpSpPr>
            <p:cNvPr id="7" name="组合 18">
              <a:extLst>
                <a:ext uri="{FF2B5EF4-FFF2-40B4-BE49-F238E27FC236}">
                  <a16:creationId xmlns:a16="http://schemas.microsoft.com/office/drawing/2014/main" id="{B4514F97-C42B-4EE1-B057-968961B00E8B}"/>
                </a:ext>
              </a:extLst>
            </p:cNvPr>
            <p:cNvGrpSpPr>
              <a:grpSpLocks/>
            </p:cNvGrpSpPr>
            <p:nvPr/>
          </p:nvGrpSpPr>
          <p:grpSpPr bwMode="auto">
            <a:xfrm>
              <a:off x="6444208" y="1011134"/>
              <a:ext cx="2232248" cy="504056"/>
              <a:chOff x="1547664" y="2780928"/>
              <a:chExt cx="2232248" cy="504056"/>
            </a:xfrm>
            <a:grpFill/>
          </p:grpSpPr>
          <p:sp>
            <p:nvSpPr>
              <p:cNvPr id="9" name="椭圆 8">
                <a:extLst>
                  <a:ext uri="{FF2B5EF4-FFF2-40B4-BE49-F238E27FC236}">
                    <a16:creationId xmlns:a16="http://schemas.microsoft.com/office/drawing/2014/main" id="{E723E7A1-9D45-4B9F-BC71-6F585E8BA066}"/>
                  </a:ext>
                </a:extLst>
              </p:cNvPr>
              <p:cNvSpPr/>
              <p:nvPr/>
            </p:nvSpPr>
            <p:spPr>
              <a:xfrm>
                <a:off x="1547664" y="2780928"/>
                <a:ext cx="503288" cy="504056"/>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黑体" panose="02010609060101010101" pitchFamily="49" charset="-122"/>
                    <a:ea typeface="黑体" panose="02010609060101010101" pitchFamily="49" charset="-122"/>
                  </a:rPr>
                  <a:t>课</a:t>
                </a:r>
              </a:p>
            </p:txBody>
          </p:sp>
          <p:sp>
            <p:nvSpPr>
              <p:cNvPr id="10" name="椭圆 9">
                <a:extLst>
                  <a:ext uri="{FF2B5EF4-FFF2-40B4-BE49-F238E27FC236}">
                    <a16:creationId xmlns:a16="http://schemas.microsoft.com/office/drawing/2014/main" id="{3C244ACB-E957-4BA0-BD34-9151F1479EB0}"/>
                  </a:ext>
                </a:extLst>
              </p:cNvPr>
              <p:cNvSpPr/>
              <p:nvPr/>
            </p:nvSpPr>
            <p:spPr>
              <a:xfrm>
                <a:off x="2123985" y="2780928"/>
                <a:ext cx="503287" cy="504056"/>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黑体" panose="02010609060101010101" pitchFamily="49" charset="-122"/>
                    <a:ea typeface="黑体" panose="02010609060101010101" pitchFamily="49" charset="-122"/>
                  </a:rPr>
                  <a:t>堂</a:t>
                </a:r>
              </a:p>
            </p:txBody>
          </p:sp>
          <p:sp>
            <p:nvSpPr>
              <p:cNvPr id="11" name="椭圆 10">
                <a:extLst>
                  <a:ext uri="{FF2B5EF4-FFF2-40B4-BE49-F238E27FC236}">
                    <a16:creationId xmlns:a16="http://schemas.microsoft.com/office/drawing/2014/main" id="{611432E4-C259-4401-A542-3FCAEC74048B}"/>
                  </a:ext>
                </a:extLst>
              </p:cNvPr>
              <p:cNvSpPr/>
              <p:nvPr/>
            </p:nvSpPr>
            <p:spPr>
              <a:xfrm>
                <a:off x="2700304" y="2780928"/>
                <a:ext cx="503288" cy="504056"/>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黑体" panose="02010609060101010101" pitchFamily="49" charset="-122"/>
                    <a:ea typeface="黑体" panose="02010609060101010101" pitchFamily="49" charset="-122"/>
                  </a:rPr>
                  <a:t>练</a:t>
                </a:r>
              </a:p>
            </p:txBody>
          </p:sp>
          <p:sp>
            <p:nvSpPr>
              <p:cNvPr id="12" name="椭圆 11">
                <a:extLst>
                  <a:ext uri="{FF2B5EF4-FFF2-40B4-BE49-F238E27FC236}">
                    <a16:creationId xmlns:a16="http://schemas.microsoft.com/office/drawing/2014/main" id="{818DDE18-3CAA-4C86-A1CA-18C9D72B5F62}"/>
                  </a:ext>
                </a:extLst>
              </p:cNvPr>
              <p:cNvSpPr/>
              <p:nvPr/>
            </p:nvSpPr>
            <p:spPr>
              <a:xfrm>
                <a:off x="3276625" y="2780928"/>
                <a:ext cx="503287" cy="504056"/>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黑体" panose="02010609060101010101" pitchFamily="49" charset="-122"/>
                    <a:ea typeface="黑体" panose="02010609060101010101" pitchFamily="49" charset="-122"/>
                  </a:rPr>
                  <a:t>习</a:t>
                </a:r>
              </a:p>
            </p:txBody>
          </p:sp>
        </p:grpSp>
        <p:cxnSp>
          <p:nvCxnSpPr>
            <p:cNvPr id="8" name="直接连接符 7">
              <a:extLst>
                <a:ext uri="{FF2B5EF4-FFF2-40B4-BE49-F238E27FC236}">
                  <a16:creationId xmlns:a16="http://schemas.microsoft.com/office/drawing/2014/main" id="{55A624DD-4D4D-4C0E-9A16-EB6858F861F7}"/>
                </a:ext>
              </a:extLst>
            </p:cNvPr>
            <p:cNvCxnSpPr/>
            <p:nvPr/>
          </p:nvCxnSpPr>
          <p:spPr>
            <a:xfrm>
              <a:off x="6444208" y="1695886"/>
              <a:ext cx="2232248" cy="0"/>
            </a:xfrm>
            <a:prstGeom prst="line">
              <a:avLst/>
            </a:prstGeom>
            <a:grpFill/>
            <a:ln w="19050">
              <a:gradFill flip="none" rotWithShape="1">
                <a:gsLst>
                  <a:gs pos="100000">
                    <a:srgbClr val="F29111"/>
                  </a:gs>
                  <a:gs pos="20000">
                    <a:schemeClr val="bg1">
                      <a:lumMod val="75000"/>
                    </a:schemeClr>
                  </a:gs>
                  <a:gs pos="0">
                    <a:schemeClr val="bg1"/>
                  </a:gs>
                </a:gsLst>
                <a:path path="circle">
                  <a:fillToRect l="100000" t="100000"/>
                </a:path>
                <a:tileRect r="-100000" b="-100000"/>
              </a:gradFill>
              <a:prstDash val="solid"/>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pic>
        <p:nvPicPr>
          <p:cNvPr id="14" name="Picture 2">
            <a:extLst>
              <a:ext uri="{FF2B5EF4-FFF2-40B4-BE49-F238E27FC236}">
                <a16:creationId xmlns:a16="http://schemas.microsoft.com/office/drawing/2014/main" id="{63BF455D-FE20-4B99-8A31-1F7632C793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3350" y="3938786"/>
            <a:ext cx="3827327" cy="2384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290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221F27D5-F02A-4B86-9CEC-C38D806F0968}"/>
              </a:ext>
            </a:extLst>
          </p:cNvPr>
          <p:cNvSpPr>
            <a:spLocks noGrp="1"/>
          </p:cNvSpPr>
          <p:nvPr>
            <p:ph type="title"/>
          </p:nvPr>
        </p:nvSpPr>
        <p:spPr bwMode="auto">
          <a:xfrm>
            <a:off x="1657350" y="153988"/>
            <a:ext cx="4716463" cy="776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zh-CN" altLang="en-US" b="1"/>
              <a:t>知识架构</a:t>
            </a:r>
            <a:endParaRPr lang="zh-CN" altLang="en-US"/>
          </a:p>
        </p:txBody>
      </p:sp>
      <p:sp>
        <p:nvSpPr>
          <p:cNvPr id="3" name="AutoShape 208">
            <a:extLst>
              <a:ext uri="{FF2B5EF4-FFF2-40B4-BE49-F238E27FC236}">
                <a16:creationId xmlns:a16="http://schemas.microsoft.com/office/drawing/2014/main" id="{D0B2B4B6-CF98-4A08-A984-F7DDC2761A37}"/>
              </a:ext>
            </a:extLst>
          </p:cNvPr>
          <p:cNvSpPr>
            <a:spLocks noChangeArrowheads="1"/>
          </p:cNvSpPr>
          <p:nvPr/>
        </p:nvSpPr>
        <p:spPr bwMode="auto">
          <a:xfrm>
            <a:off x="2670175" y="1452563"/>
            <a:ext cx="5976938" cy="850900"/>
          </a:xfrm>
          <a:prstGeom prst="roundRect">
            <a:avLst>
              <a:gd name="adj" fmla="val 17352"/>
            </a:avLst>
          </a:prstGeom>
          <a:solidFill>
            <a:srgbClr val="FFFFFF"/>
          </a:solidFill>
          <a:ln w="19050" algn="ctr">
            <a:solidFill>
              <a:srgbClr val="FFFFFF">
                <a:lumMod val="95000"/>
              </a:srgb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4" name="TextBox 154">
            <a:extLst>
              <a:ext uri="{FF2B5EF4-FFF2-40B4-BE49-F238E27FC236}">
                <a16:creationId xmlns:a16="http://schemas.microsoft.com/office/drawing/2014/main" id="{D92884B8-D693-4383-A593-CDC73FDF1045}"/>
              </a:ext>
            </a:extLst>
          </p:cNvPr>
          <p:cNvSpPr txBox="1">
            <a:spLocks noChangeArrowheads="1"/>
          </p:cNvSpPr>
          <p:nvPr/>
        </p:nvSpPr>
        <p:spPr bwMode="auto">
          <a:xfrm>
            <a:off x="3192463" y="1635125"/>
            <a:ext cx="5432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fontAlgn="auto">
              <a:spcBef>
                <a:spcPts val="0"/>
              </a:spcBef>
              <a:spcAft>
                <a:spcPts val="0"/>
              </a:spcAft>
              <a:defRPr/>
            </a:pPr>
            <a:r>
              <a:rPr lang="en-US" altLang="zh-CN" sz="2800" b="1" kern="0" dirty="0">
                <a:solidFill>
                  <a:srgbClr val="1369B2"/>
                </a:solidFill>
              </a:rPr>
              <a:t>3.2 </a:t>
            </a:r>
            <a:r>
              <a:rPr lang="zh-CN" altLang="en-US" sz="2800" b="1" kern="0" dirty="0">
                <a:solidFill>
                  <a:srgbClr val="1369B2"/>
                </a:solidFill>
              </a:rPr>
              <a:t>自动增长</a:t>
            </a:r>
            <a:endParaRPr lang="zh-CN" altLang="en-US" sz="2800" b="1" kern="0" dirty="0">
              <a:solidFill>
                <a:srgbClr val="1369B2"/>
              </a:solidFill>
              <a:latin typeface="微软雅黑" pitchFamily="34" charset="-122"/>
              <a:ea typeface="微软雅黑" pitchFamily="34" charset="-122"/>
            </a:endParaRPr>
          </a:p>
        </p:txBody>
      </p:sp>
      <p:sp>
        <p:nvSpPr>
          <p:cNvPr id="5" name="AutoShape 132">
            <a:extLst>
              <a:ext uri="{FF2B5EF4-FFF2-40B4-BE49-F238E27FC236}">
                <a16:creationId xmlns:a16="http://schemas.microsoft.com/office/drawing/2014/main" id="{11105DED-659C-44FF-9931-CD39A5A45FBE}"/>
              </a:ext>
            </a:extLst>
          </p:cNvPr>
          <p:cNvSpPr>
            <a:spLocks noChangeArrowheads="1"/>
          </p:cNvSpPr>
          <p:nvPr/>
        </p:nvSpPr>
        <p:spPr bwMode="auto">
          <a:xfrm>
            <a:off x="392113" y="1161474"/>
            <a:ext cx="2016125" cy="5178435"/>
          </a:xfrm>
          <a:prstGeom prst="upArrow">
            <a:avLst>
              <a:gd name="adj1" fmla="val 66296"/>
              <a:gd name="adj2" fmla="val 58426"/>
            </a:avLst>
          </a:prstGeom>
          <a:gradFill flip="none" rotWithShape="1">
            <a:gsLst>
              <a:gs pos="0">
                <a:srgbClr val="CFDEF3">
                  <a:lumMod val="90000"/>
                </a:srgbClr>
              </a:gs>
              <a:gs pos="100000">
                <a:srgbClr val="764718">
                  <a:alpha val="0"/>
                </a:srgbClr>
              </a:gs>
            </a:gsLst>
            <a:path path="circle">
              <a:fillToRect l="100000" b="100000"/>
            </a:path>
            <a:tileRect t="-100000" r="-100000"/>
          </a:gradFill>
          <a:ln>
            <a:noFill/>
          </a:ln>
        </p:spPr>
        <p:txBody>
          <a:bodyPr wrap="none" anchor="ctr"/>
          <a:lstStyle/>
          <a:p>
            <a:pPr fontAlgn="auto" latinLnBrk="1">
              <a:spcBef>
                <a:spcPts val="0"/>
              </a:spcBef>
              <a:spcAft>
                <a:spcPts val="0"/>
              </a:spcAft>
              <a:defRPr/>
            </a:pPr>
            <a:endParaRPr kumimoji="1" lang="ko-KR" altLang="en-US" sz="1000"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pic>
        <p:nvPicPr>
          <p:cNvPr id="8200" name="Picture 3">
            <a:hlinkClick r:id="rId2" action="ppaction://hlinksldjump"/>
            <a:extLst>
              <a:ext uri="{FF2B5EF4-FFF2-40B4-BE49-F238E27FC236}">
                <a16:creationId xmlns:a16="http://schemas.microsoft.com/office/drawing/2014/main" id="{CC1A7E0C-AB2F-4696-A61C-567A0ED478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963" y="1593850"/>
            <a:ext cx="16224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任意多边形 6">
            <a:extLst>
              <a:ext uri="{FF2B5EF4-FFF2-40B4-BE49-F238E27FC236}">
                <a16:creationId xmlns:a16="http://schemas.microsoft.com/office/drawing/2014/main" id="{4BFACA22-8D97-4788-96EC-4ECFDA33640D}"/>
              </a:ext>
            </a:extLst>
          </p:cNvPr>
          <p:cNvSpPr/>
          <p:nvPr/>
        </p:nvSpPr>
        <p:spPr>
          <a:xfrm>
            <a:off x="2759075" y="2492375"/>
            <a:ext cx="5400675" cy="541338"/>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eaLnBrk="1" fontAlgn="auto" hangingPunct="1">
              <a:lnSpc>
                <a:spcPct val="90000"/>
              </a:lnSpc>
              <a:spcBef>
                <a:spcPts val="0"/>
              </a:spcBef>
              <a:spcAft>
                <a:spcPct val="35000"/>
              </a:spcAft>
              <a:defRPr/>
            </a:pPr>
            <a:endParaRPr lang="zh-CN" altLang="en-US" sz="1200" kern="0">
              <a:solidFill>
                <a:srgbClr val="FFFFFF"/>
              </a:solidFill>
              <a:latin typeface="Arial"/>
              <a:ea typeface="宋体"/>
            </a:endParaRPr>
          </a:p>
        </p:txBody>
      </p:sp>
      <p:sp>
        <p:nvSpPr>
          <p:cNvPr id="8202" name="椭圆 7">
            <a:extLst>
              <a:ext uri="{FF2B5EF4-FFF2-40B4-BE49-F238E27FC236}">
                <a16:creationId xmlns:a16="http://schemas.microsoft.com/office/drawing/2014/main" id="{D40E2B2F-4840-4DF4-8117-187A7048571A}"/>
              </a:ext>
            </a:extLst>
          </p:cNvPr>
          <p:cNvSpPr>
            <a:spLocks noChangeArrowheads="1"/>
          </p:cNvSpPr>
          <p:nvPr/>
        </p:nvSpPr>
        <p:spPr bwMode="auto">
          <a:xfrm>
            <a:off x="1116013" y="2492375"/>
            <a:ext cx="539750" cy="541338"/>
          </a:xfrm>
          <a:prstGeom prst="ellipse">
            <a:avLst/>
          </a:prstGeom>
          <a:solidFill>
            <a:srgbClr val="E9EFF9"/>
          </a:solidFill>
          <a:ln w="25400" algn="ctr">
            <a:solidFill>
              <a:srgbClr val="FFFFFF"/>
            </a:solidFill>
            <a:round/>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t>1</a:t>
            </a:r>
            <a:endParaRPr lang="zh-CN" altLang="en-US" sz="2400" b="1"/>
          </a:p>
        </p:txBody>
      </p:sp>
      <p:sp>
        <p:nvSpPr>
          <p:cNvPr id="9" name="Line 188">
            <a:extLst>
              <a:ext uri="{FF2B5EF4-FFF2-40B4-BE49-F238E27FC236}">
                <a16:creationId xmlns:a16="http://schemas.microsoft.com/office/drawing/2014/main" id="{F6741632-DFFC-4DD8-B152-51443A6F8AC6}"/>
              </a:ext>
            </a:extLst>
          </p:cNvPr>
          <p:cNvSpPr>
            <a:spLocks noChangeShapeType="1"/>
          </p:cNvSpPr>
          <p:nvPr/>
        </p:nvSpPr>
        <p:spPr bwMode="auto">
          <a:xfrm flipH="1">
            <a:off x="1695450" y="2762250"/>
            <a:ext cx="1295400" cy="0"/>
          </a:xfrm>
          <a:prstGeom prst="line">
            <a:avLst/>
          </a:prstGeom>
          <a:noFill/>
          <a:ln w="31750" cap="rnd">
            <a:solidFill>
              <a:srgbClr val="FFFFFF">
                <a:lumMod val="50000"/>
              </a:srgbClr>
            </a:solidFill>
            <a:prstDash val="sysDot"/>
            <a:round/>
            <a:headEnd type="oval" w="med" len="med"/>
            <a:tailEnd/>
          </a:ln>
          <a:extLst>
            <a:ext uri="{909E8E84-426E-40DD-AFC4-6F175D3DCCD1}">
              <a14:hiddenFill xmlns:a14="http://schemas.microsoft.com/office/drawing/2010/main">
                <a:noFill/>
              </a14:hiddenFill>
            </a:ext>
          </a:extLst>
        </p:spPr>
        <p:txBody>
          <a:bodyPr/>
          <a:lstStyle/>
          <a:p>
            <a:pPr fontAlgn="auto" latinLnBrk="1">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204" name="TextBox 218">
            <a:extLst>
              <a:ext uri="{FF2B5EF4-FFF2-40B4-BE49-F238E27FC236}">
                <a16:creationId xmlns:a16="http://schemas.microsoft.com/office/drawing/2014/main" id="{3B443E97-863D-4731-BE57-5ECF9A47DA35}"/>
              </a:ext>
            </a:extLst>
          </p:cNvPr>
          <p:cNvSpPr txBox="1">
            <a:spLocks noChangeArrowheads="1"/>
          </p:cNvSpPr>
          <p:nvPr/>
        </p:nvSpPr>
        <p:spPr bwMode="auto">
          <a:xfrm>
            <a:off x="3063875" y="2608263"/>
            <a:ext cx="50958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solidFill>
                  <a:srgbClr val="000000"/>
                </a:solidFill>
                <a:latin typeface="微软雅黑" panose="020B0503020204020204" pitchFamily="34" charset="-122"/>
                <a:ea typeface="微软雅黑" panose="020B0503020204020204" pitchFamily="34" charset="-122"/>
              </a:rPr>
              <a:t>自动增长</a:t>
            </a:r>
          </a:p>
        </p:txBody>
      </p:sp>
    </p:spTree>
    <p:extLst>
      <p:ext uri="{BB962C8B-B14F-4D97-AF65-F5344CB8AC3E}">
        <p14:creationId xmlns:p14="http://schemas.microsoft.com/office/powerpoint/2010/main" val="3701807659"/>
      </p:ext>
    </p:extLst>
  </p:cSld>
  <p:clrMapOvr>
    <a:masterClrMapping/>
  </p:clrMapOvr>
  <p:transition spd="slow"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E8DB59-3E9C-4ABB-9BC6-42E313426B24}"/>
              </a:ext>
            </a:extLst>
          </p:cNvPr>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algn="l">
              <a:defRPr/>
            </a:pPr>
            <a:r>
              <a:rPr lang="en-US" altLang="zh-CN" dirty="0">
                <a:latin typeface="+mn-lt"/>
                <a:cs typeface="Times New Roman" pitchFamily="18" charset="0"/>
              </a:rPr>
              <a:t>3.2 </a:t>
            </a:r>
            <a:r>
              <a:rPr lang="zh-CN" altLang="en-US" dirty="0">
                <a:latin typeface="+mn-lt"/>
                <a:cs typeface="Times New Roman" pitchFamily="18" charset="0"/>
              </a:rPr>
              <a:t>自动增长</a:t>
            </a:r>
          </a:p>
        </p:txBody>
      </p:sp>
      <p:grpSp>
        <p:nvGrpSpPr>
          <p:cNvPr id="6" name="组合 5">
            <a:extLst>
              <a:ext uri="{FF2B5EF4-FFF2-40B4-BE49-F238E27FC236}">
                <a16:creationId xmlns:a16="http://schemas.microsoft.com/office/drawing/2014/main" id="{89826448-3E7B-480A-94A7-BF39C0AC8275}"/>
              </a:ext>
            </a:extLst>
          </p:cNvPr>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7" name="矩形 6">
              <a:extLst>
                <a:ext uri="{FF2B5EF4-FFF2-40B4-BE49-F238E27FC236}">
                  <a16:creationId xmlns:a16="http://schemas.microsoft.com/office/drawing/2014/main" id="{08C4E738-070A-42E3-BAFA-1F1C45D895EB}"/>
                </a:ext>
              </a:extLst>
            </p:cNvPr>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Times New Roman" panose="02020603050405020304" pitchFamily="18" charset="0"/>
                <a:cs typeface="Times New Roman" panose="02020603050405020304" pitchFamily="18" charset="0"/>
              </a:endParaRPr>
            </a:p>
          </p:txBody>
        </p:sp>
        <p:sp>
          <p:nvSpPr>
            <p:cNvPr id="8" name="TextBox 5">
              <a:extLst>
                <a:ext uri="{FF2B5EF4-FFF2-40B4-BE49-F238E27FC236}">
                  <a16:creationId xmlns:a16="http://schemas.microsoft.com/office/drawing/2014/main" id="{7FC2CC74-E16E-49E3-A2A8-C671F93F0D7A}"/>
                </a:ext>
              </a:extLst>
            </p:cNvPr>
            <p:cNvSpPr txBox="1"/>
            <p:nvPr/>
          </p:nvSpPr>
          <p:spPr>
            <a:xfrm>
              <a:off x="-16824" y="1296057"/>
              <a:ext cx="385042" cy="523220"/>
            </a:xfrm>
            <a:prstGeom prst="rect">
              <a:avLst/>
            </a:prstGeom>
            <a:noFill/>
          </p:spPr>
          <p:txBody>
            <a:bodyPr wrap="none">
              <a:spAutoFit/>
            </a:bodyPr>
            <a:lstStyle/>
            <a:p>
              <a:pPr>
                <a:defRPr/>
              </a:pPr>
              <a:r>
                <a:rPr lang="en-US" altLang="zh-CN" sz="2800" dirty="0">
                  <a:solidFill>
                    <a:schemeClr val="bg1"/>
                  </a:solidFill>
                  <a:cs typeface="Arial" panose="020B0604020202020204" pitchFamily="34" charset="0"/>
                </a:rPr>
                <a:t>1</a:t>
              </a:r>
              <a:endParaRPr lang="zh-CN" altLang="en-US" sz="2800" dirty="0">
                <a:solidFill>
                  <a:schemeClr val="bg1"/>
                </a:solidFill>
                <a:cs typeface="Arial" panose="020B0604020202020204" pitchFamily="34" charset="0"/>
              </a:endParaRPr>
            </a:p>
          </p:txBody>
        </p:sp>
      </p:grpSp>
      <p:sp>
        <p:nvSpPr>
          <p:cNvPr id="9" name="TextBox 6">
            <a:extLst>
              <a:ext uri="{FF2B5EF4-FFF2-40B4-BE49-F238E27FC236}">
                <a16:creationId xmlns:a16="http://schemas.microsoft.com/office/drawing/2014/main" id="{435DE89F-D11F-4D09-9674-48283CE18294}"/>
              </a:ext>
            </a:extLst>
          </p:cNvPr>
          <p:cNvSpPr txBox="1"/>
          <p:nvPr/>
        </p:nvSpPr>
        <p:spPr>
          <a:xfrm>
            <a:off x="427038" y="1493838"/>
            <a:ext cx="4703762" cy="400050"/>
          </a:xfrm>
          <a:prstGeom prst="rect">
            <a:avLst/>
          </a:prstGeom>
          <a:noFill/>
        </p:spPr>
        <p:txBody>
          <a:bodyPr>
            <a:spAutoFit/>
          </a:bodyPr>
          <a:lstStyle/>
          <a:p>
            <a:pPr>
              <a:defRPr/>
            </a:pPr>
            <a:r>
              <a:rPr lang="zh-CN" altLang="en-US" sz="2000" b="1" dirty="0">
                <a:solidFill>
                  <a:schemeClr val="tx1">
                    <a:lumMod val="50000"/>
                    <a:lumOff val="50000"/>
                  </a:schemeClr>
                </a:solidFill>
                <a:latin typeface="Times New Roman" panose="02020603050405020304" pitchFamily="18" charset="0"/>
                <a:ea typeface="微软雅黑" pitchFamily="34" charset="-122"/>
                <a:cs typeface="Times New Roman" panose="02020603050405020304" pitchFamily="18" charset="0"/>
              </a:rPr>
              <a:t>自动增长</a:t>
            </a:r>
            <a:endParaRPr lang="zh-CN" altLang="en-US" dirty="0">
              <a:latin typeface="Times New Roman" panose="02020603050405020304" pitchFamily="18" charset="0"/>
              <a:cs typeface="Times New Roman" panose="02020603050405020304" pitchFamily="18" charset="0"/>
            </a:endParaRPr>
          </a:p>
        </p:txBody>
      </p:sp>
      <p:sp>
        <p:nvSpPr>
          <p:cNvPr id="10" name="矩形 7">
            <a:extLst>
              <a:ext uri="{FF2B5EF4-FFF2-40B4-BE49-F238E27FC236}">
                <a16:creationId xmlns:a16="http://schemas.microsoft.com/office/drawing/2014/main" id="{7CB90C79-AEC3-459C-9C02-D5195C61D391}"/>
              </a:ext>
            </a:extLst>
          </p:cNvPr>
          <p:cNvSpPr>
            <a:spLocks noChangeArrowheads="1"/>
          </p:cNvSpPr>
          <p:nvPr/>
        </p:nvSpPr>
        <p:spPr bwMode="auto">
          <a:xfrm>
            <a:off x="747713" y="2089150"/>
            <a:ext cx="7683768"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lnSpc>
                <a:spcPct val="150000"/>
              </a:lnSpc>
              <a:buFont typeface="Wingdings" panose="05000000000000000000" pitchFamily="2" charset="2"/>
              <a:buChar char="Ø"/>
            </a:pPr>
            <a:r>
              <a:rPr lang="zh-CN" altLang="en-US" dirty="0"/>
              <a:t>在数据表中，若想为表中插入的新记录</a:t>
            </a:r>
            <a:r>
              <a:rPr lang="zh-CN" altLang="en-US" dirty="0">
                <a:solidFill>
                  <a:srgbClr val="FF0000"/>
                </a:solidFill>
              </a:rPr>
              <a:t>自动生成唯一</a:t>
            </a:r>
            <a:r>
              <a:rPr lang="zh-CN" altLang="en-US" dirty="0"/>
              <a:t>的</a:t>
            </a:r>
            <a:r>
              <a:rPr lang="en-US" altLang="zh-CN" dirty="0"/>
              <a:t>ID</a:t>
            </a:r>
            <a:r>
              <a:rPr lang="zh-CN" altLang="en-US" dirty="0"/>
              <a:t>，可以使用</a:t>
            </a:r>
            <a:r>
              <a:rPr lang="en-US" altLang="zh-CN" dirty="0"/>
              <a:t>AUTO_INCREMENT</a:t>
            </a:r>
            <a:r>
              <a:rPr lang="zh-CN" altLang="en-US" dirty="0"/>
              <a:t>约束来实现。</a:t>
            </a:r>
          </a:p>
          <a:p>
            <a:pPr marL="285750" indent="-285750">
              <a:lnSpc>
                <a:spcPct val="150000"/>
              </a:lnSpc>
              <a:buFont typeface="Wingdings" panose="05000000000000000000" pitchFamily="2" charset="2"/>
              <a:buChar char="Ø"/>
            </a:pPr>
            <a:r>
              <a:rPr lang="en-US" altLang="zh-CN" dirty="0"/>
              <a:t>AUTO_INCREMENT</a:t>
            </a:r>
            <a:r>
              <a:rPr lang="zh-CN" altLang="en-US" dirty="0"/>
              <a:t>约束的字段可以是任何</a:t>
            </a:r>
            <a:r>
              <a:rPr lang="zh-CN" altLang="en-US" b="1" dirty="0">
                <a:solidFill>
                  <a:srgbClr val="FF0000"/>
                </a:solidFill>
              </a:rPr>
              <a:t>整数</a:t>
            </a:r>
            <a:r>
              <a:rPr lang="zh-CN" altLang="en-US" dirty="0"/>
              <a:t>类型（必须是整数类型），默认情况下，该字段的值是</a:t>
            </a:r>
            <a:r>
              <a:rPr lang="zh-CN" altLang="en-US" dirty="0">
                <a:solidFill>
                  <a:srgbClr val="FF0000"/>
                </a:solidFill>
              </a:rPr>
              <a:t>从</a:t>
            </a:r>
            <a:r>
              <a:rPr lang="en-US" altLang="zh-CN" dirty="0">
                <a:solidFill>
                  <a:srgbClr val="FF0000"/>
                </a:solidFill>
              </a:rPr>
              <a:t>1</a:t>
            </a:r>
            <a:r>
              <a:rPr lang="zh-CN" altLang="en-US" dirty="0">
                <a:solidFill>
                  <a:srgbClr val="FF0000"/>
                </a:solidFill>
              </a:rPr>
              <a:t>开始</a:t>
            </a:r>
            <a:r>
              <a:rPr lang="zh-CN" altLang="en-US" dirty="0"/>
              <a:t>自增，每次加</a:t>
            </a:r>
            <a:r>
              <a:rPr lang="en-US" altLang="zh-CN" dirty="0"/>
              <a:t>1</a:t>
            </a:r>
            <a:r>
              <a:rPr lang="zh-CN" altLang="en-US" dirty="0"/>
              <a:t>。</a:t>
            </a:r>
            <a:endParaRPr lang="en-US" altLang="zh-CN" dirty="0"/>
          </a:p>
          <a:p>
            <a:pPr>
              <a:lnSpc>
                <a:spcPct val="150000"/>
              </a:lnSpc>
            </a:pPr>
            <a:r>
              <a:rPr lang="en-US" altLang="zh-CN" dirty="0"/>
              <a:t>    - </a:t>
            </a:r>
            <a:r>
              <a:rPr lang="zh-CN" altLang="zh-CN" dirty="0"/>
              <a:t>一个表中</a:t>
            </a:r>
            <a:r>
              <a:rPr lang="zh-CN" altLang="zh-CN" dirty="0">
                <a:solidFill>
                  <a:srgbClr val="FF0000"/>
                </a:solidFill>
              </a:rPr>
              <a:t>只能有</a:t>
            </a:r>
            <a:r>
              <a:rPr lang="zh-CN" altLang="zh-CN" b="1" dirty="0">
                <a:solidFill>
                  <a:srgbClr val="FF0000"/>
                </a:solidFill>
              </a:rPr>
              <a:t>一个</a:t>
            </a:r>
            <a:r>
              <a:rPr lang="zh-CN" altLang="zh-CN" dirty="0"/>
              <a:t>自动增长字段</a:t>
            </a:r>
            <a:r>
              <a:rPr lang="zh-CN" altLang="en-US" dirty="0"/>
              <a:t>；</a:t>
            </a:r>
            <a:endParaRPr lang="en-US" altLang="zh-CN" dirty="0"/>
          </a:p>
          <a:p>
            <a:pPr>
              <a:lnSpc>
                <a:spcPct val="150000"/>
              </a:lnSpc>
            </a:pPr>
            <a:r>
              <a:rPr lang="en-US" altLang="zh-CN" dirty="0"/>
              <a:t>    - </a:t>
            </a:r>
            <a:r>
              <a:rPr lang="zh-CN" altLang="zh-CN" dirty="0"/>
              <a:t>必须定义为键，如</a:t>
            </a:r>
            <a:r>
              <a:rPr lang="en-US" altLang="zh-CN" dirty="0"/>
              <a:t>UNIQUE KEY</a:t>
            </a:r>
            <a:r>
              <a:rPr lang="zh-CN" altLang="zh-CN" dirty="0"/>
              <a:t>、</a:t>
            </a:r>
            <a:r>
              <a:rPr lang="en-US" altLang="zh-CN" dirty="0"/>
              <a:t>PRIMARY KEY</a:t>
            </a:r>
          </a:p>
          <a:p>
            <a:pPr>
              <a:lnSpc>
                <a:spcPct val="150000"/>
              </a:lnSpc>
            </a:pPr>
            <a:endParaRPr lang="zh-CN" altLang="en-US" dirty="0"/>
          </a:p>
        </p:txBody>
      </p:sp>
      <p:sp>
        <p:nvSpPr>
          <p:cNvPr id="11" name="圆角矩形 2">
            <a:extLst>
              <a:ext uri="{FF2B5EF4-FFF2-40B4-BE49-F238E27FC236}">
                <a16:creationId xmlns:a16="http://schemas.microsoft.com/office/drawing/2014/main" id="{AD542695-D81F-4AE8-86E9-A7449C9EF5AB}"/>
              </a:ext>
            </a:extLst>
          </p:cNvPr>
          <p:cNvSpPr>
            <a:spLocks noChangeArrowheads="1"/>
          </p:cNvSpPr>
          <p:nvPr/>
        </p:nvSpPr>
        <p:spPr bwMode="auto">
          <a:xfrm>
            <a:off x="747713" y="4762581"/>
            <a:ext cx="8028152" cy="714375"/>
          </a:xfrm>
          <a:prstGeom prst="roundRect">
            <a:avLst>
              <a:gd name="adj" fmla="val 16667"/>
            </a:avLst>
          </a:prstGeom>
          <a:solidFill>
            <a:schemeClr val="bg1"/>
          </a:solidFill>
          <a:ln w="12700" algn="ctr">
            <a:solidFill>
              <a:srgbClr val="00ACE6"/>
            </a:solidFill>
            <a:prstDash val="sysDot"/>
            <a:round/>
            <a:headEnd/>
            <a:tailEnd/>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defRPr/>
            </a:pPr>
            <a:endParaRPr lang="zh-CN" altLang="en-US">
              <a:latin typeface="+mn-lt"/>
              <a:cs typeface="Times New Roman" pitchFamily="18" charset="0"/>
            </a:endParaRPr>
          </a:p>
        </p:txBody>
      </p:sp>
      <p:sp>
        <p:nvSpPr>
          <p:cNvPr id="12" name="矩形 3">
            <a:extLst>
              <a:ext uri="{FF2B5EF4-FFF2-40B4-BE49-F238E27FC236}">
                <a16:creationId xmlns:a16="http://schemas.microsoft.com/office/drawing/2014/main" id="{0E1D1FFA-3F12-4BA6-AE80-83AAE8AD16D7}"/>
              </a:ext>
            </a:extLst>
          </p:cNvPr>
          <p:cNvSpPr>
            <a:spLocks noChangeArrowheads="1"/>
          </p:cNvSpPr>
          <p:nvPr/>
        </p:nvSpPr>
        <p:spPr bwMode="auto">
          <a:xfrm>
            <a:off x="-89281" y="4935102"/>
            <a:ext cx="93577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defRPr/>
            </a:pPr>
            <a:r>
              <a:rPr lang="en-US" altLang="zh-CN" b="1" dirty="0">
                <a:solidFill>
                  <a:srgbClr val="FF0000"/>
                </a:solidFill>
                <a:latin typeface="Courier New" panose="02070309020205020404" pitchFamily="49" charset="0"/>
              </a:rPr>
              <a:t>ALTER</a:t>
            </a:r>
            <a:r>
              <a:rPr lang="en-US" altLang="zh-CN" dirty="0">
                <a:latin typeface="Courier New" panose="02070309020205020404" pitchFamily="49" charset="0"/>
              </a:rPr>
              <a:t> </a:t>
            </a:r>
            <a:r>
              <a:rPr lang="en-US" altLang="zh-CN" b="1" dirty="0">
                <a:solidFill>
                  <a:srgbClr val="FF0000"/>
                </a:solidFill>
                <a:latin typeface="Courier New" panose="02070309020205020404" pitchFamily="49" charset="0"/>
              </a:rPr>
              <a:t>TABLE</a:t>
            </a:r>
            <a:r>
              <a:rPr lang="en-US" altLang="zh-CN" dirty="0">
                <a:latin typeface="Courier New" panose="02070309020205020404" pitchFamily="49" charset="0"/>
              </a:rPr>
              <a:t> </a:t>
            </a:r>
            <a:r>
              <a:rPr lang="zh-CN" altLang="en-US" dirty="0">
                <a:latin typeface="Courier New" panose="02070309020205020404" pitchFamily="49" charset="0"/>
              </a:rPr>
              <a:t>表名</a:t>
            </a:r>
            <a:r>
              <a:rPr lang="en-US" altLang="zh-CN" dirty="0">
                <a:latin typeface="Courier New" panose="02070309020205020404" pitchFamily="49" charset="0"/>
              </a:rPr>
              <a:t> </a:t>
            </a:r>
            <a:r>
              <a:rPr lang="en-US" altLang="zh-CN" b="1" dirty="0">
                <a:solidFill>
                  <a:srgbClr val="FF0000"/>
                </a:solidFill>
                <a:latin typeface="Courier New" panose="02070309020205020404" pitchFamily="49" charset="0"/>
              </a:rPr>
              <a:t>MODIFY</a:t>
            </a:r>
            <a:r>
              <a:rPr lang="en-US" altLang="zh-CN" dirty="0">
                <a:latin typeface="Courier New" panose="02070309020205020404" pitchFamily="49" charset="0"/>
              </a:rPr>
              <a:t> </a:t>
            </a:r>
            <a:r>
              <a:rPr lang="zh-CN" altLang="en-US" dirty="0">
                <a:latin typeface="Courier New" panose="02070309020205020404" pitchFamily="49" charset="0"/>
              </a:rPr>
              <a:t>字段名</a:t>
            </a:r>
            <a:r>
              <a:rPr lang="en-US" altLang="zh-CN" dirty="0">
                <a:latin typeface="Courier New" panose="02070309020205020404" pitchFamily="49" charset="0"/>
              </a:rPr>
              <a:t> </a:t>
            </a:r>
            <a:r>
              <a:rPr lang="zh-CN" altLang="en-US" dirty="0">
                <a:latin typeface="Courier New" panose="02070309020205020404" pitchFamily="49" charset="0"/>
              </a:rPr>
              <a:t>字段类型</a:t>
            </a:r>
            <a:r>
              <a:rPr lang="en-US" altLang="zh-CN" dirty="0">
                <a:latin typeface="Courier New" panose="02070309020205020404" pitchFamily="49" charset="0"/>
              </a:rPr>
              <a:t> </a:t>
            </a:r>
            <a:r>
              <a:rPr lang="en-US" altLang="zh-CN" b="1" dirty="0">
                <a:solidFill>
                  <a:srgbClr val="FF0000"/>
                </a:solidFill>
                <a:latin typeface="Courier New" panose="02070309020205020404" pitchFamily="49" charset="0"/>
              </a:rPr>
              <a:t>AUTO_INCREMENT</a:t>
            </a:r>
            <a:r>
              <a:rPr lang="en-US" altLang="zh-CN" dirty="0">
                <a:latin typeface="Courier New" panose="02070309020205020404" pitchFamily="49" charset="0"/>
              </a:rPr>
              <a:t>;</a:t>
            </a:r>
          </a:p>
        </p:txBody>
      </p:sp>
      <p:sp>
        <p:nvSpPr>
          <p:cNvPr id="3" name="矩形 2"/>
          <p:cNvSpPr/>
          <p:nvPr/>
        </p:nvSpPr>
        <p:spPr>
          <a:xfrm>
            <a:off x="492918" y="5647155"/>
            <a:ext cx="8199819" cy="646331"/>
          </a:xfrm>
          <a:prstGeom prst="rect">
            <a:avLst/>
          </a:prstGeom>
        </p:spPr>
        <p:txBody>
          <a:bodyPr wrap="square">
            <a:spAutoFit/>
          </a:bodyPr>
          <a:lstStyle/>
          <a:p>
            <a:pPr>
              <a:defRPr/>
            </a:pPr>
            <a:r>
              <a:rPr lang="zh-CN" altLang="en-US" b="1" dirty="0">
                <a:solidFill>
                  <a:srgbClr val="0070C0"/>
                </a:solidFill>
                <a:latin typeface="微软雅黑" pitchFamily="34" charset="-122"/>
                <a:ea typeface="微软雅黑" pitchFamily="34" charset="-122"/>
              </a:rPr>
              <a:t>示例</a:t>
            </a:r>
            <a:r>
              <a:rPr lang="en-US" altLang="zh-CN" b="1" dirty="0">
                <a:solidFill>
                  <a:srgbClr val="0070C0"/>
                </a:solidFill>
                <a:latin typeface="微软雅黑" pitchFamily="34" charset="-122"/>
                <a:ea typeface="微软雅黑" pitchFamily="34" charset="-122"/>
              </a:rPr>
              <a:t>8</a:t>
            </a:r>
            <a:r>
              <a:rPr lang="zh-CN" altLang="en-US" b="1" dirty="0">
                <a:solidFill>
                  <a:srgbClr val="0070C0"/>
                </a:solidFill>
                <a:latin typeface="微软雅黑" pitchFamily="34" charset="-122"/>
                <a:ea typeface="微软雅黑" pitchFamily="34" charset="-122"/>
                <a:sym typeface="Wingdings" pitchFamily="2" charset="2"/>
              </a:rPr>
              <a:t>：（</a:t>
            </a:r>
            <a:r>
              <a:rPr lang="en-US" altLang="zh-CN" b="1" dirty="0">
                <a:solidFill>
                  <a:srgbClr val="0070C0"/>
                </a:solidFill>
                <a:latin typeface="微软雅黑" pitchFamily="34" charset="-122"/>
                <a:ea typeface="微软雅黑" pitchFamily="34" charset="-122"/>
                <a:sym typeface="Wingdings" pitchFamily="2" charset="2"/>
              </a:rPr>
              <a:t>1</a:t>
            </a:r>
            <a:r>
              <a:rPr lang="zh-CN" altLang="en-US" b="1" dirty="0">
                <a:solidFill>
                  <a:srgbClr val="0070C0"/>
                </a:solidFill>
                <a:latin typeface="微软雅黑" pitchFamily="34" charset="-122"/>
                <a:ea typeface="微软雅黑" pitchFamily="34" charset="-122"/>
                <a:sym typeface="Wingdings" pitchFamily="2" charset="2"/>
              </a:rPr>
              <a:t>）</a:t>
            </a:r>
            <a:r>
              <a:rPr lang="zh-CN" altLang="en-US" b="1" dirty="0">
                <a:solidFill>
                  <a:srgbClr val="0070C0"/>
                </a:solidFill>
                <a:latin typeface="微软雅黑" pitchFamily="34" charset="-122"/>
                <a:ea typeface="微软雅黑" pitchFamily="34" charset="-122"/>
              </a:rPr>
              <a:t>将数据表</a:t>
            </a:r>
            <a:r>
              <a:rPr lang="en-US" altLang="zh-CN" b="1" dirty="0">
                <a:solidFill>
                  <a:srgbClr val="0070C0"/>
                </a:solidFill>
                <a:latin typeface="微软雅黑" pitchFamily="34" charset="-122"/>
                <a:ea typeface="微软雅黑" pitchFamily="34" charset="-122"/>
              </a:rPr>
              <a:t>grade</a:t>
            </a:r>
            <a:r>
              <a:rPr lang="zh-CN" altLang="en-US" b="1" dirty="0">
                <a:solidFill>
                  <a:srgbClr val="0070C0"/>
                </a:solidFill>
                <a:latin typeface="微软雅黑" pitchFamily="34" charset="-122"/>
                <a:ea typeface="微软雅黑" pitchFamily="34" charset="-122"/>
              </a:rPr>
              <a:t>中</a:t>
            </a:r>
            <a:r>
              <a:rPr lang="en-US" altLang="zh-CN" b="1" dirty="0" err="1">
                <a:solidFill>
                  <a:srgbClr val="0070C0"/>
                </a:solidFill>
                <a:latin typeface="微软雅黑" pitchFamily="34" charset="-122"/>
                <a:ea typeface="微软雅黑" pitchFamily="34" charset="-122"/>
              </a:rPr>
              <a:t>stu_id</a:t>
            </a:r>
            <a:r>
              <a:rPr lang="zh-CN" altLang="en-US" b="1" dirty="0">
                <a:solidFill>
                  <a:srgbClr val="0070C0"/>
                </a:solidFill>
                <a:latin typeface="微软雅黑" pitchFamily="34" charset="-122"/>
                <a:ea typeface="微软雅黑" pitchFamily="34" charset="-122"/>
              </a:rPr>
              <a:t>字段设置为自动增长</a:t>
            </a:r>
            <a:endParaRPr lang="en-US" altLang="zh-CN" b="1" dirty="0">
              <a:solidFill>
                <a:srgbClr val="0070C0"/>
              </a:solidFill>
              <a:latin typeface="微软雅黑" pitchFamily="34" charset="-122"/>
              <a:ea typeface="微软雅黑" pitchFamily="34" charset="-122"/>
            </a:endParaRPr>
          </a:p>
          <a:p>
            <a:pPr>
              <a:defRPr/>
            </a:pPr>
            <a:r>
              <a:rPr lang="en-US" altLang="zh-CN" b="1" dirty="0">
                <a:solidFill>
                  <a:srgbClr val="0070C0"/>
                </a:solidFill>
                <a:latin typeface="微软雅黑" pitchFamily="34" charset="-122"/>
                <a:ea typeface="微软雅黑" pitchFamily="34" charset="-122"/>
              </a:rPr>
              <a:t>            </a:t>
            </a:r>
            <a:r>
              <a:rPr lang="zh-CN" altLang="en-US" b="1" dirty="0">
                <a:solidFill>
                  <a:srgbClr val="0070C0"/>
                </a:solidFill>
                <a:latin typeface="微软雅黑" pitchFamily="34" charset="-122"/>
                <a:ea typeface="微软雅黑" pitchFamily="34" charset="-122"/>
              </a:rPr>
              <a:t>（</a:t>
            </a:r>
            <a:r>
              <a:rPr lang="en-US" altLang="zh-CN" b="1" dirty="0">
                <a:solidFill>
                  <a:srgbClr val="0070C0"/>
                </a:solidFill>
                <a:latin typeface="微软雅黑" pitchFamily="34" charset="-122"/>
                <a:ea typeface="微软雅黑" pitchFamily="34" charset="-122"/>
              </a:rPr>
              <a:t>2</a:t>
            </a:r>
            <a:r>
              <a:rPr lang="zh-CN" altLang="en-US" b="1" dirty="0">
                <a:solidFill>
                  <a:srgbClr val="0070C0"/>
                </a:solidFill>
                <a:latin typeface="微软雅黑" pitchFamily="34" charset="-122"/>
                <a:ea typeface="微软雅黑" pitchFamily="34" charset="-122"/>
              </a:rPr>
              <a:t>）插入一条记录</a:t>
            </a:r>
            <a:r>
              <a:rPr lang="en-US" altLang="zh-CN" b="1" dirty="0">
                <a:solidFill>
                  <a:srgbClr val="0070C0"/>
                </a:solidFill>
                <a:latin typeface="微软雅黑" pitchFamily="34" charset="-122"/>
                <a:ea typeface="微软雅黑" pitchFamily="34" charset="-122"/>
              </a:rPr>
              <a:t>, </a:t>
            </a:r>
            <a:r>
              <a:rPr lang="zh-CN" altLang="en-US" b="1" dirty="0">
                <a:solidFill>
                  <a:srgbClr val="0070C0"/>
                </a:solidFill>
                <a:latin typeface="微软雅黑" pitchFamily="34" charset="-122"/>
                <a:ea typeface="微软雅黑" pitchFamily="34" charset="-122"/>
              </a:rPr>
              <a:t>注意</a:t>
            </a:r>
            <a:r>
              <a:rPr lang="en-US" altLang="zh-CN" b="1" dirty="0" err="1">
                <a:solidFill>
                  <a:srgbClr val="0070C0"/>
                </a:solidFill>
                <a:latin typeface="微软雅黑" pitchFamily="34" charset="-122"/>
                <a:ea typeface="微软雅黑" pitchFamily="34" charset="-122"/>
              </a:rPr>
              <a:t>stu_id</a:t>
            </a:r>
            <a:r>
              <a:rPr lang="zh-CN" altLang="en-US" b="1" dirty="0">
                <a:solidFill>
                  <a:srgbClr val="0070C0"/>
                </a:solidFill>
                <a:latin typeface="微软雅黑" pitchFamily="34" charset="-122"/>
                <a:ea typeface="微软雅黑" pitchFamily="34" charset="-122"/>
              </a:rPr>
              <a:t>上不录入值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anim calcmode="lin" valueType="num">
                                      <p:cBhvr>
                                        <p:cTn id="18" dur="500" fill="hold"/>
                                        <p:tgtEl>
                                          <p:spTgt spid="12"/>
                                        </p:tgtEl>
                                        <p:attrNameLst>
                                          <p:attrName>ppt_x</p:attrName>
                                        </p:attrNameLst>
                                      </p:cBhvr>
                                      <p:tavLst>
                                        <p:tav tm="0">
                                          <p:val>
                                            <p:strVal val="#ppt_x"/>
                                          </p:val>
                                        </p:tav>
                                        <p:tav tm="100000">
                                          <p:val>
                                            <p:strVal val="#ppt_x"/>
                                          </p:val>
                                        </p:tav>
                                      </p:tavLst>
                                    </p:anim>
                                    <p:anim calcmode="lin" valueType="num">
                                      <p:cBhvr>
                                        <p:cTn id="19" dur="500" fill="hold"/>
                                        <p:tgtEl>
                                          <p:spTgt spid="12"/>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anim calcmode="lin" valueType="num">
                                      <p:cBhvr>
                                        <p:cTn id="23" dur="500" fill="hold"/>
                                        <p:tgtEl>
                                          <p:spTgt spid="11"/>
                                        </p:tgtEl>
                                        <p:attrNameLst>
                                          <p:attrName>ppt_x</p:attrName>
                                        </p:attrNameLst>
                                      </p:cBhvr>
                                      <p:tavLst>
                                        <p:tav tm="0">
                                          <p:val>
                                            <p:strVal val="#ppt_x"/>
                                          </p:val>
                                        </p:tav>
                                        <p:tav tm="100000">
                                          <p:val>
                                            <p:strVal val="#ppt_x"/>
                                          </p:val>
                                        </p:tav>
                                      </p:tavLst>
                                    </p:anim>
                                    <p:anim calcmode="lin" valueType="num">
                                      <p:cBhvr>
                                        <p:cTn id="24"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1" grpId="0" animBg="1"/>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D3E5A9-5640-43CA-86F0-9DF803B82385}"/>
              </a:ext>
            </a:extLst>
          </p:cNvPr>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a:defRPr/>
            </a:pPr>
            <a:r>
              <a:rPr lang="en-US" altLang="zh-CN" dirty="0">
                <a:cs typeface="Times New Roman" pitchFamily="18" charset="0"/>
              </a:rPr>
              <a:t>3.2</a:t>
            </a:r>
            <a:r>
              <a:rPr lang="en-US" altLang="zh-CN" dirty="0">
                <a:latin typeface="+mn-lt"/>
                <a:cs typeface="Times New Roman" pitchFamily="18" charset="0"/>
              </a:rPr>
              <a:t> </a:t>
            </a:r>
            <a:r>
              <a:rPr lang="zh-CN" altLang="en-US" dirty="0">
                <a:latin typeface="+mn-lt"/>
                <a:cs typeface="Times New Roman" pitchFamily="18" charset="0"/>
              </a:rPr>
              <a:t>自动增长</a:t>
            </a:r>
          </a:p>
        </p:txBody>
      </p:sp>
      <p:sp>
        <p:nvSpPr>
          <p:cNvPr id="152584" name="矩形 2">
            <a:extLst>
              <a:ext uri="{FF2B5EF4-FFF2-40B4-BE49-F238E27FC236}">
                <a16:creationId xmlns:a16="http://schemas.microsoft.com/office/drawing/2014/main" id="{2F52E53E-7052-477F-B36B-2B4F173918E2}"/>
              </a:ext>
            </a:extLst>
          </p:cNvPr>
          <p:cNvSpPr>
            <a:spLocks noChangeArrowheads="1"/>
          </p:cNvSpPr>
          <p:nvPr/>
        </p:nvSpPr>
        <p:spPr bwMode="auto">
          <a:xfrm>
            <a:off x="1080863" y="2871479"/>
            <a:ext cx="781526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28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400" b="1" dirty="0">
                <a:solidFill>
                  <a:srgbClr val="FF0000"/>
                </a:solidFill>
                <a:latin typeface="Courier New" panose="02070309020205020404" pitchFamily="49" charset="0"/>
              </a:rPr>
              <a:t>ALTER</a:t>
            </a:r>
            <a:r>
              <a:rPr lang="en-US" altLang="zh-CN" sz="1400" dirty="0">
                <a:latin typeface="Courier New" panose="02070309020205020404" pitchFamily="49" charset="0"/>
              </a:rPr>
              <a:t> </a:t>
            </a:r>
            <a:r>
              <a:rPr lang="en-US" altLang="zh-CN" sz="1400" b="1" dirty="0">
                <a:solidFill>
                  <a:srgbClr val="FF0000"/>
                </a:solidFill>
                <a:latin typeface="Courier New" panose="02070309020205020404" pitchFamily="49" charset="0"/>
              </a:rPr>
              <a:t>TABLE</a:t>
            </a:r>
            <a:r>
              <a:rPr lang="en-US" altLang="zh-CN" sz="1400" dirty="0">
                <a:latin typeface="Courier New" panose="02070309020205020404" pitchFamily="49" charset="0"/>
              </a:rPr>
              <a:t>  grade </a:t>
            </a:r>
            <a:r>
              <a:rPr lang="en-US" altLang="zh-CN" sz="1400" b="1" dirty="0">
                <a:solidFill>
                  <a:srgbClr val="FF0000"/>
                </a:solidFill>
                <a:latin typeface="Courier New" panose="02070309020205020404" pitchFamily="49" charset="0"/>
              </a:rPr>
              <a:t>MODIFY</a:t>
            </a:r>
            <a:r>
              <a:rPr lang="en-US" altLang="zh-CN" sz="1400" dirty="0">
                <a:latin typeface="Courier New" panose="02070309020205020404" pitchFamily="49" charset="0"/>
              </a:rPr>
              <a:t> </a:t>
            </a:r>
            <a:r>
              <a:rPr lang="en-US" altLang="zh-CN" sz="1400" dirty="0" err="1">
                <a:latin typeface="Courier New" panose="02070309020205020404" pitchFamily="49" charset="0"/>
              </a:rPr>
              <a:t>stu_id</a:t>
            </a:r>
            <a:r>
              <a:rPr lang="en-US" altLang="zh-CN" sz="1400" dirty="0">
                <a:latin typeface="Courier New" panose="02070309020205020404" pitchFamily="49" charset="0"/>
              </a:rPr>
              <a:t> INT </a:t>
            </a:r>
            <a:r>
              <a:rPr lang="en-US" altLang="zh-CN" sz="1400" b="1" dirty="0">
                <a:solidFill>
                  <a:srgbClr val="FF0000"/>
                </a:solidFill>
                <a:latin typeface="Courier New" panose="02070309020205020404" pitchFamily="49" charset="0"/>
              </a:rPr>
              <a:t>AUTO_INCREMENT</a:t>
            </a:r>
            <a:r>
              <a:rPr lang="en-US" altLang="zh-CN" sz="1400" dirty="0">
                <a:latin typeface="Courier New" panose="02070309020205020404" pitchFamily="49" charset="0"/>
              </a:rPr>
              <a:t>;</a:t>
            </a:r>
          </a:p>
          <a:p>
            <a:pPr>
              <a:lnSpc>
                <a:spcPct val="150000"/>
              </a:lnSpc>
            </a:pPr>
            <a:r>
              <a:rPr lang="en-US" altLang="zh-CN" sz="1400" b="1" dirty="0">
                <a:solidFill>
                  <a:srgbClr val="FF0000"/>
                </a:solidFill>
                <a:latin typeface="Courier New" panose="02070309020205020404" pitchFamily="49" charset="0"/>
              </a:rPr>
              <a:t>INSERT INTO </a:t>
            </a:r>
            <a:r>
              <a:rPr lang="en-US" altLang="zh-CN" sz="1400" dirty="0">
                <a:latin typeface="Courier New" panose="02070309020205020404" pitchFamily="49" charset="0"/>
              </a:rPr>
              <a:t>grade(</a:t>
            </a:r>
            <a:r>
              <a:rPr lang="en-US" altLang="zh-CN" sz="1400" dirty="0" err="1">
                <a:latin typeface="Courier New" panose="02070309020205020404" pitchFamily="49" charset="0"/>
              </a:rPr>
              <a:t>name,grade</a:t>
            </a:r>
            <a:r>
              <a:rPr lang="en-US" altLang="zh-CN" sz="1400" dirty="0">
                <a:latin typeface="Courier New" panose="02070309020205020404" pitchFamily="49" charset="0"/>
              </a:rPr>
              <a:t>) </a:t>
            </a:r>
            <a:r>
              <a:rPr lang="en-US" altLang="zh-CN" sz="1400" b="1" dirty="0">
                <a:solidFill>
                  <a:srgbClr val="FF0000"/>
                </a:solidFill>
                <a:latin typeface="Courier New" panose="02070309020205020404" pitchFamily="49" charset="0"/>
              </a:rPr>
              <a:t>VALUES</a:t>
            </a:r>
            <a:r>
              <a:rPr lang="en-US" altLang="zh-CN" sz="1400" dirty="0">
                <a:latin typeface="Courier New" panose="02070309020205020404" pitchFamily="49" charset="0"/>
              </a:rPr>
              <a:t> ('Lijun',90);</a:t>
            </a:r>
          </a:p>
          <a:p>
            <a:pPr>
              <a:lnSpc>
                <a:spcPct val="150000"/>
              </a:lnSpc>
            </a:pPr>
            <a:r>
              <a:rPr lang="en-US" altLang="zh-CN" sz="1400" b="1" dirty="0">
                <a:solidFill>
                  <a:srgbClr val="FF0000"/>
                </a:solidFill>
                <a:latin typeface="Courier New" panose="02070309020205020404" pitchFamily="49" charset="0"/>
              </a:rPr>
              <a:t>INSERT INTO </a:t>
            </a:r>
            <a:r>
              <a:rPr lang="en-US" altLang="zh-CN" sz="1400" dirty="0">
                <a:latin typeface="Courier New" panose="02070309020205020404" pitchFamily="49" charset="0"/>
              </a:rPr>
              <a:t>grade(name) </a:t>
            </a:r>
            <a:r>
              <a:rPr lang="en-US" altLang="zh-CN" sz="1400" b="1" dirty="0">
                <a:solidFill>
                  <a:srgbClr val="FF0000"/>
                </a:solidFill>
                <a:latin typeface="Courier New" panose="02070309020205020404" pitchFamily="49" charset="0"/>
              </a:rPr>
              <a:t>VALUES</a:t>
            </a:r>
            <a:r>
              <a:rPr lang="en-US" altLang="zh-CN" sz="1400" dirty="0">
                <a:latin typeface="Courier New" panose="02070309020205020404" pitchFamily="49" charset="0"/>
              </a:rPr>
              <a:t> ('</a:t>
            </a:r>
            <a:r>
              <a:rPr lang="en-US" altLang="zh-CN" sz="1400" dirty="0" err="1">
                <a:latin typeface="Courier New" panose="02070309020205020404" pitchFamily="49" charset="0"/>
              </a:rPr>
              <a:t>Wangjie</a:t>
            </a:r>
            <a:r>
              <a:rPr lang="en-US" altLang="zh-CN" sz="1400" dirty="0">
                <a:latin typeface="Courier New" panose="02070309020205020404" pitchFamily="49" charset="0"/>
              </a:rPr>
              <a:t>');</a:t>
            </a:r>
          </a:p>
          <a:p>
            <a:pPr>
              <a:lnSpc>
                <a:spcPct val="150000"/>
              </a:lnSpc>
            </a:pPr>
            <a:r>
              <a:rPr lang="en-US" altLang="zh-CN" sz="1400" b="1" dirty="0">
                <a:solidFill>
                  <a:srgbClr val="FF0000"/>
                </a:solidFill>
                <a:latin typeface="Courier New" panose="02070309020205020404" pitchFamily="49" charset="0"/>
              </a:rPr>
              <a:t>SELECT</a:t>
            </a:r>
            <a:r>
              <a:rPr lang="en-US" altLang="zh-CN" sz="1400" dirty="0">
                <a:latin typeface="Courier New" panose="02070309020205020404" pitchFamily="49" charset="0"/>
              </a:rPr>
              <a:t> * </a:t>
            </a:r>
            <a:r>
              <a:rPr lang="en-US" altLang="zh-CN" sz="1400" b="1" dirty="0">
                <a:solidFill>
                  <a:srgbClr val="FF0000"/>
                </a:solidFill>
                <a:latin typeface="Courier New" panose="02070309020205020404" pitchFamily="49" charset="0"/>
              </a:rPr>
              <a:t>FROM</a:t>
            </a:r>
            <a:r>
              <a:rPr lang="en-US" altLang="zh-CN" sz="1400" dirty="0">
                <a:latin typeface="Courier New" panose="02070309020205020404" pitchFamily="49" charset="0"/>
              </a:rPr>
              <a:t> grade;</a:t>
            </a:r>
          </a:p>
        </p:txBody>
      </p:sp>
      <p:grpSp>
        <p:nvGrpSpPr>
          <p:cNvPr id="9" name="组合 8">
            <a:extLst>
              <a:ext uri="{FF2B5EF4-FFF2-40B4-BE49-F238E27FC236}">
                <a16:creationId xmlns:a16="http://schemas.microsoft.com/office/drawing/2014/main" id="{5547762E-C186-43EC-A860-550F12A078E0}"/>
              </a:ext>
            </a:extLst>
          </p:cNvPr>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2" name="矩形 11">
              <a:extLst>
                <a:ext uri="{FF2B5EF4-FFF2-40B4-BE49-F238E27FC236}">
                  <a16:creationId xmlns:a16="http://schemas.microsoft.com/office/drawing/2014/main" id="{2D5693B4-55D6-42DA-968A-3680AB5C457E}"/>
                </a:ext>
              </a:extLst>
            </p:cNvPr>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Times New Roman" panose="02020603050405020304" pitchFamily="18" charset="0"/>
                <a:cs typeface="Times New Roman" panose="02020603050405020304" pitchFamily="18" charset="0"/>
              </a:endParaRPr>
            </a:p>
          </p:txBody>
        </p:sp>
        <p:sp>
          <p:nvSpPr>
            <p:cNvPr id="13" name="TextBox 5">
              <a:extLst>
                <a:ext uri="{FF2B5EF4-FFF2-40B4-BE49-F238E27FC236}">
                  <a16:creationId xmlns:a16="http://schemas.microsoft.com/office/drawing/2014/main" id="{CAFC52D5-DE91-404A-BE03-C23C547E9CC0}"/>
                </a:ext>
              </a:extLst>
            </p:cNvPr>
            <p:cNvSpPr txBox="1"/>
            <p:nvPr/>
          </p:nvSpPr>
          <p:spPr>
            <a:xfrm>
              <a:off x="-16824" y="1296057"/>
              <a:ext cx="385042" cy="523220"/>
            </a:xfrm>
            <a:prstGeom prst="rect">
              <a:avLst/>
            </a:prstGeom>
            <a:noFill/>
          </p:spPr>
          <p:txBody>
            <a:bodyPr wrap="none">
              <a:spAutoFit/>
            </a:bodyPr>
            <a:lstStyle/>
            <a:p>
              <a:pPr>
                <a:defRPr/>
              </a:pPr>
              <a:r>
                <a:rPr lang="en-US" altLang="zh-CN" sz="2800" dirty="0">
                  <a:solidFill>
                    <a:schemeClr val="bg1"/>
                  </a:solidFill>
                  <a:cs typeface="Arial" panose="020B0604020202020204" pitchFamily="34" charset="0"/>
                </a:rPr>
                <a:t>1</a:t>
              </a:r>
              <a:endParaRPr lang="zh-CN" altLang="en-US" sz="2800" dirty="0">
                <a:solidFill>
                  <a:schemeClr val="bg1"/>
                </a:solidFill>
                <a:cs typeface="Arial" panose="020B0604020202020204" pitchFamily="34" charset="0"/>
              </a:endParaRPr>
            </a:p>
          </p:txBody>
        </p:sp>
      </p:grpSp>
      <p:sp>
        <p:nvSpPr>
          <p:cNvPr id="14" name="TextBox 6">
            <a:extLst>
              <a:ext uri="{FF2B5EF4-FFF2-40B4-BE49-F238E27FC236}">
                <a16:creationId xmlns:a16="http://schemas.microsoft.com/office/drawing/2014/main" id="{92B49F50-90D1-4951-8A64-3D2C5ED53679}"/>
              </a:ext>
            </a:extLst>
          </p:cNvPr>
          <p:cNvSpPr txBox="1"/>
          <p:nvPr/>
        </p:nvSpPr>
        <p:spPr>
          <a:xfrm>
            <a:off x="427038" y="1493838"/>
            <a:ext cx="4703762" cy="400050"/>
          </a:xfrm>
          <a:prstGeom prst="rect">
            <a:avLst/>
          </a:prstGeom>
          <a:noFill/>
        </p:spPr>
        <p:txBody>
          <a:bodyPr>
            <a:spAutoFit/>
          </a:bodyPr>
          <a:lstStyle/>
          <a:p>
            <a:pPr>
              <a:defRPr/>
            </a:pPr>
            <a:r>
              <a:rPr lang="zh-CN" altLang="en-US" sz="2000" b="1" dirty="0">
                <a:solidFill>
                  <a:schemeClr val="tx1">
                    <a:lumMod val="50000"/>
                    <a:lumOff val="50000"/>
                  </a:schemeClr>
                </a:solidFill>
                <a:latin typeface="Times New Roman" panose="02020603050405020304" pitchFamily="18" charset="0"/>
                <a:ea typeface="微软雅黑" pitchFamily="34" charset="-122"/>
                <a:cs typeface="Times New Roman" panose="02020603050405020304" pitchFamily="18" charset="0"/>
              </a:rPr>
              <a:t>自动增长</a:t>
            </a:r>
            <a:endParaRPr lang="zh-CN" altLang="en-US" dirty="0">
              <a:latin typeface="Times New Roman" panose="02020603050405020304" pitchFamily="18" charset="0"/>
              <a:cs typeface="Times New Roman" panose="02020603050405020304" pitchFamily="18" charset="0"/>
            </a:endParaRPr>
          </a:p>
        </p:txBody>
      </p:sp>
      <p:sp>
        <p:nvSpPr>
          <p:cNvPr id="16" name="TextBox 9">
            <a:extLst>
              <a:ext uri="{FF2B5EF4-FFF2-40B4-BE49-F238E27FC236}">
                <a16:creationId xmlns:a16="http://schemas.microsoft.com/office/drawing/2014/main" id="{3C6F09C7-AD13-4ACD-8054-C9B310096EB2}"/>
              </a:ext>
            </a:extLst>
          </p:cNvPr>
          <p:cNvSpPr txBox="1"/>
          <p:nvPr/>
        </p:nvSpPr>
        <p:spPr>
          <a:xfrm>
            <a:off x="411493" y="1890431"/>
            <a:ext cx="8508220" cy="400110"/>
          </a:xfrm>
          <a:prstGeom prst="rect">
            <a:avLst/>
          </a:prstGeom>
          <a:noFill/>
        </p:spPr>
        <p:txBody>
          <a:bodyPr wrap="square">
            <a:spAutoFit/>
          </a:bodyPr>
          <a:lstStyle/>
          <a:p>
            <a:pPr>
              <a:defRPr/>
            </a:pPr>
            <a:r>
              <a:rPr lang="zh-CN" altLang="en-US" sz="2000" b="1" dirty="0">
                <a:solidFill>
                  <a:srgbClr val="0070C0"/>
                </a:solidFill>
                <a:latin typeface="微软雅黑" pitchFamily="34" charset="-122"/>
                <a:ea typeface="微软雅黑" pitchFamily="34" charset="-122"/>
              </a:rPr>
              <a:t>示例</a:t>
            </a:r>
            <a:r>
              <a:rPr lang="en-US" altLang="zh-CN" sz="2000" b="1" dirty="0">
                <a:solidFill>
                  <a:srgbClr val="0070C0"/>
                </a:solidFill>
                <a:latin typeface="微软雅黑" pitchFamily="34" charset="-122"/>
                <a:ea typeface="微软雅黑" pitchFamily="34" charset="-122"/>
              </a:rPr>
              <a:t>8</a:t>
            </a:r>
            <a:r>
              <a:rPr lang="zh-CN" altLang="en-US" sz="2000" b="1" dirty="0">
                <a:solidFill>
                  <a:srgbClr val="0070C0"/>
                </a:solidFill>
                <a:latin typeface="微软雅黑" pitchFamily="34" charset="-122"/>
                <a:ea typeface="微软雅黑" pitchFamily="34" charset="-122"/>
              </a:rPr>
              <a:t>：将数据表</a:t>
            </a:r>
            <a:r>
              <a:rPr lang="en-US" altLang="zh-CN" sz="2000" b="1" dirty="0">
                <a:solidFill>
                  <a:srgbClr val="0070C0"/>
                </a:solidFill>
                <a:latin typeface="微软雅黑" pitchFamily="34" charset="-122"/>
                <a:ea typeface="微软雅黑" pitchFamily="34" charset="-122"/>
              </a:rPr>
              <a:t>grade</a:t>
            </a:r>
            <a:r>
              <a:rPr lang="zh-CN" altLang="en-US" sz="2000" b="1" dirty="0">
                <a:solidFill>
                  <a:srgbClr val="0070C0"/>
                </a:solidFill>
                <a:latin typeface="微软雅黑" pitchFamily="34" charset="-122"/>
                <a:ea typeface="微软雅黑" pitchFamily="34" charset="-122"/>
              </a:rPr>
              <a:t>中</a:t>
            </a:r>
            <a:r>
              <a:rPr lang="en-US" altLang="zh-CN" sz="2000" b="1" dirty="0" err="1">
                <a:solidFill>
                  <a:srgbClr val="0070C0"/>
                </a:solidFill>
                <a:latin typeface="微软雅黑" pitchFamily="34" charset="-122"/>
                <a:ea typeface="微软雅黑" pitchFamily="34" charset="-122"/>
              </a:rPr>
              <a:t>stu_id</a:t>
            </a:r>
            <a:r>
              <a:rPr lang="zh-CN" altLang="en-US" sz="2000" b="1" dirty="0">
                <a:solidFill>
                  <a:srgbClr val="0070C0"/>
                </a:solidFill>
                <a:latin typeface="微软雅黑" pitchFamily="34" charset="-122"/>
                <a:ea typeface="微软雅黑" pitchFamily="34" charset="-122"/>
              </a:rPr>
              <a:t>字段设置为自动增长，并插入一条记录。</a:t>
            </a:r>
          </a:p>
        </p:txBody>
      </p:sp>
      <p:grpSp>
        <p:nvGrpSpPr>
          <p:cNvPr id="17" name="组合 10">
            <a:extLst>
              <a:ext uri="{FF2B5EF4-FFF2-40B4-BE49-F238E27FC236}">
                <a16:creationId xmlns:a16="http://schemas.microsoft.com/office/drawing/2014/main" id="{0EA2C6F3-93FE-4BEF-A630-944274293DD0}"/>
              </a:ext>
            </a:extLst>
          </p:cNvPr>
          <p:cNvGrpSpPr>
            <a:grpSpLocks/>
          </p:cNvGrpSpPr>
          <p:nvPr/>
        </p:nvGrpSpPr>
        <p:grpSpPr bwMode="auto">
          <a:xfrm>
            <a:off x="427038" y="3100387"/>
            <a:ext cx="655638" cy="657225"/>
            <a:chOff x="765530" y="3286093"/>
            <a:chExt cx="656530" cy="657462"/>
          </a:xfrm>
        </p:grpSpPr>
        <p:sp>
          <p:nvSpPr>
            <p:cNvPr id="18" name="等腰三角形 11">
              <a:extLst>
                <a:ext uri="{FF2B5EF4-FFF2-40B4-BE49-F238E27FC236}">
                  <a16:creationId xmlns:a16="http://schemas.microsoft.com/office/drawing/2014/main" id="{DD2EC4E6-D0FA-497F-8376-00C0D3432078}"/>
                </a:ext>
              </a:extLst>
            </p:cNvPr>
            <p:cNvSpPr>
              <a:spLocks noChangeArrowheads="1"/>
            </p:cNvSpPr>
            <p:nvPr/>
          </p:nvSpPr>
          <p:spPr bwMode="auto">
            <a:xfrm rot="5400000">
              <a:off x="688864" y="3362759"/>
              <a:ext cx="657462" cy="504130"/>
            </a:xfrm>
            <a:prstGeom prst="triangle">
              <a:avLst>
                <a:gd name="adj" fmla="val 50000"/>
              </a:avLst>
            </a:prstGeom>
            <a:solidFill>
              <a:srgbClr val="0D74C9"/>
            </a:solidFill>
            <a:ln w="28575" algn="ctr">
              <a:solidFill>
                <a:schemeClr val="bg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9" name="等腰三角形 12">
              <a:extLst>
                <a:ext uri="{FF2B5EF4-FFF2-40B4-BE49-F238E27FC236}">
                  <a16:creationId xmlns:a16="http://schemas.microsoft.com/office/drawing/2014/main" id="{6948387A-CEA1-4356-A34E-75F821564E4D}"/>
                </a:ext>
              </a:extLst>
            </p:cNvPr>
            <p:cNvSpPr>
              <a:spLocks noChangeArrowheads="1"/>
            </p:cNvSpPr>
            <p:nvPr/>
          </p:nvSpPr>
          <p:spPr bwMode="auto">
            <a:xfrm rot="5400000">
              <a:off x="841264" y="3362759"/>
              <a:ext cx="657462" cy="504130"/>
            </a:xfrm>
            <a:prstGeom prst="triangle">
              <a:avLst>
                <a:gd name="adj" fmla="val 50000"/>
              </a:avLst>
            </a:prstGeom>
            <a:solidFill>
              <a:srgbClr val="0D74C9"/>
            </a:solidFill>
            <a:ln w="28575" algn="ctr">
              <a:solidFill>
                <a:schemeClr val="bg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pic>
        <p:nvPicPr>
          <p:cNvPr id="2447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919" y="4579951"/>
            <a:ext cx="2678347" cy="112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2584"/>
                                        </p:tgtEl>
                                        <p:attrNameLst>
                                          <p:attrName>style.visibility</p:attrName>
                                        </p:attrNameLst>
                                      </p:cBhvr>
                                      <p:to>
                                        <p:strVal val="visible"/>
                                      </p:to>
                                    </p:set>
                                    <p:animEffect transition="in" filter="fade">
                                      <p:cBhvr>
                                        <p:cTn id="7" dur="500"/>
                                        <p:tgtEl>
                                          <p:spTgt spid="15258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5F5737-01E6-45DB-BDC7-66BBE3BE33EA}"/>
              </a:ext>
            </a:extLst>
          </p:cNvPr>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a:defRPr/>
            </a:pPr>
            <a:r>
              <a:rPr lang="en-US" altLang="zh-CN" dirty="0">
                <a:cs typeface="Times New Roman" pitchFamily="18" charset="0"/>
              </a:rPr>
              <a:t>3.2</a:t>
            </a:r>
            <a:r>
              <a:rPr lang="en-US" altLang="zh-CN" dirty="0">
                <a:latin typeface="+mn-lt"/>
                <a:cs typeface="Times New Roman" pitchFamily="18" charset="0"/>
              </a:rPr>
              <a:t> </a:t>
            </a:r>
            <a:r>
              <a:rPr lang="zh-CN" altLang="en-US" dirty="0">
                <a:latin typeface="+mn-lt"/>
                <a:cs typeface="Times New Roman" pitchFamily="18" charset="0"/>
              </a:rPr>
              <a:t>自动增长</a:t>
            </a:r>
          </a:p>
        </p:txBody>
      </p:sp>
      <p:pic>
        <p:nvPicPr>
          <p:cNvPr id="149509" name="Picture 2" descr="C:\Users\www\Desktop\图片1.png">
            <a:extLst>
              <a:ext uri="{FF2B5EF4-FFF2-40B4-BE49-F238E27FC236}">
                <a16:creationId xmlns:a16="http://schemas.microsoft.com/office/drawing/2014/main" id="{E9B72590-CE1D-49C8-A2AC-BBA0BB6B0A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3775" y="1714500"/>
            <a:ext cx="2713038" cy="256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F9A8C0AB-F87B-4582-B112-8BF3F4A30A4E}"/>
              </a:ext>
            </a:extLst>
          </p:cNvPr>
          <p:cNvSpPr>
            <a:spLocks noChangeArrowheads="1"/>
          </p:cNvSpPr>
          <p:nvPr/>
        </p:nvSpPr>
        <p:spPr bwMode="auto">
          <a:xfrm>
            <a:off x="541338" y="2462213"/>
            <a:ext cx="5618162"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dirty="0"/>
              <a:t>自动增长值从</a:t>
            </a:r>
            <a:r>
              <a:rPr lang="en-US" altLang="zh-CN" dirty="0"/>
              <a:t>1</a:t>
            </a:r>
            <a:r>
              <a:rPr lang="zh-CN" altLang="en-US" dirty="0"/>
              <a:t>开始自增，每次加</a:t>
            </a:r>
            <a:r>
              <a:rPr lang="en-US" altLang="zh-CN" dirty="0"/>
              <a:t>1</a:t>
            </a:r>
            <a:r>
              <a:rPr lang="zh-CN" altLang="en-US" dirty="0"/>
              <a:t>。</a:t>
            </a:r>
            <a:endParaRPr lang="en-US" altLang="zh-CN" dirty="0"/>
          </a:p>
          <a:p>
            <a:pPr>
              <a:lnSpc>
                <a:spcPct val="150000"/>
              </a:lnSpc>
              <a:buFont typeface="Arial" panose="020B0604020202020204" pitchFamily="34" charset="0"/>
              <a:buChar char="•"/>
            </a:pPr>
            <a:r>
              <a:rPr lang="zh-CN" altLang="en-US" dirty="0"/>
              <a:t>使用</a:t>
            </a:r>
            <a:r>
              <a:rPr lang="en-US" altLang="zh-CN" dirty="0"/>
              <a:t>DELETE</a:t>
            </a:r>
            <a:r>
              <a:rPr lang="zh-CN" altLang="en-US" dirty="0"/>
              <a:t>删除记录时，自动增长值</a:t>
            </a:r>
            <a:r>
              <a:rPr lang="zh-CN" altLang="en-US" dirty="0">
                <a:solidFill>
                  <a:srgbClr val="FF0000"/>
                </a:solidFill>
              </a:rPr>
              <a:t>不会减小或填补空缺</a:t>
            </a:r>
            <a:r>
              <a:rPr lang="zh-CN" altLang="en-US" dirty="0"/>
              <a:t>。</a:t>
            </a:r>
          </a:p>
        </p:txBody>
      </p:sp>
      <p:grpSp>
        <p:nvGrpSpPr>
          <p:cNvPr id="7" name="组合 6">
            <a:extLst>
              <a:ext uri="{FF2B5EF4-FFF2-40B4-BE49-F238E27FC236}">
                <a16:creationId xmlns:a16="http://schemas.microsoft.com/office/drawing/2014/main" id="{AD5D4EBB-6079-4390-BA83-85FCC37F0392}"/>
              </a:ext>
            </a:extLst>
          </p:cNvPr>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8" name="矩形 7">
              <a:extLst>
                <a:ext uri="{FF2B5EF4-FFF2-40B4-BE49-F238E27FC236}">
                  <a16:creationId xmlns:a16="http://schemas.microsoft.com/office/drawing/2014/main" id="{D3DE4337-F991-4689-A9CF-1196D4080FE4}"/>
                </a:ext>
              </a:extLst>
            </p:cNvPr>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Times New Roman" panose="02020603050405020304" pitchFamily="18" charset="0"/>
                <a:cs typeface="Times New Roman" panose="02020603050405020304" pitchFamily="18" charset="0"/>
              </a:endParaRPr>
            </a:p>
          </p:txBody>
        </p:sp>
        <p:sp>
          <p:nvSpPr>
            <p:cNvPr id="9" name="TextBox 5">
              <a:extLst>
                <a:ext uri="{FF2B5EF4-FFF2-40B4-BE49-F238E27FC236}">
                  <a16:creationId xmlns:a16="http://schemas.microsoft.com/office/drawing/2014/main" id="{8A170DBC-D4EF-4990-A783-5536B872A38E}"/>
                </a:ext>
              </a:extLst>
            </p:cNvPr>
            <p:cNvSpPr txBox="1"/>
            <p:nvPr/>
          </p:nvSpPr>
          <p:spPr>
            <a:xfrm>
              <a:off x="-16824" y="1296057"/>
              <a:ext cx="385042" cy="523220"/>
            </a:xfrm>
            <a:prstGeom prst="rect">
              <a:avLst/>
            </a:prstGeom>
            <a:noFill/>
          </p:spPr>
          <p:txBody>
            <a:bodyPr wrap="none">
              <a:spAutoFit/>
            </a:bodyPr>
            <a:lstStyle/>
            <a:p>
              <a:pPr>
                <a:defRPr/>
              </a:pPr>
              <a:r>
                <a:rPr lang="en-US" altLang="zh-CN" sz="2800" dirty="0">
                  <a:solidFill>
                    <a:schemeClr val="bg1"/>
                  </a:solidFill>
                  <a:cs typeface="Arial" panose="020B0604020202020204" pitchFamily="34" charset="0"/>
                </a:rPr>
                <a:t>1</a:t>
              </a:r>
              <a:endParaRPr lang="zh-CN" altLang="en-US" sz="2800" dirty="0">
                <a:solidFill>
                  <a:schemeClr val="bg1"/>
                </a:solidFill>
                <a:cs typeface="Arial" panose="020B0604020202020204" pitchFamily="34" charset="0"/>
              </a:endParaRPr>
            </a:p>
          </p:txBody>
        </p:sp>
      </p:grpSp>
      <p:sp>
        <p:nvSpPr>
          <p:cNvPr id="10" name="TextBox 6">
            <a:extLst>
              <a:ext uri="{FF2B5EF4-FFF2-40B4-BE49-F238E27FC236}">
                <a16:creationId xmlns:a16="http://schemas.microsoft.com/office/drawing/2014/main" id="{8A3AE511-E370-4F34-9DAA-F6264A5FD855}"/>
              </a:ext>
            </a:extLst>
          </p:cNvPr>
          <p:cNvSpPr txBox="1"/>
          <p:nvPr/>
        </p:nvSpPr>
        <p:spPr>
          <a:xfrm>
            <a:off x="427038" y="1493838"/>
            <a:ext cx="4703762" cy="400050"/>
          </a:xfrm>
          <a:prstGeom prst="rect">
            <a:avLst/>
          </a:prstGeom>
          <a:noFill/>
        </p:spPr>
        <p:txBody>
          <a:bodyPr>
            <a:spAutoFit/>
          </a:bodyPr>
          <a:lstStyle/>
          <a:p>
            <a:pPr>
              <a:defRPr/>
            </a:pPr>
            <a:r>
              <a:rPr lang="zh-CN" altLang="en-US" sz="2000" b="1" dirty="0">
                <a:solidFill>
                  <a:schemeClr val="tx1">
                    <a:lumMod val="50000"/>
                    <a:lumOff val="50000"/>
                  </a:schemeClr>
                </a:solidFill>
                <a:latin typeface="Times New Roman" panose="02020603050405020304" pitchFamily="18" charset="0"/>
                <a:ea typeface="微软雅黑" pitchFamily="34" charset="-122"/>
                <a:cs typeface="Times New Roman" panose="02020603050405020304" pitchFamily="18" charset="0"/>
              </a:rPr>
              <a:t>自动增长</a:t>
            </a:r>
            <a:endParaRPr lang="zh-CN" altLang="en-US" dirty="0">
              <a:latin typeface="Times New Roman" panose="02020603050405020304" pitchFamily="18" charset="0"/>
              <a:cs typeface="Times New Roman" panose="02020603050405020304" pitchFamily="18" charset="0"/>
            </a:endParaRPr>
          </a:p>
        </p:txBody>
      </p:sp>
      <p:sp>
        <p:nvSpPr>
          <p:cNvPr id="11" name="TextBox 9">
            <a:extLst>
              <a:ext uri="{FF2B5EF4-FFF2-40B4-BE49-F238E27FC236}">
                <a16:creationId xmlns:a16="http://schemas.microsoft.com/office/drawing/2014/main" id="{3C6F09C7-AD13-4ACD-8054-C9B310096EB2}"/>
              </a:ext>
            </a:extLst>
          </p:cNvPr>
          <p:cNvSpPr txBox="1"/>
          <p:nvPr/>
        </p:nvSpPr>
        <p:spPr>
          <a:xfrm>
            <a:off x="427038" y="4281488"/>
            <a:ext cx="8508220" cy="400110"/>
          </a:xfrm>
          <a:prstGeom prst="rect">
            <a:avLst/>
          </a:prstGeom>
          <a:noFill/>
        </p:spPr>
        <p:txBody>
          <a:bodyPr wrap="square">
            <a:spAutoFit/>
          </a:bodyPr>
          <a:lstStyle/>
          <a:p>
            <a:pPr>
              <a:defRPr/>
            </a:pPr>
            <a:r>
              <a:rPr lang="zh-CN" altLang="en-US" sz="2000" b="1" dirty="0">
                <a:solidFill>
                  <a:srgbClr val="0070C0"/>
                </a:solidFill>
                <a:latin typeface="微软雅黑" pitchFamily="34" charset="-122"/>
                <a:ea typeface="微软雅黑" pitchFamily="34" charset="-122"/>
              </a:rPr>
              <a:t>示例</a:t>
            </a:r>
            <a:r>
              <a:rPr lang="en-US" altLang="zh-CN" sz="2000" b="1" dirty="0">
                <a:solidFill>
                  <a:srgbClr val="0070C0"/>
                </a:solidFill>
                <a:latin typeface="微软雅黑" pitchFamily="34" charset="-122"/>
                <a:ea typeface="微软雅黑" pitchFamily="34" charset="-122"/>
              </a:rPr>
              <a:t>9</a:t>
            </a:r>
            <a:r>
              <a:rPr lang="zh-CN" altLang="en-US" sz="2000" b="1" dirty="0">
                <a:solidFill>
                  <a:srgbClr val="0070C0"/>
                </a:solidFill>
                <a:latin typeface="微软雅黑" pitchFamily="34" charset="-122"/>
                <a:ea typeface="微软雅黑" pitchFamily="34" charset="-122"/>
              </a:rPr>
              <a:t>：将数据表</a:t>
            </a:r>
            <a:r>
              <a:rPr lang="en-US" altLang="zh-CN" sz="2000" b="1" dirty="0">
                <a:solidFill>
                  <a:srgbClr val="0070C0"/>
                </a:solidFill>
                <a:latin typeface="微软雅黑" pitchFamily="34" charset="-122"/>
                <a:ea typeface="微软雅黑" pitchFamily="34" charset="-122"/>
              </a:rPr>
              <a:t>grade</a:t>
            </a:r>
            <a:r>
              <a:rPr lang="zh-CN" altLang="en-US" sz="2000" b="1" dirty="0">
                <a:solidFill>
                  <a:srgbClr val="0070C0"/>
                </a:solidFill>
                <a:latin typeface="微软雅黑" pitchFamily="34" charset="-122"/>
                <a:ea typeface="微软雅黑" pitchFamily="34" charset="-122"/>
              </a:rPr>
              <a:t>中所有记录清空，再插入一条新记录。</a:t>
            </a:r>
          </a:p>
        </p:txBody>
      </p:sp>
      <p:sp>
        <p:nvSpPr>
          <p:cNvPr id="4" name="矩形 3"/>
          <p:cNvSpPr/>
          <p:nvPr/>
        </p:nvSpPr>
        <p:spPr>
          <a:xfrm>
            <a:off x="831602" y="4851210"/>
            <a:ext cx="7480795" cy="1477328"/>
          </a:xfrm>
          <a:prstGeom prst="rect">
            <a:avLst/>
          </a:prstGeom>
        </p:spPr>
        <p:txBody>
          <a:bodyPr wrap="square">
            <a:spAutoFit/>
          </a:bodyPr>
          <a:lstStyle/>
          <a:p>
            <a:r>
              <a:rPr lang="en-US" altLang="zh-CN" b="1" dirty="0">
                <a:solidFill>
                  <a:srgbClr val="0D74C9"/>
                </a:solidFill>
                <a:latin typeface="Courier New" panose="02070309020205020404" pitchFamily="49" charset="0"/>
              </a:rPr>
              <a:t>#</a:t>
            </a:r>
            <a:r>
              <a:rPr lang="zh-CN" altLang="en-US" b="1" dirty="0">
                <a:solidFill>
                  <a:srgbClr val="0D74C9"/>
                </a:solidFill>
                <a:latin typeface="Courier New" panose="02070309020205020404" pitchFamily="49" charset="0"/>
              </a:rPr>
              <a:t>在</a:t>
            </a:r>
            <a:r>
              <a:rPr lang="en-US" altLang="zh-CN" b="1" dirty="0" err="1">
                <a:solidFill>
                  <a:srgbClr val="0D74C9"/>
                </a:solidFill>
                <a:latin typeface="Courier New" panose="02070309020205020404" pitchFamily="49" charset="0"/>
              </a:rPr>
              <a:t>WorkBench</a:t>
            </a:r>
            <a:r>
              <a:rPr lang="zh-CN" altLang="en-US" b="1" dirty="0">
                <a:solidFill>
                  <a:srgbClr val="0D74C9"/>
                </a:solidFill>
                <a:latin typeface="Courier New" panose="02070309020205020404" pitchFamily="49" charset="0"/>
              </a:rPr>
              <a:t>中，如果需要删除和更新数据，必须要设置   </a:t>
            </a:r>
            <a:r>
              <a:rPr lang="en-US" altLang="zh-CN" b="1" dirty="0" err="1">
                <a:solidFill>
                  <a:srgbClr val="0D74C9"/>
                </a:solidFill>
                <a:latin typeface="Courier New" panose="02070309020205020404" pitchFamily="49" charset="0"/>
              </a:rPr>
              <a:t>sql_safe_updates</a:t>
            </a:r>
            <a:r>
              <a:rPr lang="zh-CN" altLang="en-US" b="1" dirty="0">
                <a:solidFill>
                  <a:srgbClr val="0D74C9"/>
                </a:solidFill>
                <a:latin typeface="Courier New" panose="02070309020205020404" pitchFamily="49" charset="0"/>
              </a:rPr>
              <a:t>参数值为</a:t>
            </a:r>
            <a:r>
              <a:rPr lang="en-US" altLang="zh-CN" b="1" dirty="0">
                <a:solidFill>
                  <a:srgbClr val="0D74C9"/>
                </a:solidFill>
                <a:latin typeface="Courier New" panose="02070309020205020404" pitchFamily="49" charset="0"/>
              </a:rPr>
              <a:t>0</a:t>
            </a:r>
          </a:p>
          <a:p>
            <a:r>
              <a:rPr lang="en-US" altLang="zh-CN" b="1" dirty="0">
                <a:solidFill>
                  <a:srgbClr val="FF0000"/>
                </a:solidFill>
                <a:latin typeface="Courier New" panose="02070309020205020404" pitchFamily="49" charset="0"/>
              </a:rPr>
              <a:t>SET </a:t>
            </a:r>
            <a:r>
              <a:rPr lang="en-US" altLang="zh-CN" dirty="0" err="1">
                <a:latin typeface="Courier New" panose="02070309020205020404" pitchFamily="49" charset="0"/>
              </a:rPr>
              <a:t>sql_safe_updates</a:t>
            </a:r>
            <a:r>
              <a:rPr lang="en-US" altLang="zh-CN" dirty="0">
                <a:latin typeface="Courier New" panose="02070309020205020404" pitchFamily="49" charset="0"/>
              </a:rPr>
              <a:t>=0;</a:t>
            </a:r>
          </a:p>
          <a:p>
            <a:r>
              <a:rPr lang="en-US" altLang="zh-CN" b="1" dirty="0">
                <a:solidFill>
                  <a:srgbClr val="FF0000"/>
                </a:solidFill>
                <a:latin typeface="Courier New" panose="02070309020205020404" pitchFamily="49" charset="0"/>
              </a:rPr>
              <a:t>DELETE</a:t>
            </a:r>
            <a:r>
              <a:rPr lang="en-US" altLang="zh-CN" dirty="0">
                <a:latin typeface="Courier New" panose="02070309020205020404" pitchFamily="49" charset="0"/>
              </a:rPr>
              <a:t> </a:t>
            </a:r>
            <a:r>
              <a:rPr lang="en-US" altLang="zh-CN" b="1" dirty="0">
                <a:solidFill>
                  <a:srgbClr val="FF0000"/>
                </a:solidFill>
                <a:latin typeface="Courier New" panose="02070309020205020404" pitchFamily="49" charset="0"/>
              </a:rPr>
              <a:t>FROM</a:t>
            </a:r>
            <a:r>
              <a:rPr lang="en-US" altLang="zh-CN" dirty="0">
                <a:latin typeface="Courier New" panose="02070309020205020404" pitchFamily="49" charset="0"/>
              </a:rPr>
              <a:t> </a:t>
            </a:r>
            <a:r>
              <a:rPr lang="zh-CN" altLang="en-US" dirty="0">
                <a:latin typeface="Courier New" panose="02070309020205020404" pitchFamily="49" charset="0"/>
              </a:rPr>
              <a:t>表名</a:t>
            </a:r>
            <a:r>
              <a:rPr lang="en-US" altLang="zh-CN" dirty="0">
                <a:latin typeface="Courier New" panose="02070309020205020404" pitchFamily="49" charset="0"/>
              </a:rPr>
              <a:t>;</a:t>
            </a:r>
            <a:endParaRPr lang="zh-CN" altLang="zh-CN" dirty="0">
              <a:latin typeface="Courier New" panose="02070309020205020404" pitchFamily="49" charset="0"/>
            </a:endParaRPr>
          </a:p>
          <a:p>
            <a:endParaRPr lang="en-US" altLang="zh-CN" dirty="0">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D3E5A9-5640-43CA-86F0-9DF803B82385}"/>
              </a:ext>
            </a:extLst>
          </p:cNvPr>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a:defRPr/>
            </a:pPr>
            <a:r>
              <a:rPr lang="en-US" altLang="zh-CN" dirty="0">
                <a:cs typeface="Times New Roman" pitchFamily="18" charset="0"/>
              </a:rPr>
              <a:t>3.2</a:t>
            </a:r>
            <a:r>
              <a:rPr lang="en-US" altLang="zh-CN" dirty="0">
                <a:latin typeface="+mn-lt"/>
                <a:cs typeface="Times New Roman" pitchFamily="18" charset="0"/>
              </a:rPr>
              <a:t> </a:t>
            </a:r>
            <a:r>
              <a:rPr lang="zh-CN" altLang="en-US" dirty="0">
                <a:latin typeface="+mn-lt"/>
                <a:cs typeface="Times New Roman" pitchFamily="18" charset="0"/>
              </a:rPr>
              <a:t>自动增长</a:t>
            </a:r>
          </a:p>
        </p:txBody>
      </p:sp>
      <p:sp>
        <p:nvSpPr>
          <p:cNvPr id="152584" name="矩形 2">
            <a:extLst>
              <a:ext uri="{FF2B5EF4-FFF2-40B4-BE49-F238E27FC236}">
                <a16:creationId xmlns:a16="http://schemas.microsoft.com/office/drawing/2014/main" id="{2F52E53E-7052-477F-B36B-2B4F173918E2}"/>
              </a:ext>
            </a:extLst>
          </p:cNvPr>
          <p:cNvSpPr>
            <a:spLocks noChangeArrowheads="1"/>
          </p:cNvSpPr>
          <p:nvPr/>
        </p:nvSpPr>
        <p:spPr bwMode="auto">
          <a:xfrm>
            <a:off x="1080863" y="2871479"/>
            <a:ext cx="7815263"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28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b="1" dirty="0">
                <a:solidFill>
                  <a:srgbClr val="FF0000"/>
                </a:solidFill>
                <a:latin typeface="Courier New" panose="02070309020205020404" pitchFamily="49" charset="0"/>
              </a:rPr>
              <a:t>SET </a:t>
            </a:r>
            <a:r>
              <a:rPr lang="en-US" altLang="zh-CN" sz="1400" dirty="0" err="1">
                <a:latin typeface="Courier New" panose="02070309020205020404" pitchFamily="49" charset="0"/>
              </a:rPr>
              <a:t>sql_safe_updates</a:t>
            </a:r>
            <a:r>
              <a:rPr lang="en-US" altLang="zh-CN" sz="1400" dirty="0">
                <a:latin typeface="Courier New" panose="02070309020205020404" pitchFamily="49" charset="0"/>
              </a:rPr>
              <a:t>=0;</a:t>
            </a:r>
          </a:p>
          <a:p>
            <a:r>
              <a:rPr lang="en-US" altLang="zh-CN" sz="1400" b="1" dirty="0">
                <a:solidFill>
                  <a:srgbClr val="0D74C9"/>
                </a:solidFill>
                <a:latin typeface="Courier New" panose="02070309020205020404" pitchFamily="49" charset="0"/>
              </a:rPr>
              <a:t>#</a:t>
            </a:r>
            <a:r>
              <a:rPr lang="zh-CN" altLang="en-US" sz="1400" b="1" dirty="0">
                <a:solidFill>
                  <a:srgbClr val="0D74C9"/>
                </a:solidFill>
                <a:latin typeface="Courier New" panose="02070309020205020404" pitchFamily="49" charset="0"/>
              </a:rPr>
              <a:t>在</a:t>
            </a:r>
            <a:r>
              <a:rPr lang="en-US" altLang="zh-CN" sz="1400" b="1" dirty="0" err="1">
                <a:solidFill>
                  <a:srgbClr val="0D74C9"/>
                </a:solidFill>
                <a:latin typeface="Courier New" panose="02070309020205020404" pitchFamily="49" charset="0"/>
              </a:rPr>
              <a:t>WorkBench</a:t>
            </a:r>
            <a:r>
              <a:rPr lang="zh-CN" altLang="en-US" sz="1400" b="1" dirty="0">
                <a:solidFill>
                  <a:srgbClr val="0D74C9"/>
                </a:solidFill>
                <a:latin typeface="Courier New" panose="02070309020205020404" pitchFamily="49" charset="0"/>
              </a:rPr>
              <a:t>中，如果需要删除和更新数据，必须要设置</a:t>
            </a:r>
            <a:r>
              <a:rPr lang="en-US" altLang="zh-CN" sz="1400" b="1" dirty="0" err="1">
                <a:solidFill>
                  <a:srgbClr val="0D74C9"/>
                </a:solidFill>
                <a:latin typeface="Courier New" panose="02070309020205020404" pitchFamily="49" charset="0"/>
              </a:rPr>
              <a:t>sql_safe_updates</a:t>
            </a:r>
            <a:r>
              <a:rPr lang="zh-CN" altLang="en-US" sz="1400" b="1" dirty="0">
                <a:solidFill>
                  <a:srgbClr val="0D74C9"/>
                </a:solidFill>
                <a:latin typeface="Courier New" panose="02070309020205020404" pitchFamily="49" charset="0"/>
              </a:rPr>
              <a:t>参数值为</a:t>
            </a:r>
            <a:r>
              <a:rPr lang="en-US" altLang="zh-CN" sz="1400" b="1" dirty="0">
                <a:solidFill>
                  <a:srgbClr val="0D74C9"/>
                </a:solidFill>
                <a:latin typeface="Courier New" panose="02070309020205020404" pitchFamily="49" charset="0"/>
              </a:rPr>
              <a:t>0</a:t>
            </a:r>
          </a:p>
          <a:p>
            <a:endParaRPr lang="en-US" altLang="zh-CN" sz="1400" b="1" dirty="0">
              <a:solidFill>
                <a:srgbClr val="FF0000"/>
              </a:solidFill>
              <a:latin typeface="Courier New" panose="02070309020205020404" pitchFamily="49" charset="0"/>
            </a:endParaRPr>
          </a:p>
          <a:p>
            <a:r>
              <a:rPr lang="en-US" altLang="zh-CN" sz="1400" b="1" dirty="0">
                <a:solidFill>
                  <a:srgbClr val="FF0000"/>
                </a:solidFill>
                <a:latin typeface="Courier New" panose="02070309020205020404" pitchFamily="49" charset="0"/>
              </a:rPr>
              <a:t>DELETE</a:t>
            </a:r>
            <a:r>
              <a:rPr lang="en-US" altLang="zh-CN" sz="1400" dirty="0">
                <a:latin typeface="Courier New" panose="02070309020205020404" pitchFamily="49" charset="0"/>
              </a:rPr>
              <a:t> </a:t>
            </a:r>
            <a:r>
              <a:rPr lang="en-US" altLang="zh-CN" sz="1400" b="1" dirty="0">
                <a:solidFill>
                  <a:srgbClr val="FF0000"/>
                </a:solidFill>
                <a:latin typeface="Courier New" panose="02070309020205020404" pitchFamily="49" charset="0"/>
              </a:rPr>
              <a:t>FROM</a:t>
            </a:r>
            <a:r>
              <a:rPr lang="en-US" altLang="zh-CN" sz="1400" dirty="0">
                <a:latin typeface="Courier New" panose="02070309020205020404" pitchFamily="49" charset="0"/>
              </a:rPr>
              <a:t> grade;</a:t>
            </a:r>
            <a:endParaRPr lang="zh-CN" altLang="zh-CN" sz="1400" dirty="0">
              <a:latin typeface="Courier New" panose="02070309020205020404" pitchFamily="49" charset="0"/>
            </a:endParaRPr>
          </a:p>
          <a:p>
            <a:pPr>
              <a:lnSpc>
                <a:spcPct val="150000"/>
              </a:lnSpc>
            </a:pPr>
            <a:r>
              <a:rPr lang="en-US" altLang="zh-CN" sz="1400" b="1" dirty="0">
                <a:solidFill>
                  <a:srgbClr val="FF0000"/>
                </a:solidFill>
                <a:latin typeface="Courier New" panose="02070309020205020404" pitchFamily="49" charset="0"/>
              </a:rPr>
              <a:t>INSERT INTO </a:t>
            </a:r>
            <a:r>
              <a:rPr lang="en-US" altLang="zh-CN" sz="1400" dirty="0">
                <a:latin typeface="Courier New" panose="02070309020205020404" pitchFamily="49" charset="0"/>
              </a:rPr>
              <a:t>grade(</a:t>
            </a:r>
            <a:r>
              <a:rPr lang="en-US" altLang="zh-CN" sz="1400" dirty="0" err="1">
                <a:latin typeface="Courier New" panose="02070309020205020404" pitchFamily="49" charset="0"/>
              </a:rPr>
              <a:t>name,grade</a:t>
            </a:r>
            <a:r>
              <a:rPr lang="en-US" altLang="zh-CN" sz="1400" dirty="0">
                <a:latin typeface="Courier New" panose="02070309020205020404" pitchFamily="49" charset="0"/>
              </a:rPr>
              <a:t>) </a:t>
            </a:r>
            <a:r>
              <a:rPr lang="en-US" altLang="zh-CN" sz="1400" b="1" dirty="0">
                <a:solidFill>
                  <a:srgbClr val="FF0000"/>
                </a:solidFill>
                <a:latin typeface="Courier New" panose="02070309020205020404" pitchFamily="49" charset="0"/>
              </a:rPr>
              <a:t>VALUES</a:t>
            </a:r>
            <a:r>
              <a:rPr lang="en-US" altLang="zh-CN" sz="1400" dirty="0">
                <a:latin typeface="Courier New" panose="02070309020205020404" pitchFamily="49" charset="0"/>
              </a:rPr>
              <a:t> ('Zhaoxiao',70);</a:t>
            </a:r>
          </a:p>
          <a:p>
            <a:pPr>
              <a:lnSpc>
                <a:spcPct val="150000"/>
              </a:lnSpc>
            </a:pPr>
            <a:r>
              <a:rPr lang="en-US" altLang="zh-CN" sz="1400" b="1" dirty="0">
                <a:solidFill>
                  <a:srgbClr val="FF0000"/>
                </a:solidFill>
                <a:latin typeface="Courier New" panose="02070309020205020404" pitchFamily="49" charset="0"/>
              </a:rPr>
              <a:t>SELECT</a:t>
            </a:r>
            <a:r>
              <a:rPr lang="en-US" altLang="zh-CN" sz="1400" dirty="0">
                <a:latin typeface="Courier New" panose="02070309020205020404" pitchFamily="49" charset="0"/>
              </a:rPr>
              <a:t> * </a:t>
            </a:r>
            <a:r>
              <a:rPr lang="en-US" altLang="zh-CN" sz="1400" b="1" dirty="0">
                <a:solidFill>
                  <a:srgbClr val="FF0000"/>
                </a:solidFill>
                <a:latin typeface="Courier New" panose="02070309020205020404" pitchFamily="49" charset="0"/>
              </a:rPr>
              <a:t>FROM</a:t>
            </a:r>
            <a:r>
              <a:rPr lang="en-US" altLang="zh-CN" sz="1400" dirty="0">
                <a:latin typeface="Courier New" panose="02070309020205020404" pitchFamily="49" charset="0"/>
              </a:rPr>
              <a:t> grade;</a:t>
            </a:r>
          </a:p>
        </p:txBody>
      </p:sp>
      <p:grpSp>
        <p:nvGrpSpPr>
          <p:cNvPr id="9" name="组合 8">
            <a:extLst>
              <a:ext uri="{FF2B5EF4-FFF2-40B4-BE49-F238E27FC236}">
                <a16:creationId xmlns:a16="http://schemas.microsoft.com/office/drawing/2014/main" id="{5547762E-C186-43EC-A860-550F12A078E0}"/>
              </a:ext>
            </a:extLst>
          </p:cNvPr>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2" name="矩形 11">
              <a:extLst>
                <a:ext uri="{FF2B5EF4-FFF2-40B4-BE49-F238E27FC236}">
                  <a16:creationId xmlns:a16="http://schemas.microsoft.com/office/drawing/2014/main" id="{2D5693B4-55D6-42DA-968A-3680AB5C457E}"/>
                </a:ext>
              </a:extLst>
            </p:cNvPr>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Times New Roman" panose="02020603050405020304" pitchFamily="18" charset="0"/>
                <a:cs typeface="Times New Roman" panose="02020603050405020304" pitchFamily="18" charset="0"/>
              </a:endParaRPr>
            </a:p>
          </p:txBody>
        </p:sp>
        <p:sp>
          <p:nvSpPr>
            <p:cNvPr id="13" name="TextBox 5">
              <a:extLst>
                <a:ext uri="{FF2B5EF4-FFF2-40B4-BE49-F238E27FC236}">
                  <a16:creationId xmlns:a16="http://schemas.microsoft.com/office/drawing/2014/main" id="{CAFC52D5-DE91-404A-BE03-C23C547E9CC0}"/>
                </a:ext>
              </a:extLst>
            </p:cNvPr>
            <p:cNvSpPr txBox="1"/>
            <p:nvPr/>
          </p:nvSpPr>
          <p:spPr>
            <a:xfrm>
              <a:off x="-16824" y="1296057"/>
              <a:ext cx="385042" cy="523220"/>
            </a:xfrm>
            <a:prstGeom prst="rect">
              <a:avLst/>
            </a:prstGeom>
            <a:noFill/>
          </p:spPr>
          <p:txBody>
            <a:bodyPr wrap="none">
              <a:spAutoFit/>
            </a:bodyPr>
            <a:lstStyle/>
            <a:p>
              <a:pPr>
                <a:defRPr/>
              </a:pPr>
              <a:r>
                <a:rPr lang="en-US" altLang="zh-CN" sz="2800" dirty="0">
                  <a:solidFill>
                    <a:schemeClr val="bg1"/>
                  </a:solidFill>
                  <a:cs typeface="Arial" panose="020B0604020202020204" pitchFamily="34" charset="0"/>
                </a:rPr>
                <a:t>1</a:t>
              </a:r>
              <a:endParaRPr lang="zh-CN" altLang="en-US" sz="2800" dirty="0">
                <a:solidFill>
                  <a:schemeClr val="bg1"/>
                </a:solidFill>
                <a:cs typeface="Arial" panose="020B0604020202020204" pitchFamily="34" charset="0"/>
              </a:endParaRPr>
            </a:p>
          </p:txBody>
        </p:sp>
      </p:grpSp>
      <p:sp>
        <p:nvSpPr>
          <p:cNvPr id="14" name="TextBox 6">
            <a:extLst>
              <a:ext uri="{FF2B5EF4-FFF2-40B4-BE49-F238E27FC236}">
                <a16:creationId xmlns:a16="http://schemas.microsoft.com/office/drawing/2014/main" id="{92B49F50-90D1-4951-8A64-3D2C5ED53679}"/>
              </a:ext>
            </a:extLst>
          </p:cNvPr>
          <p:cNvSpPr txBox="1"/>
          <p:nvPr/>
        </p:nvSpPr>
        <p:spPr>
          <a:xfrm>
            <a:off x="427038" y="1493838"/>
            <a:ext cx="4703762" cy="400050"/>
          </a:xfrm>
          <a:prstGeom prst="rect">
            <a:avLst/>
          </a:prstGeom>
          <a:noFill/>
        </p:spPr>
        <p:txBody>
          <a:bodyPr>
            <a:spAutoFit/>
          </a:bodyPr>
          <a:lstStyle/>
          <a:p>
            <a:pPr>
              <a:defRPr/>
            </a:pPr>
            <a:r>
              <a:rPr lang="zh-CN" altLang="en-US" sz="2000" b="1" dirty="0">
                <a:solidFill>
                  <a:schemeClr val="tx1">
                    <a:lumMod val="50000"/>
                    <a:lumOff val="50000"/>
                  </a:schemeClr>
                </a:solidFill>
                <a:latin typeface="Times New Roman" panose="02020603050405020304" pitchFamily="18" charset="0"/>
                <a:ea typeface="微软雅黑" pitchFamily="34" charset="-122"/>
                <a:cs typeface="Times New Roman" panose="02020603050405020304" pitchFamily="18" charset="0"/>
              </a:rPr>
              <a:t>自动增长</a:t>
            </a:r>
            <a:endParaRPr lang="zh-CN" altLang="en-US" dirty="0">
              <a:latin typeface="Times New Roman" panose="02020603050405020304" pitchFamily="18" charset="0"/>
              <a:cs typeface="Times New Roman" panose="02020603050405020304" pitchFamily="18" charset="0"/>
            </a:endParaRPr>
          </a:p>
        </p:txBody>
      </p:sp>
      <p:sp>
        <p:nvSpPr>
          <p:cNvPr id="16" name="TextBox 9">
            <a:extLst>
              <a:ext uri="{FF2B5EF4-FFF2-40B4-BE49-F238E27FC236}">
                <a16:creationId xmlns:a16="http://schemas.microsoft.com/office/drawing/2014/main" id="{3C6F09C7-AD13-4ACD-8054-C9B310096EB2}"/>
              </a:ext>
            </a:extLst>
          </p:cNvPr>
          <p:cNvSpPr txBox="1"/>
          <p:nvPr/>
        </p:nvSpPr>
        <p:spPr>
          <a:xfrm>
            <a:off x="411493" y="1890431"/>
            <a:ext cx="8508220" cy="400110"/>
          </a:xfrm>
          <a:prstGeom prst="rect">
            <a:avLst/>
          </a:prstGeom>
          <a:noFill/>
        </p:spPr>
        <p:txBody>
          <a:bodyPr wrap="square">
            <a:spAutoFit/>
          </a:bodyPr>
          <a:lstStyle/>
          <a:p>
            <a:pPr>
              <a:defRPr/>
            </a:pPr>
            <a:r>
              <a:rPr lang="zh-CN" altLang="en-US" sz="2000" b="1" dirty="0">
                <a:solidFill>
                  <a:srgbClr val="0070C0"/>
                </a:solidFill>
                <a:latin typeface="微软雅黑" pitchFamily="34" charset="-122"/>
                <a:ea typeface="微软雅黑" pitchFamily="34" charset="-122"/>
              </a:rPr>
              <a:t>示例</a:t>
            </a:r>
            <a:r>
              <a:rPr lang="en-US" altLang="zh-CN" sz="2000" b="1" dirty="0">
                <a:solidFill>
                  <a:srgbClr val="0070C0"/>
                </a:solidFill>
                <a:latin typeface="微软雅黑" pitchFamily="34" charset="-122"/>
                <a:ea typeface="微软雅黑" pitchFamily="34" charset="-122"/>
              </a:rPr>
              <a:t>9</a:t>
            </a:r>
            <a:r>
              <a:rPr lang="zh-CN" altLang="en-US" sz="2000" b="1" dirty="0">
                <a:solidFill>
                  <a:srgbClr val="0070C0"/>
                </a:solidFill>
                <a:latin typeface="微软雅黑" pitchFamily="34" charset="-122"/>
                <a:ea typeface="微软雅黑" pitchFamily="34" charset="-122"/>
              </a:rPr>
              <a:t>：将数据表</a:t>
            </a:r>
            <a:r>
              <a:rPr lang="en-US" altLang="zh-CN" sz="2000" b="1" dirty="0">
                <a:solidFill>
                  <a:srgbClr val="0070C0"/>
                </a:solidFill>
                <a:latin typeface="微软雅黑" pitchFamily="34" charset="-122"/>
                <a:ea typeface="微软雅黑" pitchFamily="34" charset="-122"/>
              </a:rPr>
              <a:t>grade</a:t>
            </a:r>
            <a:r>
              <a:rPr lang="zh-CN" altLang="en-US" sz="2000" b="1" dirty="0">
                <a:solidFill>
                  <a:srgbClr val="0070C0"/>
                </a:solidFill>
                <a:latin typeface="微软雅黑" pitchFamily="34" charset="-122"/>
                <a:ea typeface="微软雅黑" pitchFamily="34" charset="-122"/>
              </a:rPr>
              <a:t>中所有记录删除，再插入一条新记录。</a:t>
            </a:r>
          </a:p>
        </p:txBody>
      </p:sp>
      <p:grpSp>
        <p:nvGrpSpPr>
          <p:cNvPr id="17" name="组合 10">
            <a:extLst>
              <a:ext uri="{FF2B5EF4-FFF2-40B4-BE49-F238E27FC236}">
                <a16:creationId xmlns:a16="http://schemas.microsoft.com/office/drawing/2014/main" id="{0EA2C6F3-93FE-4BEF-A630-944274293DD0}"/>
              </a:ext>
            </a:extLst>
          </p:cNvPr>
          <p:cNvGrpSpPr>
            <a:grpSpLocks/>
          </p:cNvGrpSpPr>
          <p:nvPr/>
        </p:nvGrpSpPr>
        <p:grpSpPr bwMode="auto">
          <a:xfrm>
            <a:off x="427038" y="3100387"/>
            <a:ext cx="655638" cy="657225"/>
            <a:chOff x="765530" y="3286093"/>
            <a:chExt cx="656530" cy="657462"/>
          </a:xfrm>
        </p:grpSpPr>
        <p:sp>
          <p:nvSpPr>
            <p:cNvPr id="18" name="等腰三角形 11">
              <a:extLst>
                <a:ext uri="{FF2B5EF4-FFF2-40B4-BE49-F238E27FC236}">
                  <a16:creationId xmlns:a16="http://schemas.microsoft.com/office/drawing/2014/main" id="{DD2EC4E6-D0FA-497F-8376-00C0D3432078}"/>
                </a:ext>
              </a:extLst>
            </p:cNvPr>
            <p:cNvSpPr>
              <a:spLocks noChangeArrowheads="1"/>
            </p:cNvSpPr>
            <p:nvPr/>
          </p:nvSpPr>
          <p:spPr bwMode="auto">
            <a:xfrm rot="5400000">
              <a:off x="688864" y="3362759"/>
              <a:ext cx="657462" cy="504130"/>
            </a:xfrm>
            <a:prstGeom prst="triangle">
              <a:avLst>
                <a:gd name="adj" fmla="val 50000"/>
              </a:avLst>
            </a:prstGeom>
            <a:solidFill>
              <a:srgbClr val="0D74C9"/>
            </a:solidFill>
            <a:ln w="28575" algn="ctr">
              <a:solidFill>
                <a:schemeClr val="bg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9" name="等腰三角形 12">
              <a:extLst>
                <a:ext uri="{FF2B5EF4-FFF2-40B4-BE49-F238E27FC236}">
                  <a16:creationId xmlns:a16="http://schemas.microsoft.com/office/drawing/2014/main" id="{6948387A-CEA1-4356-A34E-75F821564E4D}"/>
                </a:ext>
              </a:extLst>
            </p:cNvPr>
            <p:cNvSpPr>
              <a:spLocks noChangeArrowheads="1"/>
            </p:cNvSpPr>
            <p:nvPr/>
          </p:nvSpPr>
          <p:spPr bwMode="auto">
            <a:xfrm rot="5400000">
              <a:off x="841264" y="3362759"/>
              <a:ext cx="657462" cy="504130"/>
            </a:xfrm>
            <a:prstGeom prst="triangle">
              <a:avLst>
                <a:gd name="adj" fmla="val 50000"/>
              </a:avLst>
            </a:prstGeom>
            <a:solidFill>
              <a:srgbClr val="0D74C9"/>
            </a:solidFill>
            <a:ln w="28575" algn="ctr">
              <a:solidFill>
                <a:schemeClr val="bg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pic>
        <p:nvPicPr>
          <p:cNvPr id="2457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750" y="4681456"/>
            <a:ext cx="2596163" cy="840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05600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2584"/>
                                        </p:tgtEl>
                                        <p:attrNameLst>
                                          <p:attrName>style.visibility</p:attrName>
                                        </p:attrNameLst>
                                      </p:cBhvr>
                                      <p:to>
                                        <p:strVal val="visible"/>
                                      </p:to>
                                    </p:set>
                                    <p:animEffect transition="in" filter="fade">
                                      <p:cBhvr>
                                        <p:cTn id="7" dur="500"/>
                                        <p:tgtEl>
                                          <p:spTgt spid="15258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BC68F72-2704-4BB1-928E-2A85E13D0BBC}"/>
              </a:ext>
            </a:extLst>
          </p:cNvPr>
          <p:cNvSpPr>
            <a:spLocks noGrp="1"/>
          </p:cNvSpPr>
          <p:nvPr>
            <p:ph type="title"/>
          </p:nvPr>
        </p:nvSpPr>
        <p:spPr>
          <a:xfrm>
            <a:off x="1657350" y="154546"/>
            <a:ext cx="5014820" cy="776289"/>
          </a:xfrm>
        </p:spPr>
        <p:txBody>
          <a:bodyPr>
            <a:normAutofit/>
          </a:bodyPr>
          <a:lstStyle/>
          <a:p>
            <a:r>
              <a:rPr lang="en-US" altLang="zh-CN" dirty="0"/>
              <a:t>3.2 </a:t>
            </a:r>
            <a:r>
              <a:rPr lang="zh-CN" altLang="en-US" dirty="0"/>
              <a:t>自动增长</a:t>
            </a:r>
          </a:p>
        </p:txBody>
      </p:sp>
      <p:sp>
        <p:nvSpPr>
          <p:cNvPr id="4" name="矩形 3">
            <a:extLst>
              <a:ext uri="{FF2B5EF4-FFF2-40B4-BE49-F238E27FC236}">
                <a16:creationId xmlns:a16="http://schemas.microsoft.com/office/drawing/2014/main" id="{E8C65894-D040-485D-BD2C-B01DC4E5F7EE}"/>
              </a:ext>
            </a:extLst>
          </p:cNvPr>
          <p:cNvSpPr/>
          <p:nvPr/>
        </p:nvSpPr>
        <p:spPr bwMode="auto">
          <a:xfrm>
            <a:off x="371475" y="2390686"/>
            <a:ext cx="8271080" cy="507831"/>
          </a:xfrm>
          <a:prstGeom prst="rect">
            <a:avLst/>
          </a:prstGeom>
        </p:spPr>
        <p:txBody>
          <a:bodyPr wrap="square">
            <a:spAutoFit/>
          </a:bodyPr>
          <a:lstStyle/>
          <a:p>
            <a:pPr marL="457200" indent="-457200">
              <a:lnSpc>
                <a:spcPct val="150000"/>
              </a:lnSpc>
              <a:spcBef>
                <a:spcPct val="20000"/>
              </a:spcBef>
              <a:buFont typeface="Wingdings" pitchFamily="2" charset="2"/>
              <a:buChar char="Ø"/>
              <a:defRPr/>
            </a:pPr>
            <a:r>
              <a:rPr lang="zh-CN" altLang="en-US" dirty="0">
                <a:latin typeface="+mn-lt"/>
                <a:ea typeface="+mn-ea"/>
              </a:rPr>
              <a:t>完成课堂示例</a:t>
            </a:r>
            <a:r>
              <a:rPr lang="en-US" altLang="zh-CN" dirty="0">
                <a:latin typeface="+mn-lt"/>
                <a:ea typeface="+mn-ea"/>
              </a:rPr>
              <a:t>8-9</a:t>
            </a:r>
            <a:r>
              <a:rPr lang="zh-CN" altLang="en-US" dirty="0">
                <a:latin typeface="+mn-lt"/>
                <a:ea typeface="+mn-ea"/>
              </a:rPr>
              <a:t>。</a:t>
            </a:r>
            <a:endParaRPr lang="zh-CN" altLang="en-US" sz="1600" dirty="0">
              <a:latin typeface="+mn-lt"/>
              <a:ea typeface="+mn-ea"/>
            </a:endParaRPr>
          </a:p>
        </p:txBody>
      </p:sp>
      <p:cxnSp>
        <p:nvCxnSpPr>
          <p:cNvPr id="5" name="直接连接符 4">
            <a:extLst>
              <a:ext uri="{FF2B5EF4-FFF2-40B4-BE49-F238E27FC236}">
                <a16:creationId xmlns:a16="http://schemas.microsoft.com/office/drawing/2014/main" id="{B2811BC4-9157-43E4-B06C-9F54B3CEA8A0}"/>
              </a:ext>
            </a:extLst>
          </p:cNvPr>
          <p:cNvCxnSpPr/>
          <p:nvPr/>
        </p:nvCxnSpPr>
        <p:spPr bwMode="auto">
          <a:xfrm>
            <a:off x="371475" y="1956816"/>
            <a:ext cx="2232025" cy="0"/>
          </a:xfrm>
          <a:prstGeom prst="line">
            <a:avLst/>
          </a:prstGeom>
          <a:ln w="19050">
            <a:gradFill flip="none" rotWithShape="1">
              <a:gsLst>
                <a:gs pos="100000">
                  <a:schemeClr val="tx1">
                    <a:lumMod val="95000"/>
                    <a:lumOff val="5000"/>
                  </a:schemeClr>
                </a:gs>
                <a:gs pos="20000">
                  <a:schemeClr val="bg1">
                    <a:lumMod val="75000"/>
                  </a:schemeClr>
                </a:gs>
                <a:gs pos="0">
                  <a:schemeClr val="bg1"/>
                </a:gs>
              </a:gsLst>
              <a:path path="circle">
                <a:fillToRect l="100000" t="100000"/>
              </a:path>
              <a:tileRect r="-100000" b="-100000"/>
            </a:gradFill>
            <a:prstDash val="solid"/>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6" name="组合 17">
            <a:extLst>
              <a:ext uri="{FF2B5EF4-FFF2-40B4-BE49-F238E27FC236}">
                <a16:creationId xmlns:a16="http://schemas.microsoft.com/office/drawing/2014/main" id="{7A38A974-3660-48CC-8661-AD7FBABED1F5}"/>
              </a:ext>
            </a:extLst>
          </p:cNvPr>
          <p:cNvGrpSpPr>
            <a:grpSpLocks/>
          </p:cNvGrpSpPr>
          <p:nvPr/>
        </p:nvGrpSpPr>
        <p:grpSpPr bwMode="auto">
          <a:xfrm>
            <a:off x="371475" y="1273175"/>
            <a:ext cx="2232025" cy="503238"/>
            <a:chOff x="6444208" y="1011134"/>
            <a:chExt cx="2232248" cy="504056"/>
          </a:xfrm>
          <a:solidFill>
            <a:srgbClr val="F29111"/>
          </a:solidFill>
        </p:grpSpPr>
        <p:grpSp>
          <p:nvGrpSpPr>
            <p:cNvPr id="7" name="组合 18">
              <a:extLst>
                <a:ext uri="{FF2B5EF4-FFF2-40B4-BE49-F238E27FC236}">
                  <a16:creationId xmlns:a16="http://schemas.microsoft.com/office/drawing/2014/main" id="{B4514F97-C42B-4EE1-B057-968961B00E8B}"/>
                </a:ext>
              </a:extLst>
            </p:cNvPr>
            <p:cNvGrpSpPr>
              <a:grpSpLocks/>
            </p:cNvGrpSpPr>
            <p:nvPr/>
          </p:nvGrpSpPr>
          <p:grpSpPr bwMode="auto">
            <a:xfrm>
              <a:off x="6444208" y="1011134"/>
              <a:ext cx="2232248" cy="504056"/>
              <a:chOff x="1547664" y="2780928"/>
              <a:chExt cx="2232248" cy="504056"/>
            </a:xfrm>
            <a:grpFill/>
          </p:grpSpPr>
          <p:sp>
            <p:nvSpPr>
              <p:cNvPr id="9" name="椭圆 8">
                <a:extLst>
                  <a:ext uri="{FF2B5EF4-FFF2-40B4-BE49-F238E27FC236}">
                    <a16:creationId xmlns:a16="http://schemas.microsoft.com/office/drawing/2014/main" id="{E723E7A1-9D45-4B9F-BC71-6F585E8BA066}"/>
                  </a:ext>
                </a:extLst>
              </p:cNvPr>
              <p:cNvSpPr/>
              <p:nvPr/>
            </p:nvSpPr>
            <p:spPr>
              <a:xfrm>
                <a:off x="1547664" y="2780928"/>
                <a:ext cx="503288" cy="504056"/>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黑体" panose="02010609060101010101" pitchFamily="49" charset="-122"/>
                    <a:ea typeface="黑体" panose="02010609060101010101" pitchFamily="49" charset="-122"/>
                  </a:rPr>
                  <a:t>课</a:t>
                </a:r>
              </a:p>
            </p:txBody>
          </p:sp>
          <p:sp>
            <p:nvSpPr>
              <p:cNvPr id="10" name="椭圆 9">
                <a:extLst>
                  <a:ext uri="{FF2B5EF4-FFF2-40B4-BE49-F238E27FC236}">
                    <a16:creationId xmlns:a16="http://schemas.microsoft.com/office/drawing/2014/main" id="{3C244ACB-E957-4BA0-BD34-9151F1479EB0}"/>
                  </a:ext>
                </a:extLst>
              </p:cNvPr>
              <p:cNvSpPr/>
              <p:nvPr/>
            </p:nvSpPr>
            <p:spPr>
              <a:xfrm>
                <a:off x="2123985" y="2780928"/>
                <a:ext cx="503287" cy="504056"/>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黑体" panose="02010609060101010101" pitchFamily="49" charset="-122"/>
                    <a:ea typeface="黑体" panose="02010609060101010101" pitchFamily="49" charset="-122"/>
                  </a:rPr>
                  <a:t>堂</a:t>
                </a:r>
              </a:p>
            </p:txBody>
          </p:sp>
          <p:sp>
            <p:nvSpPr>
              <p:cNvPr id="11" name="椭圆 10">
                <a:extLst>
                  <a:ext uri="{FF2B5EF4-FFF2-40B4-BE49-F238E27FC236}">
                    <a16:creationId xmlns:a16="http://schemas.microsoft.com/office/drawing/2014/main" id="{611432E4-C259-4401-A542-3FCAEC74048B}"/>
                  </a:ext>
                </a:extLst>
              </p:cNvPr>
              <p:cNvSpPr/>
              <p:nvPr/>
            </p:nvSpPr>
            <p:spPr>
              <a:xfrm>
                <a:off x="2700304" y="2780928"/>
                <a:ext cx="503288" cy="504056"/>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黑体" panose="02010609060101010101" pitchFamily="49" charset="-122"/>
                    <a:ea typeface="黑体" panose="02010609060101010101" pitchFamily="49" charset="-122"/>
                  </a:rPr>
                  <a:t>练</a:t>
                </a:r>
              </a:p>
            </p:txBody>
          </p:sp>
          <p:sp>
            <p:nvSpPr>
              <p:cNvPr id="12" name="椭圆 11">
                <a:extLst>
                  <a:ext uri="{FF2B5EF4-FFF2-40B4-BE49-F238E27FC236}">
                    <a16:creationId xmlns:a16="http://schemas.microsoft.com/office/drawing/2014/main" id="{818DDE18-3CAA-4C86-A1CA-18C9D72B5F62}"/>
                  </a:ext>
                </a:extLst>
              </p:cNvPr>
              <p:cNvSpPr/>
              <p:nvPr/>
            </p:nvSpPr>
            <p:spPr>
              <a:xfrm>
                <a:off x="3276625" y="2780928"/>
                <a:ext cx="503287" cy="504056"/>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黑体" panose="02010609060101010101" pitchFamily="49" charset="-122"/>
                    <a:ea typeface="黑体" panose="02010609060101010101" pitchFamily="49" charset="-122"/>
                  </a:rPr>
                  <a:t>习</a:t>
                </a:r>
              </a:p>
            </p:txBody>
          </p:sp>
        </p:grpSp>
        <p:cxnSp>
          <p:nvCxnSpPr>
            <p:cNvPr id="8" name="直接连接符 7">
              <a:extLst>
                <a:ext uri="{FF2B5EF4-FFF2-40B4-BE49-F238E27FC236}">
                  <a16:creationId xmlns:a16="http://schemas.microsoft.com/office/drawing/2014/main" id="{55A624DD-4D4D-4C0E-9A16-EB6858F861F7}"/>
                </a:ext>
              </a:extLst>
            </p:cNvPr>
            <p:cNvCxnSpPr/>
            <p:nvPr/>
          </p:nvCxnSpPr>
          <p:spPr>
            <a:xfrm>
              <a:off x="6444208" y="1695886"/>
              <a:ext cx="2232248" cy="0"/>
            </a:xfrm>
            <a:prstGeom prst="line">
              <a:avLst/>
            </a:prstGeom>
            <a:grpFill/>
            <a:ln w="19050">
              <a:gradFill flip="none" rotWithShape="1">
                <a:gsLst>
                  <a:gs pos="100000">
                    <a:srgbClr val="F29111"/>
                  </a:gs>
                  <a:gs pos="20000">
                    <a:schemeClr val="bg1">
                      <a:lumMod val="75000"/>
                    </a:schemeClr>
                  </a:gs>
                  <a:gs pos="0">
                    <a:schemeClr val="bg1"/>
                  </a:gs>
                </a:gsLst>
                <a:path path="circle">
                  <a:fillToRect l="100000" t="100000"/>
                </a:path>
                <a:tileRect r="-100000" b="-100000"/>
              </a:gradFill>
              <a:prstDash val="solid"/>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99252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C1FF6A2F-7806-4617-88C5-3162DC5F0322}"/>
              </a:ext>
            </a:extLst>
          </p:cNvPr>
          <p:cNvSpPr>
            <a:spLocks noGrp="1"/>
          </p:cNvSpPr>
          <p:nvPr>
            <p:ph type="title"/>
          </p:nvPr>
        </p:nvSpPr>
        <p:spPr bwMode="auto">
          <a:xfrm>
            <a:off x="1657350" y="153988"/>
            <a:ext cx="4716463" cy="776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zh-CN" altLang="en-US" b="1"/>
              <a:t>目录</a:t>
            </a:r>
            <a:endParaRPr lang="zh-CN" altLang="en-US"/>
          </a:p>
        </p:txBody>
      </p:sp>
      <p:sp>
        <p:nvSpPr>
          <p:cNvPr id="6147" name="TextBox 126">
            <a:hlinkClick r:id="rId2" action="ppaction://hlinksldjump"/>
            <a:extLst>
              <a:ext uri="{FF2B5EF4-FFF2-40B4-BE49-F238E27FC236}">
                <a16:creationId xmlns:a16="http://schemas.microsoft.com/office/drawing/2014/main" id="{B010A2E9-AB87-4E71-BF85-F303A53D27D4}"/>
              </a:ext>
            </a:extLst>
          </p:cNvPr>
          <p:cNvSpPr txBox="1">
            <a:spLocks noChangeArrowheads="1"/>
          </p:cNvSpPr>
          <p:nvPr/>
        </p:nvSpPr>
        <p:spPr bwMode="auto">
          <a:xfrm>
            <a:off x="3802063" y="3098800"/>
            <a:ext cx="3379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u="sng" dirty="0">
                <a:solidFill>
                  <a:srgbClr val="D9D9D9"/>
                </a:solidFill>
                <a:latin typeface="微软雅黑" panose="020B0503020204020204" pitchFamily="34" charset="-122"/>
                <a:ea typeface="微软雅黑" panose="020B0503020204020204" pitchFamily="34" charset="-122"/>
              </a:rPr>
              <a:t>☞</a:t>
            </a:r>
            <a:r>
              <a:rPr lang="zh-CN" altLang="en-US" u="sng" dirty="0">
                <a:solidFill>
                  <a:srgbClr val="D9D9D9"/>
                </a:solidFill>
                <a:latin typeface="微软雅黑" panose="020B0503020204020204" pitchFamily="34" charset="-122"/>
                <a:ea typeface="微软雅黑" panose="020B0503020204020204" pitchFamily="34" charset="-122"/>
              </a:rPr>
              <a:t>点击查看本节相关知识点</a:t>
            </a:r>
          </a:p>
        </p:txBody>
      </p:sp>
      <p:sp>
        <p:nvSpPr>
          <p:cNvPr id="6148" name="TextBox 126">
            <a:hlinkClick r:id="rId3" action="ppaction://hlinksldjump"/>
            <a:extLst>
              <a:ext uri="{FF2B5EF4-FFF2-40B4-BE49-F238E27FC236}">
                <a16:creationId xmlns:a16="http://schemas.microsoft.com/office/drawing/2014/main" id="{C9FB7853-50B4-46FE-B0AD-1E7C5771D7EC}"/>
              </a:ext>
            </a:extLst>
          </p:cNvPr>
          <p:cNvSpPr txBox="1">
            <a:spLocks noChangeArrowheads="1"/>
          </p:cNvSpPr>
          <p:nvPr/>
        </p:nvSpPr>
        <p:spPr bwMode="auto">
          <a:xfrm>
            <a:off x="2709863" y="1784350"/>
            <a:ext cx="35258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u="sng" dirty="0">
                <a:solidFill>
                  <a:srgbClr val="D9D9D9"/>
                </a:solidFill>
                <a:latin typeface="微软雅黑" panose="020B0503020204020204" pitchFamily="34" charset="-122"/>
                <a:ea typeface="微软雅黑" panose="020B0503020204020204" pitchFamily="34" charset="-122"/>
              </a:rPr>
              <a:t>☞</a:t>
            </a:r>
            <a:r>
              <a:rPr lang="zh-CN" altLang="en-US" u="sng" dirty="0">
                <a:solidFill>
                  <a:srgbClr val="D9D9D9"/>
                </a:solidFill>
                <a:latin typeface="微软雅黑" panose="020B0503020204020204" pitchFamily="34" charset="-122"/>
                <a:ea typeface="微软雅黑" panose="020B0503020204020204" pitchFamily="34" charset="-122"/>
              </a:rPr>
              <a:t>点击查看本节相关知识点</a:t>
            </a:r>
          </a:p>
        </p:txBody>
      </p:sp>
      <p:cxnSp>
        <p:nvCxnSpPr>
          <p:cNvPr id="5" name="直接连接符 4">
            <a:extLst>
              <a:ext uri="{FF2B5EF4-FFF2-40B4-BE49-F238E27FC236}">
                <a16:creationId xmlns:a16="http://schemas.microsoft.com/office/drawing/2014/main" id="{44D09F9C-0F42-47CC-8F4D-A739BAA92297}"/>
              </a:ext>
            </a:extLst>
          </p:cNvPr>
          <p:cNvCxnSpPr/>
          <p:nvPr/>
        </p:nvCxnSpPr>
        <p:spPr bwMode="auto">
          <a:xfrm>
            <a:off x="3873500" y="3079750"/>
            <a:ext cx="3833813"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6150" name="矩形 36">
            <a:extLst>
              <a:ext uri="{FF2B5EF4-FFF2-40B4-BE49-F238E27FC236}">
                <a16:creationId xmlns:a16="http://schemas.microsoft.com/office/drawing/2014/main" id="{0AA0E92F-9DF1-4F99-A2DF-F0AA5AF28519}"/>
              </a:ext>
            </a:extLst>
          </p:cNvPr>
          <p:cNvSpPr>
            <a:spLocks noChangeArrowheads="1"/>
          </p:cNvSpPr>
          <p:nvPr/>
        </p:nvSpPr>
        <p:spPr bwMode="auto">
          <a:xfrm flipH="1">
            <a:off x="3676650" y="25765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dirty="0">
                <a:solidFill>
                  <a:srgbClr val="1369B2"/>
                </a:solidFill>
                <a:latin typeface="微软雅黑" panose="020B0503020204020204" pitchFamily="34" charset="-122"/>
                <a:ea typeface="微软雅黑" panose="020B0503020204020204" pitchFamily="34" charset="-122"/>
              </a:rPr>
              <a:t>自动增长</a:t>
            </a:r>
          </a:p>
        </p:txBody>
      </p:sp>
      <p:grpSp>
        <p:nvGrpSpPr>
          <p:cNvPr id="6151" name="组合 111">
            <a:extLst>
              <a:ext uri="{FF2B5EF4-FFF2-40B4-BE49-F238E27FC236}">
                <a16:creationId xmlns:a16="http://schemas.microsoft.com/office/drawing/2014/main" id="{C636D056-417C-4433-86B9-F5387AFABF8D}"/>
              </a:ext>
            </a:extLst>
          </p:cNvPr>
          <p:cNvGrpSpPr>
            <a:grpSpLocks/>
          </p:cNvGrpSpPr>
          <p:nvPr/>
        </p:nvGrpSpPr>
        <p:grpSpPr bwMode="auto">
          <a:xfrm rot="-12767">
            <a:off x="2751138" y="2576513"/>
            <a:ext cx="884237" cy="954087"/>
            <a:chOff x="1936217" y="1275606"/>
            <a:chExt cx="1296545" cy="1728192"/>
          </a:xfrm>
        </p:grpSpPr>
        <p:grpSp>
          <p:nvGrpSpPr>
            <p:cNvPr id="6176" name="组合 112">
              <a:extLst>
                <a:ext uri="{FF2B5EF4-FFF2-40B4-BE49-F238E27FC236}">
                  <a16:creationId xmlns:a16="http://schemas.microsoft.com/office/drawing/2014/main" id="{8AB5D08D-0B37-4856-9287-27F8CB4ED0D6}"/>
                </a:ext>
              </a:extLst>
            </p:cNvPr>
            <p:cNvGrpSpPr>
              <a:grpSpLocks/>
            </p:cNvGrpSpPr>
            <p:nvPr/>
          </p:nvGrpSpPr>
          <p:grpSpPr bwMode="auto">
            <a:xfrm>
              <a:off x="1936620" y="1275606"/>
              <a:ext cx="1296142" cy="1728192"/>
              <a:chOff x="1907704" y="1275606"/>
              <a:chExt cx="1296142" cy="1728192"/>
            </a:xfrm>
          </p:grpSpPr>
          <p:sp>
            <p:nvSpPr>
              <p:cNvPr id="10" name="圆角矩形 9">
                <a:extLst>
                  <a:ext uri="{FF2B5EF4-FFF2-40B4-BE49-F238E27FC236}">
                    <a16:creationId xmlns:a16="http://schemas.microsoft.com/office/drawing/2014/main" id="{BEDA449B-0C35-4DDF-AB37-72E8DAB9A1D0}"/>
                  </a:ext>
                </a:extLst>
              </p:cNvPr>
              <p:cNvSpPr/>
              <p:nvPr/>
            </p:nvSpPr>
            <p:spPr>
              <a:xfrm>
                <a:off x="1907301" y="1275607"/>
                <a:ext cx="1296545" cy="1728192"/>
              </a:xfrm>
              <a:prstGeom prst="roundRect">
                <a:avLst/>
              </a:prstGeom>
              <a:solidFill>
                <a:srgbClr val="1369B2"/>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fontAlgn="auto">
                  <a:spcBef>
                    <a:spcPts val="0"/>
                  </a:spcBef>
                  <a:spcAft>
                    <a:spcPts val="0"/>
                  </a:spcAft>
                  <a:defRPr/>
                </a:pPr>
                <a:r>
                  <a:rPr lang="en-US" altLang="zh-CN" sz="3600" b="1" kern="0" dirty="0">
                    <a:solidFill>
                      <a:prstClr val="white"/>
                    </a:solidFill>
                    <a:latin typeface="Cambria Math" panose="02040503050406030204" pitchFamily="18" charset="0"/>
                    <a:ea typeface="汉仪综艺体简" panose="02010609000101010101" pitchFamily="49" charset="-122"/>
                  </a:rPr>
                  <a:t>3.2</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11" name="圆角矩形 10">
                <a:extLst>
                  <a:ext uri="{FF2B5EF4-FFF2-40B4-BE49-F238E27FC236}">
                    <a16:creationId xmlns:a16="http://schemas.microsoft.com/office/drawing/2014/main" id="{F56C75B9-D75D-4C1A-8C81-A067733DB659}"/>
                  </a:ext>
                </a:extLst>
              </p:cNvPr>
              <p:cNvSpPr/>
              <p:nvPr/>
            </p:nvSpPr>
            <p:spPr>
              <a:xfrm>
                <a:off x="1960838" y="1347494"/>
                <a:ext cx="1189471" cy="1584417"/>
              </a:xfrm>
              <a:prstGeom prst="roundRect">
                <a:avLst/>
              </a:prstGeom>
              <a:noFill/>
              <a:ln w="15875" cap="flat" cmpd="sng" algn="ctr">
                <a:solidFill>
                  <a:sysClr val="window" lastClr="FFFFFF"/>
                </a:solidFill>
                <a:prstDash val="solid"/>
              </a:ln>
              <a:effectLst/>
            </p:spPr>
            <p:txBody>
              <a:bodyPr anchor="ctr"/>
              <a:lstStyle/>
              <a:p>
                <a:pPr algn="ctr" fontAlgn="auto">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9" name="圆角矩形 5">
              <a:extLst>
                <a:ext uri="{FF2B5EF4-FFF2-40B4-BE49-F238E27FC236}">
                  <a16:creationId xmlns:a16="http://schemas.microsoft.com/office/drawing/2014/main" id="{DC7A6D71-8EB6-443A-920D-C41998B2A6E3}"/>
                </a:ext>
              </a:extLst>
            </p:cNvPr>
            <p:cNvSpPr/>
            <p:nvPr/>
          </p:nvSpPr>
          <p:spPr>
            <a:xfrm>
              <a:off x="1888491" y="2060403"/>
              <a:ext cx="1294218" cy="937422"/>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fontAlgn="auto">
                <a:spcBef>
                  <a:spcPts val="0"/>
                </a:spcBef>
                <a:spcAft>
                  <a:spcPts val="0"/>
                </a:spcAft>
                <a:defRPr/>
              </a:pPr>
              <a:endParaRPr lang="zh-CN" altLang="en-US" sz="6000" b="1" kern="0">
                <a:solidFill>
                  <a:prstClr val="white"/>
                </a:solidFill>
                <a:latin typeface="Cambria Math" panose="02040503050406030204" pitchFamily="18" charset="0"/>
                <a:ea typeface="汉仪综艺体简" panose="02010609000101010101" pitchFamily="49" charset="-122"/>
              </a:endParaRPr>
            </a:p>
          </p:txBody>
        </p:sp>
      </p:grpSp>
      <p:grpSp>
        <p:nvGrpSpPr>
          <p:cNvPr id="6152" name="4.1">
            <a:extLst>
              <a:ext uri="{FF2B5EF4-FFF2-40B4-BE49-F238E27FC236}">
                <a16:creationId xmlns:a16="http://schemas.microsoft.com/office/drawing/2014/main" id="{0741EE97-E5B9-459B-B188-2E7C98966D63}"/>
              </a:ext>
            </a:extLst>
          </p:cNvPr>
          <p:cNvGrpSpPr>
            <a:grpSpLocks/>
          </p:cNvGrpSpPr>
          <p:nvPr/>
        </p:nvGrpSpPr>
        <p:grpSpPr bwMode="auto">
          <a:xfrm>
            <a:off x="1711325" y="1271588"/>
            <a:ext cx="4411663" cy="952500"/>
            <a:chOff x="1711765" y="1263328"/>
            <a:chExt cx="4411519" cy="952284"/>
          </a:xfrm>
        </p:grpSpPr>
        <p:grpSp>
          <p:nvGrpSpPr>
            <p:cNvPr id="6169" name="组合 29">
              <a:extLst>
                <a:ext uri="{FF2B5EF4-FFF2-40B4-BE49-F238E27FC236}">
                  <a16:creationId xmlns:a16="http://schemas.microsoft.com/office/drawing/2014/main" id="{1ED944B6-ED50-4987-95D2-1E3CE32F9C4C}"/>
                </a:ext>
              </a:extLst>
            </p:cNvPr>
            <p:cNvGrpSpPr>
              <a:grpSpLocks/>
            </p:cNvGrpSpPr>
            <p:nvPr/>
          </p:nvGrpSpPr>
          <p:grpSpPr bwMode="auto">
            <a:xfrm rot="-12767">
              <a:off x="1711765" y="1263328"/>
              <a:ext cx="884879" cy="952284"/>
              <a:chOff x="1936620" y="1275606"/>
              <a:chExt cx="1296876" cy="1728192"/>
            </a:xfrm>
          </p:grpSpPr>
          <p:grpSp>
            <p:nvGrpSpPr>
              <p:cNvPr id="6172" name="组合 31">
                <a:extLst>
                  <a:ext uri="{FF2B5EF4-FFF2-40B4-BE49-F238E27FC236}">
                    <a16:creationId xmlns:a16="http://schemas.microsoft.com/office/drawing/2014/main" id="{39131E23-16FE-4B84-91DD-4B2E450D52B6}"/>
                  </a:ext>
                </a:extLst>
              </p:cNvPr>
              <p:cNvGrpSpPr>
                <a:grpSpLocks/>
              </p:cNvGrpSpPr>
              <p:nvPr/>
            </p:nvGrpSpPr>
            <p:grpSpPr bwMode="auto">
              <a:xfrm>
                <a:off x="1936620" y="1275606"/>
                <a:ext cx="1296142" cy="1728192"/>
                <a:chOff x="1907704" y="1275606"/>
                <a:chExt cx="1296142" cy="1728192"/>
              </a:xfrm>
            </p:grpSpPr>
            <p:sp>
              <p:nvSpPr>
                <p:cNvPr id="25" name="圆角矩形 24">
                  <a:extLst>
                    <a:ext uri="{FF2B5EF4-FFF2-40B4-BE49-F238E27FC236}">
                      <a16:creationId xmlns:a16="http://schemas.microsoft.com/office/drawing/2014/main" id="{4E9CACD4-71EE-4AC9-8940-01FFCE0B0829}"/>
                    </a:ext>
                  </a:extLst>
                </p:cNvPr>
                <p:cNvSpPr/>
                <p:nvPr/>
              </p:nvSpPr>
              <p:spPr>
                <a:xfrm>
                  <a:off x="1907704" y="1275604"/>
                  <a:ext cx="1295894" cy="1728192"/>
                </a:xfrm>
                <a:prstGeom prst="roundRect">
                  <a:avLst/>
                </a:prstGeom>
                <a:solidFill>
                  <a:srgbClr val="1369B2"/>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fontAlgn="auto">
                    <a:spcBef>
                      <a:spcPts val="0"/>
                    </a:spcBef>
                    <a:spcAft>
                      <a:spcPts val="0"/>
                    </a:spcAft>
                    <a:defRPr/>
                  </a:pPr>
                  <a:r>
                    <a:rPr lang="en-US" altLang="zh-CN" sz="3600" b="1" kern="0" dirty="0">
                      <a:solidFill>
                        <a:prstClr val="white"/>
                      </a:solidFill>
                      <a:latin typeface="Cambria Math" panose="02040503050406030204" pitchFamily="18" charset="0"/>
                      <a:ea typeface="汉仪综艺体简" panose="02010609000101010101" pitchFamily="49" charset="-122"/>
                    </a:rPr>
                    <a:t>3.1</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26" name="圆角矩形 25">
                  <a:extLst>
                    <a:ext uri="{FF2B5EF4-FFF2-40B4-BE49-F238E27FC236}">
                      <a16:creationId xmlns:a16="http://schemas.microsoft.com/office/drawing/2014/main" id="{BFF5E71A-4995-49E6-B25E-11E57EF446D6}"/>
                    </a:ext>
                  </a:extLst>
                </p:cNvPr>
                <p:cNvSpPr/>
                <p:nvPr/>
              </p:nvSpPr>
              <p:spPr>
                <a:xfrm>
                  <a:off x="1961216" y="1347611"/>
                  <a:ext cx="1188871" cy="1584176"/>
                </a:xfrm>
                <a:prstGeom prst="roundRect">
                  <a:avLst/>
                </a:prstGeom>
                <a:noFill/>
                <a:ln w="15875" cap="flat" cmpd="sng" algn="ctr">
                  <a:solidFill>
                    <a:sysClr val="window" lastClr="FFFFFF"/>
                  </a:solidFill>
                  <a:prstDash val="solid"/>
                </a:ln>
                <a:effectLst/>
              </p:spPr>
              <p:txBody>
                <a:bodyPr anchor="ctr"/>
                <a:lstStyle/>
                <a:p>
                  <a:pPr algn="ctr" fontAlgn="auto">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4" name="圆角矩形 5">
                <a:extLst>
                  <a:ext uri="{FF2B5EF4-FFF2-40B4-BE49-F238E27FC236}">
                    <a16:creationId xmlns:a16="http://schemas.microsoft.com/office/drawing/2014/main" id="{09EA2E50-E5DF-4EB7-9B85-E8EACFE44D9D}"/>
                  </a:ext>
                </a:extLst>
              </p:cNvPr>
              <p:cNvSpPr/>
              <p:nvPr/>
            </p:nvSpPr>
            <p:spPr>
              <a:xfrm>
                <a:off x="1923818" y="2061676"/>
                <a:ext cx="1209811" cy="93610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fontAlgn="auto">
                  <a:spcBef>
                    <a:spcPts val="0"/>
                  </a:spcBef>
                  <a:spcAft>
                    <a:spcPts val="0"/>
                  </a:spcAft>
                  <a:defRPr/>
                </a:pPr>
                <a:endParaRPr lang="zh-CN" altLang="en-US" sz="6000" b="1" kern="0">
                  <a:solidFill>
                    <a:prstClr val="white"/>
                  </a:solidFill>
                  <a:latin typeface="Cambria Math" panose="02040503050406030204" pitchFamily="18" charset="0"/>
                  <a:ea typeface="汉仪综艺体简" panose="02010609000101010101" pitchFamily="49" charset="-122"/>
                </a:endParaRPr>
              </a:p>
            </p:txBody>
          </p:sp>
        </p:grpSp>
        <p:cxnSp>
          <p:nvCxnSpPr>
            <p:cNvPr id="21" name="直接连接符 20">
              <a:extLst>
                <a:ext uri="{FF2B5EF4-FFF2-40B4-BE49-F238E27FC236}">
                  <a16:creationId xmlns:a16="http://schemas.microsoft.com/office/drawing/2014/main" id="{0BCA889D-0AD1-48B8-B06E-720727013E7C}"/>
                </a:ext>
              </a:extLst>
            </p:cNvPr>
            <p:cNvCxnSpPr/>
            <p:nvPr/>
          </p:nvCxnSpPr>
          <p:spPr>
            <a:xfrm>
              <a:off x="2810279" y="1760102"/>
              <a:ext cx="331300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6171" name="矩形 35">
              <a:extLst>
                <a:ext uri="{FF2B5EF4-FFF2-40B4-BE49-F238E27FC236}">
                  <a16:creationId xmlns:a16="http://schemas.microsoft.com/office/drawing/2014/main" id="{9BFB4525-233A-49EC-B46B-08F2ECB42E64}"/>
                </a:ext>
              </a:extLst>
            </p:cNvPr>
            <p:cNvSpPr>
              <a:spLocks noChangeArrowheads="1"/>
            </p:cNvSpPr>
            <p:nvPr/>
          </p:nvSpPr>
          <p:spPr bwMode="auto">
            <a:xfrm>
              <a:off x="2717559" y="1286488"/>
              <a:ext cx="1415726" cy="46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dirty="0">
                  <a:solidFill>
                    <a:srgbClr val="1369B2"/>
                  </a:solidFill>
                  <a:latin typeface="微软雅黑" panose="020B0503020204020204" pitchFamily="34" charset="-122"/>
                  <a:ea typeface="微软雅黑" panose="020B0503020204020204" pitchFamily="34" charset="-122"/>
                </a:rPr>
                <a:t>表的约束</a:t>
              </a:r>
            </a:p>
          </p:txBody>
        </p:sp>
      </p:grpSp>
      <p:grpSp>
        <p:nvGrpSpPr>
          <p:cNvPr id="6153" name="4.1">
            <a:extLst>
              <a:ext uri="{FF2B5EF4-FFF2-40B4-BE49-F238E27FC236}">
                <a16:creationId xmlns:a16="http://schemas.microsoft.com/office/drawing/2014/main" id="{0B29D84F-08CC-4FA1-8F68-54747E019CB9}"/>
              </a:ext>
            </a:extLst>
          </p:cNvPr>
          <p:cNvGrpSpPr>
            <a:grpSpLocks/>
          </p:cNvGrpSpPr>
          <p:nvPr/>
        </p:nvGrpSpPr>
        <p:grpSpPr bwMode="auto">
          <a:xfrm>
            <a:off x="1704975" y="3879850"/>
            <a:ext cx="4411663" cy="952500"/>
            <a:chOff x="1711765" y="1263328"/>
            <a:chExt cx="4411519" cy="952284"/>
          </a:xfrm>
        </p:grpSpPr>
        <p:grpSp>
          <p:nvGrpSpPr>
            <p:cNvPr id="6162" name="组合 29">
              <a:extLst>
                <a:ext uri="{FF2B5EF4-FFF2-40B4-BE49-F238E27FC236}">
                  <a16:creationId xmlns:a16="http://schemas.microsoft.com/office/drawing/2014/main" id="{237C1EB5-196E-480C-9C2A-6C55395117EE}"/>
                </a:ext>
              </a:extLst>
            </p:cNvPr>
            <p:cNvGrpSpPr>
              <a:grpSpLocks/>
            </p:cNvGrpSpPr>
            <p:nvPr/>
          </p:nvGrpSpPr>
          <p:grpSpPr bwMode="auto">
            <a:xfrm rot="-12767">
              <a:off x="1711765" y="1263328"/>
              <a:ext cx="884879" cy="952284"/>
              <a:chOff x="1936620" y="1275606"/>
              <a:chExt cx="1296876" cy="1728192"/>
            </a:xfrm>
          </p:grpSpPr>
          <p:grpSp>
            <p:nvGrpSpPr>
              <p:cNvPr id="6165" name="组合 31">
                <a:extLst>
                  <a:ext uri="{FF2B5EF4-FFF2-40B4-BE49-F238E27FC236}">
                    <a16:creationId xmlns:a16="http://schemas.microsoft.com/office/drawing/2014/main" id="{9F2260D9-810E-4CAC-8317-CBB827B845BE}"/>
                  </a:ext>
                </a:extLst>
              </p:cNvPr>
              <p:cNvGrpSpPr>
                <a:grpSpLocks/>
              </p:cNvGrpSpPr>
              <p:nvPr/>
            </p:nvGrpSpPr>
            <p:grpSpPr bwMode="auto">
              <a:xfrm>
                <a:off x="1936620" y="1275606"/>
                <a:ext cx="1296142" cy="1728192"/>
                <a:chOff x="1907704" y="1275606"/>
                <a:chExt cx="1296142" cy="1728192"/>
              </a:xfrm>
            </p:grpSpPr>
            <p:sp>
              <p:nvSpPr>
                <p:cNvPr id="31" name="圆角矩形 30">
                  <a:extLst>
                    <a:ext uri="{FF2B5EF4-FFF2-40B4-BE49-F238E27FC236}">
                      <a16:creationId xmlns:a16="http://schemas.microsoft.com/office/drawing/2014/main" id="{517876EE-501A-40F1-AD1A-AF4E6448EEC5}"/>
                    </a:ext>
                  </a:extLst>
                </p:cNvPr>
                <p:cNvSpPr/>
                <p:nvPr/>
              </p:nvSpPr>
              <p:spPr>
                <a:xfrm>
                  <a:off x="1907704" y="1275604"/>
                  <a:ext cx="1295894" cy="1728192"/>
                </a:xfrm>
                <a:prstGeom prst="roundRect">
                  <a:avLst/>
                </a:prstGeom>
                <a:solidFill>
                  <a:srgbClr val="1369B2"/>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fontAlgn="auto">
                    <a:spcBef>
                      <a:spcPts val="0"/>
                    </a:spcBef>
                    <a:spcAft>
                      <a:spcPts val="0"/>
                    </a:spcAft>
                    <a:defRPr/>
                  </a:pPr>
                  <a:r>
                    <a:rPr lang="en-US" altLang="zh-CN" sz="3600" b="1" kern="0" dirty="0">
                      <a:solidFill>
                        <a:prstClr val="white"/>
                      </a:solidFill>
                      <a:latin typeface="Cambria Math" panose="02040503050406030204" pitchFamily="18" charset="0"/>
                      <a:ea typeface="汉仪综艺体简" panose="02010609000101010101" pitchFamily="49" charset="-122"/>
                    </a:rPr>
                    <a:t>3.3</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32" name="圆角矩形 31">
                  <a:extLst>
                    <a:ext uri="{FF2B5EF4-FFF2-40B4-BE49-F238E27FC236}">
                      <a16:creationId xmlns:a16="http://schemas.microsoft.com/office/drawing/2014/main" id="{06849E4C-90CA-4D30-848B-08C9F0CB0CE0}"/>
                    </a:ext>
                  </a:extLst>
                </p:cNvPr>
                <p:cNvSpPr/>
                <p:nvPr/>
              </p:nvSpPr>
              <p:spPr>
                <a:xfrm>
                  <a:off x="1961216" y="1347613"/>
                  <a:ext cx="1188871" cy="1584176"/>
                </a:xfrm>
                <a:prstGeom prst="roundRect">
                  <a:avLst/>
                </a:prstGeom>
                <a:noFill/>
                <a:ln w="15875" cap="flat" cmpd="sng" algn="ctr">
                  <a:solidFill>
                    <a:sysClr val="window" lastClr="FFFFFF"/>
                  </a:solidFill>
                  <a:prstDash val="solid"/>
                </a:ln>
                <a:effectLst/>
              </p:spPr>
              <p:txBody>
                <a:bodyPr anchor="ctr"/>
                <a:lstStyle/>
                <a:p>
                  <a:pPr algn="ctr" fontAlgn="auto">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30" name="圆角矩形 5">
                <a:extLst>
                  <a:ext uri="{FF2B5EF4-FFF2-40B4-BE49-F238E27FC236}">
                    <a16:creationId xmlns:a16="http://schemas.microsoft.com/office/drawing/2014/main" id="{AFAE7696-7EF1-4A1B-9C1F-195150AAFBFA}"/>
                  </a:ext>
                </a:extLst>
              </p:cNvPr>
              <p:cNvSpPr/>
              <p:nvPr/>
            </p:nvSpPr>
            <p:spPr>
              <a:xfrm>
                <a:off x="1923818" y="2061678"/>
                <a:ext cx="1209811" cy="936103"/>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fontAlgn="auto">
                  <a:spcBef>
                    <a:spcPts val="0"/>
                  </a:spcBef>
                  <a:spcAft>
                    <a:spcPts val="0"/>
                  </a:spcAft>
                  <a:defRPr/>
                </a:pPr>
                <a:endParaRPr lang="zh-CN" altLang="en-US" sz="6000" b="1" kern="0">
                  <a:solidFill>
                    <a:prstClr val="white"/>
                  </a:solidFill>
                  <a:latin typeface="Cambria Math" panose="02040503050406030204" pitchFamily="18" charset="0"/>
                  <a:ea typeface="汉仪综艺体简" panose="02010609000101010101" pitchFamily="49" charset="-122"/>
                </a:endParaRPr>
              </a:p>
            </p:txBody>
          </p:sp>
        </p:grpSp>
        <p:cxnSp>
          <p:nvCxnSpPr>
            <p:cNvPr id="27" name="直接连接符 26">
              <a:extLst>
                <a:ext uri="{FF2B5EF4-FFF2-40B4-BE49-F238E27FC236}">
                  <a16:creationId xmlns:a16="http://schemas.microsoft.com/office/drawing/2014/main" id="{0B460A4C-66E2-4F69-A6D4-639DAFF10813}"/>
                </a:ext>
              </a:extLst>
            </p:cNvPr>
            <p:cNvCxnSpPr/>
            <p:nvPr/>
          </p:nvCxnSpPr>
          <p:spPr>
            <a:xfrm>
              <a:off x="2810279" y="1760103"/>
              <a:ext cx="331300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6164" name="矩形 35">
              <a:extLst>
                <a:ext uri="{FF2B5EF4-FFF2-40B4-BE49-F238E27FC236}">
                  <a16:creationId xmlns:a16="http://schemas.microsoft.com/office/drawing/2014/main" id="{7AAD6D19-C78B-49EB-A884-3D2A0D262916}"/>
                </a:ext>
              </a:extLst>
            </p:cNvPr>
            <p:cNvSpPr>
              <a:spLocks noChangeArrowheads="1"/>
            </p:cNvSpPr>
            <p:nvPr/>
          </p:nvSpPr>
          <p:spPr bwMode="auto">
            <a:xfrm>
              <a:off x="2717559" y="1286488"/>
              <a:ext cx="1415726" cy="46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dirty="0">
                  <a:solidFill>
                    <a:srgbClr val="1369B2"/>
                  </a:solidFill>
                  <a:latin typeface="微软雅黑" panose="020B0503020204020204" pitchFamily="34" charset="-122"/>
                  <a:ea typeface="微软雅黑" panose="020B0503020204020204" pitchFamily="34" charset="-122"/>
                </a:rPr>
                <a:t>表的索引</a:t>
              </a:r>
            </a:p>
          </p:txBody>
        </p:sp>
      </p:grpSp>
      <p:sp>
        <p:nvSpPr>
          <p:cNvPr id="28" name="TextBox 126">
            <a:hlinkClick r:id="rId4" action="ppaction://hlinksldjump"/>
            <a:extLst>
              <a:ext uri="{FF2B5EF4-FFF2-40B4-BE49-F238E27FC236}">
                <a16:creationId xmlns:a16="http://schemas.microsoft.com/office/drawing/2014/main" id="{B010A2E9-AB87-4E71-BF85-F303A53D27D4}"/>
              </a:ext>
            </a:extLst>
          </p:cNvPr>
          <p:cNvSpPr txBox="1">
            <a:spLocks noChangeArrowheads="1"/>
          </p:cNvSpPr>
          <p:nvPr/>
        </p:nvSpPr>
        <p:spPr bwMode="auto">
          <a:xfrm>
            <a:off x="2736851" y="4383647"/>
            <a:ext cx="3379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u="sng" dirty="0">
                <a:solidFill>
                  <a:srgbClr val="D9D9D9"/>
                </a:solidFill>
                <a:latin typeface="微软雅黑" panose="020B0503020204020204" pitchFamily="34" charset="-122"/>
                <a:ea typeface="微软雅黑" panose="020B0503020204020204" pitchFamily="34" charset="-122"/>
              </a:rPr>
              <a:t>☞</a:t>
            </a:r>
            <a:r>
              <a:rPr lang="zh-CN" altLang="en-US" u="sng" dirty="0">
                <a:solidFill>
                  <a:srgbClr val="D9D9D9"/>
                </a:solidFill>
                <a:latin typeface="微软雅黑" panose="020B0503020204020204" pitchFamily="34" charset="-122"/>
                <a:ea typeface="微软雅黑" panose="020B0503020204020204" pitchFamily="34" charset="-122"/>
              </a:rPr>
              <a:t>点击查看本节相关知识点</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BC84956A-1FFC-4785-A258-34F92890B7AD}"/>
              </a:ext>
            </a:extLst>
          </p:cNvPr>
          <p:cNvSpPr>
            <a:spLocks noGrp="1"/>
          </p:cNvSpPr>
          <p:nvPr>
            <p:ph type="title"/>
          </p:nvPr>
        </p:nvSpPr>
        <p:spPr bwMode="auto">
          <a:xfrm>
            <a:off x="1657350" y="153988"/>
            <a:ext cx="4716463" cy="776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zh-CN" altLang="en-US" b="1"/>
              <a:t>知识架构</a:t>
            </a:r>
            <a:endParaRPr lang="zh-CN" altLang="en-US"/>
          </a:p>
        </p:txBody>
      </p:sp>
      <p:sp>
        <p:nvSpPr>
          <p:cNvPr id="3" name="AutoShape 208">
            <a:extLst>
              <a:ext uri="{FF2B5EF4-FFF2-40B4-BE49-F238E27FC236}">
                <a16:creationId xmlns:a16="http://schemas.microsoft.com/office/drawing/2014/main" id="{9F9C315B-AC84-40FA-A560-41073AA205EC}"/>
              </a:ext>
            </a:extLst>
          </p:cNvPr>
          <p:cNvSpPr>
            <a:spLocks noChangeArrowheads="1"/>
          </p:cNvSpPr>
          <p:nvPr/>
        </p:nvSpPr>
        <p:spPr bwMode="auto">
          <a:xfrm>
            <a:off x="2670175" y="1452563"/>
            <a:ext cx="5976938" cy="850900"/>
          </a:xfrm>
          <a:prstGeom prst="roundRect">
            <a:avLst>
              <a:gd name="adj" fmla="val 17352"/>
            </a:avLst>
          </a:prstGeom>
          <a:solidFill>
            <a:srgbClr val="FFFFFF"/>
          </a:solidFill>
          <a:ln w="19050" algn="ctr">
            <a:solidFill>
              <a:srgbClr val="FFFFFF">
                <a:lumMod val="95000"/>
              </a:srgb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4" name="TextBox 154">
            <a:extLst>
              <a:ext uri="{FF2B5EF4-FFF2-40B4-BE49-F238E27FC236}">
                <a16:creationId xmlns:a16="http://schemas.microsoft.com/office/drawing/2014/main" id="{5A1468B9-7948-4502-94DC-E39AFFB23A3F}"/>
              </a:ext>
            </a:extLst>
          </p:cNvPr>
          <p:cNvSpPr txBox="1">
            <a:spLocks noChangeArrowheads="1"/>
          </p:cNvSpPr>
          <p:nvPr/>
        </p:nvSpPr>
        <p:spPr bwMode="auto">
          <a:xfrm>
            <a:off x="3192463" y="1635125"/>
            <a:ext cx="5432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fontAlgn="auto">
              <a:spcBef>
                <a:spcPts val="0"/>
              </a:spcBef>
              <a:spcAft>
                <a:spcPts val="0"/>
              </a:spcAft>
              <a:defRPr/>
            </a:pPr>
            <a:r>
              <a:rPr lang="en-US" altLang="zh-CN" sz="2800" b="1" kern="0" dirty="0">
                <a:solidFill>
                  <a:srgbClr val="1369B2"/>
                </a:solidFill>
              </a:rPr>
              <a:t>3.3 </a:t>
            </a:r>
            <a:r>
              <a:rPr lang="zh-CN" altLang="en-US" sz="2800" b="1" kern="0" dirty="0">
                <a:solidFill>
                  <a:srgbClr val="1369B2"/>
                </a:solidFill>
              </a:rPr>
              <a:t>索引</a:t>
            </a:r>
            <a:endParaRPr lang="zh-CN" altLang="en-US" sz="2800" b="1" kern="0" dirty="0">
              <a:solidFill>
                <a:srgbClr val="1369B2"/>
              </a:solidFill>
              <a:latin typeface="微软雅黑" pitchFamily="34" charset="-122"/>
              <a:ea typeface="微软雅黑" pitchFamily="34" charset="-122"/>
            </a:endParaRPr>
          </a:p>
        </p:txBody>
      </p:sp>
      <p:sp>
        <p:nvSpPr>
          <p:cNvPr id="5" name="AutoShape 132">
            <a:extLst>
              <a:ext uri="{FF2B5EF4-FFF2-40B4-BE49-F238E27FC236}">
                <a16:creationId xmlns:a16="http://schemas.microsoft.com/office/drawing/2014/main" id="{670EA239-1403-42C4-BE4E-61E35A7CCAD4}"/>
              </a:ext>
            </a:extLst>
          </p:cNvPr>
          <p:cNvSpPr>
            <a:spLocks noChangeArrowheads="1"/>
          </p:cNvSpPr>
          <p:nvPr/>
        </p:nvSpPr>
        <p:spPr bwMode="auto">
          <a:xfrm>
            <a:off x="392113" y="1161474"/>
            <a:ext cx="2016125" cy="5178435"/>
          </a:xfrm>
          <a:prstGeom prst="upArrow">
            <a:avLst>
              <a:gd name="adj1" fmla="val 66296"/>
              <a:gd name="adj2" fmla="val 58426"/>
            </a:avLst>
          </a:prstGeom>
          <a:gradFill flip="none" rotWithShape="1">
            <a:gsLst>
              <a:gs pos="0">
                <a:srgbClr val="CFDEF3">
                  <a:lumMod val="90000"/>
                </a:srgbClr>
              </a:gs>
              <a:gs pos="100000">
                <a:srgbClr val="764718">
                  <a:alpha val="0"/>
                </a:srgbClr>
              </a:gs>
            </a:gsLst>
            <a:path path="circle">
              <a:fillToRect l="100000" b="100000"/>
            </a:path>
            <a:tileRect t="-100000" r="-100000"/>
          </a:gradFill>
          <a:ln>
            <a:noFill/>
          </a:ln>
        </p:spPr>
        <p:txBody>
          <a:bodyPr wrap="none" anchor="ctr"/>
          <a:lstStyle/>
          <a:p>
            <a:pPr fontAlgn="auto" latinLnBrk="1">
              <a:spcBef>
                <a:spcPts val="0"/>
              </a:spcBef>
              <a:spcAft>
                <a:spcPts val="0"/>
              </a:spcAft>
              <a:defRPr/>
            </a:pPr>
            <a:endParaRPr kumimoji="1" lang="ko-KR" altLang="en-US" sz="1000"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pic>
        <p:nvPicPr>
          <p:cNvPr id="9224" name="Picture 3">
            <a:hlinkClick r:id="rId2" action="ppaction://hlinksldjump"/>
            <a:extLst>
              <a:ext uri="{FF2B5EF4-FFF2-40B4-BE49-F238E27FC236}">
                <a16:creationId xmlns:a16="http://schemas.microsoft.com/office/drawing/2014/main" id="{1852E842-EE51-4AF5-92EA-7876E715E8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963" y="1593850"/>
            <a:ext cx="16224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任意多边形 6">
            <a:extLst>
              <a:ext uri="{FF2B5EF4-FFF2-40B4-BE49-F238E27FC236}">
                <a16:creationId xmlns:a16="http://schemas.microsoft.com/office/drawing/2014/main" id="{609E8D27-02CC-428D-B82F-C01B5A9B501F}"/>
              </a:ext>
            </a:extLst>
          </p:cNvPr>
          <p:cNvSpPr/>
          <p:nvPr/>
        </p:nvSpPr>
        <p:spPr>
          <a:xfrm>
            <a:off x="2759075" y="2492375"/>
            <a:ext cx="5400675" cy="541338"/>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eaLnBrk="1" fontAlgn="auto" hangingPunct="1">
              <a:lnSpc>
                <a:spcPct val="90000"/>
              </a:lnSpc>
              <a:spcBef>
                <a:spcPts val="0"/>
              </a:spcBef>
              <a:spcAft>
                <a:spcPct val="35000"/>
              </a:spcAft>
              <a:defRPr/>
            </a:pPr>
            <a:endParaRPr lang="zh-CN" altLang="en-US" sz="1200" kern="0">
              <a:solidFill>
                <a:srgbClr val="FFFFFF"/>
              </a:solidFill>
              <a:latin typeface="Arial"/>
              <a:ea typeface="宋体"/>
            </a:endParaRPr>
          </a:p>
        </p:txBody>
      </p:sp>
      <p:sp>
        <p:nvSpPr>
          <p:cNvPr id="9226" name="椭圆 7">
            <a:extLst>
              <a:ext uri="{FF2B5EF4-FFF2-40B4-BE49-F238E27FC236}">
                <a16:creationId xmlns:a16="http://schemas.microsoft.com/office/drawing/2014/main" id="{1D2C3930-0557-465B-812A-DFF81846E688}"/>
              </a:ext>
            </a:extLst>
          </p:cNvPr>
          <p:cNvSpPr>
            <a:spLocks noChangeArrowheads="1"/>
          </p:cNvSpPr>
          <p:nvPr/>
        </p:nvSpPr>
        <p:spPr bwMode="auto">
          <a:xfrm>
            <a:off x="1116013" y="2492375"/>
            <a:ext cx="539750" cy="541338"/>
          </a:xfrm>
          <a:prstGeom prst="ellipse">
            <a:avLst/>
          </a:prstGeom>
          <a:solidFill>
            <a:srgbClr val="E9EFF9"/>
          </a:solidFill>
          <a:ln w="25400" algn="ctr">
            <a:solidFill>
              <a:srgbClr val="FFFFFF"/>
            </a:solidFill>
            <a:round/>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t>1</a:t>
            </a:r>
            <a:endParaRPr lang="zh-CN" altLang="en-US" sz="2400" b="1"/>
          </a:p>
        </p:txBody>
      </p:sp>
      <p:sp>
        <p:nvSpPr>
          <p:cNvPr id="9" name="Line 188">
            <a:extLst>
              <a:ext uri="{FF2B5EF4-FFF2-40B4-BE49-F238E27FC236}">
                <a16:creationId xmlns:a16="http://schemas.microsoft.com/office/drawing/2014/main" id="{05EBEB1B-AE57-4342-A4AE-90C6C3F29A12}"/>
              </a:ext>
            </a:extLst>
          </p:cNvPr>
          <p:cNvSpPr>
            <a:spLocks noChangeShapeType="1"/>
          </p:cNvSpPr>
          <p:nvPr/>
        </p:nvSpPr>
        <p:spPr bwMode="auto">
          <a:xfrm flipH="1">
            <a:off x="1695450" y="2762250"/>
            <a:ext cx="1295400" cy="0"/>
          </a:xfrm>
          <a:prstGeom prst="line">
            <a:avLst/>
          </a:prstGeom>
          <a:noFill/>
          <a:ln w="31750" cap="rnd">
            <a:solidFill>
              <a:srgbClr val="FFFFFF">
                <a:lumMod val="50000"/>
              </a:srgbClr>
            </a:solidFill>
            <a:prstDash val="sysDot"/>
            <a:round/>
            <a:headEnd type="oval" w="med" len="med"/>
            <a:tailEnd/>
          </a:ln>
          <a:extLst>
            <a:ext uri="{909E8E84-426E-40DD-AFC4-6F175D3DCCD1}">
              <a14:hiddenFill xmlns:a14="http://schemas.microsoft.com/office/drawing/2010/main">
                <a:noFill/>
              </a14:hiddenFill>
            </a:ext>
          </a:extLst>
        </p:spPr>
        <p:txBody>
          <a:bodyPr/>
          <a:lstStyle/>
          <a:p>
            <a:pPr fontAlgn="auto" latinLnBrk="1">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9228" name="TextBox 218">
            <a:extLst>
              <a:ext uri="{FF2B5EF4-FFF2-40B4-BE49-F238E27FC236}">
                <a16:creationId xmlns:a16="http://schemas.microsoft.com/office/drawing/2014/main" id="{623DE243-5F46-45B7-92D9-E8A707C6DB83}"/>
              </a:ext>
            </a:extLst>
          </p:cNvPr>
          <p:cNvSpPr txBox="1">
            <a:spLocks noChangeArrowheads="1"/>
          </p:cNvSpPr>
          <p:nvPr/>
        </p:nvSpPr>
        <p:spPr bwMode="auto">
          <a:xfrm>
            <a:off x="3063875" y="2608263"/>
            <a:ext cx="50958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solidFill>
                  <a:srgbClr val="000000"/>
                </a:solidFill>
                <a:latin typeface="微软雅黑" panose="020B0503020204020204" pitchFamily="34" charset="-122"/>
                <a:ea typeface="微软雅黑" panose="020B0503020204020204" pitchFamily="34" charset="-122"/>
              </a:rPr>
              <a:t>索引的概念</a:t>
            </a:r>
          </a:p>
        </p:txBody>
      </p:sp>
      <p:sp>
        <p:nvSpPr>
          <p:cNvPr id="11" name="任意多边形 10">
            <a:extLst>
              <a:ext uri="{FF2B5EF4-FFF2-40B4-BE49-F238E27FC236}">
                <a16:creationId xmlns:a16="http://schemas.microsoft.com/office/drawing/2014/main" id="{5840F8AA-720D-4101-95EB-B8985DE5184F}"/>
              </a:ext>
            </a:extLst>
          </p:cNvPr>
          <p:cNvSpPr/>
          <p:nvPr/>
        </p:nvSpPr>
        <p:spPr>
          <a:xfrm>
            <a:off x="2759075" y="3176588"/>
            <a:ext cx="5400675" cy="539750"/>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eaLnBrk="1" fontAlgn="auto" hangingPunct="1">
              <a:lnSpc>
                <a:spcPct val="90000"/>
              </a:lnSpc>
              <a:spcBef>
                <a:spcPts val="0"/>
              </a:spcBef>
              <a:spcAft>
                <a:spcPct val="35000"/>
              </a:spcAft>
              <a:defRPr/>
            </a:pPr>
            <a:endParaRPr lang="zh-CN" altLang="en-US" sz="1200" kern="0">
              <a:solidFill>
                <a:srgbClr val="FFFFFF"/>
              </a:solidFill>
              <a:latin typeface="Arial"/>
              <a:ea typeface="宋体"/>
            </a:endParaRPr>
          </a:p>
        </p:txBody>
      </p:sp>
      <p:sp>
        <p:nvSpPr>
          <p:cNvPr id="9230" name="椭圆 11">
            <a:extLst>
              <a:ext uri="{FF2B5EF4-FFF2-40B4-BE49-F238E27FC236}">
                <a16:creationId xmlns:a16="http://schemas.microsoft.com/office/drawing/2014/main" id="{347CB17F-19F5-437F-8444-D1CA958873CC}"/>
              </a:ext>
            </a:extLst>
          </p:cNvPr>
          <p:cNvSpPr>
            <a:spLocks noChangeArrowheads="1"/>
          </p:cNvSpPr>
          <p:nvPr/>
        </p:nvSpPr>
        <p:spPr bwMode="auto">
          <a:xfrm>
            <a:off x="1116013" y="3176588"/>
            <a:ext cx="539750" cy="539750"/>
          </a:xfrm>
          <a:prstGeom prst="ellipse">
            <a:avLst/>
          </a:prstGeom>
          <a:solidFill>
            <a:srgbClr val="E9EFF9"/>
          </a:solidFill>
          <a:ln w="25400" algn="ctr">
            <a:solidFill>
              <a:srgbClr val="FFFFFF"/>
            </a:solidFill>
            <a:round/>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t>2</a:t>
            </a:r>
            <a:endParaRPr lang="zh-CN" altLang="en-US" sz="2400" b="1"/>
          </a:p>
        </p:txBody>
      </p:sp>
      <p:sp>
        <p:nvSpPr>
          <p:cNvPr id="13" name="Line 188">
            <a:extLst>
              <a:ext uri="{FF2B5EF4-FFF2-40B4-BE49-F238E27FC236}">
                <a16:creationId xmlns:a16="http://schemas.microsoft.com/office/drawing/2014/main" id="{29F6BF9D-29C8-45E3-866B-DA47F1963A41}"/>
              </a:ext>
            </a:extLst>
          </p:cNvPr>
          <p:cNvSpPr>
            <a:spLocks noChangeShapeType="1"/>
          </p:cNvSpPr>
          <p:nvPr/>
        </p:nvSpPr>
        <p:spPr bwMode="auto">
          <a:xfrm flipH="1">
            <a:off x="1695450" y="3446463"/>
            <a:ext cx="1295400" cy="0"/>
          </a:xfrm>
          <a:prstGeom prst="line">
            <a:avLst/>
          </a:prstGeom>
          <a:noFill/>
          <a:ln w="31750" cap="rnd">
            <a:solidFill>
              <a:srgbClr val="FFFFFF">
                <a:lumMod val="50000"/>
              </a:srgbClr>
            </a:solidFill>
            <a:prstDash val="sysDot"/>
            <a:round/>
            <a:headEnd type="oval" w="med" len="med"/>
            <a:tailEnd/>
          </a:ln>
          <a:extLst>
            <a:ext uri="{909E8E84-426E-40DD-AFC4-6F175D3DCCD1}">
              <a14:hiddenFill xmlns:a14="http://schemas.microsoft.com/office/drawing/2010/main">
                <a:noFill/>
              </a14:hiddenFill>
            </a:ext>
          </a:extLst>
        </p:spPr>
        <p:txBody>
          <a:bodyPr/>
          <a:lstStyle/>
          <a:p>
            <a:pPr fontAlgn="auto" latinLnBrk="1">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9232" name="TextBox 218">
            <a:extLst>
              <a:ext uri="{FF2B5EF4-FFF2-40B4-BE49-F238E27FC236}">
                <a16:creationId xmlns:a16="http://schemas.microsoft.com/office/drawing/2014/main" id="{DBA1F352-BAFE-436F-9A23-B8017FD8CE3F}"/>
              </a:ext>
            </a:extLst>
          </p:cNvPr>
          <p:cNvSpPr txBox="1">
            <a:spLocks noChangeArrowheads="1"/>
          </p:cNvSpPr>
          <p:nvPr/>
        </p:nvSpPr>
        <p:spPr bwMode="auto">
          <a:xfrm>
            <a:off x="3063875" y="3292475"/>
            <a:ext cx="5095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solidFill>
                  <a:srgbClr val="000000"/>
                </a:solidFill>
                <a:latin typeface="微软雅黑" panose="020B0503020204020204" pitchFamily="34" charset="-122"/>
                <a:ea typeface="微软雅黑" panose="020B0503020204020204" pitchFamily="34" charset="-122"/>
              </a:rPr>
              <a:t>创建索引</a:t>
            </a:r>
          </a:p>
        </p:txBody>
      </p:sp>
      <p:sp>
        <p:nvSpPr>
          <p:cNvPr id="15" name="任意多边形 10">
            <a:extLst>
              <a:ext uri="{FF2B5EF4-FFF2-40B4-BE49-F238E27FC236}">
                <a16:creationId xmlns:a16="http://schemas.microsoft.com/office/drawing/2014/main" id="{F4FF6810-3EA5-4ECF-84A1-BCB456A8308B}"/>
              </a:ext>
            </a:extLst>
          </p:cNvPr>
          <p:cNvSpPr/>
          <p:nvPr/>
        </p:nvSpPr>
        <p:spPr>
          <a:xfrm>
            <a:off x="2759075" y="3900488"/>
            <a:ext cx="5400675" cy="539750"/>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eaLnBrk="1" fontAlgn="auto" hangingPunct="1">
              <a:lnSpc>
                <a:spcPct val="90000"/>
              </a:lnSpc>
              <a:spcBef>
                <a:spcPts val="0"/>
              </a:spcBef>
              <a:spcAft>
                <a:spcPct val="35000"/>
              </a:spcAft>
              <a:defRPr/>
            </a:pPr>
            <a:endParaRPr lang="zh-CN" altLang="en-US" sz="1200" kern="0">
              <a:solidFill>
                <a:srgbClr val="FFFFFF"/>
              </a:solidFill>
              <a:latin typeface="Arial"/>
              <a:ea typeface="宋体"/>
            </a:endParaRPr>
          </a:p>
        </p:txBody>
      </p:sp>
      <p:sp>
        <p:nvSpPr>
          <p:cNvPr id="16" name="椭圆 11">
            <a:extLst>
              <a:ext uri="{FF2B5EF4-FFF2-40B4-BE49-F238E27FC236}">
                <a16:creationId xmlns:a16="http://schemas.microsoft.com/office/drawing/2014/main" id="{C5F7DDC5-C305-47F5-AEE1-F90DF5DED308}"/>
              </a:ext>
            </a:extLst>
          </p:cNvPr>
          <p:cNvSpPr>
            <a:spLocks noChangeArrowheads="1"/>
          </p:cNvSpPr>
          <p:nvPr/>
        </p:nvSpPr>
        <p:spPr bwMode="auto">
          <a:xfrm>
            <a:off x="1116013" y="3900488"/>
            <a:ext cx="539750" cy="539750"/>
          </a:xfrm>
          <a:prstGeom prst="ellipse">
            <a:avLst/>
          </a:prstGeom>
          <a:solidFill>
            <a:srgbClr val="E9EFF9"/>
          </a:solidFill>
          <a:ln w="25400" algn="ctr">
            <a:solidFill>
              <a:srgbClr val="FFFFFF"/>
            </a:solidFill>
            <a:round/>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dirty="0"/>
              <a:t>3</a:t>
            </a:r>
            <a:endParaRPr lang="zh-CN" altLang="en-US" sz="2400" b="1" dirty="0"/>
          </a:p>
        </p:txBody>
      </p:sp>
      <p:sp>
        <p:nvSpPr>
          <p:cNvPr id="17" name="Line 188">
            <a:extLst>
              <a:ext uri="{FF2B5EF4-FFF2-40B4-BE49-F238E27FC236}">
                <a16:creationId xmlns:a16="http://schemas.microsoft.com/office/drawing/2014/main" id="{B77B3F85-1A81-4074-B8D8-541F368941BF}"/>
              </a:ext>
            </a:extLst>
          </p:cNvPr>
          <p:cNvSpPr>
            <a:spLocks noChangeShapeType="1"/>
          </p:cNvSpPr>
          <p:nvPr/>
        </p:nvSpPr>
        <p:spPr bwMode="auto">
          <a:xfrm flipH="1">
            <a:off x="1695450" y="4170363"/>
            <a:ext cx="1295400" cy="0"/>
          </a:xfrm>
          <a:prstGeom prst="line">
            <a:avLst/>
          </a:prstGeom>
          <a:noFill/>
          <a:ln w="31750" cap="rnd">
            <a:solidFill>
              <a:srgbClr val="FFFFFF">
                <a:lumMod val="50000"/>
              </a:srgbClr>
            </a:solidFill>
            <a:prstDash val="sysDot"/>
            <a:round/>
            <a:headEnd type="oval" w="med" len="med"/>
            <a:tailEnd/>
          </a:ln>
          <a:extLst>
            <a:ext uri="{909E8E84-426E-40DD-AFC4-6F175D3DCCD1}">
              <a14:hiddenFill xmlns:a14="http://schemas.microsoft.com/office/drawing/2010/main">
                <a:noFill/>
              </a14:hiddenFill>
            </a:ext>
          </a:extLst>
        </p:spPr>
        <p:txBody>
          <a:bodyPr/>
          <a:lstStyle/>
          <a:p>
            <a:pPr fontAlgn="auto" latinLnBrk="1">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8" name="TextBox 218">
            <a:extLst>
              <a:ext uri="{FF2B5EF4-FFF2-40B4-BE49-F238E27FC236}">
                <a16:creationId xmlns:a16="http://schemas.microsoft.com/office/drawing/2014/main" id="{72AF0D8D-731A-43A5-B11B-0001ED02A0E3}"/>
              </a:ext>
            </a:extLst>
          </p:cNvPr>
          <p:cNvSpPr txBox="1">
            <a:spLocks noChangeArrowheads="1"/>
          </p:cNvSpPr>
          <p:nvPr/>
        </p:nvSpPr>
        <p:spPr bwMode="auto">
          <a:xfrm>
            <a:off x="3063875" y="4016375"/>
            <a:ext cx="5095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solidFill>
                  <a:srgbClr val="000000"/>
                </a:solidFill>
                <a:latin typeface="微软雅黑" panose="020B0503020204020204" pitchFamily="34" charset="-122"/>
                <a:ea typeface="微软雅黑" panose="020B0503020204020204" pitchFamily="34" charset="-122"/>
              </a:rPr>
              <a:t>删除索引</a:t>
            </a:r>
          </a:p>
        </p:txBody>
      </p:sp>
    </p:spTree>
    <p:extLst>
      <p:ext uri="{BB962C8B-B14F-4D97-AF65-F5344CB8AC3E}">
        <p14:creationId xmlns:p14="http://schemas.microsoft.com/office/powerpoint/2010/main" val="2806233408"/>
      </p:ext>
    </p:extLst>
  </p:cSld>
  <p:clrMapOvr>
    <a:masterClrMapping/>
  </p:clrMapOvr>
  <p:transition spd="slow"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pPr eaLnBrk="1" hangingPunct="1"/>
            <a:r>
              <a:rPr lang="en-US" altLang="zh-CN" dirty="0"/>
              <a:t>3.3 </a:t>
            </a:r>
            <a:r>
              <a:rPr lang="zh-CN" altLang="en-US" dirty="0"/>
              <a:t>索引</a:t>
            </a:r>
          </a:p>
        </p:txBody>
      </p:sp>
      <p:sp>
        <p:nvSpPr>
          <p:cNvPr id="3" name="矩形 2"/>
          <p:cNvSpPr>
            <a:spLocks noChangeArrowheads="1"/>
          </p:cNvSpPr>
          <p:nvPr/>
        </p:nvSpPr>
        <p:spPr bwMode="auto">
          <a:xfrm>
            <a:off x="668215" y="2171243"/>
            <a:ext cx="796934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ts val="0"/>
              </a:spcBef>
            </a:pPr>
            <a:r>
              <a:rPr lang="en-US" altLang="zh-CN" dirty="0">
                <a:latin typeface="宋体" panose="02010600030101010101" pitchFamily="2" charset="-122"/>
              </a:rPr>
              <a:t>    </a:t>
            </a:r>
            <a:r>
              <a:rPr lang="zh-CN" altLang="zh-CN" dirty="0">
                <a:latin typeface="宋体" panose="02010600030101010101" pitchFamily="2" charset="-122"/>
              </a:rPr>
              <a:t>数据库的索引好比新华字典的音序表，它是对数据库表中</a:t>
            </a:r>
            <a:r>
              <a:rPr lang="zh-CN" altLang="zh-CN" b="1" dirty="0">
                <a:solidFill>
                  <a:srgbClr val="FF0000"/>
                </a:solidFill>
                <a:latin typeface="宋体" panose="02010600030101010101" pitchFamily="2" charset="-122"/>
              </a:rPr>
              <a:t>一列或多列</a:t>
            </a:r>
            <a:r>
              <a:rPr lang="zh-CN" altLang="zh-CN" dirty="0">
                <a:latin typeface="宋体" panose="02010600030101010101" pitchFamily="2" charset="-122"/>
              </a:rPr>
              <a:t>的值进行排序后的一种结构，其作用就是</a:t>
            </a:r>
            <a:r>
              <a:rPr lang="zh-CN" altLang="zh-CN" b="1" dirty="0">
                <a:solidFill>
                  <a:srgbClr val="FF0000"/>
                </a:solidFill>
                <a:latin typeface="宋体" panose="02010600030101010101" pitchFamily="2" charset="-122"/>
              </a:rPr>
              <a:t>提高</a:t>
            </a:r>
            <a:r>
              <a:rPr lang="zh-CN" altLang="zh-CN" dirty="0">
                <a:latin typeface="宋体" panose="02010600030101010101" pitchFamily="2" charset="-122"/>
              </a:rPr>
              <a:t>表中数据的</a:t>
            </a:r>
            <a:r>
              <a:rPr lang="zh-CN" altLang="zh-CN" b="1" dirty="0">
                <a:solidFill>
                  <a:srgbClr val="FF0000"/>
                </a:solidFill>
                <a:latin typeface="宋体" panose="02010600030101010101" pitchFamily="2" charset="-122"/>
              </a:rPr>
              <a:t>查询速度</a:t>
            </a:r>
            <a:r>
              <a:rPr lang="zh-CN" altLang="zh-CN" dirty="0">
                <a:latin typeface="宋体" panose="02010600030101010101" pitchFamily="2" charset="-122"/>
              </a:rPr>
              <a:t>。</a:t>
            </a:r>
            <a:endParaRPr lang="en-US" altLang="zh-CN" dirty="0">
              <a:latin typeface="宋体" panose="02010600030101010101" pitchFamily="2" charset="-122"/>
            </a:endParaRPr>
          </a:p>
        </p:txBody>
      </p:sp>
      <p:grpSp>
        <p:nvGrpSpPr>
          <p:cNvPr id="5" name="组合 4">
            <a:extLst>
              <a:ext uri="{FF2B5EF4-FFF2-40B4-BE49-F238E27FC236}">
                <a16:creationId xmlns:a16="http://schemas.microsoft.com/office/drawing/2014/main" id="{70CEE9F6-35AD-4A5A-A02D-95DEF3DA86C5}"/>
              </a:ext>
            </a:extLst>
          </p:cNvPr>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6" name="矩形 5">
              <a:extLst>
                <a:ext uri="{FF2B5EF4-FFF2-40B4-BE49-F238E27FC236}">
                  <a16:creationId xmlns:a16="http://schemas.microsoft.com/office/drawing/2014/main" id="{0E62BBFA-B829-4B7A-9083-C2D785236737}"/>
                </a:ext>
              </a:extLst>
            </p:cNvPr>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Times New Roman" panose="02020603050405020304" pitchFamily="18" charset="0"/>
                <a:cs typeface="Times New Roman" panose="02020603050405020304" pitchFamily="18" charset="0"/>
              </a:endParaRPr>
            </a:p>
          </p:txBody>
        </p:sp>
        <p:sp>
          <p:nvSpPr>
            <p:cNvPr id="7" name="TextBox 5">
              <a:extLst>
                <a:ext uri="{FF2B5EF4-FFF2-40B4-BE49-F238E27FC236}">
                  <a16:creationId xmlns:a16="http://schemas.microsoft.com/office/drawing/2014/main" id="{359BA7B3-CFC4-46A5-91E2-744EA26D09BA}"/>
                </a:ext>
              </a:extLst>
            </p:cNvPr>
            <p:cNvSpPr txBox="1"/>
            <p:nvPr/>
          </p:nvSpPr>
          <p:spPr>
            <a:xfrm>
              <a:off x="-16824" y="1296057"/>
              <a:ext cx="385042" cy="523220"/>
            </a:xfrm>
            <a:prstGeom prst="rect">
              <a:avLst/>
            </a:prstGeom>
            <a:noFill/>
          </p:spPr>
          <p:txBody>
            <a:bodyPr wrap="none">
              <a:spAutoFit/>
            </a:bodyPr>
            <a:lstStyle/>
            <a:p>
              <a:pPr>
                <a:defRPr/>
              </a:pPr>
              <a:r>
                <a:rPr lang="en-US" altLang="zh-CN" sz="2800" dirty="0">
                  <a:solidFill>
                    <a:schemeClr val="bg1"/>
                  </a:solidFill>
                  <a:cs typeface="Arial" panose="020B0604020202020204" pitchFamily="34" charset="0"/>
                </a:rPr>
                <a:t>1</a:t>
              </a:r>
              <a:endParaRPr lang="zh-CN" altLang="en-US" sz="2800" dirty="0">
                <a:solidFill>
                  <a:schemeClr val="bg1"/>
                </a:solidFill>
                <a:cs typeface="Arial" panose="020B0604020202020204" pitchFamily="34" charset="0"/>
              </a:endParaRPr>
            </a:p>
          </p:txBody>
        </p:sp>
      </p:grpSp>
      <p:sp>
        <p:nvSpPr>
          <p:cNvPr id="8" name="TextBox 6">
            <a:extLst>
              <a:ext uri="{FF2B5EF4-FFF2-40B4-BE49-F238E27FC236}">
                <a16:creationId xmlns:a16="http://schemas.microsoft.com/office/drawing/2014/main" id="{8F817EDF-3355-4CFF-AC71-397D05C61AD9}"/>
              </a:ext>
            </a:extLst>
          </p:cNvPr>
          <p:cNvSpPr txBox="1"/>
          <p:nvPr/>
        </p:nvSpPr>
        <p:spPr>
          <a:xfrm>
            <a:off x="427038" y="1493838"/>
            <a:ext cx="4703762" cy="400050"/>
          </a:xfrm>
          <a:prstGeom prst="rect">
            <a:avLst/>
          </a:prstGeom>
          <a:noFill/>
        </p:spPr>
        <p:txBody>
          <a:bodyPr>
            <a:spAutoFit/>
          </a:bodyPr>
          <a:lstStyle/>
          <a:p>
            <a:pPr>
              <a:defRPr/>
            </a:pPr>
            <a:r>
              <a:rPr lang="zh-CN" altLang="en-US" sz="2000" b="1" dirty="0">
                <a:solidFill>
                  <a:schemeClr val="tx1">
                    <a:lumMod val="50000"/>
                    <a:lumOff val="50000"/>
                  </a:schemeClr>
                </a:solidFill>
                <a:latin typeface="Times New Roman" panose="02020603050405020304" pitchFamily="18" charset="0"/>
                <a:ea typeface="微软雅黑" pitchFamily="34" charset="-122"/>
                <a:cs typeface="Times New Roman" panose="02020603050405020304" pitchFamily="18" charset="0"/>
              </a:rPr>
              <a:t>索引的概念</a:t>
            </a:r>
            <a:endParaRPr lang="zh-CN" altLang="en-US" dirty="0">
              <a:latin typeface="Times New Roman" panose="02020603050405020304" pitchFamily="18" charset="0"/>
              <a:cs typeface="Times New Roman" panose="02020603050405020304" pitchFamily="18" charset="0"/>
            </a:endParaRPr>
          </a:p>
        </p:txBody>
      </p:sp>
      <p:sp>
        <p:nvSpPr>
          <p:cNvPr id="2" name="矩形 1"/>
          <p:cNvSpPr/>
          <p:nvPr/>
        </p:nvSpPr>
        <p:spPr>
          <a:xfrm>
            <a:off x="668215" y="3459331"/>
            <a:ext cx="7969348" cy="1988237"/>
          </a:xfrm>
          <a:prstGeom prst="rect">
            <a:avLst/>
          </a:prstGeom>
        </p:spPr>
        <p:txBody>
          <a:bodyPr wrap="square">
            <a:spAutoFit/>
          </a:bodyPr>
          <a:lstStyle/>
          <a:p>
            <a:pPr>
              <a:lnSpc>
                <a:spcPct val="150000"/>
              </a:lnSpc>
              <a:spcBef>
                <a:spcPct val="20000"/>
              </a:spcBef>
            </a:pPr>
            <a:r>
              <a:rPr lang="zh-CN" altLang="en-US" sz="1600" dirty="0">
                <a:latin typeface="宋体" panose="02010600030101010101" pitchFamily="2" charset="-122"/>
              </a:rPr>
              <a:t>    例如这样一个查询：</a:t>
            </a:r>
            <a:r>
              <a:rPr lang="en-US" altLang="zh-CN" sz="1600" dirty="0">
                <a:latin typeface="宋体" panose="02010600030101010101" pitchFamily="2" charset="-122"/>
              </a:rPr>
              <a:t>select * from table1 where id=10000</a:t>
            </a:r>
            <a:r>
              <a:rPr lang="zh-CN" altLang="en-US" sz="1600" dirty="0">
                <a:latin typeface="宋体" panose="02010600030101010101" pitchFamily="2" charset="-122"/>
              </a:rPr>
              <a:t>，查询</a:t>
            </a:r>
            <a:r>
              <a:rPr lang="en-US" altLang="zh-CN" sz="1600" dirty="0">
                <a:latin typeface="宋体" panose="02010600030101010101" pitchFamily="2" charset="-122"/>
              </a:rPr>
              <a:t>table1</a:t>
            </a:r>
            <a:r>
              <a:rPr lang="zh-CN" altLang="en-US" sz="1600" dirty="0">
                <a:latin typeface="宋体" panose="02010600030101010101" pitchFamily="2" charset="-122"/>
              </a:rPr>
              <a:t>表中</a:t>
            </a:r>
            <a:r>
              <a:rPr lang="en-US" altLang="zh-CN" sz="1600" dirty="0">
                <a:latin typeface="宋体" panose="02010600030101010101" pitchFamily="2" charset="-122"/>
              </a:rPr>
              <a:t>id</a:t>
            </a:r>
            <a:r>
              <a:rPr lang="zh-CN" altLang="en-US" sz="1600" dirty="0">
                <a:latin typeface="宋体" panose="02010600030101010101" pitchFamily="2" charset="-122"/>
              </a:rPr>
              <a:t>为</a:t>
            </a:r>
            <a:r>
              <a:rPr lang="en-US" altLang="zh-CN" sz="1600" dirty="0">
                <a:latin typeface="宋体" panose="02010600030101010101" pitchFamily="2" charset="-122"/>
              </a:rPr>
              <a:t>10000</a:t>
            </a:r>
            <a:r>
              <a:rPr lang="zh-CN" altLang="en-US" sz="1600" dirty="0">
                <a:latin typeface="宋体" panose="02010600030101010101" pitchFamily="2" charset="-122"/>
              </a:rPr>
              <a:t>的记录。</a:t>
            </a:r>
            <a:endParaRPr lang="en-US" altLang="zh-CN" sz="1600" dirty="0">
              <a:latin typeface="宋体" panose="02010600030101010101" pitchFamily="2" charset="-122"/>
            </a:endParaRPr>
          </a:p>
          <a:p>
            <a:pPr>
              <a:lnSpc>
                <a:spcPct val="150000"/>
              </a:lnSpc>
              <a:spcBef>
                <a:spcPct val="20000"/>
              </a:spcBef>
            </a:pPr>
            <a:r>
              <a:rPr lang="zh-CN" altLang="en-US" sz="1600" dirty="0">
                <a:latin typeface="宋体" panose="02010600030101010101" pitchFamily="2" charset="-122"/>
              </a:rPr>
              <a:t>    如果没有索引，必须遍历整个表，直到</a:t>
            </a:r>
            <a:r>
              <a:rPr lang="en-US" altLang="zh-CN" sz="1600" dirty="0">
                <a:latin typeface="宋体" panose="02010600030101010101" pitchFamily="2" charset="-122"/>
              </a:rPr>
              <a:t>ID</a:t>
            </a:r>
            <a:r>
              <a:rPr lang="zh-CN" altLang="en-US" sz="1600" dirty="0">
                <a:latin typeface="宋体" panose="02010600030101010101" pitchFamily="2" charset="-122"/>
              </a:rPr>
              <a:t>等于</a:t>
            </a:r>
            <a:r>
              <a:rPr lang="en-US" altLang="zh-CN" sz="1600" dirty="0">
                <a:latin typeface="宋体" panose="02010600030101010101" pitchFamily="2" charset="-122"/>
              </a:rPr>
              <a:t>10000</a:t>
            </a:r>
            <a:r>
              <a:rPr lang="zh-CN" altLang="en-US" sz="1600" dirty="0">
                <a:latin typeface="宋体" panose="02010600030101010101" pitchFamily="2" charset="-122"/>
              </a:rPr>
              <a:t>的这一行被找到为止；有了索引之后</a:t>
            </a:r>
            <a:r>
              <a:rPr lang="en-US" altLang="zh-CN" sz="1600" dirty="0">
                <a:latin typeface="宋体" panose="02010600030101010101" pitchFamily="2" charset="-122"/>
              </a:rPr>
              <a:t>(</a:t>
            </a:r>
            <a:r>
              <a:rPr lang="zh-CN" altLang="en-US" sz="1600" dirty="0">
                <a:latin typeface="宋体" panose="02010600030101010101" pitchFamily="2" charset="-122"/>
              </a:rPr>
              <a:t>必须是在</a:t>
            </a:r>
            <a:r>
              <a:rPr lang="en-US" altLang="zh-CN" sz="1600" dirty="0">
                <a:latin typeface="宋体" panose="02010600030101010101" pitchFamily="2" charset="-122"/>
              </a:rPr>
              <a:t>ID</a:t>
            </a:r>
            <a:r>
              <a:rPr lang="zh-CN" altLang="en-US" sz="1600" dirty="0">
                <a:latin typeface="宋体" panose="02010600030101010101" pitchFamily="2" charset="-122"/>
              </a:rPr>
              <a:t>这一列上建立的索引</a:t>
            </a:r>
            <a:r>
              <a:rPr lang="en-US" altLang="zh-CN" sz="1600" dirty="0">
                <a:latin typeface="宋体" panose="02010600030101010101" pitchFamily="2" charset="-122"/>
              </a:rPr>
              <a:t>)</a:t>
            </a:r>
            <a:r>
              <a:rPr lang="zh-CN" altLang="en-US" sz="1600" dirty="0">
                <a:latin typeface="宋体" panose="02010600030101010101" pitchFamily="2" charset="-122"/>
              </a:rPr>
              <a:t>，即可在索引中查找。由于索引是经过某种</a:t>
            </a:r>
            <a:r>
              <a:rPr lang="zh-CN" altLang="en-US" sz="1600" b="1" dirty="0">
                <a:solidFill>
                  <a:srgbClr val="FF0000"/>
                </a:solidFill>
                <a:latin typeface="宋体" panose="02010600030101010101" pitchFamily="2" charset="-122"/>
              </a:rPr>
              <a:t>算法优化</a:t>
            </a:r>
            <a:r>
              <a:rPr lang="zh-CN" altLang="en-US" sz="1600" dirty="0">
                <a:latin typeface="宋体" panose="02010600030101010101" pitchFamily="2" charset="-122"/>
              </a:rPr>
              <a:t>过的，因而查找次数要少的多。可见，索引是用来</a:t>
            </a:r>
            <a:r>
              <a:rPr lang="zh-CN" altLang="en-US" sz="1600" b="1" dirty="0">
                <a:solidFill>
                  <a:srgbClr val="FF0000"/>
                </a:solidFill>
                <a:latin typeface="宋体" panose="02010600030101010101" pitchFamily="2" charset="-122"/>
              </a:rPr>
              <a:t>优化查询</a:t>
            </a:r>
            <a:r>
              <a:rPr lang="zh-CN" altLang="en-US" sz="1600" dirty="0">
                <a:latin typeface="宋体" panose="02010600030101010101" pitchFamily="2" charset="-122"/>
              </a:rPr>
              <a:t>。</a:t>
            </a:r>
            <a:endParaRPr lang="en-US" altLang="zh-CN" sz="1600" dirty="0">
              <a:latin typeface="宋体" panose="02010600030101010101" pitchFamily="2" charset="-122"/>
            </a:endParaRPr>
          </a:p>
        </p:txBody>
      </p:sp>
    </p:spTree>
    <p:extLst>
      <p:ext uri="{BB962C8B-B14F-4D97-AF65-F5344CB8AC3E}">
        <p14:creationId xmlns:p14="http://schemas.microsoft.com/office/powerpoint/2010/main" val="132040227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pPr eaLnBrk="1" hangingPunct="1"/>
            <a:r>
              <a:rPr lang="en-US" altLang="zh-CN" dirty="0"/>
              <a:t>3.3 </a:t>
            </a:r>
            <a:r>
              <a:rPr lang="zh-CN" altLang="en-US" dirty="0"/>
              <a:t>索引</a:t>
            </a:r>
          </a:p>
        </p:txBody>
      </p:sp>
      <p:sp>
        <p:nvSpPr>
          <p:cNvPr id="3" name="矩形 2"/>
          <p:cNvSpPr>
            <a:spLocks noChangeArrowheads="1"/>
          </p:cNvSpPr>
          <p:nvPr/>
        </p:nvSpPr>
        <p:spPr bwMode="auto">
          <a:xfrm>
            <a:off x="381866" y="1966662"/>
            <a:ext cx="7782220" cy="3651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a:lnSpc>
                <a:spcPts val="3800"/>
              </a:lnSpc>
              <a:spcBef>
                <a:spcPct val="20000"/>
              </a:spcBef>
            </a:pPr>
            <a:r>
              <a:rPr lang="zh-CN" altLang="en-US" b="1" u="sng" dirty="0">
                <a:solidFill>
                  <a:srgbClr val="0D74C9"/>
                </a:solidFill>
              </a:rPr>
              <a:t>索引缺点：</a:t>
            </a:r>
            <a:endParaRPr lang="en-US" altLang="zh-CN" b="1" u="sng" dirty="0">
              <a:solidFill>
                <a:srgbClr val="0D74C9"/>
              </a:solidFill>
            </a:endParaRPr>
          </a:p>
          <a:p>
            <a:pPr marL="457200">
              <a:lnSpc>
                <a:spcPts val="3800"/>
              </a:lnSpc>
              <a:spcBef>
                <a:spcPct val="20000"/>
              </a:spcBef>
            </a:pPr>
            <a:r>
              <a:rPr lang="zh-CN" altLang="en-US" sz="1600" dirty="0">
                <a:solidFill>
                  <a:srgbClr val="0033CC"/>
                </a:solidFill>
                <a:latin typeface="宋体" panose="02010600030101010101" pitchFamily="2" charset="-122"/>
              </a:rPr>
              <a:t>    </a:t>
            </a:r>
            <a:r>
              <a:rPr lang="zh-CN" altLang="en-US" sz="1600" dirty="0">
                <a:latin typeface="宋体" panose="02010600030101010101" pitchFamily="2" charset="-122"/>
              </a:rPr>
              <a:t>在数据库建立过程中，需花费较多的时间去建立并维护索引，特别是随着数据总量的增加，所花费的时间将不断递增。</a:t>
            </a:r>
          </a:p>
          <a:p>
            <a:pPr marL="457200">
              <a:lnSpc>
                <a:spcPts val="3800"/>
              </a:lnSpc>
              <a:spcBef>
                <a:spcPct val="20000"/>
              </a:spcBef>
            </a:pPr>
            <a:r>
              <a:rPr lang="zh-CN" altLang="en-US" sz="1600" dirty="0">
                <a:latin typeface="宋体" panose="02010600030101010101" pitchFamily="2" charset="-122"/>
              </a:rPr>
              <a:t>    在数据库中创建的</a:t>
            </a:r>
            <a:r>
              <a:rPr lang="zh-CN" altLang="en-US" sz="1600" dirty="0">
                <a:solidFill>
                  <a:srgbClr val="FF0000"/>
                </a:solidFill>
                <a:latin typeface="宋体" panose="02010600030101010101" pitchFamily="2" charset="-122"/>
              </a:rPr>
              <a:t>索引需要占用一定的物理存储空间</a:t>
            </a:r>
            <a:r>
              <a:rPr lang="zh-CN" altLang="en-US" sz="1600" dirty="0">
                <a:latin typeface="宋体" panose="02010600030101010101" pitchFamily="2" charset="-122"/>
              </a:rPr>
              <a:t>，这其中就包括数据表所占的数据空间以及所创建的每一个索引所占用的物理空间。</a:t>
            </a:r>
            <a:endParaRPr lang="en-US" altLang="zh-CN" sz="1600" dirty="0">
              <a:latin typeface="宋体" panose="02010600030101010101" pitchFamily="2" charset="-122"/>
            </a:endParaRPr>
          </a:p>
          <a:p>
            <a:pPr marL="457200">
              <a:lnSpc>
                <a:spcPts val="3800"/>
              </a:lnSpc>
              <a:spcBef>
                <a:spcPct val="20000"/>
              </a:spcBef>
            </a:pPr>
            <a:r>
              <a:rPr lang="en-US" altLang="zh-CN" sz="1600" dirty="0">
                <a:latin typeface="宋体" panose="02010600030101010101" pitchFamily="2" charset="-122"/>
              </a:rPr>
              <a:t>    </a:t>
            </a:r>
            <a:r>
              <a:rPr lang="zh-CN" altLang="en-US" sz="1600" dirty="0">
                <a:latin typeface="宋体" panose="02010600030101010101" pitchFamily="2" charset="-122"/>
              </a:rPr>
              <a:t>在对表中的数据进行修改时，例如对其进行增加、删除或者是修改操作时，索引</a:t>
            </a:r>
            <a:r>
              <a:rPr lang="zh-CN" altLang="en-US" sz="1600" dirty="0">
                <a:solidFill>
                  <a:srgbClr val="FF0000"/>
                </a:solidFill>
                <a:latin typeface="宋体" panose="02010600030101010101" pitchFamily="2" charset="-122"/>
              </a:rPr>
              <a:t>还需要进行动态的维护</a:t>
            </a:r>
            <a:r>
              <a:rPr lang="zh-CN" altLang="en-US" sz="1600" dirty="0">
                <a:latin typeface="宋体" panose="02010600030101010101" pitchFamily="2" charset="-122"/>
              </a:rPr>
              <a:t>，这给数据库的维护速度带来了一定的麻烦。</a:t>
            </a:r>
          </a:p>
        </p:txBody>
      </p:sp>
      <p:grpSp>
        <p:nvGrpSpPr>
          <p:cNvPr id="5" name="组合 4">
            <a:extLst>
              <a:ext uri="{FF2B5EF4-FFF2-40B4-BE49-F238E27FC236}">
                <a16:creationId xmlns:a16="http://schemas.microsoft.com/office/drawing/2014/main" id="{27F88D6B-AF8E-49C3-B1B1-7A0D0A6979AC}"/>
              </a:ext>
            </a:extLst>
          </p:cNvPr>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6" name="矩形 5">
              <a:extLst>
                <a:ext uri="{FF2B5EF4-FFF2-40B4-BE49-F238E27FC236}">
                  <a16:creationId xmlns:a16="http://schemas.microsoft.com/office/drawing/2014/main" id="{F41494CA-E0D0-4342-B3AE-EB366973A802}"/>
                </a:ext>
              </a:extLst>
            </p:cNvPr>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Times New Roman" panose="02020603050405020304" pitchFamily="18" charset="0"/>
                <a:cs typeface="Times New Roman" panose="02020603050405020304" pitchFamily="18" charset="0"/>
              </a:endParaRPr>
            </a:p>
          </p:txBody>
        </p:sp>
        <p:sp>
          <p:nvSpPr>
            <p:cNvPr id="7" name="TextBox 5">
              <a:extLst>
                <a:ext uri="{FF2B5EF4-FFF2-40B4-BE49-F238E27FC236}">
                  <a16:creationId xmlns:a16="http://schemas.microsoft.com/office/drawing/2014/main" id="{7D267628-E6F7-4B17-8804-D7D89896E0C1}"/>
                </a:ext>
              </a:extLst>
            </p:cNvPr>
            <p:cNvSpPr txBox="1"/>
            <p:nvPr/>
          </p:nvSpPr>
          <p:spPr>
            <a:xfrm>
              <a:off x="-16824" y="1296057"/>
              <a:ext cx="385042" cy="523220"/>
            </a:xfrm>
            <a:prstGeom prst="rect">
              <a:avLst/>
            </a:prstGeom>
            <a:noFill/>
          </p:spPr>
          <p:txBody>
            <a:bodyPr wrap="none">
              <a:spAutoFit/>
            </a:bodyPr>
            <a:lstStyle/>
            <a:p>
              <a:pPr>
                <a:defRPr/>
              </a:pPr>
              <a:r>
                <a:rPr lang="en-US" altLang="zh-CN" sz="2800" dirty="0">
                  <a:solidFill>
                    <a:schemeClr val="bg1"/>
                  </a:solidFill>
                  <a:cs typeface="Arial" panose="020B0604020202020204" pitchFamily="34" charset="0"/>
                </a:rPr>
                <a:t>1</a:t>
              </a:r>
              <a:endParaRPr lang="zh-CN" altLang="en-US" sz="2800" dirty="0">
                <a:solidFill>
                  <a:schemeClr val="bg1"/>
                </a:solidFill>
                <a:cs typeface="Arial" panose="020B0604020202020204" pitchFamily="34" charset="0"/>
              </a:endParaRPr>
            </a:p>
          </p:txBody>
        </p:sp>
      </p:grpSp>
      <p:sp>
        <p:nvSpPr>
          <p:cNvPr id="8" name="TextBox 6">
            <a:extLst>
              <a:ext uri="{FF2B5EF4-FFF2-40B4-BE49-F238E27FC236}">
                <a16:creationId xmlns:a16="http://schemas.microsoft.com/office/drawing/2014/main" id="{D58F810F-B345-4C63-8389-DE41EBDB06C9}"/>
              </a:ext>
            </a:extLst>
          </p:cNvPr>
          <p:cNvSpPr txBox="1"/>
          <p:nvPr/>
        </p:nvSpPr>
        <p:spPr>
          <a:xfrm>
            <a:off x="427038" y="1493838"/>
            <a:ext cx="4703762" cy="400050"/>
          </a:xfrm>
          <a:prstGeom prst="rect">
            <a:avLst/>
          </a:prstGeom>
          <a:noFill/>
        </p:spPr>
        <p:txBody>
          <a:bodyPr>
            <a:spAutoFit/>
          </a:bodyPr>
          <a:lstStyle/>
          <a:p>
            <a:pPr>
              <a:defRPr/>
            </a:pPr>
            <a:r>
              <a:rPr lang="zh-CN" altLang="en-US" sz="2000" b="1" dirty="0">
                <a:solidFill>
                  <a:schemeClr val="tx1">
                    <a:lumMod val="50000"/>
                    <a:lumOff val="50000"/>
                  </a:schemeClr>
                </a:solidFill>
                <a:latin typeface="Times New Roman" panose="02020603050405020304" pitchFamily="18" charset="0"/>
                <a:ea typeface="微软雅黑" pitchFamily="34" charset="-122"/>
                <a:cs typeface="Times New Roman" panose="02020603050405020304" pitchFamily="18" charset="0"/>
              </a:rPr>
              <a:t>索引的概念</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30266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C909FA-9DC2-4B71-BFEA-31310C4CE738}"/>
              </a:ext>
            </a:extLst>
          </p:cNvPr>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a:defRPr/>
            </a:pPr>
            <a:r>
              <a:rPr lang="en-US" altLang="zh-CN" dirty="0"/>
              <a:t>3.3</a:t>
            </a:r>
            <a:r>
              <a:rPr lang="en-US" altLang="zh-CN" dirty="0">
                <a:latin typeface="+mn-lt"/>
                <a:cs typeface="Times New Roman" pitchFamily="18" charset="0"/>
              </a:rPr>
              <a:t> </a:t>
            </a:r>
            <a:r>
              <a:rPr lang="zh-CN" altLang="en-US" dirty="0">
                <a:latin typeface="+mn-lt"/>
                <a:cs typeface="Times New Roman" pitchFamily="18" charset="0"/>
              </a:rPr>
              <a:t>索引</a:t>
            </a:r>
          </a:p>
        </p:txBody>
      </p:sp>
      <p:sp>
        <p:nvSpPr>
          <p:cNvPr id="4" name="矩形 39">
            <a:extLst>
              <a:ext uri="{FF2B5EF4-FFF2-40B4-BE49-F238E27FC236}">
                <a16:creationId xmlns:a16="http://schemas.microsoft.com/office/drawing/2014/main" id="{73CA4BA8-32B1-49E0-8013-CAB4793933E1}"/>
              </a:ext>
            </a:extLst>
          </p:cNvPr>
          <p:cNvSpPr>
            <a:spLocks noChangeArrowheads="1"/>
          </p:cNvSpPr>
          <p:nvPr/>
        </p:nvSpPr>
        <p:spPr bwMode="auto">
          <a:xfrm>
            <a:off x="1377950" y="3025775"/>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t>唯一性索引</a:t>
            </a:r>
          </a:p>
        </p:txBody>
      </p:sp>
      <p:sp>
        <p:nvSpPr>
          <p:cNvPr id="5" name="矩形 40">
            <a:extLst>
              <a:ext uri="{FF2B5EF4-FFF2-40B4-BE49-F238E27FC236}">
                <a16:creationId xmlns:a16="http://schemas.microsoft.com/office/drawing/2014/main" id="{540F5B4A-ECF1-410E-9C3D-AF46E3A59CAA}"/>
              </a:ext>
            </a:extLst>
          </p:cNvPr>
          <p:cNvSpPr>
            <a:spLocks noChangeArrowheads="1"/>
          </p:cNvSpPr>
          <p:nvPr/>
        </p:nvSpPr>
        <p:spPr bwMode="auto">
          <a:xfrm>
            <a:off x="1377950" y="1971675"/>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t>普通索引</a:t>
            </a:r>
          </a:p>
        </p:txBody>
      </p:sp>
      <p:grpSp>
        <p:nvGrpSpPr>
          <p:cNvPr id="6" name="组合 41">
            <a:extLst>
              <a:ext uri="{FF2B5EF4-FFF2-40B4-BE49-F238E27FC236}">
                <a16:creationId xmlns:a16="http://schemas.microsoft.com/office/drawing/2014/main" id="{30CB5E89-53E6-4706-9F07-E0A54262DE8B}"/>
              </a:ext>
            </a:extLst>
          </p:cNvPr>
          <p:cNvGrpSpPr>
            <a:grpSpLocks/>
          </p:cNvGrpSpPr>
          <p:nvPr/>
        </p:nvGrpSpPr>
        <p:grpSpPr bwMode="auto">
          <a:xfrm>
            <a:off x="939800" y="2311400"/>
            <a:ext cx="2947988" cy="307975"/>
            <a:chOff x="2909458" y="1448789"/>
            <a:chExt cx="2947941" cy="308760"/>
          </a:xfrm>
        </p:grpSpPr>
        <p:cxnSp>
          <p:nvCxnSpPr>
            <p:cNvPr id="7" name="直接连接符 6">
              <a:extLst>
                <a:ext uri="{FF2B5EF4-FFF2-40B4-BE49-F238E27FC236}">
                  <a16:creationId xmlns:a16="http://schemas.microsoft.com/office/drawing/2014/main" id="{FE29A380-23D9-4CEB-9C47-2804791F32CF}"/>
                </a:ext>
              </a:extLst>
            </p:cNvPr>
            <p:cNvCxnSpPr/>
            <p:nvPr/>
          </p:nvCxnSpPr>
          <p:spPr bwMode="auto">
            <a:xfrm>
              <a:off x="3230128" y="1603170"/>
              <a:ext cx="2627271" cy="0"/>
            </a:xfrm>
            <a:prstGeom prst="line">
              <a:avLst/>
            </a:prstGeom>
            <a:noFill/>
            <a:ln w="12700" cap="flat" cmpd="sng" algn="ctr">
              <a:solidFill>
                <a:schemeClr val="accent1">
                  <a:lumMod val="75000"/>
                </a:schemeClr>
              </a:soli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十字箭头标注 7">
              <a:extLst>
                <a:ext uri="{FF2B5EF4-FFF2-40B4-BE49-F238E27FC236}">
                  <a16:creationId xmlns:a16="http://schemas.microsoft.com/office/drawing/2014/main" id="{A16AAFA3-19F5-4320-B756-9107C09A619A}"/>
                </a:ext>
              </a:extLst>
            </p:cNvPr>
            <p:cNvSpPr/>
            <p:nvPr/>
          </p:nvSpPr>
          <p:spPr bwMode="auto">
            <a:xfrm>
              <a:off x="2909458" y="1448789"/>
              <a:ext cx="307970" cy="308760"/>
            </a:xfrm>
            <a:prstGeom prst="quadArrowCallout">
              <a:avLst/>
            </a:prstGeom>
            <a:noFill/>
            <a:ln w="28575" cap="flat" cmpd="sng" algn="ctr">
              <a:solidFill>
                <a:schemeClr val="accent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p>
          </p:txBody>
        </p:sp>
      </p:grpSp>
      <p:grpSp>
        <p:nvGrpSpPr>
          <p:cNvPr id="9" name="组合 45">
            <a:extLst>
              <a:ext uri="{FF2B5EF4-FFF2-40B4-BE49-F238E27FC236}">
                <a16:creationId xmlns:a16="http://schemas.microsoft.com/office/drawing/2014/main" id="{8210763D-DDF1-4556-BDEC-3CD39195F817}"/>
              </a:ext>
            </a:extLst>
          </p:cNvPr>
          <p:cNvGrpSpPr>
            <a:grpSpLocks/>
          </p:cNvGrpSpPr>
          <p:nvPr/>
        </p:nvGrpSpPr>
        <p:grpSpPr bwMode="auto">
          <a:xfrm>
            <a:off x="938213" y="3395663"/>
            <a:ext cx="2960687" cy="307975"/>
            <a:chOff x="2909458" y="1448789"/>
            <a:chExt cx="2959811" cy="308760"/>
          </a:xfrm>
        </p:grpSpPr>
        <p:cxnSp>
          <p:nvCxnSpPr>
            <p:cNvPr id="10" name="直接连接符 9">
              <a:extLst>
                <a:ext uri="{FF2B5EF4-FFF2-40B4-BE49-F238E27FC236}">
                  <a16:creationId xmlns:a16="http://schemas.microsoft.com/office/drawing/2014/main" id="{6C6767C9-5AF9-407B-B08E-A9A4E8D0A442}"/>
                </a:ext>
              </a:extLst>
            </p:cNvPr>
            <p:cNvCxnSpPr/>
            <p:nvPr/>
          </p:nvCxnSpPr>
          <p:spPr bwMode="auto">
            <a:xfrm>
              <a:off x="3230038" y="1603168"/>
              <a:ext cx="2639231" cy="0"/>
            </a:xfrm>
            <a:prstGeom prst="line">
              <a:avLst/>
            </a:prstGeom>
            <a:noFill/>
            <a:ln w="12700" cap="flat" cmpd="sng" algn="ctr">
              <a:solidFill>
                <a:schemeClr val="accent1">
                  <a:lumMod val="75000"/>
                </a:schemeClr>
              </a:soli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十字箭头标注 10">
              <a:extLst>
                <a:ext uri="{FF2B5EF4-FFF2-40B4-BE49-F238E27FC236}">
                  <a16:creationId xmlns:a16="http://schemas.microsoft.com/office/drawing/2014/main" id="{CFD31829-E55C-4640-B34C-B4CC5C160592}"/>
                </a:ext>
              </a:extLst>
            </p:cNvPr>
            <p:cNvSpPr/>
            <p:nvPr/>
          </p:nvSpPr>
          <p:spPr bwMode="auto">
            <a:xfrm>
              <a:off x="2909458" y="1448789"/>
              <a:ext cx="307884" cy="308760"/>
            </a:xfrm>
            <a:prstGeom prst="quadArrowCallout">
              <a:avLst/>
            </a:prstGeom>
            <a:noFill/>
            <a:ln w="28575" cap="flat" cmpd="sng" algn="ctr">
              <a:solidFill>
                <a:schemeClr val="accent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p>
          </p:txBody>
        </p:sp>
      </p:grpSp>
      <p:sp>
        <p:nvSpPr>
          <p:cNvPr id="12" name="矩形 53">
            <a:extLst>
              <a:ext uri="{FF2B5EF4-FFF2-40B4-BE49-F238E27FC236}">
                <a16:creationId xmlns:a16="http://schemas.microsoft.com/office/drawing/2014/main" id="{06113E89-3034-4DC2-93E0-77ABD144FC7F}"/>
              </a:ext>
            </a:extLst>
          </p:cNvPr>
          <p:cNvSpPr>
            <a:spLocks noChangeArrowheads="1"/>
          </p:cNvSpPr>
          <p:nvPr/>
        </p:nvSpPr>
        <p:spPr bwMode="auto">
          <a:xfrm>
            <a:off x="1376363" y="4140200"/>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t>全文索引</a:t>
            </a:r>
          </a:p>
        </p:txBody>
      </p:sp>
      <p:grpSp>
        <p:nvGrpSpPr>
          <p:cNvPr id="13" name="组合 54">
            <a:extLst>
              <a:ext uri="{FF2B5EF4-FFF2-40B4-BE49-F238E27FC236}">
                <a16:creationId xmlns:a16="http://schemas.microsoft.com/office/drawing/2014/main" id="{61DD9215-B1BD-47D3-BDBF-41FCBBC689DD}"/>
              </a:ext>
            </a:extLst>
          </p:cNvPr>
          <p:cNvGrpSpPr>
            <a:grpSpLocks/>
          </p:cNvGrpSpPr>
          <p:nvPr/>
        </p:nvGrpSpPr>
        <p:grpSpPr bwMode="auto">
          <a:xfrm>
            <a:off x="935038" y="4510088"/>
            <a:ext cx="2952750" cy="307975"/>
            <a:chOff x="2909458" y="1448789"/>
            <a:chExt cx="2952148" cy="308760"/>
          </a:xfrm>
        </p:grpSpPr>
        <p:cxnSp>
          <p:nvCxnSpPr>
            <p:cNvPr id="14" name="直接连接符 13">
              <a:extLst>
                <a:ext uri="{FF2B5EF4-FFF2-40B4-BE49-F238E27FC236}">
                  <a16:creationId xmlns:a16="http://schemas.microsoft.com/office/drawing/2014/main" id="{975986B5-0A04-49D8-BB47-8E57FE036FFF}"/>
                </a:ext>
              </a:extLst>
            </p:cNvPr>
            <p:cNvCxnSpPr/>
            <p:nvPr/>
          </p:nvCxnSpPr>
          <p:spPr bwMode="auto">
            <a:xfrm>
              <a:off x="3230068" y="1603168"/>
              <a:ext cx="2631538" cy="0"/>
            </a:xfrm>
            <a:prstGeom prst="line">
              <a:avLst/>
            </a:prstGeom>
            <a:noFill/>
            <a:ln w="12700" cap="flat" cmpd="sng" algn="ctr">
              <a:solidFill>
                <a:schemeClr val="accent1">
                  <a:lumMod val="75000"/>
                </a:schemeClr>
              </a:soli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十字箭头标注 14">
              <a:extLst>
                <a:ext uri="{FF2B5EF4-FFF2-40B4-BE49-F238E27FC236}">
                  <a16:creationId xmlns:a16="http://schemas.microsoft.com/office/drawing/2014/main" id="{431A9331-7442-44EA-B7E8-E1F41CA361D1}"/>
                </a:ext>
              </a:extLst>
            </p:cNvPr>
            <p:cNvSpPr/>
            <p:nvPr/>
          </p:nvSpPr>
          <p:spPr bwMode="auto">
            <a:xfrm>
              <a:off x="2909458" y="1448789"/>
              <a:ext cx="307912" cy="308760"/>
            </a:xfrm>
            <a:prstGeom prst="quadArrowCallout">
              <a:avLst/>
            </a:prstGeom>
            <a:noFill/>
            <a:ln w="28575" cap="flat" cmpd="sng" algn="ctr">
              <a:solidFill>
                <a:schemeClr val="accent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p>
          </p:txBody>
        </p:sp>
      </p:grpSp>
      <p:sp>
        <p:nvSpPr>
          <p:cNvPr id="16" name="矩形 15">
            <a:extLst>
              <a:ext uri="{FF2B5EF4-FFF2-40B4-BE49-F238E27FC236}">
                <a16:creationId xmlns:a16="http://schemas.microsoft.com/office/drawing/2014/main" id="{CAE55089-18C7-4136-A625-5E9D71B75A52}"/>
              </a:ext>
            </a:extLst>
          </p:cNvPr>
          <p:cNvSpPr>
            <a:spLocks noChangeArrowheads="1"/>
          </p:cNvSpPr>
          <p:nvPr/>
        </p:nvSpPr>
        <p:spPr bwMode="auto">
          <a:xfrm>
            <a:off x="5749925" y="3025775"/>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t>多列索引</a:t>
            </a:r>
          </a:p>
        </p:txBody>
      </p:sp>
      <p:sp>
        <p:nvSpPr>
          <p:cNvPr id="17" name="矩形 16">
            <a:extLst>
              <a:ext uri="{FF2B5EF4-FFF2-40B4-BE49-F238E27FC236}">
                <a16:creationId xmlns:a16="http://schemas.microsoft.com/office/drawing/2014/main" id="{F251771E-733B-4672-9B3B-99400F582D48}"/>
              </a:ext>
            </a:extLst>
          </p:cNvPr>
          <p:cNvSpPr>
            <a:spLocks noChangeArrowheads="1"/>
          </p:cNvSpPr>
          <p:nvPr/>
        </p:nvSpPr>
        <p:spPr bwMode="auto">
          <a:xfrm>
            <a:off x="5749925" y="1971675"/>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t>单列索引</a:t>
            </a:r>
          </a:p>
        </p:txBody>
      </p:sp>
      <p:grpSp>
        <p:nvGrpSpPr>
          <p:cNvPr id="18" name="组合 17">
            <a:extLst>
              <a:ext uri="{FF2B5EF4-FFF2-40B4-BE49-F238E27FC236}">
                <a16:creationId xmlns:a16="http://schemas.microsoft.com/office/drawing/2014/main" id="{872B4960-E423-4540-8845-CE3FFBEC93F7}"/>
              </a:ext>
            </a:extLst>
          </p:cNvPr>
          <p:cNvGrpSpPr>
            <a:grpSpLocks/>
          </p:cNvGrpSpPr>
          <p:nvPr/>
        </p:nvGrpSpPr>
        <p:grpSpPr bwMode="auto">
          <a:xfrm>
            <a:off x="5311775" y="2311400"/>
            <a:ext cx="2947988" cy="307975"/>
            <a:chOff x="2909458" y="1448789"/>
            <a:chExt cx="2947941" cy="308760"/>
          </a:xfrm>
        </p:grpSpPr>
        <p:cxnSp>
          <p:nvCxnSpPr>
            <p:cNvPr id="19" name="直接连接符 18">
              <a:extLst>
                <a:ext uri="{FF2B5EF4-FFF2-40B4-BE49-F238E27FC236}">
                  <a16:creationId xmlns:a16="http://schemas.microsoft.com/office/drawing/2014/main" id="{1D3C9A88-05EF-4BB1-B850-73D6E709FD84}"/>
                </a:ext>
              </a:extLst>
            </p:cNvPr>
            <p:cNvCxnSpPr/>
            <p:nvPr/>
          </p:nvCxnSpPr>
          <p:spPr bwMode="auto">
            <a:xfrm>
              <a:off x="3230128" y="1603170"/>
              <a:ext cx="2627271" cy="0"/>
            </a:xfrm>
            <a:prstGeom prst="line">
              <a:avLst/>
            </a:prstGeom>
            <a:noFill/>
            <a:ln w="12700" cap="flat" cmpd="sng" algn="ctr">
              <a:solidFill>
                <a:schemeClr val="accent1">
                  <a:lumMod val="75000"/>
                </a:schemeClr>
              </a:soli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十字箭头标注 19">
              <a:extLst>
                <a:ext uri="{FF2B5EF4-FFF2-40B4-BE49-F238E27FC236}">
                  <a16:creationId xmlns:a16="http://schemas.microsoft.com/office/drawing/2014/main" id="{5DDDBCB8-A9C8-45D0-8CBD-8C739A626003}"/>
                </a:ext>
              </a:extLst>
            </p:cNvPr>
            <p:cNvSpPr/>
            <p:nvPr/>
          </p:nvSpPr>
          <p:spPr bwMode="auto">
            <a:xfrm>
              <a:off x="2909458" y="1448789"/>
              <a:ext cx="307970" cy="308760"/>
            </a:xfrm>
            <a:prstGeom prst="quadArrowCallout">
              <a:avLst/>
            </a:prstGeom>
            <a:noFill/>
            <a:ln w="28575" cap="flat" cmpd="sng" algn="ctr">
              <a:solidFill>
                <a:schemeClr val="accent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p>
          </p:txBody>
        </p:sp>
      </p:grpSp>
      <p:grpSp>
        <p:nvGrpSpPr>
          <p:cNvPr id="21" name="组合 20">
            <a:extLst>
              <a:ext uri="{FF2B5EF4-FFF2-40B4-BE49-F238E27FC236}">
                <a16:creationId xmlns:a16="http://schemas.microsoft.com/office/drawing/2014/main" id="{8C13C81C-E99E-4EFD-A121-629C4A0785BF}"/>
              </a:ext>
            </a:extLst>
          </p:cNvPr>
          <p:cNvGrpSpPr>
            <a:grpSpLocks/>
          </p:cNvGrpSpPr>
          <p:nvPr/>
        </p:nvGrpSpPr>
        <p:grpSpPr bwMode="auto">
          <a:xfrm>
            <a:off x="5310188" y="3395663"/>
            <a:ext cx="2960687" cy="307975"/>
            <a:chOff x="2909458" y="1448789"/>
            <a:chExt cx="2959811" cy="308760"/>
          </a:xfrm>
        </p:grpSpPr>
        <p:cxnSp>
          <p:nvCxnSpPr>
            <p:cNvPr id="22" name="直接连接符 21">
              <a:extLst>
                <a:ext uri="{FF2B5EF4-FFF2-40B4-BE49-F238E27FC236}">
                  <a16:creationId xmlns:a16="http://schemas.microsoft.com/office/drawing/2014/main" id="{802FA5B8-20EA-4515-99DF-4C695D62F1D8}"/>
                </a:ext>
              </a:extLst>
            </p:cNvPr>
            <p:cNvCxnSpPr/>
            <p:nvPr/>
          </p:nvCxnSpPr>
          <p:spPr bwMode="auto">
            <a:xfrm>
              <a:off x="3230038" y="1603168"/>
              <a:ext cx="2639231" cy="0"/>
            </a:xfrm>
            <a:prstGeom prst="line">
              <a:avLst/>
            </a:prstGeom>
            <a:noFill/>
            <a:ln w="12700" cap="flat" cmpd="sng" algn="ctr">
              <a:solidFill>
                <a:schemeClr val="accent1">
                  <a:lumMod val="75000"/>
                </a:schemeClr>
              </a:soli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十字箭头标注 22">
              <a:extLst>
                <a:ext uri="{FF2B5EF4-FFF2-40B4-BE49-F238E27FC236}">
                  <a16:creationId xmlns:a16="http://schemas.microsoft.com/office/drawing/2014/main" id="{9259369F-2338-49FF-AF98-9B4B5195F52E}"/>
                </a:ext>
              </a:extLst>
            </p:cNvPr>
            <p:cNvSpPr/>
            <p:nvPr/>
          </p:nvSpPr>
          <p:spPr bwMode="auto">
            <a:xfrm>
              <a:off x="2909458" y="1448789"/>
              <a:ext cx="307884" cy="308760"/>
            </a:xfrm>
            <a:prstGeom prst="quadArrowCallout">
              <a:avLst/>
            </a:prstGeom>
            <a:noFill/>
            <a:ln w="28575" cap="flat" cmpd="sng" algn="ctr">
              <a:solidFill>
                <a:schemeClr val="accent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p>
          </p:txBody>
        </p:sp>
      </p:grpSp>
      <p:grpSp>
        <p:nvGrpSpPr>
          <p:cNvPr id="24" name="组合 23">
            <a:extLst>
              <a:ext uri="{FF2B5EF4-FFF2-40B4-BE49-F238E27FC236}">
                <a16:creationId xmlns:a16="http://schemas.microsoft.com/office/drawing/2014/main" id="{24AA3A83-5B30-4E4D-9227-CDBB61D0447E}"/>
              </a:ext>
            </a:extLst>
          </p:cNvPr>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25" name="矩形 24">
              <a:extLst>
                <a:ext uri="{FF2B5EF4-FFF2-40B4-BE49-F238E27FC236}">
                  <a16:creationId xmlns:a16="http://schemas.microsoft.com/office/drawing/2014/main" id="{AAAABA07-7BE5-4AE6-BAAD-5F10B5AECA38}"/>
                </a:ext>
              </a:extLst>
            </p:cNvPr>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Times New Roman" panose="02020603050405020304" pitchFamily="18" charset="0"/>
                <a:cs typeface="Times New Roman" panose="02020603050405020304" pitchFamily="18" charset="0"/>
              </a:endParaRPr>
            </a:p>
          </p:txBody>
        </p:sp>
        <p:sp>
          <p:nvSpPr>
            <p:cNvPr id="26" name="TextBox 5">
              <a:extLst>
                <a:ext uri="{FF2B5EF4-FFF2-40B4-BE49-F238E27FC236}">
                  <a16:creationId xmlns:a16="http://schemas.microsoft.com/office/drawing/2014/main" id="{3D94FF5E-539B-4451-BD44-6B5B31C2D42E}"/>
                </a:ext>
              </a:extLst>
            </p:cNvPr>
            <p:cNvSpPr txBox="1"/>
            <p:nvPr/>
          </p:nvSpPr>
          <p:spPr>
            <a:xfrm>
              <a:off x="-16824" y="1296057"/>
              <a:ext cx="385042" cy="523220"/>
            </a:xfrm>
            <a:prstGeom prst="rect">
              <a:avLst/>
            </a:prstGeom>
            <a:noFill/>
          </p:spPr>
          <p:txBody>
            <a:bodyPr wrap="none">
              <a:spAutoFit/>
            </a:bodyPr>
            <a:lstStyle/>
            <a:p>
              <a:pPr>
                <a:defRPr/>
              </a:pPr>
              <a:r>
                <a:rPr lang="en-US" altLang="zh-CN" sz="2800" dirty="0">
                  <a:solidFill>
                    <a:schemeClr val="bg1"/>
                  </a:solidFill>
                  <a:cs typeface="Arial" panose="020B0604020202020204" pitchFamily="34" charset="0"/>
                </a:rPr>
                <a:t>2</a:t>
              </a:r>
              <a:endParaRPr lang="zh-CN" altLang="en-US" sz="2800" dirty="0">
                <a:solidFill>
                  <a:schemeClr val="bg1"/>
                </a:solidFill>
                <a:cs typeface="Arial" panose="020B0604020202020204" pitchFamily="34" charset="0"/>
              </a:endParaRPr>
            </a:p>
          </p:txBody>
        </p:sp>
      </p:grpSp>
      <p:sp>
        <p:nvSpPr>
          <p:cNvPr id="27" name="TextBox 6">
            <a:extLst>
              <a:ext uri="{FF2B5EF4-FFF2-40B4-BE49-F238E27FC236}">
                <a16:creationId xmlns:a16="http://schemas.microsoft.com/office/drawing/2014/main" id="{B21D2806-B26D-422A-A62F-BD4BAA4DD76E}"/>
              </a:ext>
            </a:extLst>
          </p:cNvPr>
          <p:cNvSpPr txBox="1"/>
          <p:nvPr/>
        </p:nvSpPr>
        <p:spPr>
          <a:xfrm>
            <a:off x="427038" y="1493838"/>
            <a:ext cx="4703762" cy="400050"/>
          </a:xfrm>
          <a:prstGeom prst="rect">
            <a:avLst/>
          </a:prstGeom>
          <a:noFill/>
        </p:spPr>
        <p:txBody>
          <a:bodyPr>
            <a:spAutoFit/>
          </a:bodyPr>
          <a:lstStyle/>
          <a:p>
            <a:pPr>
              <a:defRPr/>
            </a:pPr>
            <a:r>
              <a:rPr lang="zh-CN" altLang="en-US" sz="2000" b="1" dirty="0">
                <a:solidFill>
                  <a:schemeClr val="tx1">
                    <a:lumMod val="50000"/>
                    <a:lumOff val="50000"/>
                  </a:schemeClr>
                </a:solidFill>
                <a:latin typeface="Times New Roman" panose="02020603050405020304" pitchFamily="18" charset="0"/>
                <a:ea typeface="微软雅黑" pitchFamily="34" charset="-122"/>
                <a:cs typeface="Times New Roman" panose="02020603050405020304" pitchFamily="18" charset="0"/>
              </a:rPr>
              <a:t>索引的种类</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22835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wipe(left)">
                                      <p:cBhvr>
                                        <p:cTn id="44" dur="500"/>
                                        <p:tgtEl>
                                          <p:spTgt spid="2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12" grpId="0"/>
      <p:bldP spid="16" grpId="0"/>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C909FA-9DC2-4B71-BFEA-31310C4CE738}"/>
              </a:ext>
            </a:extLst>
          </p:cNvPr>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a:defRPr/>
            </a:pPr>
            <a:r>
              <a:rPr lang="en-US" altLang="zh-CN" dirty="0"/>
              <a:t>3.3</a:t>
            </a:r>
            <a:r>
              <a:rPr lang="en-US" altLang="zh-CN" dirty="0">
                <a:latin typeface="+mn-lt"/>
                <a:cs typeface="Times New Roman" pitchFamily="18" charset="0"/>
              </a:rPr>
              <a:t> </a:t>
            </a:r>
            <a:r>
              <a:rPr lang="zh-CN" altLang="en-US" dirty="0">
                <a:latin typeface="+mn-lt"/>
                <a:cs typeface="Times New Roman" pitchFamily="18" charset="0"/>
              </a:rPr>
              <a:t>索引</a:t>
            </a:r>
          </a:p>
        </p:txBody>
      </p:sp>
      <p:grpSp>
        <p:nvGrpSpPr>
          <p:cNvPr id="24" name="组合 23">
            <a:extLst>
              <a:ext uri="{FF2B5EF4-FFF2-40B4-BE49-F238E27FC236}">
                <a16:creationId xmlns:a16="http://schemas.microsoft.com/office/drawing/2014/main" id="{24AA3A83-5B30-4E4D-9227-CDBB61D0447E}"/>
              </a:ext>
            </a:extLst>
          </p:cNvPr>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25" name="矩形 24">
              <a:extLst>
                <a:ext uri="{FF2B5EF4-FFF2-40B4-BE49-F238E27FC236}">
                  <a16:creationId xmlns:a16="http://schemas.microsoft.com/office/drawing/2014/main" id="{AAAABA07-7BE5-4AE6-BAAD-5F10B5AECA38}"/>
                </a:ext>
              </a:extLst>
            </p:cNvPr>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Times New Roman" panose="02020603050405020304" pitchFamily="18" charset="0"/>
                <a:cs typeface="Times New Roman" panose="02020603050405020304" pitchFamily="18" charset="0"/>
              </a:endParaRPr>
            </a:p>
          </p:txBody>
        </p:sp>
        <p:sp>
          <p:nvSpPr>
            <p:cNvPr id="26" name="TextBox 5">
              <a:extLst>
                <a:ext uri="{FF2B5EF4-FFF2-40B4-BE49-F238E27FC236}">
                  <a16:creationId xmlns:a16="http://schemas.microsoft.com/office/drawing/2014/main" id="{3D94FF5E-539B-4451-BD44-6B5B31C2D42E}"/>
                </a:ext>
              </a:extLst>
            </p:cNvPr>
            <p:cNvSpPr txBox="1"/>
            <p:nvPr/>
          </p:nvSpPr>
          <p:spPr>
            <a:xfrm>
              <a:off x="-16824" y="1296057"/>
              <a:ext cx="385042" cy="523220"/>
            </a:xfrm>
            <a:prstGeom prst="rect">
              <a:avLst/>
            </a:prstGeom>
            <a:noFill/>
          </p:spPr>
          <p:txBody>
            <a:bodyPr wrap="none">
              <a:spAutoFit/>
            </a:bodyPr>
            <a:lstStyle/>
            <a:p>
              <a:pPr>
                <a:defRPr/>
              </a:pPr>
              <a:r>
                <a:rPr lang="en-US" altLang="zh-CN" sz="2800" dirty="0">
                  <a:solidFill>
                    <a:schemeClr val="bg1"/>
                  </a:solidFill>
                  <a:cs typeface="Arial" panose="020B0604020202020204" pitchFamily="34" charset="0"/>
                </a:rPr>
                <a:t>2</a:t>
              </a:r>
              <a:endParaRPr lang="zh-CN" altLang="en-US" sz="2800" dirty="0">
                <a:solidFill>
                  <a:schemeClr val="bg1"/>
                </a:solidFill>
                <a:cs typeface="Arial" panose="020B0604020202020204" pitchFamily="34" charset="0"/>
              </a:endParaRPr>
            </a:p>
          </p:txBody>
        </p:sp>
      </p:grpSp>
      <p:sp>
        <p:nvSpPr>
          <p:cNvPr id="27" name="TextBox 6">
            <a:extLst>
              <a:ext uri="{FF2B5EF4-FFF2-40B4-BE49-F238E27FC236}">
                <a16:creationId xmlns:a16="http://schemas.microsoft.com/office/drawing/2014/main" id="{B21D2806-B26D-422A-A62F-BD4BAA4DD76E}"/>
              </a:ext>
            </a:extLst>
          </p:cNvPr>
          <p:cNvSpPr txBox="1"/>
          <p:nvPr/>
        </p:nvSpPr>
        <p:spPr>
          <a:xfrm>
            <a:off x="427038" y="1493838"/>
            <a:ext cx="4703762" cy="400050"/>
          </a:xfrm>
          <a:prstGeom prst="rect">
            <a:avLst/>
          </a:prstGeom>
          <a:noFill/>
        </p:spPr>
        <p:txBody>
          <a:bodyPr>
            <a:spAutoFit/>
          </a:bodyPr>
          <a:lstStyle/>
          <a:p>
            <a:pPr>
              <a:defRPr/>
            </a:pPr>
            <a:r>
              <a:rPr lang="zh-CN" altLang="en-US" sz="2000" b="1" dirty="0">
                <a:solidFill>
                  <a:schemeClr val="tx1">
                    <a:lumMod val="50000"/>
                    <a:lumOff val="50000"/>
                  </a:schemeClr>
                </a:solidFill>
                <a:latin typeface="Times New Roman" panose="02020603050405020304" pitchFamily="18" charset="0"/>
                <a:ea typeface="微软雅黑" pitchFamily="34" charset="-122"/>
                <a:cs typeface="Times New Roman" panose="02020603050405020304" pitchFamily="18" charset="0"/>
              </a:rPr>
              <a:t>索引的种类</a:t>
            </a:r>
            <a:endParaRPr lang="zh-CN" altLang="en-US"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D6CF6953-5E3B-4641-B896-4137A2857647}"/>
              </a:ext>
            </a:extLst>
          </p:cNvPr>
          <p:cNvSpPr/>
          <p:nvPr/>
        </p:nvSpPr>
        <p:spPr>
          <a:xfrm>
            <a:off x="507441" y="1975734"/>
            <a:ext cx="8335107" cy="4616648"/>
          </a:xfrm>
          <a:prstGeom prst="rect">
            <a:avLst/>
          </a:prstGeom>
        </p:spPr>
        <p:txBody>
          <a:bodyPr wrap="square">
            <a:spAutoFit/>
          </a:bodyPr>
          <a:lstStyle/>
          <a:p>
            <a:pPr marL="285750" indent="-285750">
              <a:lnSpc>
                <a:spcPct val="150000"/>
              </a:lnSpc>
              <a:buFont typeface="Wingdings" pitchFamily="2" charset="2"/>
              <a:buChar char="Ø"/>
            </a:pPr>
            <a:r>
              <a:rPr lang="zh-CN" altLang="en-US" sz="1600" b="1" u="sng" dirty="0">
                <a:solidFill>
                  <a:srgbClr val="0D74C9"/>
                </a:solidFill>
              </a:rPr>
              <a:t>普通索引：</a:t>
            </a:r>
            <a:endParaRPr lang="en-US" altLang="zh-CN" sz="1600" b="1" u="sng" dirty="0">
              <a:solidFill>
                <a:srgbClr val="0D74C9"/>
              </a:solidFill>
            </a:endParaRPr>
          </a:p>
          <a:p>
            <a:pPr marL="742950" lvl="1" indent="-285750">
              <a:lnSpc>
                <a:spcPct val="150000"/>
              </a:lnSpc>
              <a:buFont typeface="Wingdings" pitchFamily="2" charset="2"/>
              <a:buChar char="u"/>
            </a:pPr>
            <a:r>
              <a:rPr lang="zh-CN" altLang="en-US" sz="1400" dirty="0"/>
              <a:t>它是</a:t>
            </a:r>
            <a:r>
              <a:rPr lang="en-US" altLang="zh-CN" sz="1400" dirty="0"/>
              <a:t>MySQL</a:t>
            </a:r>
            <a:r>
              <a:rPr lang="zh-CN" altLang="en-US" sz="1400" dirty="0"/>
              <a:t>中的基本索引类型，可以创建在任何数据类型中。</a:t>
            </a:r>
            <a:endParaRPr lang="en-US" altLang="zh-CN" sz="1400" dirty="0"/>
          </a:p>
          <a:p>
            <a:pPr marL="285750" indent="-285750">
              <a:lnSpc>
                <a:spcPct val="150000"/>
              </a:lnSpc>
              <a:buFont typeface="Wingdings" pitchFamily="2" charset="2"/>
              <a:buChar char="Ø"/>
            </a:pPr>
            <a:r>
              <a:rPr lang="zh-CN" altLang="en-US" sz="1600" b="1" u="sng" dirty="0">
                <a:solidFill>
                  <a:srgbClr val="0D74C9"/>
                </a:solidFill>
              </a:rPr>
              <a:t>唯一性索引：</a:t>
            </a:r>
            <a:endParaRPr lang="en-US" altLang="zh-CN" sz="1600" b="1" u="sng" dirty="0">
              <a:solidFill>
                <a:srgbClr val="0D74C9"/>
              </a:solidFill>
            </a:endParaRPr>
          </a:p>
          <a:p>
            <a:pPr marL="742950" lvl="1" indent="-285750">
              <a:lnSpc>
                <a:spcPct val="150000"/>
              </a:lnSpc>
              <a:buFont typeface="Wingdings" pitchFamily="2" charset="2"/>
              <a:buChar char="u"/>
            </a:pPr>
            <a:r>
              <a:rPr lang="zh-CN" altLang="en-US" sz="1400" dirty="0"/>
              <a:t>它与前面的普通索引类似，不同的就是，</a:t>
            </a:r>
            <a:r>
              <a:rPr lang="zh-CN" altLang="en-US" sz="1400" dirty="0">
                <a:solidFill>
                  <a:srgbClr val="FF0000"/>
                </a:solidFill>
              </a:rPr>
              <a:t>索引列的值必须唯一</a:t>
            </a:r>
            <a:r>
              <a:rPr lang="zh-CN" altLang="en-US" sz="1400" dirty="0"/>
              <a:t>。</a:t>
            </a:r>
          </a:p>
          <a:p>
            <a:pPr marL="285750" indent="-285750">
              <a:lnSpc>
                <a:spcPct val="150000"/>
              </a:lnSpc>
              <a:buFont typeface="Wingdings" pitchFamily="2" charset="2"/>
              <a:buChar char="Ø"/>
            </a:pPr>
            <a:r>
              <a:rPr lang="zh-CN" altLang="en-US" sz="1600" b="1" u="sng" dirty="0">
                <a:solidFill>
                  <a:srgbClr val="0D74C9"/>
                </a:solidFill>
              </a:rPr>
              <a:t>全文索引：</a:t>
            </a:r>
            <a:endParaRPr lang="en-US" altLang="zh-CN" sz="1600" b="1" u="sng" dirty="0">
              <a:solidFill>
                <a:srgbClr val="0D74C9"/>
              </a:solidFill>
            </a:endParaRPr>
          </a:p>
          <a:p>
            <a:pPr marL="742950" lvl="1" indent="-285750">
              <a:lnSpc>
                <a:spcPct val="150000"/>
              </a:lnSpc>
              <a:buFont typeface="Wingdings" pitchFamily="2" charset="2"/>
              <a:buChar char="u"/>
            </a:pPr>
            <a:r>
              <a:rPr lang="zh-CN" altLang="en-US" sz="1400" dirty="0"/>
              <a:t>它主要用来查找文本中的关键字，而不是直接与索引中的值相比较，跟其它索引大不相同，它更像是一个搜索引擎。</a:t>
            </a:r>
            <a:endParaRPr lang="en-US" altLang="zh-CN" sz="1400" dirty="0"/>
          </a:p>
          <a:p>
            <a:pPr marL="285750" indent="-285750">
              <a:lnSpc>
                <a:spcPct val="150000"/>
              </a:lnSpc>
              <a:buFont typeface="Wingdings" pitchFamily="2" charset="2"/>
              <a:buChar char="Ø"/>
            </a:pPr>
            <a:r>
              <a:rPr lang="zh-CN" altLang="en-US" sz="1600" b="1" u="sng" dirty="0">
                <a:solidFill>
                  <a:srgbClr val="0D74C9"/>
                </a:solidFill>
              </a:rPr>
              <a:t>单列索引：</a:t>
            </a:r>
            <a:endParaRPr lang="en-US" altLang="zh-CN" sz="1600" b="1" u="sng" dirty="0">
              <a:solidFill>
                <a:srgbClr val="0D74C9"/>
              </a:solidFill>
            </a:endParaRPr>
          </a:p>
          <a:p>
            <a:pPr marL="742950" lvl="1" indent="-285750">
              <a:lnSpc>
                <a:spcPct val="150000"/>
              </a:lnSpc>
              <a:buFont typeface="Wingdings" pitchFamily="2" charset="2"/>
              <a:buChar char="u"/>
            </a:pPr>
            <a:r>
              <a:rPr lang="zh-CN" altLang="en-US" sz="1400" dirty="0"/>
              <a:t>指的是在表中</a:t>
            </a:r>
            <a:r>
              <a:rPr lang="zh-CN" altLang="en-US" sz="1400" dirty="0">
                <a:solidFill>
                  <a:srgbClr val="FF0000"/>
                </a:solidFill>
              </a:rPr>
              <a:t>单个字段上创建索引</a:t>
            </a:r>
            <a:r>
              <a:rPr lang="zh-CN" altLang="en-US" sz="1400" dirty="0"/>
              <a:t>，它可以是普通索引、唯一索引或者全文索引，只要保证该索引只对应表中一个字段即可。</a:t>
            </a:r>
          </a:p>
          <a:p>
            <a:pPr marL="285750" indent="-285750">
              <a:lnSpc>
                <a:spcPct val="150000"/>
              </a:lnSpc>
              <a:buFont typeface="Wingdings" pitchFamily="2" charset="2"/>
              <a:buChar char="Ø"/>
            </a:pPr>
            <a:r>
              <a:rPr lang="zh-CN" altLang="en-US" sz="1600" b="1" u="sng" dirty="0">
                <a:solidFill>
                  <a:srgbClr val="0D74C9"/>
                </a:solidFill>
              </a:rPr>
              <a:t>多列索引：</a:t>
            </a:r>
            <a:endParaRPr lang="en-US" altLang="zh-CN" sz="1600" b="1" u="sng" dirty="0">
              <a:solidFill>
                <a:srgbClr val="0D74C9"/>
              </a:solidFill>
            </a:endParaRPr>
          </a:p>
          <a:p>
            <a:pPr marL="742950" lvl="1" indent="-285750">
              <a:lnSpc>
                <a:spcPct val="150000"/>
              </a:lnSpc>
              <a:buFont typeface="Wingdings" pitchFamily="2" charset="2"/>
              <a:buChar char="u"/>
            </a:pPr>
            <a:r>
              <a:rPr lang="zh-CN" altLang="en-US" sz="1400" dirty="0"/>
              <a:t>指的是在表中</a:t>
            </a:r>
            <a:r>
              <a:rPr lang="zh-CN" altLang="en-US" sz="1400" dirty="0">
                <a:solidFill>
                  <a:srgbClr val="FF0000"/>
                </a:solidFill>
              </a:rPr>
              <a:t>多个字段上创建索引</a:t>
            </a:r>
            <a:r>
              <a:rPr lang="zh-CN" altLang="en-US" sz="1400" dirty="0"/>
              <a:t>，只有在查询条件中使用了这些字段中的第一个字段时，该索引才会被使用。</a:t>
            </a:r>
          </a:p>
        </p:txBody>
      </p:sp>
    </p:spTree>
    <p:extLst>
      <p:ext uri="{BB962C8B-B14F-4D97-AF65-F5344CB8AC3E}">
        <p14:creationId xmlns:p14="http://schemas.microsoft.com/office/powerpoint/2010/main" val="22434896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标题 1"/>
          <p:cNvSpPr>
            <a:spLocks noGrp="1"/>
          </p:cNvSpPr>
          <p:nvPr>
            <p:ph type="title"/>
          </p:nvPr>
        </p:nvSpPr>
        <p:spPr/>
        <p:txBody>
          <a:bodyPr/>
          <a:lstStyle/>
          <a:p>
            <a:pPr eaLnBrk="1" hangingPunct="1"/>
            <a:r>
              <a:rPr lang="en-US" altLang="zh-CN" dirty="0"/>
              <a:t>3.3</a:t>
            </a:r>
            <a:r>
              <a:rPr lang="en-US" altLang="zh-CN" dirty="0">
                <a:cs typeface="Times New Roman" pitchFamily="18" charset="0"/>
              </a:rPr>
              <a:t> </a:t>
            </a:r>
            <a:r>
              <a:rPr lang="zh-CN" altLang="en-US" dirty="0">
                <a:cs typeface="Times New Roman" pitchFamily="18" charset="0"/>
              </a:rPr>
              <a:t>索引</a:t>
            </a:r>
            <a:endParaRPr lang="zh-CN" altLang="en-US" dirty="0"/>
          </a:p>
        </p:txBody>
      </p:sp>
      <p:grpSp>
        <p:nvGrpSpPr>
          <p:cNvPr id="6" name="组合 5">
            <a:extLst>
              <a:ext uri="{FF2B5EF4-FFF2-40B4-BE49-F238E27FC236}">
                <a16:creationId xmlns:a16="http://schemas.microsoft.com/office/drawing/2014/main" id="{1AC341C1-AEDF-46E1-B559-A47F66ACEE3B}"/>
              </a:ext>
            </a:extLst>
          </p:cNvPr>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7" name="矩形 6">
              <a:extLst>
                <a:ext uri="{FF2B5EF4-FFF2-40B4-BE49-F238E27FC236}">
                  <a16:creationId xmlns:a16="http://schemas.microsoft.com/office/drawing/2014/main" id="{9A65937F-40A5-42B8-9595-8618563E4F71}"/>
                </a:ext>
              </a:extLst>
            </p:cNvPr>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Times New Roman" panose="02020603050405020304" pitchFamily="18" charset="0"/>
                <a:cs typeface="Times New Roman" panose="02020603050405020304" pitchFamily="18" charset="0"/>
              </a:endParaRPr>
            </a:p>
          </p:txBody>
        </p:sp>
        <p:sp>
          <p:nvSpPr>
            <p:cNvPr id="9" name="TextBox 5">
              <a:extLst>
                <a:ext uri="{FF2B5EF4-FFF2-40B4-BE49-F238E27FC236}">
                  <a16:creationId xmlns:a16="http://schemas.microsoft.com/office/drawing/2014/main" id="{FDD3A984-5AB1-4AAF-A16B-9FADDE459BCE}"/>
                </a:ext>
              </a:extLst>
            </p:cNvPr>
            <p:cNvSpPr txBox="1"/>
            <p:nvPr/>
          </p:nvSpPr>
          <p:spPr>
            <a:xfrm>
              <a:off x="-16824" y="1296057"/>
              <a:ext cx="385042" cy="523220"/>
            </a:xfrm>
            <a:prstGeom prst="rect">
              <a:avLst/>
            </a:prstGeom>
            <a:noFill/>
          </p:spPr>
          <p:txBody>
            <a:bodyPr wrap="none">
              <a:spAutoFit/>
            </a:bodyPr>
            <a:lstStyle/>
            <a:p>
              <a:pPr>
                <a:defRPr/>
              </a:pPr>
              <a:r>
                <a:rPr lang="en-US" altLang="zh-CN" sz="2800" dirty="0">
                  <a:solidFill>
                    <a:schemeClr val="bg1"/>
                  </a:solidFill>
                  <a:cs typeface="Arial" panose="020B0604020202020204" pitchFamily="34" charset="0"/>
                </a:rPr>
                <a:t>3</a:t>
              </a:r>
              <a:endParaRPr lang="zh-CN" altLang="en-US" sz="2800" dirty="0">
                <a:solidFill>
                  <a:schemeClr val="bg1"/>
                </a:solidFill>
                <a:cs typeface="Arial" panose="020B0604020202020204" pitchFamily="34" charset="0"/>
              </a:endParaRPr>
            </a:p>
          </p:txBody>
        </p:sp>
      </p:grpSp>
      <p:sp>
        <p:nvSpPr>
          <p:cNvPr id="10" name="TextBox 6">
            <a:extLst>
              <a:ext uri="{FF2B5EF4-FFF2-40B4-BE49-F238E27FC236}">
                <a16:creationId xmlns:a16="http://schemas.microsoft.com/office/drawing/2014/main" id="{B566EEB9-0F22-48F7-B447-7D9667388CE3}"/>
              </a:ext>
            </a:extLst>
          </p:cNvPr>
          <p:cNvSpPr txBox="1"/>
          <p:nvPr/>
        </p:nvSpPr>
        <p:spPr>
          <a:xfrm>
            <a:off x="427038" y="1493838"/>
            <a:ext cx="4703762" cy="400050"/>
          </a:xfrm>
          <a:prstGeom prst="rect">
            <a:avLst/>
          </a:prstGeom>
          <a:noFill/>
        </p:spPr>
        <p:txBody>
          <a:bodyPr>
            <a:spAutoFit/>
          </a:bodyPr>
          <a:lstStyle/>
          <a:p>
            <a:pPr>
              <a:defRPr/>
            </a:pPr>
            <a:r>
              <a:rPr lang="zh-CN" altLang="en-US" sz="2000" b="1" dirty="0">
                <a:solidFill>
                  <a:schemeClr val="tx1">
                    <a:lumMod val="50000"/>
                    <a:lumOff val="50000"/>
                  </a:schemeClr>
                </a:solidFill>
                <a:latin typeface="Times New Roman" panose="02020603050405020304" pitchFamily="18" charset="0"/>
                <a:ea typeface="微软雅黑" pitchFamily="34" charset="-122"/>
                <a:cs typeface="Times New Roman" panose="02020603050405020304" pitchFamily="18" charset="0"/>
              </a:rPr>
              <a:t>创建索引</a:t>
            </a:r>
            <a:endParaRPr lang="zh-CN" altLang="en-US" dirty="0">
              <a:latin typeface="Times New Roman" panose="02020603050405020304" pitchFamily="18" charset="0"/>
              <a:cs typeface="Times New Roman" panose="02020603050405020304" pitchFamily="18" charset="0"/>
            </a:endParaRPr>
          </a:p>
        </p:txBody>
      </p:sp>
      <p:sp>
        <p:nvSpPr>
          <p:cNvPr id="13" name="矩形 2">
            <a:extLst>
              <a:ext uri="{FF2B5EF4-FFF2-40B4-BE49-F238E27FC236}">
                <a16:creationId xmlns:a16="http://schemas.microsoft.com/office/drawing/2014/main" id="{1467C417-D707-47A0-A4D8-5DA4982FD220}"/>
              </a:ext>
            </a:extLst>
          </p:cNvPr>
          <p:cNvSpPr>
            <a:spLocks noChangeArrowheads="1"/>
          </p:cNvSpPr>
          <p:nvPr/>
        </p:nvSpPr>
        <p:spPr bwMode="auto">
          <a:xfrm>
            <a:off x="930483" y="2788549"/>
            <a:ext cx="7815263"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28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b="1" dirty="0">
                <a:solidFill>
                  <a:srgbClr val="FF0000"/>
                </a:solidFill>
                <a:latin typeface="Courier New" panose="02070309020205020404" pitchFamily="49" charset="0"/>
              </a:rPr>
              <a:t>CREATE TABLE </a:t>
            </a:r>
            <a:r>
              <a:rPr lang="en-US" altLang="zh-CN" sz="1200" dirty="0">
                <a:latin typeface="Courier New" panose="02070309020205020404" pitchFamily="49" charset="0"/>
              </a:rPr>
              <a:t>book1(</a:t>
            </a:r>
            <a:r>
              <a:rPr lang="en-US" altLang="zh-CN" sz="1200" dirty="0" err="1">
                <a:latin typeface="Courier New" panose="02070309020205020404" pitchFamily="49" charset="0"/>
              </a:rPr>
              <a:t>bookid</a:t>
            </a:r>
            <a:r>
              <a:rPr lang="en-US" altLang="zh-CN" sz="1200" dirty="0">
                <a:latin typeface="Courier New" panose="02070309020205020404" pitchFamily="49" charset="0"/>
              </a:rPr>
              <a:t> </a:t>
            </a:r>
            <a:r>
              <a:rPr lang="en-US" altLang="zh-CN" sz="1200" dirty="0" err="1">
                <a:latin typeface="Courier New" panose="02070309020205020404" pitchFamily="49" charset="0"/>
              </a:rPr>
              <a:t>int</a:t>
            </a:r>
            <a:r>
              <a:rPr lang="en-US" altLang="zh-CN" sz="1200" dirty="0">
                <a:latin typeface="Courier New" panose="02070309020205020404" pitchFamily="49" charset="0"/>
              </a:rPr>
              <a:t>,</a:t>
            </a:r>
          </a:p>
          <a:p>
            <a:pPr>
              <a:lnSpc>
                <a:spcPct val="150000"/>
              </a:lnSpc>
            </a:pPr>
            <a:r>
              <a:rPr lang="en-US" altLang="zh-CN" sz="1200" dirty="0">
                <a:latin typeface="Courier New" panose="02070309020205020404" pitchFamily="49" charset="0"/>
              </a:rPr>
              <a:t>                   </a:t>
            </a:r>
            <a:r>
              <a:rPr lang="en-US" altLang="zh-CN" sz="1200" dirty="0" err="1">
                <a:latin typeface="Courier New" panose="02070309020205020404" pitchFamily="49" charset="0"/>
              </a:rPr>
              <a:t>bookname</a:t>
            </a:r>
            <a:r>
              <a:rPr lang="en-US" altLang="zh-CN" sz="1200" dirty="0">
                <a:latin typeface="Courier New" panose="02070309020205020404" pitchFamily="49" charset="0"/>
              </a:rPr>
              <a:t> </a:t>
            </a:r>
            <a:r>
              <a:rPr lang="en-US" altLang="zh-CN" sz="1200" dirty="0" err="1">
                <a:latin typeface="Courier New" panose="02070309020205020404" pitchFamily="49" charset="0"/>
              </a:rPr>
              <a:t>varchar</a:t>
            </a:r>
            <a:r>
              <a:rPr lang="en-US" altLang="zh-CN" sz="1200" dirty="0">
                <a:latin typeface="Courier New" panose="02070309020205020404" pitchFamily="49" charset="0"/>
              </a:rPr>
              <a:t>(255),</a:t>
            </a:r>
          </a:p>
          <a:p>
            <a:pPr>
              <a:lnSpc>
                <a:spcPct val="150000"/>
              </a:lnSpc>
            </a:pPr>
            <a:r>
              <a:rPr lang="en-US" altLang="zh-CN" sz="1200" dirty="0">
                <a:latin typeface="Courier New" panose="02070309020205020404" pitchFamily="49" charset="0"/>
              </a:rPr>
              <a:t>		  authors </a:t>
            </a:r>
            <a:r>
              <a:rPr lang="en-US" altLang="zh-CN" sz="1200" dirty="0" err="1">
                <a:latin typeface="Courier New" panose="02070309020205020404" pitchFamily="49" charset="0"/>
              </a:rPr>
              <a:t>varchar</a:t>
            </a:r>
            <a:r>
              <a:rPr lang="en-US" altLang="zh-CN" sz="1200" dirty="0">
                <a:latin typeface="Courier New" panose="02070309020205020404" pitchFamily="49" charset="0"/>
              </a:rPr>
              <a:t>(255),</a:t>
            </a:r>
          </a:p>
          <a:p>
            <a:pPr>
              <a:lnSpc>
                <a:spcPct val="150000"/>
              </a:lnSpc>
            </a:pPr>
            <a:r>
              <a:rPr lang="en-US" altLang="zh-CN" sz="1200" dirty="0">
                <a:latin typeface="Courier New" panose="02070309020205020404" pitchFamily="49" charset="0"/>
              </a:rPr>
              <a:t>		  info </a:t>
            </a:r>
            <a:r>
              <a:rPr lang="en-US" altLang="zh-CN" sz="1200" dirty="0" err="1">
                <a:latin typeface="Courier New" panose="02070309020205020404" pitchFamily="49" charset="0"/>
              </a:rPr>
              <a:t>varchar</a:t>
            </a:r>
            <a:r>
              <a:rPr lang="en-US" altLang="zh-CN" sz="1200" dirty="0">
                <a:latin typeface="Courier New" panose="02070309020205020404" pitchFamily="49" charset="0"/>
              </a:rPr>
              <a:t>(255),</a:t>
            </a:r>
          </a:p>
          <a:p>
            <a:pPr>
              <a:lnSpc>
                <a:spcPct val="150000"/>
              </a:lnSpc>
            </a:pPr>
            <a:r>
              <a:rPr lang="en-US" altLang="zh-CN" sz="1200" dirty="0">
                <a:latin typeface="Courier New" panose="02070309020205020404" pitchFamily="49" charset="0"/>
              </a:rPr>
              <a:t>		  comment </a:t>
            </a:r>
            <a:r>
              <a:rPr lang="en-US" altLang="zh-CN" sz="1200" dirty="0" err="1">
                <a:latin typeface="Courier New" panose="02070309020205020404" pitchFamily="49" charset="0"/>
              </a:rPr>
              <a:t>varchar</a:t>
            </a:r>
            <a:r>
              <a:rPr lang="en-US" altLang="zh-CN" sz="1200" dirty="0">
                <a:latin typeface="Courier New" panose="02070309020205020404" pitchFamily="49" charset="0"/>
              </a:rPr>
              <a:t>(255),</a:t>
            </a:r>
          </a:p>
          <a:p>
            <a:pPr>
              <a:lnSpc>
                <a:spcPct val="150000"/>
              </a:lnSpc>
            </a:pPr>
            <a:r>
              <a:rPr lang="en-US" altLang="zh-CN" sz="1200" dirty="0">
                <a:latin typeface="Courier New" panose="02070309020205020404" pitchFamily="49" charset="0"/>
              </a:rPr>
              <a:t>		  </a:t>
            </a:r>
            <a:r>
              <a:rPr lang="en-US" altLang="zh-CN" sz="1200" dirty="0" err="1">
                <a:latin typeface="Courier New" panose="02070309020205020404" pitchFamily="49" charset="0"/>
              </a:rPr>
              <a:t>publicyear</a:t>
            </a:r>
            <a:r>
              <a:rPr lang="en-US" altLang="zh-CN" sz="1200" dirty="0">
                <a:latin typeface="Courier New" panose="02070309020205020404" pitchFamily="49" charset="0"/>
              </a:rPr>
              <a:t> YEAR);</a:t>
            </a:r>
          </a:p>
          <a:p>
            <a:pPr>
              <a:lnSpc>
                <a:spcPct val="150000"/>
              </a:lnSpc>
            </a:pPr>
            <a:r>
              <a:rPr lang="en-US" altLang="zh-CN" sz="1200" b="1" dirty="0">
                <a:solidFill>
                  <a:srgbClr val="FF0000"/>
                </a:solidFill>
                <a:latin typeface="Courier New" panose="02070309020205020404" pitchFamily="49" charset="0"/>
              </a:rPr>
              <a:t>CREATE TABLE</a:t>
            </a:r>
            <a:r>
              <a:rPr lang="en-US" altLang="zh-CN" sz="1200" dirty="0">
                <a:latin typeface="Courier New" panose="02070309020205020404" pitchFamily="49" charset="0"/>
              </a:rPr>
              <a:t>  book2 SELECT * FROM book1;</a:t>
            </a:r>
          </a:p>
        </p:txBody>
      </p:sp>
      <p:sp>
        <p:nvSpPr>
          <p:cNvPr id="18" name="TextBox 9">
            <a:extLst>
              <a:ext uri="{FF2B5EF4-FFF2-40B4-BE49-F238E27FC236}">
                <a16:creationId xmlns:a16="http://schemas.microsoft.com/office/drawing/2014/main" id="{E500AD59-FC88-47C3-8F4C-E7ECF5F81A2C}"/>
              </a:ext>
            </a:extLst>
          </p:cNvPr>
          <p:cNvSpPr txBox="1"/>
          <p:nvPr/>
        </p:nvSpPr>
        <p:spPr>
          <a:xfrm>
            <a:off x="411493" y="1890431"/>
            <a:ext cx="8305469" cy="646331"/>
          </a:xfrm>
          <a:prstGeom prst="rect">
            <a:avLst/>
          </a:prstGeom>
          <a:noFill/>
        </p:spPr>
        <p:txBody>
          <a:bodyPr wrap="square">
            <a:spAutoFit/>
          </a:bodyPr>
          <a:lstStyle/>
          <a:p>
            <a:pPr>
              <a:defRPr/>
            </a:pPr>
            <a:r>
              <a:rPr lang="zh-CN" altLang="en-US" b="1" u="sng" dirty="0">
                <a:solidFill>
                  <a:srgbClr val="0070C0"/>
                </a:solidFill>
              </a:rPr>
              <a:t>为创建索引示例准备。</a:t>
            </a:r>
            <a:endParaRPr lang="en-US" altLang="zh-CN" b="1" u="sng" dirty="0">
              <a:solidFill>
                <a:srgbClr val="0070C0"/>
              </a:solidFill>
            </a:endParaRPr>
          </a:p>
          <a:p>
            <a:pPr>
              <a:defRPr/>
            </a:pPr>
            <a:r>
              <a:rPr lang="zh-CN" altLang="en-US" b="1" u="sng" dirty="0">
                <a:solidFill>
                  <a:srgbClr val="0070C0"/>
                </a:solidFill>
              </a:rPr>
              <a:t>创建</a:t>
            </a:r>
            <a:r>
              <a:rPr lang="en-US" altLang="zh-CN" b="1" u="sng" dirty="0">
                <a:solidFill>
                  <a:srgbClr val="0070C0"/>
                </a:solidFill>
              </a:rPr>
              <a:t>book1</a:t>
            </a:r>
            <a:r>
              <a:rPr lang="zh-CN" altLang="en-US" b="1" u="sng" dirty="0">
                <a:solidFill>
                  <a:srgbClr val="0070C0"/>
                </a:solidFill>
              </a:rPr>
              <a:t>表，并将数据表</a:t>
            </a:r>
            <a:r>
              <a:rPr lang="en-US" altLang="zh-CN" b="1" u="sng" dirty="0">
                <a:solidFill>
                  <a:srgbClr val="0070C0"/>
                </a:solidFill>
              </a:rPr>
              <a:t>book1</a:t>
            </a:r>
            <a:r>
              <a:rPr lang="zh-CN" altLang="en-US" b="1" u="sng" dirty="0">
                <a:solidFill>
                  <a:srgbClr val="0070C0"/>
                </a:solidFill>
              </a:rPr>
              <a:t>复制为</a:t>
            </a:r>
            <a:r>
              <a:rPr lang="en-US" altLang="zh-CN" b="1" u="sng" dirty="0">
                <a:solidFill>
                  <a:srgbClr val="0070C0"/>
                </a:solidFill>
              </a:rPr>
              <a:t>book2</a:t>
            </a:r>
            <a:r>
              <a:rPr lang="zh-CN" altLang="en-US" b="1" u="sng" dirty="0">
                <a:solidFill>
                  <a:srgbClr val="0070C0"/>
                </a:solidFill>
              </a:rPr>
              <a:t>表。</a:t>
            </a:r>
          </a:p>
        </p:txBody>
      </p:sp>
      <p:grpSp>
        <p:nvGrpSpPr>
          <p:cNvPr id="19" name="组合 10">
            <a:extLst>
              <a:ext uri="{FF2B5EF4-FFF2-40B4-BE49-F238E27FC236}">
                <a16:creationId xmlns:a16="http://schemas.microsoft.com/office/drawing/2014/main" id="{C12CD5FE-CAC0-4853-8831-E1CA78932C0A}"/>
              </a:ext>
            </a:extLst>
          </p:cNvPr>
          <p:cNvGrpSpPr>
            <a:grpSpLocks/>
          </p:cNvGrpSpPr>
          <p:nvPr/>
        </p:nvGrpSpPr>
        <p:grpSpPr bwMode="auto">
          <a:xfrm>
            <a:off x="427038" y="3464058"/>
            <a:ext cx="655638" cy="657225"/>
            <a:chOff x="765530" y="3286093"/>
            <a:chExt cx="656530" cy="657462"/>
          </a:xfrm>
        </p:grpSpPr>
        <p:sp>
          <p:nvSpPr>
            <p:cNvPr id="20" name="等腰三角形 11">
              <a:extLst>
                <a:ext uri="{FF2B5EF4-FFF2-40B4-BE49-F238E27FC236}">
                  <a16:creationId xmlns:a16="http://schemas.microsoft.com/office/drawing/2014/main" id="{A1107F4C-F75B-409D-85EC-EBE613F093DC}"/>
                </a:ext>
              </a:extLst>
            </p:cNvPr>
            <p:cNvSpPr>
              <a:spLocks noChangeArrowheads="1"/>
            </p:cNvSpPr>
            <p:nvPr/>
          </p:nvSpPr>
          <p:spPr bwMode="auto">
            <a:xfrm rot="5400000">
              <a:off x="688864" y="3362759"/>
              <a:ext cx="657462" cy="504130"/>
            </a:xfrm>
            <a:prstGeom prst="triangle">
              <a:avLst>
                <a:gd name="adj" fmla="val 50000"/>
              </a:avLst>
            </a:prstGeom>
            <a:solidFill>
              <a:srgbClr val="0D74C9"/>
            </a:solidFill>
            <a:ln w="28575" algn="ctr">
              <a:solidFill>
                <a:schemeClr val="bg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1" name="等腰三角形 12">
              <a:extLst>
                <a:ext uri="{FF2B5EF4-FFF2-40B4-BE49-F238E27FC236}">
                  <a16:creationId xmlns:a16="http://schemas.microsoft.com/office/drawing/2014/main" id="{86451CF5-C96D-4C6B-B262-F9A0CAB4AA7A}"/>
                </a:ext>
              </a:extLst>
            </p:cNvPr>
            <p:cNvSpPr>
              <a:spLocks noChangeArrowheads="1"/>
            </p:cNvSpPr>
            <p:nvPr/>
          </p:nvSpPr>
          <p:spPr bwMode="auto">
            <a:xfrm rot="5400000">
              <a:off x="841264" y="3362759"/>
              <a:ext cx="657462" cy="504130"/>
            </a:xfrm>
            <a:prstGeom prst="triangle">
              <a:avLst>
                <a:gd name="adj" fmla="val 50000"/>
              </a:avLst>
            </a:prstGeom>
            <a:solidFill>
              <a:srgbClr val="0D74C9"/>
            </a:solidFill>
            <a:ln w="28575" algn="ctr">
              <a:solidFill>
                <a:schemeClr val="bg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spTree>
    <p:extLst>
      <p:ext uri="{BB962C8B-B14F-4D97-AF65-F5344CB8AC3E}">
        <p14:creationId xmlns:p14="http://schemas.microsoft.com/office/powerpoint/2010/main" val="39853769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pPr eaLnBrk="1" hangingPunct="1"/>
            <a:r>
              <a:rPr lang="en-US" altLang="zh-CN" dirty="0">
                <a:cs typeface="Times New Roman" pitchFamily="18" charset="0"/>
              </a:rPr>
              <a:t>3.3 </a:t>
            </a:r>
            <a:r>
              <a:rPr lang="zh-CN" altLang="en-US" dirty="0">
                <a:cs typeface="Times New Roman" pitchFamily="18" charset="0"/>
              </a:rPr>
              <a:t>索引</a:t>
            </a:r>
            <a:endParaRPr lang="zh-CN" altLang="en-US" dirty="0"/>
          </a:p>
        </p:txBody>
      </p:sp>
      <p:grpSp>
        <p:nvGrpSpPr>
          <p:cNvPr id="7" name="组合 6">
            <a:extLst>
              <a:ext uri="{FF2B5EF4-FFF2-40B4-BE49-F238E27FC236}">
                <a16:creationId xmlns:a16="http://schemas.microsoft.com/office/drawing/2014/main" id="{EC9D426D-5677-4C33-8163-0DE22BA5BA68}"/>
              </a:ext>
            </a:extLst>
          </p:cNvPr>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8" name="矩形 7">
              <a:extLst>
                <a:ext uri="{FF2B5EF4-FFF2-40B4-BE49-F238E27FC236}">
                  <a16:creationId xmlns:a16="http://schemas.microsoft.com/office/drawing/2014/main" id="{AF215D23-B622-4560-8FB1-24B88AB3157E}"/>
                </a:ext>
              </a:extLst>
            </p:cNvPr>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Times New Roman" panose="02020603050405020304" pitchFamily="18" charset="0"/>
                <a:cs typeface="Times New Roman" panose="02020603050405020304" pitchFamily="18" charset="0"/>
              </a:endParaRPr>
            </a:p>
          </p:txBody>
        </p:sp>
        <p:sp>
          <p:nvSpPr>
            <p:cNvPr id="9" name="TextBox 5">
              <a:extLst>
                <a:ext uri="{FF2B5EF4-FFF2-40B4-BE49-F238E27FC236}">
                  <a16:creationId xmlns:a16="http://schemas.microsoft.com/office/drawing/2014/main" id="{D79F8E4A-68B7-4D04-A26E-104D3F5232DF}"/>
                </a:ext>
              </a:extLst>
            </p:cNvPr>
            <p:cNvSpPr txBox="1"/>
            <p:nvPr/>
          </p:nvSpPr>
          <p:spPr>
            <a:xfrm>
              <a:off x="-16824" y="1296057"/>
              <a:ext cx="385042" cy="523220"/>
            </a:xfrm>
            <a:prstGeom prst="rect">
              <a:avLst/>
            </a:prstGeom>
            <a:noFill/>
          </p:spPr>
          <p:txBody>
            <a:bodyPr wrap="none">
              <a:spAutoFit/>
            </a:bodyPr>
            <a:lstStyle/>
            <a:p>
              <a:pPr>
                <a:defRPr/>
              </a:pPr>
              <a:r>
                <a:rPr lang="en-US" altLang="zh-CN" sz="2800" dirty="0">
                  <a:solidFill>
                    <a:schemeClr val="bg1"/>
                  </a:solidFill>
                  <a:cs typeface="Arial" panose="020B0604020202020204" pitchFamily="34" charset="0"/>
                </a:rPr>
                <a:t>3</a:t>
              </a:r>
              <a:endParaRPr lang="zh-CN" altLang="en-US" sz="2800" dirty="0">
                <a:solidFill>
                  <a:schemeClr val="bg1"/>
                </a:solidFill>
                <a:cs typeface="Arial" panose="020B0604020202020204" pitchFamily="34" charset="0"/>
              </a:endParaRPr>
            </a:p>
          </p:txBody>
        </p:sp>
      </p:grpSp>
      <p:sp>
        <p:nvSpPr>
          <p:cNvPr id="10" name="TextBox 6">
            <a:extLst>
              <a:ext uri="{FF2B5EF4-FFF2-40B4-BE49-F238E27FC236}">
                <a16:creationId xmlns:a16="http://schemas.microsoft.com/office/drawing/2014/main" id="{F61DBA73-904B-42DE-81A3-13B1D98FB044}"/>
              </a:ext>
            </a:extLst>
          </p:cNvPr>
          <p:cNvSpPr txBox="1"/>
          <p:nvPr/>
        </p:nvSpPr>
        <p:spPr>
          <a:xfrm>
            <a:off x="427038" y="1493838"/>
            <a:ext cx="4703762" cy="400050"/>
          </a:xfrm>
          <a:prstGeom prst="rect">
            <a:avLst/>
          </a:prstGeom>
          <a:noFill/>
        </p:spPr>
        <p:txBody>
          <a:bodyPr>
            <a:spAutoFit/>
          </a:bodyPr>
          <a:lstStyle/>
          <a:p>
            <a:pPr>
              <a:defRPr/>
            </a:pPr>
            <a:r>
              <a:rPr lang="zh-CN" altLang="en-US" sz="2000" b="1" dirty="0">
                <a:solidFill>
                  <a:schemeClr val="tx1">
                    <a:lumMod val="50000"/>
                    <a:lumOff val="50000"/>
                  </a:schemeClr>
                </a:solidFill>
                <a:latin typeface="Times New Roman" panose="02020603050405020304" pitchFamily="18" charset="0"/>
                <a:ea typeface="微软雅黑" pitchFamily="34" charset="-122"/>
                <a:cs typeface="Times New Roman" panose="02020603050405020304" pitchFamily="18" charset="0"/>
              </a:rPr>
              <a:t>创建索引</a:t>
            </a:r>
            <a:endParaRPr lang="zh-CN" altLang="en-US" dirty="0">
              <a:latin typeface="Times New Roman" panose="02020603050405020304" pitchFamily="18" charset="0"/>
              <a:cs typeface="Times New Roman" panose="02020603050405020304" pitchFamily="18" charset="0"/>
            </a:endParaRPr>
          </a:p>
        </p:txBody>
      </p:sp>
      <p:sp>
        <p:nvSpPr>
          <p:cNvPr id="11" name="圆角矩形 2">
            <a:extLst>
              <a:ext uri="{FF2B5EF4-FFF2-40B4-BE49-F238E27FC236}">
                <a16:creationId xmlns:a16="http://schemas.microsoft.com/office/drawing/2014/main" id="{651F2EA7-D037-44B4-945D-96442C22FA57}"/>
              </a:ext>
            </a:extLst>
          </p:cNvPr>
          <p:cNvSpPr>
            <a:spLocks noChangeArrowheads="1"/>
          </p:cNvSpPr>
          <p:nvPr/>
        </p:nvSpPr>
        <p:spPr bwMode="auto">
          <a:xfrm>
            <a:off x="1010040" y="3026369"/>
            <a:ext cx="6723946" cy="934015"/>
          </a:xfrm>
          <a:prstGeom prst="roundRect">
            <a:avLst>
              <a:gd name="adj" fmla="val 16667"/>
            </a:avLst>
          </a:prstGeom>
          <a:solidFill>
            <a:schemeClr val="bg1"/>
          </a:solidFill>
          <a:ln w="12700" algn="ctr">
            <a:solidFill>
              <a:srgbClr val="00ACE6"/>
            </a:solidFill>
            <a:prstDash val="sysDot"/>
            <a:round/>
            <a:headEnd/>
            <a:tailEnd/>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defRPr/>
            </a:pPr>
            <a:endParaRPr lang="zh-CN" altLang="en-US">
              <a:latin typeface="+mn-lt"/>
              <a:cs typeface="Times New Roman" pitchFamily="18" charset="0"/>
            </a:endParaRPr>
          </a:p>
        </p:txBody>
      </p:sp>
      <p:sp>
        <p:nvSpPr>
          <p:cNvPr id="12" name="矩形 3">
            <a:extLst>
              <a:ext uri="{FF2B5EF4-FFF2-40B4-BE49-F238E27FC236}">
                <a16:creationId xmlns:a16="http://schemas.microsoft.com/office/drawing/2014/main" id="{C665A7D9-71A9-4AB8-9AE8-2CF50A99B583}"/>
              </a:ext>
            </a:extLst>
          </p:cNvPr>
          <p:cNvSpPr>
            <a:spLocks noChangeArrowheads="1"/>
          </p:cNvSpPr>
          <p:nvPr/>
        </p:nvSpPr>
        <p:spPr bwMode="auto">
          <a:xfrm>
            <a:off x="1338747" y="3142562"/>
            <a:ext cx="634970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1600" dirty="0">
                <a:solidFill>
                  <a:srgbClr val="FF0000"/>
                </a:solidFill>
              </a:rPr>
              <a:t>CREATE</a:t>
            </a:r>
            <a:r>
              <a:rPr lang="en-US" altLang="zh-CN" sz="1600" dirty="0"/>
              <a:t> [UNIQUE|FULLTEXT|SPATIAL] </a:t>
            </a:r>
            <a:r>
              <a:rPr lang="en-US" altLang="zh-CN" sz="1600" dirty="0">
                <a:solidFill>
                  <a:srgbClr val="FF0000"/>
                </a:solidFill>
              </a:rPr>
              <a:t>INDEX</a:t>
            </a:r>
            <a:r>
              <a:rPr lang="en-US" altLang="zh-CN" sz="1600" dirty="0"/>
              <a:t> </a:t>
            </a:r>
            <a:r>
              <a:rPr lang="zh-CN" altLang="en-US" sz="1600" b="1" dirty="0"/>
              <a:t>索引名</a:t>
            </a:r>
          </a:p>
          <a:p>
            <a:pPr>
              <a:defRPr/>
            </a:pPr>
            <a:r>
              <a:rPr lang="zh-CN" altLang="en-US" sz="1600" dirty="0"/>
              <a:t> </a:t>
            </a:r>
            <a:r>
              <a:rPr lang="en-US" altLang="zh-CN" sz="1600" dirty="0">
                <a:solidFill>
                  <a:srgbClr val="FF0000"/>
                </a:solidFill>
              </a:rPr>
              <a:t>ON</a:t>
            </a:r>
            <a:r>
              <a:rPr lang="en-US" altLang="zh-CN" sz="1600" dirty="0"/>
              <a:t> </a:t>
            </a:r>
            <a:r>
              <a:rPr lang="zh-CN" altLang="en-US" sz="1600" b="1" dirty="0"/>
              <a:t>表名</a:t>
            </a:r>
            <a:r>
              <a:rPr lang="zh-CN" altLang="en-US" sz="1600" dirty="0"/>
              <a:t> </a:t>
            </a:r>
            <a:r>
              <a:rPr lang="en-US" altLang="zh-CN" sz="1600" dirty="0"/>
              <a:t>(</a:t>
            </a:r>
            <a:r>
              <a:rPr lang="zh-CN" altLang="en-US" sz="1600" dirty="0"/>
              <a:t>字段名 </a:t>
            </a:r>
            <a:r>
              <a:rPr lang="en-US" altLang="zh-CN" sz="1600" dirty="0"/>
              <a:t>[(</a:t>
            </a:r>
            <a:r>
              <a:rPr lang="zh-CN" altLang="en-US" sz="1600" dirty="0"/>
              <a:t>长度</a:t>
            </a:r>
            <a:r>
              <a:rPr lang="en-US" altLang="zh-CN" sz="1600" dirty="0"/>
              <a:t>)] [ASC|DESC]);</a:t>
            </a:r>
          </a:p>
        </p:txBody>
      </p:sp>
      <p:sp>
        <p:nvSpPr>
          <p:cNvPr id="13" name="矩形 12">
            <a:extLst>
              <a:ext uri="{FF2B5EF4-FFF2-40B4-BE49-F238E27FC236}">
                <a16:creationId xmlns:a16="http://schemas.microsoft.com/office/drawing/2014/main" id="{918C6753-AB79-476E-B471-C2369AABBD8E}"/>
              </a:ext>
            </a:extLst>
          </p:cNvPr>
          <p:cNvSpPr/>
          <p:nvPr/>
        </p:nvSpPr>
        <p:spPr>
          <a:xfrm>
            <a:off x="575781" y="1893888"/>
            <a:ext cx="5898281" cy="507831"/>
          </a:xfrm>
          <a:prstGeom prst="rect">
            <a:avLst/>
          </a:prstGeom>
        </p:spPr>
        <p:txBody>
          <a:bodyPr wrap="none">
            <a:spAutoFit/>
          </a:bodyPr>
          <a:lstStyle/>
          <a:p>
            <a:pPr marL="457200">
              <a:lnSpc>
                <a:spcPct val="150000"/>
              </a:lnSpc>
              <a:spcBef>
                <a:spcPct val="20000"/>
              </a:spcBef>
            </a:pPr>
            <a:r>
              <a:rPr lang="zh-CN" altLang="en-US" b="1" u="sng" dirty="0">
                <a:solidFill>
                  <a:srgbClr val="0070C0"/>
                </a:solidFill>
              </a:rPr>
              <a:t>使用</a:t>
            </a:r>
            <a:r>
              <a:rPr lang="en-US" altLang="zh-CN" b="1" u="sng" dirty="0">
                <a:solidFill>
                  <a:srgbClr val="0070C0"/>
                </a:solidFill>
              </a:rPr>
              <a:t>CREATE INDEX </a:t>
            </a:r>
            <a:r>
              <a:rPr lang="zh-CN" altLang="en-US" b="1" u="sng" dirty="0">
                <a:solidFill>
                  <a:srgbClr val="0070C0"/>
                </a:solidFill>
              </a:rPr>
              <a:t>语句在现有数据表上创建索引</a:t>
            </a:r>
            <a:endParaRPr lang="en-US" altLang="zh-CN" b="1" u="sng" dirty="0">
              <a:solidFill>
                <a:srgbClr val="0070C0"/>
              </a:solidFill>
            </a:endParaRPr>
          </a:p>
        </p:txBody>
      </p:sp>
      <p:sp>
        <p:nvSpPr>
          <p:cNvPr id="14" name="TextBox 9">
            <a:extLst>
              <a:ext uri="{FF2B5EF4-FFF2-40B4-BE49-F238E27FC236}">
                <a16:creationId xmlns:a16="http://schemas.microsoft.com/office/drawing/2014/main" id="{2F230AA3-5BBE-489C-A616-C472A7401F78}"/>
              </a:ext>
            </a:extLst>
          </p:cNvPr>
          <p:cNvSpPr txBox="1"/>
          <p:nvPr/>
        </p:nvSpPr>
        <p:spPr>
          <a:xfrm>
            <a:off x="219278" y="4265496"/>
            <a:ext cx="8305469" cy="954107"/>
          </a:xfrm>
          <a:prstGeom prst="rect">
            <a:avLst/>
          </a:prstGeom>
          <a:noFill/>
        </p:spPr>
        <p:txBody>
          <a:bodyPr wrap="square">
            <a:spAutoFit/>
          </a:bodyPr>
          <a:lstStyle/>
          <a:p>
            <a:pPr>
              <a:defRPr/>
            </a:pPr>
            <a:r>
              <a:rPr lang="zh-CN" altLang="en-US" b="1" dirty="0">
                <a:solidFill>
                  <a:srgbClr val="0070C0"/>
                </a:solidFill>
                <a:latin typeface="微软雅黑" pitchFamily="34" charset="-122"/>
                <a:ea typeface="微软雅黑" pitchFamily="34" charset="-122"/>
              </a:rPr>
              <a:t>示例</a:t>
            </a:r>
            <a:r>
              <a:rPr lang="en-US" altLang="zh-CN" b="1" dirty="0">
                <a:solidFill>
                  <a:srgbClr val="0070C0"/>
                </a:solidFill>
                <a:latin typeface="微软雅黑" pitchFamily="34" charset="-122"/>
                <a:ea typeface="微软雅黑" pitchFamily="34" charset="-122"/>
              </a:rPr>
              <a:t>10</a:t>
            </a:r>
            <a:r>
              <a:rPr lang="zh-CN" altLang="en-US" b="1" dirty="0">
                <a:solidFill>
                  <a:srgbClr val="0070C0"/>
                </a:solidFill>
                <a:latin typeface="微软雅黑" pitchFamily="34" charset="-122"/>
                <a:ea typeface="微软雅黑" pitchFamily="34" charset="-122"/>
              </a:rPr>
              <a:t>：使用</a:t>
            </a:r>
            <a:r>
              <a:rPr lang="en-US" altLang="zh-CN" b="1" dirty="0">
                <a:solidFill>
                  <a:srgbClr val="0070C0"/>
                </a:solidFill>
                <a:latin typeface="微软雅黑" pitchFamily="34" charset="-122"/>
                <a:ea typeface="微软雅黑" pitchFamily="34" charset="-122"/>
              </a:rPr>
              <a:t>CREATE INDEX </a:t>
            </a:r>
            <a:r>
              <a:rPr lang="zh-CN" altLang="en-US" b="1" dirty="0">
                <a:solidFill>
                  <a:srgbClr val="0070C0"/>
                </a:solidFill>
                <a:latin typeface="微软雅黑" pitchFamily="34" charset="-122"/>
                <a:ea typeface="微软雅黑" pitchFamily="34" charset="-122"/>
              </a:rPr>
              <a:t>语句在</a:t>
            </a:r>
            <a:r>
              <a:rPr lang="en-US" altLang="zh-CN" b="1" dirty="0">
                <a:solidFill>
                  <a:srgbClr val="0070C0"/>
                </a:solidFill>
                <a:latin typeface="微软雅黑" pitchFamily="34" charset="-122"/>
                <a:ea typeface="微软雅黑" pitchFamily="34" charset="-122"/>
              </a:rPr>
              <a:t>book1</a:t>
            </a:r>
            <a:r>
              <a:rPr lang="zh-CN" altLang="en-US" b="1" dirty="0">
                <a:solidFill>
                  <a:srgbClr val="0070C0"/>
                </a:solidFill>
                <a:latin typeface="微软雅黑" pitchFamily="34" charset="-122"/>
                <a:ea typeface="微软雅黑" pitchFamily="34" charset="-122"/>
              </a:rPr>
              <a:t>表上的</a:t>
            </a:r>
            <a:r>
              <a:rPr lang="en-US" altLang="zh-CN" b="1" dirty="0" err="1">
                <a:solidFill>
                  <a:srgbClr val="0070C0"/>
                </a:solidFill>
                <a:latin typeface="微软雅黑" pitchFamily="34" charset="-122"/>
                <a:ea typeface="微软雅黑" pitchFamily="34" charset="-122"/>
              </a:rPr>
              <a:t>bookid</a:t>
            </a:r>
            <a:r>
              <a:rPr lang="zh-CN" altLang="en-US" b="1" dirty="0">
                <a:solidFill>
                  <a:srgbClr val="0070C0"/>
                </a:solidFill>
                <a:latin typeface="微软雅黑" pitchFamily="34" charset="-122"/>
                <a:ea typeface="微软雅黑" pitchFamily="34" charset="-122"/>
              </a:rPr>
              <a:t>字段上创建</a:t>
            </a:r>
            <a:r>
              <a:rPr lang="zh-CN" altLang="en-US" b="1" dirty="0">
                <a:solidFill>
                  <a:srgbClr val="FF0000"/>
                </a:solidFill>
                <a:latin typeface="微软雅黑" pitchFamily="34" charset="-122"/>
                <a:ea typeface="微软雅黑" pitchFamily="34" charset="-122"/>
              </a:rPr>
              <a:t>普通</a:t>
            </a:r>
            <a:r>
              <a:rPr lang="zh-CN" altLang="en-US" b="1" dirty="0">
                <a:solidFill>
                  <a:srgbClr val="0070C0"/>
                </a:solidFill>
                <a:latin typeface="微软雅黑" pitchFamily="34" charset="-122"/>
                <a:ea typeface="微软雅黑" pitchFamily="34" charset="-122"/>
              </a:rPr>
              <a:t>索引和</a:t>
            </a:r>
            <a:r>
              <a:rPr lang="zh-CN" altLang="en-US" b="1" dirty="0">
                <a:solidFill>
                  <a:srgbClr val="FF0000"/>
                </a:solidFill>
                <a:latin typeface="微软雅黑" pitchFamily="34" charset="-122"/>
                <a:ea typeface="微软雅黑" pitchFamily="34" charset="-122"/>
              </a:rPr>
              <a:t>唯一性</a:t>
            </a:r>
            <a:r>
              <a:rPr lang="zh-CN" altLang="en-US" b="1" dirty="0">
                <a:solidFill>
                  <a:srgbClr val="0070C0"/>
                </a:solidFill>
                <a:latin typeface="微软雅黑" pitchFamily="34" charset="-122"/>
                <a:ea typeface="微软雅黑" pitchFamily="34" charset="-122"/>
              </a:rPr>
              <a:t>索引；在</a:t>
            </a:r>
            <a:r>
              <a:rPr lang="en-US" altLang="zh-CN" b="1" dirty="0">
                <a:solidFill>
                  <a:srgbClr val="0070C0"/>
                </a:solidFill>
                <a:latin typeface="微软雅黑" pitchFamily="34" charset="-122"/>
                <a:ea typeface="微软雅黑" pitchFamily="34" charset="-122"/>
              </a:rPr>
              <a:t>info</a:t>
            </a:r>
            <a:r>
              <a:rPr lang="zh-CN" altLang="en-US" b="1" dirty="0">
                <a:solidFill>
                  <a:srgbClr val="0070C0"/>
                </a:solidFill>
                <a:latin typeface="微软雅黑" pitchFamily="34" charset="-122"/>
                <a:ea typeface="微软雅黑" pitchFamily="34" charset="-122"/>
              </a:rPr>
              <a:t>字段上创建</a:t>
            </a:r>
            <a:r>
              <a:rPr lang="zh-CN" altLang="en-US" b="1" dirty="0">
                <a:solidFill>
                  <a:srgbClr val="FF0000"/>
                </a:solidFill>
                <a:latin typeface="微软雅黑" pitchFamily="34" charset="-122"/>
                <a:ea typeface="微软雅黑" pitchFamily="34" charset="-122"/>
              </a:rPr>
              <a:t>全文</a:t>
            </a:r>
            <a:r>
              <a:rPr lang="zh-CN" altLang="en-US" b="1" dirty="0">
                <a:solidFill>
                  <a:srgbClr val="0070C0"/>
                </a:solidFill>
                <a:latin typeface="微软雅黑" pitchFamily="34" charset="-122"/>
                <a:ea typeface="微软雅黑" pitchFamily="34" charset="-122"/>
              </a:rPr>
              <a:t>索引。</a:t>
            </a:r>
            <a:endParaRPr lang="en-US" altLang="zh-CN" b="1" dirty="0">
              <a:solidFill>
                <a:srgbClr val="0070C0"/>
              </a:solidFill>
              <a:latin typeface="微软雅黑" pitchFamily="34" charset="-122"/>
              <a:ea typeface="微软雅黑" pitchFamily="34" charset="-122"/>
            </a:endParaRPr>
          </a:p>
          <a:p>
            <a:pPr>
              <a:defRPr/>
            </a:pPr>
            <a:r>
              <a:rPr lang="en-US" altLang="zh-CN" sz="2000" b="1" dirty="0">
                <a:solidFill>
                  <a:srgbClr val="0070C0"/>
                </a:solidFill>
                <a:latin typeface="微软雅黑" pitchFamily="34" charset="-122"/>
                <a:ea typeface="微软雅黑" pitchFamily="34" charset="-122"/>
              </a:rPr>
              <a:t>          </a:t>
            </a:r>
            <a:endParaRPr lang="zh-CN" altLang="en-US" sz="2000" b="1" dirty="0">
              <a:solidFill>
                <a:srgbClr val="0070C0"/>
              </a:solidFill>
              <a:latin typeface="微软雅黑" pitchFamily="34" charset="-122"/>
              <a:ea typeface="微软雅黑" pitchFamily="34" charset="-122"/>
            </a:endParaRPr>
          </a:p>
        </p:txBody>
      </p:sp>
    </p:spTree>
    <p:extLst>
      <p:ext uri="{BB962C8B-B14F-4D97-AF65-F5344CB8AC3E}">
        <p14:creationId xmlns:p14="http://schemas.microsoft.com/office/powerpoint/2010/main" val="41464909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标题 1"/>
          <p:cNvSpPr>
            <a:spLocks noGrp="1"/>
          </p:cNvSpPr>
          <p:nvPr>
            <p:ph type="title"/>
          </p:nvPr>
        </p:nvSpPr>
        <p:spPr/>
        <p:txBody>
          <a:bodyPr/>
          <a:lstStyle/>
          <a:p>
            <a:pPr eaLnBrk="1" hangingPunct="1"/>
            <a:r>
              <a:rPr lang="en-US" altLang="zh-CN" dirty="0"/>
              <a:t>3.3</a:t>
            </a:r>
            <a:r>
              <a:rPr lang="en-US" altLang="zh-CN" dirty="0">
                <a:cs typeface="Times New Roman" pitchFamily="18" charset="0"/>
              </a:rPr>
              <a:t> </a:t>
            </a:r>
            <a:r>
              <a:rPr lang="zh-CN" altLang="en-US" dirty="0">
                <a:cs typeface="Times New Roman" pitchFamily="18" charset="0"/>
              </a:rPr>
              <a:t>索引</a:t>
            </a:r>
            <a:endParaRPr lang="zh-CN" altLang="en-US" dirty="0"/>
          </a:p>
        </p:txBody>
      </p:sp>
      <p:grpSp>
        <p:nvGrpSpPr>
          <p:cNvPr id="6" name="组合 5">
            <a:extLst>
              <a:ext uri="{FF2B5EF4-FFF2-40B4-BE49-F238E27FC236}">
                <a16:creationId xmlns:a16="http://schemas.microsoft.com/office/drawing/2014/main" id="{1AC341C1-AEDF-46E1-B559-A47F66ACEE3B}"/>
              </a:ext>
            </a:extLst>
          </p:cNvPr>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7" name="矩形 6">
              <a:extLst>
                <a:ext uri="{FF2B5EF4-FFF2-40B4-BE49-F238E27FC236}">
                  <a16:creationId xmlns:a16="http://schemas.microsoft.com/office/drawing/2014/main" id="{9A65937F-40A5-42B8-9595-8618563E4F71}"/>
                </a:ext>
              </a:extLst>
            </p:cNvPr>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Times New Roman" panose="02020603050405020304" pitchFamily="18" charset="0"/>
                <a:cs typeface="Times New Roman" panose="02020603050405020304" pitchFamily="18" charset="0"/>
              </a:endParaRPr>
            </a:p>
          </p:txBody>
        </p:sp>
        <p:sp>
          <p:nvSpPr>
            <p:cNvPr id="9" name="TextBox 5">
              <a:extLst>
                <a:ext uri="{FF2B5EF4-FFF2-40B4-BE49-F238E27FC236}">
                  <a16:creationId xmlns:a16="http://schemas.microsoft.com/office/drawing/2014/main" id="{FDD3A984-5AB1-4AAF-A16B-9FADDE459BCE}"/>
                </a:ext>
              </a:extLst>
            </p:cNvPr>
            <p:cNvSpPr txBox="1"/>
            <p:nvPr/>
          </p:nvSpPr>
          <p:spPr>
            <a:xfrm>
              <a:off x="-16824" y="1296057"/>
              <a:ext cx="385042" cy="523220"/>
            </a:xfrm>
            <a:prstGeom prst="rect">
              <a:avLst/>
            </a:prstGeom>
            <a:noFill/>
          </p:spPr>
          <p:txBody>
            <a:bodyPr wrap="none">
              <a:spAutoFit/>
            </a:bodyPr>
            <a:lstStyle/>
            <a:p>
              <a:pPr>
                <a:defRPr/>
              </a:pPr>
              <a:r>
                <a:rPr lang="en-US" altLang="zh-CN" sz="2800" dirty="0">
                  <a:solidFill>
                    <a:schemeClr val="bg1"/>
                  </a:solidFill>
                  <a:cs typeface="Arial" panose="020B0604020202020204" pitchFamily="34" charset="0"/>
                </a:rPr>
                <a:t>3</a:t>
              </a:r>
              <a:endParaRPr lang="zh-CN" altLang="en-US" sz="2800" dirty="0">
                <a:solidFill>
                  <a:schemeClr val="bg1"/>
                </a:solidFill>
                <a:cs typeface="Arial" panose="020B0604020202020204" pitchFamily="34" charset="0"/>
              </a:endParaRPr>
            </a:p>
          </p:txBody>
        </p:sp>
      </p:grpSp>
      <p:sp>
        <p:nvSpPr>
          <p:cNvPr id="10" name="TextBox 6">
            <a:extLst>
              <a:ext uri="{FF2B5EF4-FFF2-40B4-BE49-F238E27FC236}">
                <a16:creationId xmlns:a16="http://schemas.microsoft.com/office/drawing/2014/main" id="{B566EEB9-0F22-48F7-B447-7D9667388CE3}"/>
              </a:ext>
            </a:extLst>
          </p:cNvPr>
          <p:cNvSpPr txBox="1"/>
          <p:nvPr/>
        </p:nvSpPr>
        <p:spPr>
          <a:xfrm>
            <a:off x="427038" y="1493838"/>
            <a:ext cx="4703762" cy="400050"/>
          </a:xfrm>
          <a:prstGeom prst="rect">
            <a:avLst/>
          </a:prstGeom>
          <a:noFill/>
        </p:spPr>
        <p:txBody>
          <a:bodyPr>
            <a:spAutoFit/>
          </a:bodyPr>
          <a:lstStyle/>
          <a:p>
            <a:pPr>
              <a:defRPr/>
            </a:pPr>
            <a:r>
              <a:rPr lang="zh-CN" altLang="en-US" sz="2000" b="1" dirty="0">
                <a:solidFill>
                  <a:schemeClr val="tx1">
                    <a:lumMod val="50000"/>
                    <a:lumOff val="50000"/>
                  </a:schemeClr>
                </a:solidFill>
                <a:latin typeface="Times New Roman" panose="02020603050405020304" pitchFamily="18" charset="0"/>
                <a:ea typeface="微软雅黑" pitchFamily="34" charset="-122"/>
                <a:cs typeface="Times New Roman" panose="02020603050405020304" pitchFamily="18" charset="0"/>
              </a:rPr>
              <a:t>创建索引</a:t>
            </a:r>
            <a:endParaRPr lang="zh-CN" altLang="en-US" dirty="0">
              <a:latin typeface="Times New Roman" panose="02020603050405020304" pitchFamily="18" charset="0"/>
              <a:cs typeface="Times New Roman" panose="02020603050405020304" pitchFamily="18" charset="0"/>
            </a:endParaRPr>
          </a:p>
        </p:txBody>
      </p:sp>
      <p:sp>
        <p:nvSpPr>
          <p:cNvPr id="13" name="矩形 2">
            <a:extLst>
              <a:ext uri="{FF2B5EF4-FFF2-40B4-BE49-F238E27FC236}">
                <a16:creationId xmlns:a16="http://schemas.microsoft.com/office/drawing/2014/main" id="{1467C417-D707-47A0-A4D8-5DA4982FD220}"/>
              </a:ext>
            </a:extLst>
          </p:cNvPr>
          <p:cNvSpPr>
            <a:spLocks noChangeArrowheads="1"/>
          </p:cNvSpPr>
          <p:nvPr/>
        </p:nvSpPr>
        <p:spPr bwMode="auto">
          <a:xfrm>
            <a:off x="977982" y="2379915"/>
            <a:ext cx="781526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28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b="1" dirty="0">
                <a:solidFill>
                  <a:srgbClr val="FF0000"/>
                </a:solidFill>
                <a:latin typeface="Courier New" panose="02070309020205020404" pitchFamily="49" charset="0"/>
              </a:rPr>
              <a:t>CREATE INDEX </a:t>
            </a:r>
            <a:r>
              <a:rPr lang="en-US" altLang="zh-CN" sz="1200" dirty="0" err="1">
                <a:latin typeface="Courier New" panose="02070309020205020404" pitchFamily="49" charset="0"/>
              </a:rPr>
              <a:t>index_id</a:t>
            </a:r>
            <a:r>
              <a:rPr lang="en-US" altLang="zh-CN" sz="1200" dirty="0">
                <a:latin typeface="Courier New" panose="02070309020205020404" pitchFamily="49" charset="0"/>
              </a:rPr>
              <a:t> </a:t>
            </a:r>
            <a:r>
              <a:rPr lang="en-US" altLang="zh-CN" sz="1200" b="1" dirty="0">
                <a:solidFill>
                  <a:srgbClr val="FF0000"/>
                </a:solidFill>
                <a:latin typeface="Courier New" panose="02070309020205020404" pitchFamily="49" charset="0"/>
              </a:rPr>
              <a:t>ON</a:t>
            </a:r>
            <a:r>
              <a:rPr lang="en-US" altLang="zh-CN" sz="1200" dirty="0">
                <a:latin typeface="Courier New" panose="02070309020205020404" pitchFamily="49" charset="0"/>
              </a:rPr>
              <a:t> book1(</a:t>
            </a:r>
            <a:r>
              <a:rPr lang="en-US" altLang="zh-CN" sz="1200" dirty="0" err="1">
                <a:latin typeface="Courier New" panose="02070309020205020404" pitchFamily="49" charset="0"/>
              </a:rPr>
              <a:t>bookid</a:t>
            </a:r>
            <a:r>
              <a:rPr lang="en-US" altLang="zh-CN" sz="1200" dirty="0">
                <a:latin typeface="Courier New" panose="02070309020205020404" pitchFamily="49" charset="0"/>
              </a:rPr>
              <a:t>);		 </a:t>
            </a:r>
            <a:r>
              <a:rPr lang="en-US" altLang="zh-CN" sz="1200" b="1" dirty="0">
                <a:solidFill>
                  <a:srgbClr val="0070C0"/>
                </a:solidFill>
                <a:latin typeface="Courier New" panose="02070309020205020404" pitchFamily="49" charset="0"/>
              </a:rPr>
              <a:t>#</a:t>
            </a:r>
            <a:r>
              <a:rPr lang="zh-CN" altLang="en-US" sz="1200" b="1" dirty="0">
                <a:solidFill>
                  <a:srgbClr val="0070C0"/>
                </a:solidFill>
                <a:latin typeface="Courier New" panose="02070309020205020404" pitchFamily="49" charset="0"/>
              </a:rPr>
              <a:t>创建普通索引</a:t>
            </a:r>
          </a:p>
          <a:p>
            <a:pPr>
              <a:lnSpc>
                <a:spcPct val="150000"/>
              </a:lnSpc>
            </a:pPr>
            <a:r>
              <a:rPr lang="en-US" altLang="zh-CN" sz="1200" b="1" dirty="0">
                <a:solidFill>
                  <a:srgbClr val="FF0000"/>
                </a:solidFill>
                <a:latin typeface="Courier New" panose="02070309020205020404" pitchFamily="49" charset="0"/>
              </a:rPr>
              <a:t>CREATE UNIQUE </a:t>
            </a:r>
            <a:r>
              <a:rPr lang="en-US" altLang="zh-CN" sz="1200" dirty="0">
                <a:latin typeface="Courier New" panose="02070309020205020404" pitchFamily="49" charset="0"/>
              </a:rPr>
              <a:t>INDEX </a:t>
            </a:r>
            <a:r>
              <a:rPr lang="en-US" altLang="zh-CN" sz="1200" dirty="0" err="1">
                <a:latin typeface="Courier New" panose="02070309020205020404" pitchFamily="49" charset="0"/>
              </a:rPr>
              <a:t>uniqueidx</a:t>
            </a:r>
            <a:r>
              <a:rPr lang="en-US" altLang="zh-CN" sz="1200" dirty="0">
                <a:latin typeface="Courier New" panose="02070309020205020404" pitchFamily="49" charset="0"/>
              </a:rPr>
              <a:t> </a:t>
            </a:r>
            <a:r>
              <a:rPr lang="en-US" altLang="zh-CN" sz="1200" b="1" dirty="0">
                <a:solidFill>
                  <a:srgbClr val="FF0000"/>
                </a:solidFill>
                <a:latin typeface="Courier New" panose="02070309020205020404" pitchFamily="49" charset="0"/>
              </a:rPr>
              <a:t>ON</a:t>
            </a:r>
            <a:r>
              <a:rPr lang="en-US" altLang="zh-CN" sz="1200" dirty="0">
                <a:latin typeface="Courier New" panose="02070309020205020404" pitchFamily="49" charset="0"/>
              </a:rPr>
              <a:t> book1(</a:t>
            </a:r>
            <a:r>
              <a:rPr lang="en-US" altLang="zh-CN" sz="1200" dirty="0" err="1">
                <a:latin typeface="Courier New" panose="02070309020205020404" pitchFamily="49" charset="0"/>
              </a:rPr>
              <a:t>bookid</a:t>
            </a:r>
            <a:r>
              <a:rPr lang="en-US" altLang="zh-CN" sz="1200" dirty="0">
                <a:latin typeface="Courier New" panose="02070309020205020404" pitchFamily="49" charset="0"/>
              </a:rPr>
              <a:t>);		 </a:t>
            </a:r>
            <a:r>
              <a:rPr lang="en-US" altLang="zh-CN" sz="1200" b="1" dirty="0">
                <a:solidFill>
                  <a:srgbClr val="0070C0"/>
                </a:solidFill>
                <a:latin typeface="Courier New" panose="02070309020205020404" pitchFamily="49" charset="0"/>
              </a:rPr>
              <a:t>#</a:t>
            </a:r>
            <a:r>
              <a:rPr lang="zh-CN" altLang="en-US" sz="1200" b="1" dirty="0">
                <a:solidFill>
                  <a:srgbClr val="0070C0"/>
                </a:solidFill>
                <a:latin typeface="Courier New" panose="02070309020205020404" pitchFamily="49" charset="0"/>
              </a:rPr>
              <a:t>创建唯一性索引</a:t>
            </a:r>
          </a:p>
          <a:p>
            <a:pPr>
              <a:lnSpc>
                <a:spcPct val="150000"/>
              </a:lnSpc>
            </a:pPr>
            <a:r>
              <a:rPr lang="en-US" altLang="zh-CN" sz="1200" b="1" dirty="0">
                <a:solidFill>
                  <a:srgbClr val="FF0000"/>
                </a:solidFill>
                <a:latin typeface="Courier New" panose="02070309020205020404" pitchFamily="49" charset="0"/>
              </a:rPr>
              <a:t>CREATE FULLTEXT INDEX </a:t>
            </a:r>
            <a:r>
              <a:rPr lang="en-US" altLang="zh-CN" sz="1200" dirty="0" err="1">
                <a:latin typeface="Courier New" panose="02070309020205020404" pitchFamily="49" charset="0"/>
              </a:rPr>
              <a:t>fulltextidx</a:t>
            </a:r>
            <a:r>
              <a:rPr lang="en-US" altLang="zh-CN" sz="1200" dirty="0">
                <a:latin typeface="Courier New" panose="02070309020205020404" pitchFamily="49" charset="0"/>
              </a:rPr>
              <a:t> </a:t>
            </a:r>
            <a:r>
              <a:rPr lang="en-US" altLang="zh-CN" sz="1200" b="1" dirty="0">
                <a:solidFill>
                  <a:srgbClr val="FF0000"/>
                </a:solidFill>
                <a:latin typeface="Courier New" panose="02070309020205020404" pitchFamily="49" charset="0"/>
              </a:rPr>
              <a:t>ON</a:t>
            </a:r>
            <a:r>
              <a:rPr lang="en-US" altLang="zh-CN" sz="1200" dirty="0">
                <a:latin typeface="Courier New" panose="02070309020205020404" pitchFamily="49" charset="0"/>
              </a:rPr>
              <a:t> book1(info);	 </a:t>
            </a:r>
            <a:r>
              <a:rPr lang="en-US" altLang="zh-CN" sz="1200" b="1" dirty="0">
                <a:solidFill>
                  <a:srgbClr val="0070C0"/>
                </a:solidFill>
                <a:latin typeface="Courier New" panose="02070309020205020404" pitchFamily="49" charset="0"/>
              </a:rPr>
              <a:t>#</a:t>
            </a:r>
            <a:r>
              <a:rPr lang="zh-CN" altLang="en-US" sz="1200" b="1" dirty="0">
                <a:solidFill>
                  <a:srgbClr val="0070C0"/>
                </a:solidFill>
                <a:latin typeface="Courier New" panose="02070309020205020404" pitchFamily="49" charset="0"/>
              </a:rPr>
              <a:t>创建全文索引</a:t>
            </a:r>
            <a:endParaRPr lang="en-US" altLang="zh-CN" sz="1200" b="1" dirty="0">
              <a:solidFill>
                <a:srgbClr val="0070C0"/>
              </a:solidFill>
              <a:latin typeface="Courier New" panose="02070309020205020404" pitchFamily="49" charset="0"/>
            </a:endParaRPr>
          </a:p>
          <a:p>
            <a:pPr>
              <a:lnSpc>
                <a:spcPct val="150000"/>
              </a:lnSpc>
            </a:pPr>
            <a:r>
              <a:rPr lang="en-US" altLang="zh-CN" sz="1200" b="1" dirty="0">
                <a:solidFill>
                  <a:srgbClr val="FF0000"/>
                </a:solidFill>
                <a:latin typeface="Courier New" panose="02070309020205020404" pitchFamily="49" charset="0"/>
              </a:rPr>
              <a:t>SHOW INDEX FROM </a:t>
            </a:r>
            <a:r>
              <a:rPr lang="en-US" altLang="zh-CN" sz="1200" dirty="0">
                <a:latin typeface="Courier New" panose="02070309020205020404" pitchFamily="49" charset="0"/>
              </a:rPr>
              <a:t>book1;</a:t>
            </a:r>
            <a:r>
              <a:rPr lang="en-US" altLang="zh-CN" sz="1200" b="1" dirty="0">
                <a:solidFill>
                  <a:srgbClr val="0070C0"/>
                </a:solidFill>
                <a:latin typeface="Courier New" panose="02070309020205020404" pitchFamily="49" charset="0"/>
              </a:rPr>
              <a:t> 				 #</a:t>
            </a:r>
            <a:r>
              <a:rPr lang="zh-CN" altLang="en-US" sz="1200" b="1" dirty="0">
                <a:solidFill>
                  <a:srgbClr val="0070C0"/>
                </a:solidFill>
                <a:latin typeface="Courier New" panose="02070309020205020404" pitchFamily="49" charset="0"/>
              </a:rPr>
              <a:t>查看</a:t>
            </a:r>
            <a:r>
              <a:rPr lang="en-US" altLang="zh-CN" sz="1200" b="1" dirty="0">
                <a:solidFill>
                  <a:srgbClr val="0070C0"/>
                </a:solidFill>
                <a:latin typeface="Courier New" panose="02070309020205020404" pitchFamily="49" charset="0"/>
              </a:rPr>
              <a:t>book1</a:t>
            </a:r>
            <a:r>
              <a:rPr lang="zh-CN" altLang="en-US" sz="1200" b="1" dirty="0">
                <a:solidFill>
                  <a:srgbClr val="0070C0"/>
                </a:solidFill>
                <a:latin typeface="Courier New" panose="02070309020205020404" pitchFamily="49" charset="0"/>
              </a:rPr>
              <a:t>表中索引</a:t>
            </a:r>
            <a:endParaRPr lang="en-US" altLang="zh-CN" sz="1200" b="1" dirty="0">
              <a:solidFill>
                <a:srgbClr val="0070C0"/>
              </a:solidFill>
              <a:latin typeface="Courier New" panose="02070309020205020404" pitchFamily="49" charset="0"/>
            </a:endParaRPr>
          </a:p>
        </p:txBody>
      </p:sp>
      <p:sp>
        <p:nvSpPr>
          <p:cNvPr id="18" name="TextBox 9">
            <a:extLst>
              <a:ext uri="{FF2B5EF4-FFF2-40B4-BE49-F238E27FC236}">
                <a16:creationId xmlns:a16="http://schemas.microsoft.com/office/drawing/2014/main" id="{2F230AA3-5BBE-489C-A616-C472A7401F78}"/>
              </a:ext>
            </a:extLst>
          </p:cNvPr>
          <p:cNvSpPr txBox="1"/>
          <p:nvPr/>
        </p:nvSpPr>
        <p:spPr>
          <a:xfrm>
            <a:off x="411493" y="1890431"/>
            <a:ext cx="8305469" cy="400110"/>
          </a:xfrm>
          <a:prstGeom prst="rect">
            <a:avLst/>
          </a:prstGeom>
          <a:noFill/>
        </p:spPr>
        <p:txBody>
          <a:bodyPr wrap="square">
            <a:spAutoFit/>
          </a:bodyPr>
          <a:lstStyle/>
          <a:p>
            <a:pPr>
              <a:defRPr/>
            </a:pPr>
            <a:r>
              <a:rPr lang="zh-CN" altLang="en-US" sz="2000" b="1" dirty="0">
                <a:solidFill>
                  <a:srgbClr val="0070C0"/>
                </a:solidFill>
                <a:latin typeface="微软雅黑" pitchFamily="34" charset="-122"/>
                <a:ea typeface="微软雅黑" pitchFamily="34" charset="-122"/>
              </a:rPr>
              <a:t>示例</a:t>
            </a:r>
            <a:r>
              <a:rPr lang="en-US" altLang="zh-CN" sz="2000" b="1" dirty="0">
                <a:solidFill>
                  <a:srgbClr val="0070C0"/>
                </a:solidFill>
                <a:latin typeface="微软雅黑" pitchFamily="34" charset="-122"/>
                <a:ea typeface="微软雅黑" pitchFamily="34" charset="-122"/>
              </a:rPr>
              <a:t>10</a:t>
            </a:r>
            <a:r>
              <a:rPr lang="zh-CN" altLang="en-US" sz="2000" b="1" dirty="0">
                <a:solidFill>
                  <a:srgbClr val="0070C0"/>
                </a:solidFill>
                <a:latin typeface="微软雅黑" pitchFamily="34" charset="-122"/>
                <a:ea typeface="微软雅黑" pitchFamily="34" charset="-122"/>
              </a:rPr>
              <a:t>：使用</a:t>
            </a:r>
            <a:r>
              <a:rPr lang="en-US" altLang="zh-CN" sz="2000" b="1" dirty="0">
                <a:solidFill>
                  <a:srgbClr val="0070C0"/>
                </a:solidFill>
                <a:latin typeface="微软雅黑" pitchFamily="34" charset="-122"/>
                <a:ea typeface="微软雅黑" pitchFamily="34" charset="-122"/>
              </a:rPr>
              <a:t>CREATE INDEX </a:t>
            </a:r>
            <a:r>
              <a:rPr lang="zh-CN" altLang="en-US" sz="2000" b="1" dirty="0">
                <a:solidFill>
                  <a:srgbClr val="0070C0"/>
                </a:solidFill>
                <a:latin typeface="微软雅黑" pitchFamily="34" charset="-122"/>
                <a:ea typeface="微软雅黑" pitchFamily="34" charset="-122"/>
              </a:rPr>
              <a:t>语句在</a:t>
            </a:r>
            <a:r>
              <a:rPr lang="en-US" altLang="zh-CN" sz="2000" b="1" dirty="0">
                <a:solidFill>
                  <a:srgbClr val="0070C0"/>
                </a:solidFill>
                <a:latin typeface="微软雅黑" pitchFamily="34" charset="-122"/>
                <a:ea typeface="微软雅黑" pitchFamily="34" charset="-122"/>
              </a:rPr>
              <a:t>book1</a:t>
            </a:r>
            <a:r>
              <a:rPr lang="zh-CN" altLang="en-US" sz="2000" b="1" dirty="0">
                <a:solidFill>
                  <a:srgbClr val="0070C0"/>
                </a:solidFill>
                <a:latin typeface="微软雅黑" pitchFamily="34" charset="-122"/>
                <a:ea typeface="微软雅黑" pitchFamily="34" charset="-122"/>
              </a:rPr>
              <a:t>表上创建索引。</a:t>
            </a:r>
          </a:p>
        </p:txBody>
      </p:sp>
      <p:grpSp>
        <p:nvGrpSpPr>
          <p:cNvPr id="19" name="组合 10">
            <a:extLst>
              <a:ext uri="{FF2B5EF4-FFF2-40B4-BE49-F238E27FC236}">
                <a16:creationId xmlns:a16="http://schemas.microsoft.com/office/drawing/2014/main" id="{7796E12B-BF9B-45EA-9AD6-58D76CE05CA7}"/>
              </a:ext>
            </a:extLst>
          </p:cNvPr>
          <p:cNvGrpSpPr>
            <a:grpSpLocks/>
          </p:cNvGrpSpPr>
          <p:nvPr/>
        </p:nvGrpSpPr>
        <p:grpSpPr bwMode="auto">
          <a:xfrm>
            <a:off x="503134" y="2928465"/>
            <a:ext cx="655638" cy="657225"/>
            <a:chOff x="765530" y="3286093"/>
            <a:chExt cx="656530" cy="657462"/>
          </a:xfrm>
        </p:grpSpPr>
        <p:sp>
          <p:nvSpPr>
            <p:cNvPr id="20" name="等腰三角形 11">
              <a:extLst>
                <a:ext uri="{FF2B5EF4-FFF2-40B4-BE49-F238E27FC236}">
                  <a16:creationId xmlns:a16="http://schemas.microsoft.com/office/drawing/2014/main" id="{DDCF2ADA-FC0F-44D5-8959-7642AC34649C}"/>
                </a:ext>
              </a:extLst>
            </p:cNvPr>
            <p:cNvSpPr>
              <a:spLocks noChangeArrowheads="1"/>
            </p:cNvSpPr>
            <p:nvPr/>
          </p:nvSpPr>
          <p:spPr bwMode="auto">
            <a:xfrm rot="5400000">
              <a:off x="688864" y="3362759"/>
              <a:ext cx="657462" cy="504130"/>
            </a:xfrm>
            <a:prstGeom prst="triangle">
              <a:avLst>
                <a:gd name="adj" fmla="val 50000"/>
              </a:avLst>
            </a:prstGeom>
            <a:solidFill>
              <a:srgbClr val="0D74C9"/>
            </a:solidFill>
            <a:ln w="28575" algn="ctr">
              <a:solidFill>
                <a:schemeClr val="bg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1" name="等腰三角形 12">
              <a:extLst>
                <a:ext uri="{FF2B5EF4-FFF2-40B4-BE49-F238E27FC236}">
                  <a16:creationId xmlns:a16="http://schemas.microsoft.com/office/drawing/2014/main" id="{0BD9204A-A6F0-4FF1-A594-EB08B6788621}"/>
                </a:ext>
              </a:extLst>
            </p:cNvPr>
            <p:cNvSpPr>
              <a:spLocks noChangeArrowheads="1"/>
            </p:cNvSpPr>
            <p:nvPr/>
          </p:nvSpPr>
          <p:spPr bwMode="auto">
            <a:xfrm rot="5400000">
              <a:off x="841264" y="3362759"/>
              <a:ext cx="657462" cy="504130"/>
            </a:xfrm>
            <a:prstGeom prst="triangle">
              <a:avLst>
                <a:gd name="adj" fmla="val 50000"/>
              </a:avLst>
            </a:prstGeom>
            <a:solidFill>
              <a:srgbClr val="0D74C9"/>
            </a:solidFill>
            <a:ln w="28575" algn="ctr">
              <a:solidFill>
                <a:schemeClr val="bg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sp>
        <p:nvSpPr>
          <p:cNvPr id="2" name="矩形 1"/>
          <p:cNvSpPr/>
          <p:nvPr/>
        </p:nvSpPr>
        <p:spPr>
          <a:xfrm>
            <a:off x="311798" y="4954643"/>
            <a:ext cx="8504857" cy="1200329"/>
          </a:xfrm>
          <a:prstGeom prst="rect">
            <a:avLst/>
          </a:prstGeom>
        </p:spPr>
        <p:txBody>
          <a:bodyPr wrap="square">
            <a:spAutoFit/>
          </a:bodyPr>
          <a:lstStyle/>
          <a:p>
            <a:pPr marL="285750" indent="-285750">
              <a:lnSpc>
                <a:spcPct val="150000"/>
              </a:lnSpc>
              <a:buFont typeface="Wingdings" pitchFamily="2" charset="2"/>
              <a:buChar char="Ø"/>
            </a:pPr>
            <a:r>
              <a:rPr lang="en-US" altLang="zh-CN" sz="1600" dirty="0"/>
              <a:t>MySQL5.6</a:t>
            </a:r>
            <a:r>
              <a:rPr lang="zh-CN" altLang="en-US" sz="1600" dirty="0"/>
              <a:t>版本以上，当使用</a:t>
            </a:r>
            <a:r>
              <a:rPr lang="en-US" altLang="zh-CN" sz="1600" b="1" dirty="0">
                <a:solidFill>
                  <a:srgbClr val="0070C0"/>
                </a:solidFill>
              </a:rPr>
              <a:t>CREATE FULLTEXT INDEX</a:t>
            </a:r>
            <a:r>
              <a:rPr lang="zh-CN" altLang="en-US" sz="1600" dirty="0"/>
              <a:t>在表上建立全文索引时，会有一个警告信息，信息的内容为：</a:t>
            </a:r>
            <a:r>
              <a:rPr lang="en-US" altLang="zh-CN" sz="1600" b="1" dirty="0" err="1">
                <a:solidFill>
                  <a:srgbClr val="0070C0"/>
                </a:solidFill>
              </a:rPr>
              <a:t>InnoDB</a:t>
            </a:r>
            <a:r>
              <a:rPr lang="en-US" altLang="zh-CN" sz="1600" b="1" dirty="0">
                <a:solidFill>
                  <a:srgbClr val="0070C0"/>
                </a:solidFill>
              </a:rPr>
              <a:t> rebuilding table to add column FTS_DOC_ID</a:t>
            </a:r>
          </a:p>
          <a:p>
            <a:pPr marL="285750" indent="-285750">
              <a:lnSpc>
                <a:spcPct val="150000"/>
              </a:lnSpc>
              <a:buFont typeface="Wingdings" pitchFamily="2" charset="2"/>
              <a:buChar char="Ø"/>
            </a:pPr>
            <a:r>
              <a:rPr lang="zh-CN" altLang="en-US" sz="1600" dirty="0"/>
              <a:t>表示创建全文索引时，</a:t>
            </a:r>
            <a:r>
              <a:rPr lang="en-US" altLang="zh-CN" sz="1600" dirty="0"/>
              <a:t> </a:t>
            </a:r>
            <a:r>
              <a:rPr lang="en-US" altLang="zh-CN" sz="1600" dirty="0" err="1"/>
              <a:t>InnoDB</a:t>
            </a:r>
            <a:r>
              <a:rPr lang="zh-CN" altLang="en-US" sz="1600" dirty="0"/>
              <a:t>会创建隐藏的</a:t>
            </a:r>
            <a:r>
              <a:rPr lang="en-US" altLang="zh-CN" sz="1600" b="1" dirty="0">
                <a:solidFill>
                  <a:srgbClr val="0070C0"/>
                </a:solidFill>
              </a:rPr>
              <a:t>FTS_DOC_ID</a:t>
            </a:r>
            <a:r>
              <a:rPr lang="zh-CN" altLang="en-US" sz="1600" dirty="0"/>
              <a:t>列，目的支持全文检索实现。</a:t>
            </a:r>
          </a:p>
        </p:txBody>
      </p:sp>
      <p:pic>
        <p:nvPicPr>
          <p:cNvPr id="2426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159" y="4011819"/>
            <a:ext cx="8746435" cy="67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36961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pPr eaLnBrk="1" hangingPunct="1"/>
            <a:r>
              <a:rPr lang="en-US" altLang="zh-CN" dirty="0"/>
              <a:t>3.3</a:t>
            </a:r>
            <a:r>
              <a:rPr lang="en-US" altLang="zh-CN" dirty="0">
                <a:cs typeface="Times New Roman" pitchFamily="18" charset="0"/>
              </a:rPr>
              <a:t> </a:t>
            </a:r>
            <a:r>
              <a:rPr lang="zh-CN" altLang="en-US" dirty="0">
                <a:cs typeface="Times New Roman" pitchFamily="18" charset="0"/>
              </a:rPr>
              <a:t>索引</a:t>
            </a:r>
            <a:endParaRPr lang="zh-CN" altLang="en-US" dirty="0"/>
          </a:p>
        </p:txBody>
      </p:sp>
      <p:grpSp>
        <p:nvGrpSpPr>
          <p:cNvPr id="7" name="组合 6">
            <a:extLst>
              <a:ext uri="{FF2B5EF4-FFF2-40B4-BE49-F238E27FC236}">
                <a16:creationId xmlns:a16="http://schemas.microsoft.com/office/drawing/2014/main" id="{EC9D426D-5677-4C33-8163-0DE22BA5BA68}"/>
              </a:ext>
            </a:extLst>
          </p:cNvPr>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8" name="矩形 7">
              <a:extLst>
                <a:ext uri="{FF2B5EF4-FFF2-40B4-BE49-F238E27FC236}">
                  <a16:creationId xmlns:a16="http://schemas.microsoft.com/office/drawing/2014/main" id="{AF215D23-B622-4560-8FB1-24B88AB3157E}"/>
                </a:ext>
              </a:extLst>
            </p:cNvPr>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Times New Roman" panose="02020603050405020304" pitchFamily="18" charset="0"/>
                <a:cs typeface="Times New Roman" panose="02020603050405020304" pitchFamily="18" charset="0"/>
              </a:endParaRPr>
            </a:p>
          </p:txBody>
        </p:sp>
        <p:sp>
          <p:nvSpPr>
            <p:cNvPr id="9" name="TextBox 5">
              <a:extLst>
                <a:ext uri="{FF2B5EF4-FFF2-40B4-BE49-F238E27FC236}">
                  <a16:creationId xmlns:a16="http://schemas.microsoft.com/office/drawing/2014/main" id="{D79F8E4A-68B7-4D04-A26E-104D3F5232DF}"/>
                </a:ext>
              </a:extLst>
            </p:cNvPr>
            <p:cNvSpPr txBox="1"/>
            <p:nvPr/>
          </p:nvSpPr>
          <p:spPr>
            <a:xfrm>
              <a:off x="-16824" y="1296057"/>
              <a:ext cx="385042" cy="523220"/>
            </a:xfrm>
            <a:prstGeom prst="rect">
              <a:avLst/>
            </a:prstGeom>
            <a:noFill/>
          </p:spPr>
          <p:txBody>
            <a:bodyPr wrap="none">
              <a:spAutoFit/>
            </a:bodyPr>
            <a:lstStyle/>
            <a:p>
              <a:pPr>
                <a:defRPr/>
              </a:pPr>
              <a:r>
                <a:rPr lang="en-US" altLang="zh-CN" sz="2800" dirty="0">
                  <a:solidFill>
                    <a:schemeClr val="bg1"/>
                  </a:solidFill>
                  <a:cs typeface="Arial" panose="020B0604020202020204" pitchFamily="34" charset="0"/>
                </a:rPr>
                <a:t>3</a:t>
              </a:r>
              <a:endParaRPr lang="zh-CN" altLang="en-US" sz="2800" dirty="0">
                <a:solidFill>
                  <a:schemeClr val="bg1"/>
                </a:solidFill>
                <a:cs typeface="Arial" panose="020B0604020202020204" pitchFamily="34" charset="0"/>
              </a:endParaRPr>
            </a:p>
          </p:txBody>
        </p:sp>
      </p:grpSp>
      <p:sp>
        <p:nvSpPr>
          <p:cNvPr id="10" name="TextBox 6">
            <a:extLst>
              <a:ext uri="{FF2B5EF4-FFF2-40B4-BE49-F238E27FC236}">
                <a16:creationId xmlns:a16="http://schemas.microsoft.com/office/drawing/2014/main" id="{F61DBA73-904B-42DE-81A3-13B1D98FB044}"/>
              </a:ext>
            </a:extLst>
          </p:cNvPr>
          <p:cNvSpPr txBox="1"/>
          <p:nvPr/>
        </p:nvSpPr>
        <p:spPr>
          <a:xfrm>
            <a:off x="427038" y="1493838"/>
            <a:ext cx="4703762" cy="400050"/>
          </a:xfrm>
          <a:prstGeom prst="rect">
            <a:avLst/>
          </a:prstGeom>
          <a:noFill/>
        </p:spPr>
        <p:txBody>
          <a:bodyPr>
            <a:spAutoFit/>
          </a:bodyPr>
          <a:lstStyle/>
          <a:p>
            <a:pPr>
              <a:defRPr/>
            </a:pPr>
            <a:r>
              <a:rPr lang="zh-CN" altLang="en-US" sz="2000" b="1" dirty="0">
                <a:solidFill>
                  <a:schemeClr val="tx1">
                    <a:lumMod val="50000"/>
                    <a:lumOff val="50000"/>
                  </a:schemeClr>
                </a:solidFill>
                <a:latin typeface="Times New Roman" panose="02020603050405020304" pitchFamily="18" charset="0"/>
                <a:ea typeface="微软雅黑" pitchFamily="34" charset="-122"/>
                <a:cs typeface="Times New Roman" panose="02020603050405020304" pitchFamily="18" charset="0"/>
              </a:rPr>
              <a:t>创建索引</a:t>
            </a:r>
            <a:endParaRPr lang="zh-CN" altLang="en-US" dirty="0">
              <a:latin typeface="Times New Roman" panose="02020603050405020304" pitchFamily="18" charset="0"/>
              <a:cs typeface="Times New Roman" panose="02020603050405020304" pitchFamily="18" charset="0"/>
            </a:endParaRPr>
          </a:p>
        </p:txBody>
      </p:sp>
      <p:sp>
        <p:nvSpPr>
          <p:cNvPr id="11" name="圆角矩形 2">
            <a:extLst>
              <a:ext uri="{FF2B5EF4-FFF2-40B4-BE49-F238E27FC236}">
                <a16:creationId xmlns:a16="http://schemas.microsoft.com/office/drawing/2014/main" id="{651F2EA7-D037-44B4-945D-96442C22FA57}"/>
              </a:ext>
            </a:extLst>
          </p:cNvPr>
          <p:cNvSpPr>
            <a:spLocks noChangeArrowheads="1"/>
          </p:cNvSpPr>
          <p:nvPr/>
        </p:nvSpPr>
        <p:spPr bwMode="auto">
          <a:xfrm>
            <a:off x="964503" y="2675554"/>
            <a:ext cx="6723946" cy="934015"/>
          </a:xfrm>
          <a:prstGeom prst="roundRect">
            <a:avLst>
              <a:gd name="adj" fmla="val 16667"/>
            </a:avLst>
          </a:prstGeom>
          <a:solidFill>
            <a:schemeClr val="bg1"/>
          </a:solidFill>
          <a:ln w="12700" algn="ctr">
            <a:solidFill>
              <a:srgbClr val="00ACE6"/>
            </a:solidFill>
            <a:prstDash val="sysDot"/>
            <a:round/>
            <a:headEnd/>
            <a:tailEnd/>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defRPr/>
            </a:pPr>
            <a:endParaRPr lang="zh-CN" altLang="en-US">
              <a:latin typeface="+mn-lt"/>
              <a:cs typeface="Times New Roman" pitchFamily="18" charset="0"/>
            </a:endParaRPr>
          </a:p>
        </p:txBody>
      </p:sp>
      <p:sp>
        <p:nvSpPr>
          <p:cNvPr id="12" name="矩形 3">
            <a:extLst>
              <a:ext uri="{FF2B5EF4-FFF2-40B4-BE49-F238E27FC236}">
                <a16:creationId xmlns:a16="http://schemas.microsoft.com/office/drawing/2014/main" id="{C665A7D9-71A9-4AB8-9AE8-2CF50A99B583}"/>
              </a:ext>
            </a:extLst>
          </p:cNvPr>
          <p:cNvSpPr>
            <a:spLocks noChangeArrowheads="1"/>
          </p:cNvSpPr>
          <p:nvPr/>
        </p:nvSpPr>
        <p:spPr bwMode="auto">
          <a:xfrm>
            <a:off x="1293210" y="2856124"/>
            <a:ext cx="634970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1600" dirty="0">
                <a:solidFill>
                  <a:srgbClr val="FF0000"/>
                </a:solidFill>
              </a:rPr>
              <a:t>ALTER TABLE </a:t>
            </a:r>
            <a:r>
              <a:rPr lang="zh-CN" altLang="en-US" sz="1600" dirty="0"/>
              <a:t>表名 </a:t>
            </a:r>
            <a:r>
              <a:rPr lang="en-US" altLang="zh-CN" sz="1600" dirty="0">
                <a:solidFill>
                  <a:srgbClr val="FF0000"/>
                </a:solidFill>
              </a:rPr>
              <a:t>ADD</a:t>
            </a:r>
            <a:r>
              <a:rPr lang="en-US" altLang="zh-CN" sz="1600" dirty="0"/>
              <a:t> [UNIQUE|FULLTEXT|SPATIAL]  </a:t>
            </a:r>
          </a:p>
          <a:p>
            <a:pPr>
              <a:defRPr/>
            </a:pPr>
            <a:r>
              <a:rPr lang="en-US" altLang="zh-CN" sz="1600" dirty="0">
                <a:solidFill>
                  <a:srgbClr val="FF0000"/>
                </a:solidFill>
              </a:rPr>
              <a:t>INDEX</a:t>
            </a:r>
            <a:r>
              <a:rPr lang="en-US" altLang="zh-CN" sz="1600" dirty="0"/>
              <a:t> </a:t>
            </a:r>
            <a:r>
              <a:rPr lang="zh-CN" altLang="en-US" sz="1600" dirty="0"/>
              <a:t>索引名 </a:t>
            </a:r>
            <a:r>
              <a:rPr lang="en-US" altLang="zh-CN" sz="1600" dirty="0"/>
              <a:t>(</a:t>
            </a:r>
            <a:r>
              <a:rPr lang="zh-CN" altLang="en-US" sz="1600" dirty="0"/>
              <a:t>字段名 </a:t>
            </a:r>
            <a:r>
              <a:rPr lang="en-US" altLang="zh-CN" sz="1600" dirty="0"/>
              <a:t>[(</a:t>
            </a:r>
            <a:r>
              <a:rPr lang="zh-CN" altLang="en-US" sz="1600" dirty="0"/>
              <a:t>长度</a:t>
            </a:r>
            <a:r>
              <a:rPr lang="en-US" altLang="zh-CN" sz="1600" dirty="0"/>
              <a:t>)] [ASC|DESC])</a:t>
            </a:r>
          </a:p>
        </p:txBody>
      </p:sp>
      <p:sp>
        <p:nvSpPr>
          <p:cNvPr id="13" name="矩形 12">
            <a:extLst>
              <a:ext uri="{FF2B5EF4-FFF2-40B4-BE49-F238E27FC236}">
                <a16:creationId xmlns:a16="http://schemas.microsoft.com/office/drawing/2014/main" id="{918C6753-AB79-476E-B471-C2369AABBD8E}"/>
              </a:ext>
            </a:extLst>
          </p:cNvPr>
          <p:cNvSpPr/>
          <p:nvPr/>
        </p:nvSpPr>
        <p:spPr>
          <a:xfrm>
            <a:off x="575781" y="1893888"/>
            <a:ext cx="5701625" cy="507831"/>
          </a:xfrm>
          <a:prstGeom prst="rect">
            <a:avLst/>
          </a:prstGeom>
        </p:spPr>
        <p:txBody>
          <a:bodyPr wrap="none">
            <a:spAutoFit/>
          </a:bodyPr>
          <a:lstStyle/>
          <a:p>
            <a:pPr marL="457200">
              <a:lnSpc>
                <a:spcPct val="150000"/>
              </a:lnSpc>
              <a:spcBef>
                <a:spcPct val="20000"/>
              </a:spcBef>
            </a:pPr>
            <a:r>
              <a:rPr lang="zh-CN" altLang="en-US" b="1" u="sng" dirty="0">
                <a:solidFill>
                  <a:srgbClr val="0070C0"/>
                </a:solidFill>
              </a:rPr>
              <a:t>使用</a:t>
            </a:r>
            <a:r>
              <a:rPr lang="en-US" altLang="zh-CN" b="1" u="sng" dirty="0">
                <a:solidFill>
                  <a:srgbClr val="0070C0"/>
                </a:solidFill>
              </a:rPr>
              <a:t>ALTER TABLE</a:t>
            </a:r>
            <a:r>
              <a:rPr lang="zh-CN" altLang="en-US" b="1" u="sng" dirty="0">
                <a:solidFill>
                  <a:srgbClr val="0070C0"/>
                </a:solidFill>
              </a:rPr>
              <a:t>语句在现有数据表上创建索引</a:t>
            </a:r>
            <a:endParaRPr lang="en-US" altLang="zh-CN" b="1" u="sng" dirty="0">
              <a:solidFill>
                <a:srgbClr val="0070C0"/>
              </a:solidFill>
            </a:endParaRPr>
          </a:p>
        </p:txBody>
      </p:sp>
      <p:sp>
        <p:nvSpPr>
          <p:cNvPr id="14" name="TextBox 9">
            <a:extLst>
              <a:ext uri="{FF2B5EF4-FFF2-40B4-BE49-F238E27FC236}">
                <a16:creationId xmlns:a16="http://schemas.microsoft.com/office/drawing/2014/main" id="{CE1C866E-1142-4BDC-BCCA-EC2F8F7C6845}"/>
              </a:ext>
            </a:extLst>
          </p:cNvPr>
          <p:cNvSpPr txBox="1"/>
          <p:nvPr/>
        </p:nvSpPr>
        <p:spPr>
          <a:xfrm>
            <a:off x="838531" y="3883404"/>
            <a:ext cx="8305469" cy="1200329"/>
          </a:xfrm>
          <a:prstGeom prst="rect">
            <a:avLst/>
          </a:prstGeom>
          <a:noFill/>
        </p:spPr>
        <p:txBody>
          <a:bodyPr wrap="square">
            <a:spAutoFit/>
          </a:bodyPr>
          <a:lstStyle/>
          <a:p>
            <a:pPr>
              <a:defRPr/>
            </a:pPr>
            <a:r>
              <a:rPr lang="zh-CN" altLang="en-US" b="1" dirty="0">
                <a:solidFill>
                  <a:srgbClr val="0070C0"/>
                </a:solidFill>
                <a:latin typeface="微软雅黑" pitchFamily="34" charset="-122"/>
                <a:ea typeface="微软雅黑" pitchFamily="34" charset="-122"/>
              </a:rPr>
              <a:t>示例</a:t>
            </a:r>
            <a:r>
              <a:rPr lang="en-US" altLang="zh-CN" b="1" dirty="0">
                <a:solidFill>
                  <a:srgbClr val="0070C0"/>
                </a:solidFill>
                <a:latin typeface="微软雅黑" pitchFamily="34" charset="-122"/>
                <a:ea typeface="微软雅黑" pitchFamily="34" charset="-122"/>
              </a:rPr>
              <a:t>11</a:t>
            </a:r>
            <a:r>
              <a:rPr lang="zh-CN" altLang="en-US" b="1" dirty="0">
                <a:solidFill>
                  <a:srgbClr val="0070C0"/>
                </a:solidFill>
                <a:latin typeface="微软雅黑" pitchFamily="34" charset="-122"/>
                <a:ea typeface="微软雅黑" pitchFamily="34" charset="-122"/>
              </a:rPr>
              <a:t>：使用</a:t>
            </a:r>
            <a:r>
              <a:rPr lang="en-US" altLang="zh-CN" b="1" dirty="0">
                <a:solidFill>
                  <a:srgbClr val="0070C0"/>
                </a:solidFill>
                <a:latin typeface="微软雅黑" pitchFamily="34" charset="-122"/>
                <a:ea typeface="微软雅黑" pitchFamily="34" charset="-122"/>
              </a:rPr>
              <a:t>ALTER TABLE</a:t>
            </a:r>
            <a:r>
              <a:rPr lang="zh-CN" altLang="en-US" b="1" dirty="0">
                <a:solidFill>
                  <a:srgbClr val="0070C0"/>
                </a:solidFill>
                <a:latin typeface="微软雅黑" pitchFamily="34" charset="-122"/>
                <a:ea typeface="微软雅黑" pitchFamily="34" charset="-122"/>
              </a:rPr>
              <a:t>语句在</a:t>
            </a:r>
            <a:r>
              <a:rPr lang="en-US" altLang="zh-CN" b="1" dirty="0">
                <a:solidFill>
                  <a:srgbClr val="0070C0"/>
                </a:solidFill>
                <a:latin typeface="微软雅黑" pitchFamily="34" charset="-122"/>
                <a:ea typeface="微软雅黑" pitchFamily="34" charset="-122"/>
              </a:rPr>
              <a:t>book2</a:t>
            </a:r>
            <a:r>
              <a:rPr lang="zh-CN" altLang="en-US" b="1" dirty="0">
                <a:solidFill>
                  <a:srgbClr val="0070C0"/>
                </a:solidFill>
                <a:latin typeface="微软雅黑" pitchFamily="34" charset="-122"/>
                <a:ea typeface="微软雅黑" pitchFamily="34" charset="-122"/>
              </a:rPr>
              <a:t>表上创建索引：</a:t>
            </a:r>
            <a:endParaRPr lang="en-US" altLang="zh-CN" b="1" dirty="0">
              <a:solidFill>
                <a:srgbClr val="0070C0"/>
              </a:solidFill>
              <a:latin typeface="微软雅黑" pitchFamily="34" charset="-122"/>
              <a:ea typeface="微软雅黑" pitchFamily="34" charset="-122"/>
            </a:endParaRPr>
          </a:p>
          <a:p>
            <a:pPr>
              <a:defRPr/>
            </a:pPr>
            <a:r>
              <a:rPr lang="en-US" altLang="zh-CN" b="1" dirty="0">
                <a:solidFill>
                  <a:srgbClr val="0070C0"/>
                </a:solidFill>
                <a:latin typeface="微软雅黑" pitchFamily="34" charset="-122"/>
                <a:ea typeface="微软雅黑" pitchFamily="34" charset="-122"/>
              </a:rPr>
              <a:t>           </a:t>
            </a:r>
            <a:r>
              <a:rPr lang="zh-CN" altLang="en-US" b="1" dirty="0">
                <a:solidFill>
                  <a:srgbClr val="0070C0"/>
                </a:solidFill>
                <a:latin typeface="微软雅黑" pitchFamily="34" charset="-122"/>
                <a:ea typeface="微软雅黑" pitchFamily="34" charset="-122"/>
              </a:rPr>
              <a:t>（</a:t>
            </a:r>
            <a:r>
              <a:rPr lang="en-US" altLang="zh-CN" b="1" dirty="0">
                <a:solidFill>
                  <a:srgbClr val="0070C0"/>
                </a:solidFill>
                <a:latin typeface="微软雅黑" pitchFamily="34" charset="-122"/>
                <a:ea typeface="微软雅黑" pitchFamily="34" charset="-122"/>
              </a:rPr>
              <a:t>1</a:t>
            </a:r>
            <a:r>
              <a:rPr lang="zh-CN" altLang="en-US" b="1" dirty="0">
                <a:solidFill>
                  <a:srgbClr val="0070C0"/>
                </a:solidFill>
                <a:latin typeface="微软雅黑" pitchFamily="34" charset="-122"/>
                <a:ea typeface="微软雅黑" pitchFamily="34" charset="-122"/>
              </a:rPr>
              <a:t>）在</a:t>
            </a:r>
            <a:r>
              <a:rPr lang="en-US" altLang="zh-CN" b="1" dirty="0" err="1">
                <a:solidFill>
                  <a:srgbClr val="0070C0"/>
                </a:solidFill>
                <a:latin typeface="微软雅黑" pitchFamily="34" charset="-122"/>
                <a:ea typeface="微软雅黑" pitchFamily="34" charset="-122"/>
              </a:rPr>
              <a:t>bookid</a:t>
            </a:r>
            <a:r>
              <a:rPr lang="zh-CN" altLang="en-US" b="1" dirty="0">
                <a:solidFill>
                  <a:srgbClr val="0070C0"/>
                </a:solidFill>
                <a:latin typeface="微软雅黑" pitchFamily="34" charset="-122"/>
                <a:ea typeface="微软雅黑" pitchFamily="34" charset="-122"/>
              </a:rPr>
              <a:t>上创建普通索引</a:t>
            </a:r>
            <a:endParaRPr lang="en-US" altLang="zh-CN" b="1" dirty="0">
              <a:solidFill>
                <a:srgbClr val="0070C0"/>
              </a:solidFill>
              <a:latin typeface="微软雅黑" pitchFamily="34" charset="-122"/>
              <a:ea typeface="微软雅黑" pitchFamily="34" charset="-122"/>
            </a:endParaRPr>
          </a:p>
          <a:p>
            <a:pPr>
              <a:defRPr/>
            </a:pPr>
            <a:r>
              <a:rPr lang="en-US" altLang="zh-CN" b="1" dirty="0">
                <a:solidFill>
                  <a:srgbClr val="0070C0"/>
                </a:solidFill>
                <a:latin typeface="微软雅黑" pitchFamily="34" charset="-122"/>
                <a:ea typeface="微软雅黑" pitchFamily="34" charset="-122"/>
              </a:rPr>
              <a:t>           </a:t>
            </a:r>
            <a:r>
              <a:rPr lang="zh-CN" altLang="en-US" b="1" dirty="0">
                <a:solidFill>
                  <a:srgbClr val="0070C0"/>
                </a:solidFill>
                <a:latin typeface="微软雅黑" pitchFamily="34" charset="-122"/>
                <a:ea typeface="微软雅黑" pitchFamily="34" charset="-122"/>
              </a:rPr>
              <a:t>（</a:t>
            </a:r>
            <a:r>
              <a:rPr lang="en-US" altLang="zh-CN" b="1" dirty="0">
                <a:solidFill>
                  <a:srgbClr val="0070C0"/>
                </a:solidFill>
                <a:latin typeface="微软雅黑" pitchFamily="34" charset="-122"/>
                <a:ea typeface="微软雅黑" pitchFamily="34" charset="-122"/>
              </a:rPr>
              <a:t>2</a:t>
            </a:r>
            <a:r>
              <a:rPr lang="zh-CN" altLang="en-US" b="1" dirty="0">
                <a:solidFill>
                  <a:srgbClr val="0070C0"/>
                </a:solidFill>
                <a:latin typeface="微软雅黑" pitchFamily="34" charset="-122"/>
                <a:ea typeface="微软雅黑" pitchFamily="34" charset="-122"/>
              </a:rPr>
              <a:t>）在</a:t>
            </a:r>
            <a:r>
              <a:rPr lang="en-US" altLang="zh-CN" b="1" dirty="0">
                <a:solidFill>
                  <a:srgbClr val="0070C0"/>
                </a:solidFill>
                <a:latin typeface="微软雅黑" pitchFamily="34" charset="-122"/>
                <a:ea typeface="微软雅黑" pitchFamily="34" charset="-122"/>
              </a:rPr>
              <a:t>comment</a:t>
            </a:r>
            <a:r>
              <a:rPr lang="zh-CN" altLang="en-US" b="1" dirty="0">
                <a:solidFill>
                  <a:srgbClr val="0070C0"/>
                </a:solidFill>
                <a:latin typeface="微软雅黑" pitchFamily="34" charset="-122"/>
                <a:ea typeface="微软雅黑" pitchFamily="34" charset="-122"/>
              </a:rPr>
              <a:t>上创建单列索引</a:t>
            </a:r>
            <a:endParaRPr lang="en-US" altLang="zh-CN" b="1" dirty="0">
              <a:solidFill>
                <a:srgbClr val="0070C0"/>
              </a:solidFill>
              <a:latin typeface="微软雅黑" pitchFamily="34" charset="-122"/>
              <a:ea typeface="微软雅黑" pitchFamily="34" charset="-122"/>
            </a:endParaRPr>
          </a:p>
          <a:p>
            <a:pPr>
              <a:defRPr/>
            </a:pPr>
            <a:r>
              <a:rPr lang="en-US" altLang="zh-CN" b="1" dirty="0">
                <a:solidFill>
                  <a:srgbClr val="0070C0"/>
                </a:solidFill>
                <a:latin typeface="微软雅黑" pitchFamily="34" charset="-122"/>
                <a:ea typeface="微软雅黑" pitchFamily="34" charset="-122"/>
              </a:rPr>
              <a:t>           </a:t>
            </a:r>
            <a:r>
              <a:rPr lang="zh-CN" altLang="en-US" b="1" dirty="0">
                <a:solidFill>
                  <a:srgbClr val="0070C0"/>
                </a:solidFill>
                <a:latin typeface="微软雅黑" pitchFamily="34" charset="-122"/>
                <a:ea typeface="微软雅黑" pitchFamily="34" charset="-122"/>
              </a:rPr>
              <a:t>（</a:t>
            </a:r>
            <a:r>
              <a:rPr lang="en-US" altLang="zh-CN" b="1" dirty="0">
                <a:solidFill>
                  <a:srgbClr val="0070C0"/>
                </a:solidFill>
                <a:latin typeface="微软雅黑" pitchFamily="34" charset="-122"/>
                <a:ea typeface="微软雅黑" pitchFamily="34" charset="-122"/>
              </a:rPr>
              <a:t>3</a:t>
            </a:r>
            <a:r>
              <a:rPr lang="zh-CN" altLang="en-US" b="1" dirty="0">
                <a:solidFill>
                  <a:srgbClr val="0070C0"/>
                </a:solidFill>
                <a:latin typeface="微软雅黑" pitchFamily="34" charset="-122"/>
                <a:ea typeface="微软雅黑" pitchFamily="34" charset="-122"/>
              </a:rPr>
              <a:t>）在</a:t>
            </a:r>
            <a:r>
              <a:rPr lang="en-US" altLang="zh-CN" b="1" dirty="0" err="1">
                <a:solidFill>
                  <a:srgbClr val="0070C0"/>
                </a:solidFill>
                <a:latin typeface="微软雅黑" pitchFamily="34" charset="-122"/>
                <a:ea typeface="微软雅黑" pitchFamily="34" charset="-122"/>
              </a:rPr>
              <a:t>bookname</a:t>
            </a:r>
            <a:r>
              <a:rPr lang="zh-CN" altLang="en-US" b="1" dirty="0">
                <a:solidFill>
                  <a:srgbClr val="0070C0"/>
                </a:solidFill>
                <a:latin typeface="微软雅黑" pitchFamily="34" charset="-122"/>
                <a:ea typeface="微软雅黑" pitchFamily="34" charset="-122"/>
              </a:rPr>
              <a:t>， </a:t>
            </a:r>
            <a:r>
              <a:rPr lang="en-US" altLang="zh-CN" b="1" dirty="0">
                <a:solidFill>
                  <a:srgbClr val="0070C0"/>
                </a:solidFill>
                <a:latin typeface="微软雅黑" pitchFamily="34" charset="-122"/>
                <a:ea typeface="微软雅黑" pitchFamily="34" charset="-122"/>
              </a:rPr>
              <a:t>authors</a:t>
            </a:r>
            <a:r>
              <a:rPr lang="zh-CN" altLang="en-US" b="1" dirty="0">
                <a:solidFill>
                  <a:srgbClr val="0070C0"/>
                </a:solidFill>
                <a:latin typeface="微软雅黑" pitchFamily="34" charset="-122"/>
                <a:ea typeface="微软雅黑" pitchFamily="34" charset="-122"/>
              </a:rPr>
              <a:t>上创建多列索引</a:t>
            </a:r>
          </a:p>
        </p:txBody>
      </p:sp>
    </p:spTree>
    <p:extLst>
      <p:ext uri="{BB962C8B-B14F-4D97-AF65-F5344CB8AC3E}">
        <p14:creationId xmlns:p14="http://schemas.microsoft.com/office/powerpoint/2010/main" val="1478930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标题 1"/>
          <p:cNvSpPr>
            <a:spLocks noGrp="1"/>
          </p:cNvSpPr>
          <p:nvPr>
            <p:ph type="title"/>
          </p:nvPr>
        </p:nvSpPr>
        <p:spPr/>
        <p:txBody>
          <a:bodyPr/>
          <a:lstStyle/>
          <a:p>
            <a:pPr eaLnBrk="1" hangingPunct="1"/>
            <a:r>
              <a:rPr lang="en-US" altLang="zh-CN" dirty="0"/>
              <a:t>3.3</a:t>
            </a:r>
            <a:r>
              <a:rPr lang="en-US" altLang="zh-CN" dirty="0">
                <a:cs typeface="Times New Roman" pitchFamily="18" charset="0"/>
              </a:rPr>
              <a:t> </a:t>
            </a:r>
            <a:r>
              <a:rPr lang="zh-CN" altLang="en-US" dirty="0">
                <a:cs typeface="Times New Roman" pitchFamily="18" charset="0"/>
              </a:rPr>
              <a:t>索引</a:t>
            </a:r>
            <a:endParaRPr lang="zh-CN" altLang="en-US" dirty="0"/>
          </a:p>
        </p:txBody>
      </p:sp>
      <p:grpSp>
        <p:nvGrpSpPr>
          <p:cNvPr id="6" name="组合 5">
            <a:extLst>
              <a:ext uri="{FF2B5EF4-FFF2-40B4-BE49-F238E27FC236}">
                <a16:creationId xmlns:a16="http://schemas.microsoft.com/office/drawing/2014/main" id="{1AC341C1-AEDF-46E1-B559-A47F66ACEE3B}"/>
              </a:ext>
            </a:extLst>
          </p:cNvPr>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7" name="矩形 6">
              <a:extLst>
                <a:ext uri="{FF2B5EF4-FFF2-40B4-BE49-F238E27FC236}">
                  <a16:creationId xmlns:a16="http://schemas.microsoft.com/office/drawing/2014/main" id="{9A65937F-40A5-42B8-9595-8618563E4F71}"/>
                </a:ext>
              </a:extLst>
            </p:cNvPr>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Times New Roman" panose="02020603050405020304" pitchFamily="18" charset="0"/>
                <a:cs typeface="Times New Roman" panose="02020603050405020304" pitchFamily="18" charset="0"/>
              </a:endParaRPr>
            </a:p>
          </p:txBody>
        </p:sp>
        <p:sp>
          <p:nvSpPr>
            <p:cNvPr id="9" name="TextBox 5">
              <a:extLst>
                <a:ext uri="{FF2B5EF4-FFF2-40B4-BE49-F238E27FC236}">
                  <a16:creationId xmlns:a16="http://schemas.microsoft.com/office/drawing/2014/main" id="{FDD3A984-5AB1-4AAF-A16B-9FADDE459BCE}"/>
                </a:ext>
              </a:extLst>
            </p:cNvPr>
            <p:cNvSpPr txBox="1"/>
            <p:nvPr/>
          </p:nvSpPr>
          <p:spPr>
            <a:xfrm>
              <a:off x="-16824" y="1296057"/>
              <a:ext cx="385042" cy="523220"/>
            </a:xfrm>
            <a:prstGeom prst="rect">
              <a:avLst/>
            </a:prstGeom>
            <a:noFill/>
          </p:spPr>
          <p:txBody>
            <a:bodyPr wrap="none">
              <a:spAutoFit/>
            </a:bodyPr>
            <a:lstStyle/>
            <a:p>
              <a:pPr>
                <a:defRPr/>
              </a:pPr>
              <a:r>
                <a:rPr lang="en-US" altLang="zh-CN" sz="2800" dirty="0">
                  <a:solidFill>
                    <a:schemeClr val="bg1"/>
                  </a:solidFill>
                  <a:cs typeface="Arial" panose="020B0604020202020204" pitchFamily="34" charset="0"/>
                </a:rPr>
                <a:t>3</a:t>
              </a:r>
              <a:endParaRPr lang="zh-CN" altLang="en-US" sz="2800" dirty="0">
                <a:solidFill>
                  <a:schemeClr val="bg1"/>
                </a:solidFill>
                <a:cs typeface="Arial" panose="020B0604020202020204" pitchFamily="34" charset="0"/>
              </a:endParaRPr>
            </a:p>
          </p:txBody>
        </p:sp>
      </p:grpSp>
      <p:sp>
        <p:nvSpPr>
          <p:cNvPr id="10" name="TextBox 6">
            <a:extLst>
              <a:ext uri="{FF2B5EF4-FFF2-40B4-BE49-F238E27FC236}">
                <a16:creationId xmlns:a16="http://schemas.microsoft.com/office/drawing/2014/main" id="{B566EEB9-0F22-48F7-B447-7D9667388CE3}"/>
              </a:ext>
            </a:extLst>
          </p:cNvPr>
          <p:cNvSpPr txBox="1"/>
          <p:nvPr/>
        </p:nvSpPr>
        <p:spPr>
          <a:xfrm>
            <a:off x="427038" y="1493838"/>
            <a:ext cx="4703762" cy="400050"/>
          </a:xfrm>
          <a:prstGeom prst="rect">
            <a:avLst/>
          </a:prstGeom>
          <a:noFill/>
        </p:spPr>
        <p:txBody>
          <a:bodyPr>
            <a:spAutoFit/>
          </a:bodyPr>
          <a:lstStyle/>
          <a:p>
            <a:pPr>
              <a:defRPr/>
            </a:pPr>
            <a:r>
              <a:rPr lang="zh-CN" altLang="en-US" sz="2000" b="1" dirty="0">
                <a:solidFill>
                  <a:schemeClr val="tx1">
                    <a:lumMod val="50000"/>
                    <a:lumOff val="50000"/>
                  </a:schemeClr>
                </a:solidFill>
                <a:latin typeface="Times New Roman" panose="02020603050405020304" pitchFamily="18" charset="0"/>
                <a:ea typeface="微软雅黑" pitchFamily="34" charset="-122"/>
                <a:cs typeface="Times New Roman" panose="02020603050405020304" pitchFamily="18" charset="0"/>
              </a:rPr>
              <a:t>创建索引</a:t>
            </a:r>
            <a:endParaRPr lang="zh-CN" altLang="en-US" dirty="0">
              <a:latin typeface="Times New Roman" panose="02020603050405020304" pitchFamily="18" charset="0"/>
              <a:cs typeface="Times New Roman" panose="02020603050405020304" pitchFamily="18" charset="0"/>
            </a:endParaRPr>
          </a:p>
        </p:txBody>
      </p:sp>
      <p:sp>
        <p:nvSpPr>
          <p:cNvPr id="13" name="矩形 2">
            <a:extLst>
              <a:ext uri="{FF2B5EF4-FFF2-40B4-BE49-F238E27FC236}">
                <a16:creationId xmlns:a16="http://schemas.microsoft.com/office/drawing/2014/main" id="{1467C417-D707-47A0-A4D8-5DA4982FD220}"/>
              </a:ext>
            </a:extLst>
          </p:cNvPr>
          <p:cNvSpPr>
            <a:spLocks noChangeArrowheads="1"/>
          </p:cNvSpPr>
          <p:nvPr/>
        </p:nvSpPr>
        <p:spPr bwMode="auto">
          <a:xfrm>
            <a:off x="930483" y="2413737"/>
            <a:ext cx="807834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228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b="1" dirty="0">
                <a:solidFill>
                  <a:srgbClr val="FF0000"/>
                </a:solidFill>
                <a:latin typeface="Courier New" panose="02070309020205020404" pitchFamily="49" charset="0"/>
              </a:rPr>
              <a:t>ALTER TABLE </a:t>
            </a:r>
            <a:r>
              <a:rPr lang="en-US" altLang="zh-CN" sz="1200" dirty="0">
                <a:latin typeface="Courier New" panose="02070309020205020404" pitchFamily="49" charset="0"/>
              </a:rPr>
              <a:t>book2 </a:t>
            </a:r>
            <a:r>
              <a:rPr lang="en-US" altLang="zh-CN" sz="1200" b="1" dirty="0">
                <a:solidFill>
                  <a:srgbClr val="FF0000"/>
                </a:solidFill>
                <a:latin typeface="Courier New" panose="02070309020205020404" pitchFamily="49" charset="0"/>
              </a:rPr>
              <a:t>ADD INDEX </a:t>
            </a:r>
            <a:r>
              <a:rPr lang="en-US" altLang="zh-CN" sz="1200" dirty="0" err="1">
                <a:latin typeface="Courier New" panose="02070309020205020404" pitchFamily="49" charset="0"/>
              </a:rPr>
              <a:t>index_id</a:t>
            </a:r>
            <a:r>
              <a:rPr lang="en-US" altLang="zh-CN" sz="1200" dirty="0">
                <a:latin typeface="Courier New" panose="02070309020205020404" pitchFamily="49" charset="0"/>
              </a:rPr>
              <a:t>(</a:t>
            </a:r>
            <a:r>
              <a:rPr lang="en-US" altLang="zh-CN" sz="1200" dirty="0" err="1">
                <a:latin typeface="Courier New" panose="02070309020205020404" pitchFamily="49" charset="0"/>
              </a:rPr>
              <a:t>bookid</a:t>
            </a:r>
            <a:r>
              <a:rPr lang="en-US" altLang="zh-CN" sz="1200" dirty="0">
                <a:latin typeface="Courier New" panose="02070309020205020404" pitchFamily="49" charset="0"/>
              </a:rPr>
              <a:t>);			</a:t>
            </a:r>
            <a:r>
              <a:rPr lang="en-US" altLang="zh-CN" sz="1200" b="1" dirty="0">
                <a:solidFill>
                  <a:srgbClr val="0070C0"/>
                </a:solidFill>
                <a:latin typeface="Courier New" panose="02070309020205020404" pitchFamily="49" charset="0"/>
              </a:rPr>
              <a:t>#</a:t>
            </a:r>
            <a:r>
              <a:rPr lang="zh-CN" altLang="en-US" sz="1200" b="1" dirty="0">
                <a:solidFill>
                  <a:srgbClr val="0070C0"/>
                </a:solidFill>
                <a:latin typeface="Courier New" panose="02070309020205020404" pitchFamily="49" charset="0"/>
              </a:rPr>
              <a:t>创建普通索引</a:t>
            </a:r>
          </a:p>
          <a:p>
            <a:pPr>
              <a:lnSpc>
                <a:spcPct val="150000"/>
              </a:lnSpc>
            </a:pPr>
            <a:r>
              <a:rPr lang="en-US" altLang="zh-CN" sz="1200" b="1" dirty="0">
                <a:solidFill>
                  <a:srgbClr val="FF0000"/>
                </a:solidFill>
                <a:latin typeface="Courier New" panose="02070309020205020404" pitchFamily="49" charset="0"/>
              </a:rPr>
              <a:t>ALTER TABLE </a:t>
            </a:r>
            <a:r>
              <a:rPr lang="en-US" altLang="zh-CN" sz="1200" dirty="0">
                <a:latin typeface="Courier New" panose="02070309020205020404" pitchFamily="49" charset="0"/>
              </a:rPr>
              <a:t>book2 </a:t>
            </a:r>
            <a:r>
              <a:rPr lang="en-US" altLang="zh-CN" sz="1200" b="1" dirty="0">
                <a:solidFill>
                  <a:srgbClr val="FF0000"/>
                </a:solidFill>
                <a:latin typeface="Courier New" panose="02070309020205020404" pitchFamily="49" charset="0"/>
              </a:rPr>
              <a:t>ADD INDEX </a:t>
            </a:r>
            <a:r>
              <a:rPr lang="en-US" altLang="zh-CN" sz="1200" dirty="0" err="1">
                <a:latin typeface="Courier New" panose="02070309020205020404" pitchFamily="49" charset="0"/>
              </a:rPr>
              <a:t>singleidx</a:t>
            </a:r>
            <a:r>
              <a:rPr lang="en-US" altLang="zh-CN" sz="1200" dirty="0">
                <a:latin typeface="Courier New" panose="02070309020205020404" pitchFamily="49" charset="0"/>
              </a:rPr>
              <a:t>(comment(50));                </a:t>
            </a:r>
            <a:r>
              <a:rPr lang="en-US" altLang="zh-CN" sz="1200" b="1" dirty="0">
                <a:solidFill>
                  <a:srgbClr val="0070C0"/>
                </a:solidFill>
                <a:latin typeface="Courier New" panose="02070309020205020404" pitchFamily="49" charset="0"/>
              </a:rPr>
              <a:t>#</a:t>
            </a:r>
            <a:r>
              <a:rPr lang="zh-CN" altLang="en-US" sz="1200" b="1" dirty="0">
                <a:solidFill>
                  <a:srgbClr val="0070C0"/>
                </a:solidFill>
                <a:latin typeface="Courier New" panose="02070309020205020404" pitchFamily="49" charset="0"/>
              </a:rPr>
              <a:t>创建单列索引</a:t>
            </a:r>
          </a:p>
          <a:p>
            <a:pPr>
              <a:lnSpc>
                <a:spcPct val="150000"/>
              </a:lnSpc>
            </a:pPr>
            <a:r>
              <a:rPr lang="en-US" altLang="zh-CN" sz="1200" b="1" dirty="0">
                <a:solidFill>
                  <a:srgbClr val="FF0000"/>
                </a:solidFill>
                <a:latin typeface="Courier New" panose="02070309020205020404" pitchFamily="49" charset="0"/>
              </a:rPr>
              <a:t>ALTER TABLE </a:t>
            </a:r>
            <a:r>
              <a:rPr lang="en-US" altLang="zh-CN" sz="1200" dirty="0">
                <a:latin typeface="Courier New" panose="02070309020205020404" pitchFamily="49" charset="0"/>
              </a:rPr>
              <a:t>book2 </a:t>
            </a:r>
            <a:r>
              <a:rPr lang="en-US" altLang="zh-CN" sz="1200" b="1" dirty="0">
                <a:solidFill>
                  <a:srgbClr val="FF0000"/>
                </a:solidFill>
                <a:latin typeface="Courier New" panose="02070309020205020404" pitchFamily="49" charset="0"/>
              </a:rPr>
              <a:t>ADD INDEX </a:t>
            </a:r>
            <a:r>
              <a:rPr lang="en-US" altLang="zh-CN" sz="1200" dirty="0" err="1">
                <a:latin typeface="Courier New" panose="02070309020205020404" pitchFamily="49" charset="0"/>
              </a:rPr>
              <a:t>mulitidx</a:t>
            </a:r>
            <a:r>
              <a:rPr lang="en-US" altLang="zh-CN" sz="1200" dirty="0">
                <a:latin typeface="Courier New" panose="02070309020205020404" pitchFamily="49" charset="0"/>
              </a:rPr>
              <a:t>(</a:t>
            </a:r>
            <a:r>
              <a:rPr lang="en-US" altLang="zh-CN" sz="1200" dirty="0" err="1">
                <a:latin typeface="Courier New" panose="02070309020205020404" pitchFamily="49" charset="0"/>
              </a:rPr>
              <a:t>bookname</a:t>
            </a:r>
            <a:r>
              <a:rPr lang="en-US" altLang="zh-CN" sz="1200" dirty="0">
                <a:latin typeface="Courier New" panose="02070309020205020404" pitchFamily="49" charset="0"/>
              </a:rPr>
              <a:t>(20),authors));    </a:t>
            </a:r>
            <a:r>
              <a:rPr lang="en-US" altLang="zh-CN" sz="1200" b="1" dirty="0">
                <a:solidFill>
                  <a:srgbClr val="0070C0"/>
                </a:solidFill>
                <a:latin typeface="Courier New" panose="02070309020205020404" pitchFamily="49" charset="0"/>
              </a:rPr>
              <a:t>#</a:t>
            </a:r>
            <a:r>
              <a:rPr lang="zh-CN" altLang="en-US" sz="1200" b="1" dirty="0">
                <a:solidFill>
                  <a:srgbClr val="0070C0"/>
                </a:solidFill>
                <a:latin typeface="Courier New" panose="02070309020205020404" pitchFamily="49" charset="0"/>
              </a:rPr>
              <a:t>创建多列索引</a:t>
            </a:r>
          </a:p>
          <a:p>
            <a:pPr>
              <a:lnSpc>
                <a:spcPct val="150000"/>
              </a:lnSpc>
            </a:pPr>
            <a:r>
              <a:rPr lang="en-US" altLang="zh-CN" sz="1200" b="1" dirty="0">
                <a:solidFill>
                  <a:srgbClr val="FF0000"/>
                </a:solidFill>
                <a:latin typeface="Courier New" panose="02070309020205020404" pitchFamily="49" charset="0"/>
              </a:rPr>
              <a:t>SHOW INDEX FROM </a:t>
            </a:r>
            <a:r>
              <a:rPr lang="en-US" altLang="zh-CN" sz="1200" dirty="0">
                <a:latin typeface="Courier New" panose="02070309020205020404" pitchFamily="49" charset="0"/>
              </a:rPr>
              <a:t>book2;				(20	</a:t>
            </a:r>
            <a:r>
              <a:rPr lang="en-US" altLang="zh-CN" sz="1200" b="1" dirty="0">
                <a:solidFill>
                  <a:srgbClr val="0070C0"/>
                </a:solidFill>
                <a:latin typeface="Courier New" panose="02070309020205020404" pitchFamily="49" charset="0"/>
              </a:rPr>
              <a:t>#</a:t>
            </a:r>
            <a:r>
              <a:rPr lang="zh-CN" altLang="en-US" sz="1200" b="1" dirty="0">
                <a:solidFill>
                  <a:srgbClr val="0070C0"/>
                </a:solidFill>
                <a:latin typeface="Courier New" panose="02070309020205020404" pitchFamily="49" charset="0"/>
              </a:rPr>
              <a:t>查看</a:t>
            </a:r>
            <a:r>
              <a:rPr lang="en-US" altLang="zh-CN" sz="1200" b="1" dirty="0">
                <a:solidFill>
                  <a:srgbClr val="0070C0"/>
                </a:solidFill>
                <a:latin typeface="Courier New" panose="02070309020205020404" pitchFamily="49" charset="0"/>
              </a:rPr>
              <a:t>book2</a:t>
            </a:r>
            <a:r>
              <a:rPr lang="zh-CN" altLang="en-US" sz="1200" b="1" dirty="0">
                <a:solidFill>
                  <a:srgbClr val="0070C0"/>
                </a:solidFill>
                <a:latin typeface="Courier New" panose="02070309020205020404" pitchFamily="49" charset="0"/>
              </a:rPr>
              <a:t>表中索引</a:t>
            </a:r>
            <a:endParaRPr lang="en-US" altLang="zh-CN" sz="1200" dirty="0">
              <a:latin typeface="Courier New" panose="02070309020205020404" pitchFamily="49" charset="0"/>
            </a:endParaRPr>
          </a:p>
        </p:txBody>
      </p:sp>
      <p:sp>
        <p:nvSpPr>
          <p:cNvPr id="18" name="TextBox 9">
            <a:extLst>
              <a:ext uri="{FF2B5EF4-FFF2-40B4-BE49-F238E27FC236}">
                <a16:creationId xmlns:a16="http://schemas.microsoft.com/office/drawing/2014/main" id="{3B9C48AA-4613-49AD-A503-E19930188F99}"/>
              </a:ext>
            </a:extLst>
          </p:cNvPr>
          <p:cNvSpPr txBox="1"/>
          <p:nvPr/>
        </p:nvSpPr>
        <p:spPr>
          <a:xfrm>
            <a:off x="411493" y="1890431"/>
            <a:ext cx="8305469" cy="400110"/>
          </a:xfrm>
          <a:prstGeom prst="rect">
            <a:avLst/>
          </a:prstGeom>
          <a:noFill/>
        </p:spPr>
        <p:txBody>
          <a:bodyPr wrap="square">
            <a:spAutoFit/>
          </a:bodyPr>
          <a:lstStyle/>
          <a:p>
            <a:pPr>
              <a:defRPr/>
            </a:pPr>
            <a:r>
              <a:rPr lang="zh-CN" altLang="en-US" sz="2000" b="1" dirty="0">
                <a:solidFill>
                  <a:srgbClr val="0070C0"/>
                </a:solidFill>
                <a:latin typeface="微软雅黑" pitchFamily="34" charset="-122"/>
                <a:ea typeface="微软雅黑" pitchFamily="34" charset="-122"/>
              </a:rPr>
              <a:t>示例</a:t>
            </a:r>
            <a:r>
              <a:rPr lang="en-US" altLang="zh-CN" sz="2000" b="1" dirty="0">
                <a:solidFill>
                  <a:srgbClr val="0070C0"/>
                </a:solidFill>
                <a:latin typeface="微软雅黑" pitchFamily="34" charset="-122"/>
                <a:ea typeface="微软雅黑" pitchFamily="34" charset="-122"/>
              </a:rPr>
              <a:t>11</a:t>
            </a:r>
            <a:r>
              <a:rPr lang="zh-CN" altLang="en-US" sz="2000" b="1" dirty="0">
                <a:solidFill>
                  <a:srgbClr val="0070C0"/>
                </a:solidFill>
                <a:latin typeface="微软雅黑" pitchFamily="34" charset="-122"/>
                <a:ea typeface="微软雅黑" pitchFamily="34" charset="-122"/>
              </a:rPr>
              <a:t>：使用</a:t>
            </a:r>
            <a:r>
              <a:rPr lang="en-US" altLang="zh-CN" sz="2000" b="1" dirty="0">
                <a:solidFill>
                  <a:srgbClr val="0070C0"/>
                </a:solidFill>
                <a:latin typeface="微软雅黑" pitchFamily="34" charset="-122"/>
                <a:ea typeface="微软雅黑" pitchFamily="34" charset="-122"/>
              </a:rPr>
              <a:t>ALTER TABLE</a:t>
            </a:r>
            <a:r>
              <a:rPr lang="zh-CN" altLang="en-US" sz="2000" b="1" dirty="0">
                <a:solidFill>
                  <a:srgbClr val="0070C0"/>
                </a:solidFill>
                <a:latin typeface="微软雅黑" pitchFamily="34" charset="-122"/>
                <a:ea typeface="微软雅黑" pitchFamily="34" charset="-122"/>
              </a:rPr>
              <a:t>语句在</a:t>
            </a:r>
            <a:r>
              <a:rPr lang="en-US" altLang="zh-CN" sz="2000" b="1" dirty="0">
                <a:solidFill>
                  <a:srgbClr val="0070C0"/>
                </a:solidFill>
                <a:latin typeface="微软雅黑" pitchFamily="34" charset="-122"/>
                <a:ea typeface="微软雅黑" pitchFamily="34" charset="-122"/>
              </a:rPr>
              <a:t>book2</a:t>
            </a:r>
            <a:r>
              <a:rPr lang="zh-CN" altLang="en-US" sz="2000" b="1" dirty="0">
                <a:solidFill>
                  <a:srgbClr val="0070C0"/>
                </a:solidFill>
                <a:latin typeface="微软雅黑" pitchFamily="34" charset="-122"/>
                <a:ea typeface="微软雅黑" pitchFamily="34" charset="-122"/>
              </a:rPr>
              <a:t>表上创建索引。</a:t>
            </a:r>
          </a:p>
        </p:txBody>
      </p:sp>
      <p:grpSp>
        <p:nvGrpSpPr>
          <p:cNvPr id="19" name="组合 10">
            <a:extLst>
              <a:ext uri="{FF2B5EF4-FFF2-40B4-BE49-F238E27FC236}">
                <a16:creationId xmlns:a16="http://schemas.microsoft.com/office/drawing/2014/main" id="{D665BFEA-4A59-4697-91A0-C4006A1FDE6C}"/>
              </a:ext>
            </a:extLst>
          </p:cNvPr>
          <p:cNvGrpSpPr>
            <a:grpSpLocks/>
          </p:cNvGrpSpPr>
          <p:nvPr/>
        </p:nvGrpSpPr>
        <p:grpSpPr bwMode="auto">
          <a:xfrm>
            <a:off x="438913" y="2917793"/>
            <a:ext cx="655638" cy="657225"/>
            <a:chOff x="765530" y="3286093"/>
            <a:chExt cx="656530" cy="657462"/>
          </a:xfrm>
        </p:grpSpPr>
        <p:sp>
          <p:nvSpPr>
            <p:cNvPr id="20" name="等腰三角形 11">
              <a:extLst>
                <a:ext uri="{FF2B5EF4-FFF2-40B4-BE49-F238E27FC236}">
                  <a16:creationId xmlns:a16="http://schemas.microsoft.com/office/drawing/2014/main" id="{B1731B2F-FDBB-4BB3-9185-3A285F833D3A}"/>
                </a:ext>
              </a:extLst>
            </p:cNvPr>
            <p:cNvSpPr>
              <a:spLocks noChangeArrowheads="1"/>
            </p:cNvSpPr>
            <p:nvPr/>
          </p:nvSpPr>
          <p:spPr bwMode="auto">
            <a:xfrm rot="5400000">
              <a:off x="688864" y="3362759"/>
              <a:ext cx="657462" cy="504130"/>
            </a:xfrm>
            <a:prstGeom prst="triangle">
              <a:avLst>
                <a:gd name="adj" fmla="val 50000"/>
              </a:avLst>
            </a:prstGeom>
            <a:solidFill>
              <a:srgbClr val="0D74C9"/>
            </a:solidFill>
            <a:ln w="28575" algn="ctr">
              <a:solidFill>
                <a:schemeClr val="bg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1" name="等腰三角形 12">
              <a:extLst>
                <a:ext uri="{FF2B5EF4-FFF2-40B4-BE49-F238E27FC236}">
                  <a16:creationId xmlns:a16="http://schemas.microsoft.com/office/drawing/2014/main" id="{2613C811-DAE4-4DEA-AD18-F1738F751D2F}"/>
                </a:ext>
              </a:extLst>
            </p:cNvPr>
            <p:cNvSpPr>
              <a:spLocks noChangeArrowheads="1"/>
            </p:cNvSpPr>
            <p:nvPr/>
          </p:nvSpPr>
          <p:spPr bwMode="auto">
            <a:xfrm rot="5400000">
              <a:off x="841264" y="3362759"/>
              <a:ext cx="657462" cy="504130"/>
            </a:xfrm>
            <a:prstGeom prst="triangle">
              <a:avLst>
                <a:gd name="adj" fmla="val 50000"/>
              </a:avLst>
            </a:prstGeom>
            <a:solidFill>
              <a:srgbClr val="0D74C9"/>
            </a:solidFill>
            <a:ln w="28575" algn="ctr">
              <a:solidFill>
                <a:schemeClr val="bg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pic>
        <p:nvPicPr>
          <p:cNvPr id="2437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866" y="3959501"/>
            <a:ext cx="8582032" cy="80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32196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221F27D5-F02A-4B86-9CEC-C38D806F0968}"/>
              </a:ext>
            </a:extLst>
          </p:cNvPr>
          <p:cNvSpPr>
            <a:spLocks noGrp="1"/>
          </p:cNvSpPr>
          <p:nvPr>
            <p:ph type="title"/>
          </p:nvPr>
        </p:nvSpPr>
        <p:spPr bwMode="auto">
          <a:xfrm>
            <a:off x="1657350" y="153988"/>
            <a:ext cx="4716463" cy="776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zh-CN" altLang="en-US" b="1"/>
              <a:t>知识架构</a:t>
            </a:r>
            <a:endParaRPr lang="zh-CN" altLang="en-US"/>
          </a:p>
        </p:txBody>
      </p:sp>
      <p:sp>
        <p:nvSpPr>
          <p:cNvPr id="3" name="AutoShape 208">
            <a:extLst>
              <a:ext uri="{FF2B5EF4-FFF2-40B4-BE49-F238E27FC236}">
                <a16:creationId xmlns:a16="http://schemas.microsoft.com/office/drawing/2014/main" id="{D0B2B4B6-CF98-4A08-A984-F7DDC2761A37}"/>
              </a:ext>
            </a:extLst>
          </p:cNvPr>
          <p:cNvSpPr>
            <a:spLocks noChangeArrowheads="1"/>
          </p:cNvSpPr>
          <p:nvPr/>
        </p:nvSpPr>
        <p:spPr bwMode="auto">
          <a:xfrm>
            <a:off x="2670175" y="1452563"/>
            <a:ext cx="5976938" cy="850900"/>
          </a:xfrm>
          <a:prstGeom prst="roundRect">
            <a:avLst>
              <a:gd name="adj" fmla="val 17352"/>
            </a:avLst>
          </a:prstGeom>
          <a:solidFill>
            <a:srgbClr val="FFFFFF"/>
          </a:solidFill>
          <a:ln w="19050" algn="ctr">
            <a:solidFill>
              <a:srgbClr val="FFFFFF">
                <a:lumMod val="95000"/>
              </a:srgb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4" name="TextBox 154">
            <a:extLst>
              <a:ext uri="{FF2B5EF4-FFF2-40B4-BE49-F238E27FC236}">
                <a16:creationId xmlns:a16="http://schemas.microsoft.com/office/drawing/2014/main" id="{D92884B8-D693-4383-A593-CDC73FDF1045}"/>
              </a:ext>
            </a:extLst>
          </p:cNvPr>
          <p:cNvSpPr txBox="1">
            <a:spLocks noChangeArrowheads="1"/>
          </p:cNvSpPr>
          <p:nvPr/>
        </p:nvSpPr>
        <p:spPr bwMode="auto">
          <a:xfrm>
            <a:off x="3192463" y="1635125"/>
            <a:ext cx="5432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fontAlgn="auto">
              <a:spcBef>
                <a:spcPts val="0"/>
              </a:spcBef>
              <a:spcAft>
                <a:spcPts val="0"/>
              </a:spcAft>
              <a:defRPr/>
            </a:pPr>
            <a:r>
              <a:rPr lang="en-US" altLang="zh-CN" sz="2800" b="1" kern="0" dirty="0">
                <a:solidFill>
                  <a:srgbClr val="1369B2"/>
                </a:solidFill>
              </a:rPr>
              <a:t>3.1 </a:t>
            </a:r>
            <a:r>
              <a:rPr lang="zh-CN" altLang="en-US" sz="2800" b="1" kern="0" dirty="0">
                <a:solidFill>
                  <a:srgbClr val="1369B2"/>
                </a:solidFill>
              </a:rPr>
              <a:t>表的约束</a:t>
            </a:r>
            <a:endParaRPr lang="zh-CN" altLang="en-US" sz="2800" b="1" kern="0" dirty="0">
              <a:solidFill>
                <a:srgbClr val="1369B2"/>
              </a:solidFill>
              <a:latin typeface="微软雅黑" pitchFamily="34" charset="-122"/>
              <a:ea typeface="微软雅黑" pitchFamily="34" charset="-122"/>
            </a:endParaRPr>
          </a:p>
        </p:txBody>
      </p:sp>
      <p:sp>
        <p:nvSpPr>
          <p:cNvPr id="5" name="AutoShape 132">
            <a:extLst>
              <a:ext uri="{FF2B5EF4-FFF2-40B4-BE49-F238E27FC236}">
                <a16:creationId xmlns:a16="http://schemas.microsoft.com/office/drawing/2014/main" id="{11105DED-659C-44FF-9931-CD39A5A45FBE}"/>
              </a:ext>
            </a:extLst>
          </p:cNvPr>
          <p:cNvSpPr>
            <a:spLocks noChangeArrowheads="1"/>
          </p:cNvSpPr>
          <p:nvPr/>
        </p:nvSpPr>
        <p:spPr bwMode="auto">
          <a:xfrm>
            <a:off x="392113" y="1161474"/>
            <a:ext cx="2016125" cy="5178435"/>
          </a:xfrm>
          <a:prstGeom prst="upArrow">
            <a:avLst>
              <a:gd name="adj1" fmla="val 66296"/>
              <a:gd name="adj2" fmla="val 58426"/>
            </a:avLst>
          </a:prstGeom>
          <a:gradFill flip="none" rotWithShape="1">
            <a:gsLst>
              <a:gs pos="0">
                <a:srgbClr val="CFDEF3">
                  <a:lumMod val="90000"/>
                </a:srgbClr>
              </a:gs>
              <a:gs pos="100000">
                <a:srgbClr val="764718">
                  <a:alpha val="0"/>
                </a:srgbClr>
              </a:gs>
            </a:gsLst>
            <a:path path="circle">
              <a:fillToRect l="100000" b="100000"/>
            </a:path>
            <a:tileRect t="-100000" r="-100000"/>
          </a:gradFill>
          <a:ln>
            <a:noFill/>
          </a:ln>
        </p:spPr>
        <p:txBody>
          <a:bodyPr wrap="none" anchor="ctr"/>
          <a:lstStyle/>
          <a:p>
            <a:pPr fontAlgn="auto" latinLnBrk="1">
              <a:spcBef>
                <a:spcPts val="0"/>
              </a:spcBef>
              <a:spcAft>
                <a:spcPts val="0"/>
              </a:spcAft>
              <a:defRPr/>
            </a:pPr>
            <a:endParaRPr kumimoji="1" lang="ko-KR" altLang="en-US" sz="1000"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pic>
        <p:nvPicPr>
          <p:cNvPr id="8200" name="Picture 3">
            <a:hlinkClick r:id="rId2" action="ppaction://hlinksldjump"/>
            <a:extLst>
              <a:ext uri="{FF2B5EF4-FFF2-40B4-BE49-F238E27FC236}">
                <a16:creationId xmlns:a16="http://schemas.microsoft.com/office/drawing/2014/main" id="{CC1A7E0C-AB2F-4696-A61C-567A0ED478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963" y="1593850"/>
            <a:ext cx="16224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任意多边形 6">
            <a:extLst>
              <a:ext uri="{FF2B5EF4-FFF2-40B4-BE49-F238E27FC236}">
                <a16:creationId xmlns:a16="http://schemas.microsoft.com/office/drawing/2014/main" id="{4BFACA22-8D97-4788-96EC-4ECFDA33640D}"/>
              </a:ext>
            </a:extLst>
          </p:cNvPr>
          <p:cNvSpPr/>
          <p:nvPr/>
        </p:nvSpPr>
        <p:spPr>
          <a:xfrm>
            <a:off x="2759075" y="2492375"/>
            <a:ext cx="5400675" cy="541338"/>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eaLnBrk="1" fontAlgn="auto" hangingPunct="1">
              <a:lnSpc>
                <a:spcPct val="90000"/>
              </a:lnSpc>
              <a:spcBef>
                <a:spcPts val="0"/>
              </a:spcBef>
              <a:spcAft>
                <a:spcPct val="35000"/>
              </a:spcAft>
              <a:defRPr/>
            </a:pPr>
            <a:endParaRPr lang="zh-CN" altLang="en-US" sz="1200" kern="0">
              <a:solidFill>
                <a:srgbClr val="FFFFFF"/>
              </a:solidFill>
              <a:latin typeface="Arial"/>
              <a:ea typeface="宋体"/>
            </a:endParaRPr>
          </a:p>
        </p:txBody>
      </p:sp>
      <p:sp>
        <p:nvSpPr>
          <p:cNvPr id="8202" name="椭圆 7">
            <a:extLst>
              <a:ext uri="{FF2B5EF4-FFF2-40B4-BE49-F238E27FC236}">
                <a16:creationId xmlns:a16="http://schemas.microsoft.com/office/drawing/2014/main" id="{D40E2B2F-4840-4DF4-8117-187A7048571A}"/>
              </a:ext>
            </a:extLst>
          </p:cNvPr>
          <p:cNvSpPr>
            <a:spLocks noChangeArrowheads="1"/>
          </p:cNvSpPr>
          <p:nvPr/>
        </p:nvSpPr>
        <p:spPr bwMode="auto">
          <a:xfrm>
            <a:off x="1116013" y="2492375"/>
            <a:ext cx="539750" cy="541338"/>
          </a:xfrm>
          <a:prstGeom prst="ellipse">
            <a:avLst/>
          </a:prstGeom>
          <a:solidFill>
            <a:srgbClr val="E9EFF9"/>
          </a:solidFill>
          <a:ln w="25400" algn="ctr">
            <a:solidFill>
              <a:srgbClr val="FFFFFF"/>
            </a:solidFill>
            <a:round/>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t>1</a:t>
            </a:r>
            <a:endParaRPr lang="zh-CN" altLang="en-US" sz="2400" b="1"/>
          </a:p>
        </p:txBody>
      </p:sp>
      <p:sp>
        <p:nvSpPr>
          <p:cNvPr id="9" name="Line 188">
            <a:extLst>
              <a:ext uri="{FF2B5EF4-FFF2-40B4-BE49-F238E27FC236}">
                <a16:creationId xmlns:a16="http://schemas.microsoft.com/office/drawing/2014/main" id="{F6741632-DFFC-4DD8-B152-51443A6F8AC6}"/>
              </a:ext>
            </a:extLst>
          </p:cNvPr>
          <p:cNvSpPr>
            <a:spLocks noChangeShapeType="1"/>
          </p:cNvSpPr>
          <p:nvPr/>
        </p:nvSpPr>
        <p:spPr bwMode="auto">
          <a:xfrm flipH="1">
            <a:off x="1695450" y="2762250"/>
            <a:ext cx="1295400" cy="0"/>
          </a:xfrm>
          <a:prstGeom prst="line">
            <a:avLst/>
          </a:prstGeom>
          <a:noFill/>
          <a:ln w="31750" cap="rnd">
            <a:solidFill>
              <a:srgbClr val="FFFFFF">
                <a:lumMod val="50000"/>
              </a:srgbClr>
            </a:solidFill>
            <a:prstDash val="sysDot"/>
            <a:round/>
            <a:headEnd type="oval" w="med" len="med"/>
            <a:tailEnd/>
          </a:ln>
          <a:extLst>
            <a:ext uri="{909E8E84-426E-40DD-AFC4-6F175D3DCCD1}">
              <a14:hiddenFill xmlns:a14="http://schemas.microsoft.com/office/drawing/2010/main">
                <a:noFill/>
              </a14:hiddenFill>
            </a:ext>
          </a:extLst>
        </p:spPr>
        <p:txBody>
          <a:bodyPr/>
          <a:lstStyle/>
          <a:p>
            <a:pPr fontAlgn="auto" latinLnBrk="1">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204" name="TextBox 218">
            <a:extLst>
              <a:ext uri="{FF2B5EF4-FFF2-40B4-BE49-F238E27FC236}">
                <a16:creationId xmlns:a16="http://schemas.microsoft.com/office/drawing/2014/main" id="{3B443E97-863D-4731-BE57-5ECF9A47DA35}"/>
              </a:ext>
            </a:extLst>
          </p:cNvPr>
          <p:cNvSpPr txBox="1">
            <a:spLocks noChangeArrowheads="1"/>
          </p:cNvSpPr>
          <p:nvPr/>
        </p:nvSpPr>
        <p:spPr bwMode="auto">
          <a:xfrm>
            <a:off x="3063875" y="2608263"/>
            <a:ext cx="50958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solidFill>
                  <a:srgbClr val="000000"/>
                </a:solidFill>
                <a:latin typeface="微软雅黑" panose="020B0503020204020204" pitchFamily="34" charset="-122"/>
                <a:ea typeface="微软雅黑" panose="020B0503020204020204" pitchFamily="34" charset="-122"/>
              </a:rPr>
              <a:t>主键约束</a:t>
            </a:r>
          </a:p>
        </p:txBody>
      </p:sp>
      <p:sp>
        <p:nvSpPr>
          <p:cNvPr id="11" name="任意多边形 10">
            <a:extLst>
              <a:ext uri="{FF2B5EF4-FFF2-40B4-BE49-F238E27FC236}">
                <a16:creationId xmlns:a16="http://schemas.microsoft.com/office/drawing/2014/main" id="{60322B4B-CE9B-4AC2-B7A7-DFC6BAE4AB41}"/>
              </a:ext>
            </a:extLst>
          </p:cNvPr>
          <p:cNvSpPr/>
          <p:nvPr/>
        </p:nvSpPr>
        <p:spPr>
          <a:xfrm>
            <a:off x="2759075" y="3176588"/>
            <a:ext cx="5400675" cy="539750"/>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eaLnBrk="1" fontAlgn="auto" hangingPunct="1">
              <a:lnSpc>
                <a:spcPct val="90000"/>
              </a:lnSpc>
              <a:spcBef>
                <a:spcPts val="0"/>
              </a:spcBef>
              <a:spcAft>
                <a:spcPct val="35000"/>
              </a:spcAft>
              <a:defRPr/>
            </a:pPr>
            <a:endParaRPr lang="zh-CN" altLang="en-US" sz="1200" kern="0">
              <a:solidFill>
                <a:srgbClr val="FFFFFF"/>
              </a:solidFill>
              <a:latin typeface="Arial"/>
              <a:ea typeface="宋体"/>
            </a:endParaRPr>
          </a:p>
        </p:txBody>
      </p:sp>
      <p:sp>
        <p:nvSpPr>
          <p:cNvPr id="8206" name="椭圆 11">
            <a:extLst>
              <a:ext uri="{FF2B5EF4-FFF2-40B4-BE49-F238E27FC236}">
                <a16:creationId xmlns:a16="http://schemas.microsoft.com/office/drawing/2014/main" id="{F644A901-FCB0-48A1-A292-C012A06B58E3}"/>
              </a:ext>
            </a:extLst>
          </p:cNvPr>
          <p:cNvSpPr>
            <a:spLocks noChangeArrowheads="1"/>
          </p:cNvSpPr>
          <p:nvPr/>
        </p:nvSpPr>
        <p:spPr bwMode="auto">
          <a:xfrm>
            <a:off x="1116013" y="3176588"/>
            <a:ext cx="539750" cy="539750"/>
          </a:xfrm>
          <a:prstGeom prst="ellipse">
            <a:avLst/>
          </a:prstGeom>
          <a:solidFill>
            <a:srgbClr val="E9EFF9"/>
          </a:solidFill>
          <a:ln w="25400" algn="ctr">
            <a:solidFill>
              <a:srgbClr val="FFFFFF"/>
            </a:solidFill>
            <a:round/>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t>2</a:t>
            </a:r>
            <a:endParaRPr lang="zh-CN" altLang="en-US" sz="2400" b="1"/>
          </a:p>
        </p:txBody>
      </p:sp>
      <p:sp>
        <p:nvSpPr>
          <p:cNvPr id="13" name="Line 188">
            <a:extLst>
              <a:ext uri="{FF2B5EF4-FFF2-40B4-BE49-F238E27FC236}">
                <a16:creationId xmlns:a16="http://schemas.microsoft.com/office/drawing/2014/main" id="{B1CD7A9F-16F0-4427-878D-75ED074D91EA}"/>
              </a:ext>
            </a:extLst>
          </p:cNvPr>
          <p:cNvSpPr>
            <a:spLocks noChangeShapeType="1"/>
          </p:cNvSpPr>
          <p:nvPr/>
        </p:nvSpPr>
        <p:spPr bwMode="auto">
          <a:xfrm flipH="1">
            <a:off x="1695450" y="3446463"/>
            <a:ext cx="1295400" cy="0"/>
          </a:xfrm>
          <a:prstGeom prst="line">
            <a:avLst/>
          </a:prstGeom>
          <a:noFill/>
          <a:ln w="31750" cap="rnd">
            <a:solidFill>
              <a:srgbClr val="FFFFFF">
                <a:lumMod val="50000"/>
              </a:srgbClr>
            </a:solidFill>
            <a:prstDash val="sysDot"/>
            <a:round/>
            <a:headEnd type="oval" w="med" len="med"/>
            <a:tailEnd/>
          </a:ln>
          <a:extLst>
            <a:ext uri="{909E8E84-426E-40DD-AFC4-6F175D3DCCD1}">
              <a14:hiddenFill xmlns:a14="http://schemas.microsoft.com/office/drawing/2010/main">
                <a:noFill/>
              </a14:hiddenFill>
            </a:ext>
          </a:extLst>
        </p:spPr>
        <p:txBody>
          <a:bodyPr/>
          <a:lstStyle/>
          <a:p>
            <a:pPr fontAlgn="auto" latinLnBrk="1">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208" name="TextBox 218">
            <a:extLst>
              <a:ext uri="{FF2B5EF4-FFF2-40B4-BE49-F238E27FC236}">
                <a16:creationId xmlns:a16="http://schemas.microsoft.com/office/drawing/2014/main" id="{C39A5A64-1B37-43C6-8C0C-BF7E583B2F52}"/>
              </a:ext>
            </a:extLst>
          </p:cNvPr>
          <p:cNvSpPr txBox="1">
            <a:spLocks noChangeArrowheads="1"/>
          </p:cNvSpPr>
          <p:nvPr/>
        </p:nvSpPr>
        <p:spPr bwMode="auto">
          <a:xfrm>
            <a:off x="3063875" y="3292475"/>
            <a:ext cx="5095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000000"/>
                </a:solidFill>
                <a:latin typeface="微软雅黑" panose="020B0503020204020204" pitchFamily="34" charset="-122"/>
                <a:ea typeface="微软雅黑" panose="020B0503020204020204" pitchFamily="34" charset="-122"/>
              </a:rPr>
              <a:t>非空约束</a:t>
            </a:r>
          </a:p>
        </p:txBody>
      </p:sp>
      <p:sp>
        <p:nvSpPr>
          <p:cNvPr id="15" name="任意多边形 14">
            <a:extLst>
              <a:ext uri="{FF2B5EF4-FFF2-40B4-BE49-F238E27FC236}">
                <a16:creationId xmlns:a16="http://schemas.microsoft.com/office/drawing/2014/main" id="{A183479D-D3F7-42BE-80F9-A3DE2EA26804}"/>
              </a:ext>
            </a:extLst>
          </p:cNvPr>
          <p:cNvSpPr/>
          <p:nvPr/>
        </p:nvSpPr>
        <p:spPr>
          <a:xfrm>
            <a:off x="2771775" y="3860800"/>
            <a:ext cx="5400675" cy="539750"/>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eaLnBrk="1" fontAlgn="auto" hangingPunct="1">
              <a:lnSpc>
                <a:spcPct val="90000"/>
              </a:lnSpc>
              <a:spcBef>
                <a:spcPts val="0"/>
              </a:spcBef>
              <a:spcAft>
                <a:spcPct val="35000"/>
              </a:spcAft>
              <a:defRPr/>
            </a:pPr>
            <a:endParaRPr lang="zh-CN" altLang="en-US" sz="1200" kern="0">
              <a:solidFill>
                <a:srgbClr val="FFFFFF"/>
              </a:solidFill>
              <a:latin typeface="Arial"/>
              <a:ea typeface="宋体"/>
            </a:endParaRPr>
          </a:p>
        </p:txBody>
      </p:sp>
      <p:sp>
        <p:nvSpPr>
          <p:cNvPr id="8210" name="椭圆 15">
            <a:extLst>
              <a:ext uri="{FF2B5EF4-FFF2-40B4-BE49-F238E27FC236}">
                <a16:creationId xmlns:a16="http://schemas.microsoft.com/office/drawing/2014/main" id="{C5B0EF8C-418D-4180-AD9E-84F24BA045B6}"/>
              </a:ext>
            </a:extLst>
          </p:cNvPr>
          <p:cNvSpPr>
            <a:spLocks noChangeArrowheads="1"/>
          </p:cNvSpPr>
          <p:nvPr/>
        </p:nvSpPr>
        <p:spPr bwMode="auto">
          <a:xfrm>
            <a:off x="1128713" y="3860800"/>
            <a:ext cx="539750" cy="539750"/>
          </a:xfrm>
          <a:prstGeom prst="ellipse">
            <a:avLst/>
          </a:prstGeom>
          <a:solidFill>
            <a:srgbClr val="E9EFF9"/>
          </a:solidFill>
          <a:ln w="25400" algn="ctr">
            <a:solidFill>
              <a:srgbClr val="FFFFFF"/>
            </a:solidFill>
            <a:round/>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t>3</a:t>
            </a:r>
            <a:endParaRPr lang="zh-CN" altLang="en-US" sz="2400" b="1"/>
          </a:p>
        </p:txBody>
      </p:sp>
      <p:sp>
        <p:nvSpPr>
          <p:cNvPr id="17" name="Line 188">
            <a:extLst>
              <a:ext uri="{FF2B5EF4-FFF2-40B4-BE49-F238E27FC236}">
                <a16:creationId xmlns:a16="http://schemas.microsoft.com/office/drawing/2014/main" id="{85D9F65A-B8F3-4237-A550-B21D74F67AB6}"/>
              </a:ext>
            </a:extLst>
          </p:cNvPr>
          <p:cNvSpPr>
            <a:spLocks noChangeShapeType="1"/>
          </p:cNvSpPr>
          <p:nvPr/>
        </p:nvSpPr>
        <p:spPr bwMode="auto">
          <a:xfrm flipH="1">
            <a:off x="1708150" y="4130675"/>
            <a:ext cx="1295400" cy="0"/>
          </a:xfrm>
          <a:prstGeom prst="line">
            <a:avLst/>
          </a:prstGeom>
          <a:noFill/>
          <a:ln w="31750" cap="rnd">
            <a:solidFill>
              <a:srgbClr val="FFFFFF">
                <a:lumMod val="50000"/>
              </a:srgbClr>
            </a:solidFill>
            <a:prstDash val="sysDot"/>
            <a:round/>
            <a:headEnd type="oval" w="med" len="med"/>
            <a:tailEnd/>
          </a:ln>
          <a:extLst>
            <a:ext uri="{909E8E84-426E-40DD-AFC4-6F175D3DCCD1}">
              <a14:hiddenFill xmlns:a14="http://schemas.microsoft.com/office/drawing/2010/main">
                <a:noFill/>
              </a14:hiddenFill>
            </a:ext>
          </a:extLst>
        </p:spPr>
        <p:txBody>
          <a:bodyPr/>
          <a:lstStyle/>
          <a:p>
            <a:pPr fontAlgn="auto" latinLnBrk="1">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212" name="TextBox 218">
            <a:extLst>
              <a:ext uri="{FF2B5EF4-FFF2-40B4-BE49-F238E27FC236}">
                <a16:creationId xmlns:a16="http://schemas.microsoft.com/office/drawing/2014/main" id="{81D564DF-D0CC-4441-809E-1745F987A03E}"/>
              </a:ext>
            </a:extLst>
          </p:cNvPr>
          <p:cNvSpPr txBox="1">
            <a:spLocks noChangeArrowheads="1"/>
          </p:cNvSpPr>
          <p:nvPr/>
        </p:nvSpPr>
        <p:spPr bwMode="auto">
          <a:xfrm>
            <a:off x="3076575" y="3976688"/>
            <a:ext cx="50958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000000"/>
                </a:solidFill>
                <a:latin typeface="微软雅黑" panose="020B0503020204020204" pitchFamily="34" charset="-122"/>
                <a:ea typeface="微软雅黑" panose="020B0503020204020204" pitchFamily="34" charset="-122"/>
              </a:rPr>
              <a:t>唯一约束</a:t>
            </a:r>
          </a:p>
        </p:txBody>
      </p:sp>
      <p:sp>
        <p:nvSpPr>
          <p:cNvPr id="19" name="任意多边形 18">
            <a:extLst>
              <a:ext uri="{FF2B5EF4-FFF2-40B4-BE49-F238E27FC236}">
                <a16:creationId xmlns:a16="http://schemas.microsoft.com/office/drawing/2014/main" id="{868A80E9-579B-4C4F-B4EF-4E5083512031}"/>
              </a:ext>
            </a:extLst>
          </p:cNvPr>
          <p:cNvSpPr/>
          <p:nvPr/>
        </p:nvSpPr>
        <p:spPr>
          <a:xfrm>
            <a:off x="2759075" y="4545013"/>
            <a:ext cx="5400675" cy="539750"/>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eaLnBrk="1" fontAlgn="auto" hangingPunct="1">
              <a:lnSpc>
                <a:spcPct val="90000"/>
              </a:lnSpc>
              <a:spcBef>
                <a:spcPts val="0"/>
              </a:spcBef>
              <a:spcAft>
                <a:spcPct val="35000"/>
              </a:spcAft>
              <a:defRPr/>
            </a:pPr>
            <a:endParaRPr lang="zh-CN" altLang="en-US" sz="1200" kern="0">
              <a:solidFill>
                <a:srgbClr val="FFFFFF"/>
              </a:solidFill>
              <a:latin typeface="Arial"/>
              <a:ea typeface="宋体"/>
            </a:endParaRPr>
          </a:p>
        </p:txBody>
      </p:sp>
      <p:sp>
        <p:nvSpPr>
          <p:cNvPr id="8214" name="椭圆 19">
            <a:extLst>
              <a:ext uri="{FF2B5EF4-FFF2-40B4-BE49-F238E27FC236}">
                <a16:creationId xmlns:a16="http://schemas.microsoft.com/office/drawing/2014/main" id="{24201992-21CC-4206-9D2B-EE5B9078DE14}"/>
              </a:ext>
            </a:extLst>
          </p:cNvPr>
          <p:cNvSpPr>
            <a:spLocks noChangeArrowheads="1"/>
          </p:cNvSpPr>
          <p:nvPr/>
        </p:nvSpPr>
        <p:spPr bwMode="auto">
          <a:xfrm>
            <a:off x="1116013" y="4545013"/>
            <a:ext cx="539750" cy="539750"/>
          </a:xfrm>
          <a:prstGeom prst="ellipse">
            <a:avLst/>
          </a:prstGeom>
          <a:solidFill>
            <a:srgbClr val="E9EFF9"/>
          </a:solidFill>
          <a:ln w="25400" algn="ctr">
            <a:solidFill>
              <a:srgbClr val="FFFFFF"/>
            </a:solidFill>
            <a:round/>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t>4</a:t>
            </a:r>
            <a:endParaRPr lang="zh-CN" altLang="en-US" sz="2400" b="1"/>
          </a:p>
        </p:txBody>
      </p:sp>
      <p:sp>
        <p:nvSpPr>
          <p:cNvPr id="21" name="Line 188">
            <a:extLst>
              <a:ext uri="{FF2B5EF4-FFF2-40B4-BE49-F238E27FC236}">
                <a16:creationId xmlns:a16="http://schemas.microsoft.com/office/drawing/2014/main" id="{D6C9C9FE-A6A9-435D-9446-09A86C817D55}"/>
              </a:ext>
            </a:extLst>
          </p:cNvPr>
          <p:cNvSpPr>
            <a:spLocks noChangeShapeType="1"/>
          </p:cNvSpPr>
          <p:nvPr/>
        </p:nvSpPr>
        <p:spPr bwMode="auto">
          <a:xfrm flipH="1">
            <a:off x="1695450" y="4813300"/>
            <a:ext cx="1295400" cy="0"/>
          </a:xfrm>
          <a:prstGeom prst="line">
            <a:avLst/>
          </a:prstGeom>
          <a:noFill/>
          <a:ln w="31750" cap="rnd">
            <a:solidFill>
              <a:srgbClr val="FFFFFF">
                <a:lumMod val="50000"/>
              </a:srgbClr>
            </a:solidFill>
            <a:prstDash val="sysDot"/>
            <a:round/>
            <a:headEnd type="oval" w="med" len="med"/>
            <a:tailEnd/>
          </a:ln>
          <a:extLst>
            <a:ext uri="{909E8E84-426E-40DD-AFC4-6F175D3DCCD1}">
              <a14:hiddenFill xmlns:a14="http://schemas.microsoft.com/office/drawing/2010/main">
                <a:noFill/>
              </a14:hiddenFill>
            </a:ext>
          </a:extLst>
        </p:spPr>
        <p:txBody>
          <a:bodyPr/>
          <a:lstStyle/>
          <a:p>
            <a:pPr fontAlgn="auto" latinLnBrk="1">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216" name="TextBox 218">
            <a:extLst>
              <a:ext uri="{FF2B5EF4-FFF2-40B4-BE49-F238E27FC236}">
                <a16:creationId xmlns:a16="http://schemas.microsoft.com/office/drawing/2014/main" id="{6C3B2139-C9BA-425D-9152-CB603B0FE893}"/>
              </a:ext>
            </a:extLst>
          </p:cNvPr>
          <p:cNvSpPr txBox="1">
            <a:spLocks noChangeArrowheads="1"/>
          </p:cNvSpPr>
          <p:nvPr/>
        </p:nvSpPr>
        <p:spPr bwMode="auto">
          <a:xfrm>
            <a:off x="3063875" y="4660900"/>
            <a:ext cx="5095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solidFill>
                  <a:srgbClr val="000000"/>
                </a:solidFill>
                <a:latin typeface="微软雅黑" panose="020B0503020204020204" pitchFamily="34" charset="-122"/>
                <a:ea typeface="微软雅黑" panose="020B0503020204020204" pitchFamily="34" charset="-122"/>
              </a:rPr>
              <a:t>默认约束</a:t>
            </a:r>
          </a:p>
        </p:txBody>
      </p:sp>
    </p:spTree>
  </p:cSld>
  <p:clrMapOvr>
    <a:masterClrMapping/>
  </p:clrMapOvr>
  <p:transition spd="slow" advClick="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3DDB6E-6553-4D54-A2CD-B94CA1841E0E}"/>
              </a:ext>
            </a:extLst>
          </p:cNvPr>
          <p:cNvSpPr>
            <a:spLocks noGrp="1"/>
          </p:cNvSpPr>
          <p:nvPr>
            <p:ph type="title"/>
          </p:nvPr>
        </p:nvSpPr>
        <p:spPr bwMode="auto">
          <a:xfrm>
            <a:off x="1657350" y="153988"/>
            <a:ext cx="4716463" cy="7762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a:defRPr/>
            </a:pPr>
            <a:r>
              <a:rPr lang="en-US" altLang="zh-CN" dirty="0">
                <a:latin typeface="+mn-lt"/>
                <a:cs typeface="Times New Roman" pitchFamily="18" charset="0"/>
              </a:rPr>
              <a:t>3.3 </a:t>
            </a:r>
            <a:r>
              <a:rPr lang="zh-CN" altLang="en-US" dirty="0">
                <a:latin typeface="+mn-lt"/>
                <a:cs typeface="Times New Roman" pitchFamily="18" charset="0"/>
              </a:rPr>
              <a:t>索引</a:t>
            </a:r>
          </a:p>
        </p:txBody>
      </p:sp>
      <p:sp>
        <p:nvSpPr>
          <p:cNvPr id="153603" name="Rectangle 2">
            <a:extLst>
              <a:ext uri="{FF2B5EF4-FFF2-40B4-BE49-F238E27FC236}">
                <a16:creationId xmlns:a16="http://schemas.microsoft.com/office/drawing/2014/main" id="{660A7C01-701B-47EB-BB0D-5F8055AFC35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3604" name="Rectangle 2">
            <a:extLst>
              <a:ext uri="{FF2B5EF4-FFF2-40B4-BE49-F238E27FC236}">
                <a16:creationId xmlns:a16="http://schemas.microsoft.com/office/drawing/2014/main" id="{C236797D-F2C3-43F7-A4F7-ABCF7D87AC9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21" name="组合 12">
            <a:extLst>
              <a:ext uri="{FF2B5EF4-FFF2-40B4-BE49-F238E27FC236}">
                <a16:creationId xmlns:a16="http://schemas.microsoft.com/office/drawing/2014/main" id="{D7C30BE8-9DD8-45A5-8179-CF8EF5E40420}"/>
              </a:ext>
            </a:extLst>
          </p:cNvPr>
          <p:cNvGrpSpPr>
            <a:grpSpLocks/>
          </p:cNvGrpSpPr>
          <p:nvPr/>
        </p:nvGrpSpPr>
        <p:grpSpPr bwMode="auto">
          <a:xfrm>
            <a:off x="371475" y="1273175"/>
            <a:ext cx="2232025" cy="503238"/>
            <a:chOff x="6444208" y="1011134"/>
            <a:chExt cx="2232248" cy="504056"/>
          </a:xfrm>
        </p:grpSpPr>
        <p:grpSp>
          <p:nvGrpSpPr>
            <p:cNvPr id="153608" name="组合 13">
              <a:extLst>
                <a:ext uri="{FF2B5EF4-FFF2-40B4-BE49-F238E27FC236}">
                  <a16:creationId xmlns:a16="http://schemas.microsoft.com/office/drawing/2014/main" id="{1CFED5FB-9AC8-46FA-8468-8B7F3D0D381D}"/>
                </a:ext>
              </a:extLst>
            </p:cNvPr>
            <p:cNvGrpSpPr>
              <a:grpSpLocks/>
            </p:cNvGrpSpPr>
            <p:nvPr/>
          </p:nvGrpSpPr>
          <p:grpSpPr bwMode="auto">
            <a:xfrm>
              <a:off x="6444208" y="1011134"/>
              <a:ext cx="2232248" cy="504056"/>
              <a:chOff x="1547664" y="2780928"/>
              <a:chExt cx="2232248" cy="504056"/>
            </a:xfrm>
          </p:grpSpPr>
          <p:sp>
            <p:nvSpPr>
              <p:cNvPr id="25" name="椭圆 24">
                <a:extLst>
                  <a:ext uri="{FF2B5EF4-FFF2-40B4-BE49-F238E27FC236}">
                    <a16:creationId xmlns:a16="http://schemas.microsoft.com/office/drawing/2014/main" id="{5B3EDF43-65AB-4A36-9C7A-4BF767279D8F}"/>
                  </a:ext>
                </a:extLst>
              </p:cNvPr>
              <p:cNvSpPr/>
              <p:nvPr/>
            </p:nvSpPr>
            <p:spPr>
              <a:xfrm>
                <a:off x="1547664" y="2780928"/>
                <a:ext cx="503288" cy="504056"/>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a:solidFill>
                      <a:schemeClr val="bg1"/>
                    </a:solidFill>
                    <a:latin typeface="黑体" panose="02010609060101010101" pitchFamily="49" charset="-122"/>
                    <a:ea typeface="黑体" panose="02010609060101010101" pitchFamily="49" charset="-122"/>
                  </a:rPr>
                  <a:t>多</a:t>
                </a:r>
              </a:p>
            </p:txBody>
          </p:sp>
          <p:sp>
            <p:nvSpPr>
              <p:cNvPr id="26" name="椭圆 25">
                <a:extLst>
                  <a:ext uri="{FF2B5EF4-FFF2-40B4-BE49-F238E27FC236}">
                    <a16:creationId xmlns:a16="http://schemas.microsoft.com/office/drawing/2014/main" id="{6EE8DD29-D7AC-4D60-B1C2-027555FAC049}"/>
                  </a:ext>
                </a:extLst>
              </p:cNvPr>
              <p:cNvSpPr/>
              <p:nvPr/>
            </p:nvSpPr>
            <p:spPr>
              <a:xfrm>
                <a:off x="2123985" y="2780928"/>
                <a:ext cx="503287" cy="504056"/>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a:solidFill>
                      <a:schemeClr val="bg1"/>
                    </a:solidFill>
                    <a:latin typeface="黑体" panose="02010609060101010101" pitchFamily="49" charset="-122"/>
                    <a:ea typeface="黑体" panose="02010609060101010101" pitchFamily="49" charset="-122"/>
                  </a:rPr>
                  <a:t>学</a:t>
                </a:r>
              </a:p>
            </p:txBody>
          </p:sp>
          <p:sp>
            <p:nvSpPr>
              <p:cNvPr id="27" name="椭圆 26">
                <a:extLst>
                  <a:ext uri="{FF2B5EF4-FFF2-40B4-BE49-F238E27FC236}">
                    <a16:creationId xmlns:a16="http://schemas.microsoft.com/office/drawing/2014/main" id="{17C5E722-375C-46A2-9770-D31E7F1EB777}"/>
                  </a:ext>
                </a:extLst>
              </p:cNvPr>
              <p:cNvSpPr/>
              <p:nvPr/>
            </p:nvSpPr>
            <p:spPr>
              <a:xfrm>
                <a:off x="2700304" y="2780928"/>
                <a:ext cx="503288" cy="504056"/>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a:solidFill>
                      <a:schemeClr val="bg1"/>
                    </a:solidFill>
                    <a:latin typeface="黑体" panose="02010609060101010101" pitchFamily="49" charset="-122"/>
                    <a:ea typeface="黑体" panose="02010609060101010101" pitchFamily="49" charset="-122"/>
                  </a:rPr>
                  <a:t>一</a:t>
                </a:r>
              </a:p>
            </p:txBody>
          </p:sp>
          <p:sp>
            <p:nvSpPr>
              <p:cNvPr id="28" name="椭圆 27">
                <a:extLst>
                  <a:ext uri="{FF2B5EF4-FFF2-40B4-BE49-F238E27FC236}">
                    <a16:creationId xmlns:a16="http://schemas.microsoft.com/office/drawing/2014/main" id="{C1056708-577E-4AF5-97C5-9DE6E64CD704}"/>
                  </a:ext>
                </a:extLst>
              </p:cNvPr>
              <p:cNvSpPr/>
              <p:nvPr/>
            </p:nvSpPr>
            <p:spPr>
              <a:xfrm>
                <a:off x="3276625" y="2780928"/>
                <a:ext cx="503287" cy="504056"/>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a:solidFill>
                      <a:schemeClr val="bg1"/>
                    </a:solidFill>
                    <a:latin typeface="黑体" panose="02010609060101010101" pitchFamily="49" charset="-122"/>
                    <a:ea typeface="黑体" panose="02010609060101010101" pitchFamily="49" charset="-122"/>
                  </a:rPr>
                  <a:t>招</a:t>
                </a:r>
              </a:p>
            </p:txBody>
          </p:sp>
        </p:grpSp>
        <p:cxnSp>
          <p:nvCxnSpPr>
            <p:cNvPr id="24" name="直接连接符 23">
              <a:extLst>
                <a:ext uri="{FF2B5EF4-FFF2-40B4-BE49-F238E27FC236}">
                  <a16:creationId xmlns:a16="http://schemas.microsoft.com/office/drawing/2014/main" id="{C431EF1F-FFDB-4A12-9706-4AF9FB8FC845}"/>
                </a:ext>
              </a:extLst>
            </p:cNvPr>
            <p:cNvCxnSpPr/>
            <p:nvPr/>
          </p:nvCxnSpPr>
          <p:spPr>
            <a:xfrm>
              <a:off x="6444208" y="1848534"/>
              <a:ext cx="2232248" cy="0"/>
            </a:xfrm>
            <a:prstGeom prst="line">
              <a:avLst/>
            </a:prstGeom>
            <a:ln w="19050">
              <a:gradFill flip="none" rotWithShape="1">
                <a:gsLst>
                  <a:gs pos="100000">
                    <a:srgbClr val="C00000"/>
                  </a:gs>
                  <a:gs pos="20000">
                    <a:srgbClr val="FF0000"/>
                  </a:gs>
                  <a:gs pos="0">
                    <a:schemeClr val="bg1"/>
                  </a:gs>
                </a:gsLst>
                <a:path path="circle">
                  <a:fillToRect l="100000" t="100000"/>
                </a:path>
                <a:tileRect r="-100000" b="-100000"/>
              </a:gradFill>
              <a:prstDash val="solid"/>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9" name="矩形 38">
            <a:extLst>
              <a:ext uri="{FF2B5EF4-FFF2-40B4-BE49-F238E27FC236}">
                <a16:creationId xmlns:a16="http://schemas.microsoft.com/office/drawing/2014/main" id="{CDF55F86-A584-44D9-97E5-1D53DC82CBC7}"/>
              </a:ext>
            </a:extLst>
          </p:cNvPr>
          <p:cNvSpPr>
            <a:spLocks noChangeArrowheads="1"/>
          </p:cNvSpPr>
          <p:nvPr/>
        </p:nvSpPr>
        <p:spPr bwMode="auto">
          <a:xfrm>
            <a:off x="2801938" y="1403350"/>
            <a:ext cx="58785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000" b="1" dirty="0">
                <a:solidFill>
                  <a:schemeClr val="tx1">
                    <a:lumMod val="50000"/>
                    <a:lumOff val="50000"/>
                  </a:schemeClr>
                </a:solidFill>
                <a:latin typeface="微软雅黑" pitchFamily="34" charset="-122"/>
                <a:ea typeface="微软雅黑" pitchFamily="34" charset="-122"/>
              </a:rPr>
              <a:t>索引的长度</a:t>
            </a:r>
          </a:p>
        </p:txBody>
      </p:sp>
      <p:sp>
        <p:nvSpPr>
          <p:cNvPr id="80903" name="矩形 15">
            <a:extLst>
              <a:ext uri="{FF2B5EF4-FFF2-40B4-BE49-F238E27FC236}">
                <a16:creationId xmlns:a16="http://schemas.microsoft.com/office/drawing/2014/main" id="{0587FD9D-1D1D-4C82-959F-D639DEEE7B97}"/>
              </a:ext>
            </a:extLst>
          </p:cNvPr>
          <p:cNvSpPr>
            <a:spLocks noChangeArrowheads="1"/>
          </p:cNvSpPr>
          <p:nvPr/>
        </p:nvSpPr>
        <p:spPr bwMode="auto">
          <a:xfrm>
            <a:off x="437356" y="2335790"/>
            <a:ext cx="826928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lang="zh-CN" altLang="en-US" sz="1600" dirty="0"/>
              <a:t>        索引长度和区分度是相互矛盾的，索引长度太短，那么区分度就很低，把索引长度加长，区分度就高，但是占内存多，所以需要找到一个平衡点。</a:t>
            </a:r>
            <a:endParaRPr lang="en-US" altLang="zh-CN" sz="1600" dirty="0"/>
          </a:p>
          <a:p>
            <a:pPr>
              <a:lnSpc>
                <a:spcPct val="200000"/>
              </a:lnSpc>
            </a:pPr>
            <a:r>
              <a:rPr lang="zh-CN" altLang="en-US" sz="1600" b="1" dirty="0">
                <a:solidFill>
                  <a:srgbClr val="FF0000"/>
                </a:solidFill>
              </a:rPr>
              <a:t>比如</a:t>
            </a:r>
            <a:r>
              <a:rPr lang="en-US" altLang="zh-CN" sz="1600" b="1" dirty="0">
                <a:solidFill>
                  <a:srgbClr val="FF0000"/>
                </a:solidFill>
              </a:rPr>
              <a:t>book</a:t>
            </a:r>
            <a:r>
              <a:rPr lang="zh-CN" altLang="en-US" sz="1600" b="1" dirty="0">
                <a:solidFill>
                  <a:srgbClr val="FF0000"/>
                </a:solidFill>
              </a:rPr>
              <a:t>表中</a:t>
            </a:r>
            <a:r>
              <a:rPr lang="en-US" altLang="zh-CN" sz="1600" b="1" dirty="0" err="1">
                <a:solidFill>
                  <a:srgbClr val="FF0000"/>
                </a:solidFill>
              </a:rPr>
              <a:t>bookname</a:t>
            </a:r>
            <a:r>
              <a:rPr lang="zh-CN" altLang="en-US" sz="1600" b="1" dirty="0">
                <a:solidFill>
                  <a:srgbClr val="FF0000"/>
                </a:solidFill>
              </a:rPr>
              <a:t>字段</a:t>
            </a:r>
            <a:r>
              <a:rPr lang="en-US" altLang="zh-CN" sz="1600" b="1" dirty="0">
                <a:solidFill>
                  <a:srgbClr val="FF0000"/>
                </a:solidFill>
              </a:rPr>
              <a:t> </a:t>
            </a:r>
            <a:r>
              <a:rPr lang="zh-CN" altLang="en-US" sz="1600" b="1" dirty="0">
                <a:solidFill>
                  <a:srgbClr val="FF0000"/>
                </a:solidFill>
              </a:rPr>
              <a:t>，要创建索引，问题是索引长度多少合适？</a:t>
            </a:r>
          </a:p>
        </p:txBody>
      </p:sp>
    </p:spTree>
    <p:extLst>
      <p:ext uri="{BB962C8B-B14F-4D97-AF65-F5344CB8AC3E}">
        <p14:creationId xmlns:p14="http://schemas.microsoft.com/office/powerpoint/2010/main" val="21476393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80903">
                                            <p:txEl>
                                              <p:pRg st="0" end="0"/>
                                            </p:txEl>
                                          </p:spTgt>
                                        </p:tgtEl>
                                        <p:attrNameLst>
                                          <p:attrName>style.visibility</p:attrName>
                                        </p:attrNameLst>
                                      </p:cBhvr>
                                      <p:to>
                                        <p:strVal val="visible"/>
                                      </p:to>
                                    </p:set>
                                    <p:animEffect transition="in" filter="wipe(left)">
                                      <p:cBhvr>
                                        <p:cTn id="16" dur="500"/>
                                        <p:tgtEl>
                                          <p:spTgt spid="8090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0903">
                                            <p:txEl>
                                              <p:pRg st="1" end="1"/>
                                            </p:txEl>
                                          </p:spTgt>
                                        </p:tgtEl>
                                        <p:attrNameLst>
                                          <p:attrName>style.visibility</p:attrName>
                                        </p:attrNameLst>
                                      </p:cBhvr>
                                      <p:to>
                                        <p:strVal val="visible"/>
                                      </p:to>
                                    </p:set>
                                    <p:animEffect transition="in" filter="wipe(left)">
                                      <p:cBhvr>
                                        <p:cTn id="21" dur="500"/>
                                        <p:tgtEl>
                                          <p:spTgt spid="809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8090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pPr eaLnBrk="1" hangingPunct="1"/>
            <a:r>
              <a:rPr lang="en-US" altLang="zh-CN" dirty="0"/>
              <a:t>3.3</a:t>
            </a:r>
            <a:r>
              <a:rPr lang="en-US" altLang="zh-CN" dirty="0">
                <a:cs typeface="Times New Roman" pitchFamily="18" charset="0"/>
              </a:rPr>
              <a:t> </a:t>
            </a:r>
            <a:r>
              <a:rPr lang="zh-CN" altLang="en-US" dirty="0">
                <a:cs typeface="Times New Roman" pitchFamily="18" charset="0"/>
              </a:rPr>
              <a:t>索引</a:t>
            </a:r>
            <a:endParaRPr lang="zh-CN" altLang="en-US" dirty="0"/>
          </a:p>
        </p:txBody>
      </p:sp>
      <p:grpSp>
        <p:nvGrpSpPr>
          <p:cNvPr id="7" name="组合 6">
            <a:extLst>
              <a:ext uri="{FF2B5EF4-FFF2-40B4-BE49-F238E27FC236}">
                <a16:creationId xmlns:a16="http://schemas.microsoft.com/office/drawing/2014/main" id="{EC9D426D-5677-4C33-8163-0DE22BA5BA68}"/>
              </a:ext>
            </a:extLst>
          </p:cNvPr>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8" name="矩形 7">
              <a:extLst>
                <a:ext uri="{FF2B5EF4-FFF2-40B4-BE49-F238E27FC236}">
                  <a16:creationId xmlns:a16="http://schemas.microsoft.com/office/drawing/2014/main" id="{AF215D23-B622-4560-8FB1-24B88AB3157E}"/>
                </a:ext>
              </a:extLst>
            </p:cNvPr>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Times New Roman" panose="02020603050405020304" pitchFamily="18" charset="0"/>
                <a:cs typeface="Times New Roman" panose="02020603050405020304" pitchFamily="18" charset="0"/>
              </a:endParaRPr>
            </a:p>
          </p:txBody>
        </p:sp>
        <p:sp>
          <p:nvSpPr>
            <p:cNvPr id="9" name="TextBox 5">
              <a:extLst>
                <a:ext uri="{FF2B5EF4-FFF2-40B4-BE49-F238E27FC236}">
                  <a16:creationId xmlns:a16="http://schemas.microsoft.com/office/drawing/2014/main" id="{D79F8E4A-68B7-4D04-A26E-104D3F5232DF}"/>
                </a:ext>
              </a:extLst>
            </p:cNvPr>
            <p:cNvSpPr txBox="1"/>
            <p:nvPr/>
          </p:nvSpPr>
          <p:spPr>
            <a:xfrm>
              <a:off x="-16824" y="1296057"/>
              <a:ext cx="385042" cy="523220"/>
            </a:xfrm>
            <a:prstGeom prst="rect">
              <a:avLst/>
            </a:prstGeom>
            <a:noFill/>
          </p:spPr>
          <p:txBody>
            <a:bodyPr wrap="none">
              <a:spAutoFit/>
            </a:bodyPr>
            <a:lstStyle/>
            <a:p>
              <a:pPr>
                <a:defRPr/>
              </a:pPr>
              <a:r>
                <a:rPr lang="en-US" altLang="zh-CN" sz="2800" dirty="0">
                  <a:solidFill>
                    <a:schemeClr val="bg1"/>
                  </a:solidFill>
                  <a:cs typeface="Arial" panose="020B0604020202020204" pitchFamily="34" charset="0"/>
                </a:rPr>
                <a:t>4</a:t>
              </a:r>
              <a:endParaRPr lang="zh-CN" altLang="en-US" sz="2800" dirty="0">
                <a:solidFill>
                  <a:schemeClr val="bg1"/>
                </a:solidFill>
                <a:cs typeface="Arial" panose="020B0604020202020204" pitchFamily="34" charset="0"/>
              </a:endParaRPr>
            </a:p>
          </p:txBody>
        </p:sp>
      </p:grpSp>
      <p:sp>
        <p:nvSpPr>
          <p:cNvPr id="10" name="TextBox 6">
            <a:extLst>
              <a:ext uri="{FF2B5EF4-FFF2-40B4-BE49-F238E27FC236}">
                <a16:creationId xmlns:a16="http://schemas.microsoft.com/office/drawing/2014/main" id="{F61DBA73-904B-42DE-81A3-13B1D98FB044}"/>
              </a:ext>
            </a:extLst>
          </p:cNvPr>
          <p:cNvSpPr txBox="1"/>
          <p:nvPr/>
        </p:nvSpPr>
        <p:spPr>
          <a:xfrm>
            <a:off x="427038" y="1493838"/>
            <a:ext cx="4703762" cy="400050"/>
          </a:xfrm>
          <a:prstGeom prst="rect">
            <a:avLst/>
          </a:prstGeom>
          <a:noFill/>
        </p:spPr>
        <p:txBody>
          <a:bodyPr>
            <a:spAutoFit/>
          </a:bodyPr>
          <a:lstStyle/>
          <a:p>
            <a:pPr>
              <a:defRPr/>
            </a:pPr>
            <a:r>
              <a:rPr lang="zh-CN" altLang="en-US" sz="2000" b="1" dirty="0">
                <a:solidFill>
                  <a:schemeClr val="tx1">
                    <a:lumMod val="50000"/>
                    <a:lumOff val="50000"/>
                  </a:schemeClr>
                </a:solidFill>
                <a:latin typeface="Times New Roman" panose="02020603050405020304" pitchFamily="18" charset="0"/>
                <a:ea typeface="微软雅黑" pitchFamily="34" charset="-122"/>
                <a:cs typeface="Times New Roman" panose="02020603050405020304" pitchFamily="18" charset="0"/>
              </a:rPr>
              <a:t>删除索引</a:t>
            </a:r>
            <a:endParaRPr lang="zh-CN" altLang="en-US" dirty="0">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918C6753-AB79-476E-B471-C2369AABBD8E}"/>
              </a:ext>
            </a:extLst>
          </p:cNvPr>
          <p:cNvSpPr/>
          <p:nvPr/>
        </p:nvSpPr>
        <p:spPr>
          <a:xfrm>
            <a:off x="575780" y="1923789"/>
            <a:ext cx="8072919" cy="869533"/>
          </a:xfrm>
          <a:prstGeom prst="rect">
            <a:avLst/>
          </a:prstGeom>
        </p:spPr>
        <p:txBody>
          <a:bodyPr wrap="square">
            <a:spAutoFit/>
          </a:bodyPr>
          <a:lstStyle/>
          <a:p>
            <a:pPr marL="457200">
              <a:lnSpc>
                <a:spcPct val="150000"/>
              </a:lnSpc>
              <a:spcBef>
                <a:spcPct val="20000"/>
              </a:spcBef>
            </a:pPr>
            <a:r>
              <a:rPr lang="zh-CN" altLang="en-US" dirty="0"/>
              <a:t>由于索引会占用一定的磁盘空间，因此，为了避免影响数据库性能，应该及时删除不再使用的索引。</a:t>
            </a:r>
            <a:endParaRPr lang="en-US" altLang="zh-CN" dirty="0"/>
          </a:p>
        </p:txBody>
      </p:sp>
      <p:sp>
        <p:nvSpPr>
          <p:cNvPr id="11" name="矩形 39">
            <a:extLst>
              <a:ext uri="{FF2B5EF4-FFF2-40B4-BE49-F238E27FC236}">
                <a16:creationId xmlns:a16="http://schemas.microsoft.com/office/drawing/2014/main" id="{2E6C26A2-41AE-439C-AC4C-ED3AAD8E15CC}"/>
              </a:ext>
            </a:extLst>
          </p:cNvPr>
          <p:cNvSpPr>
            <a:spLocks noChangeArrowheads="1"/>
          </p:cNvSpPr>
          <p:nvPr/>
        </p:nvSpPr>
        <p:spPr bwMode="auto">
          <a:xfrm>
            <a:off x="1676171" y="4079875"/>
            <a:ext cx="25401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DROP INDEX</a:t>
            </a:r>
            <a:r>
              <a:rPr lang="zh-CN" altLang="en-US" dirty="0"/>
              <a:t>删除索引</a:t>
            </a:r>
          </a:p>
        </p:txBody>
      </p:sp>
      <p:sp>
        <p:nvSpPr>
          <p:cNvPr id="12" name="矩形 40">
            <a:extLst>
              <a:ext uri="{FF2B5EF4-FFF2-40B4-BE49-F238E27FC236}">
                <a16:creationId xmlns:a16="http://schemas.microsoft.com/office/drawing/2014/main" id="{75537F1B-4EDE-416D-A931-3FF3D6EA5E8B}"/>
              </a:ext>
            </a:extLst>
          </p:cNvPr>
          <p:cNvSpPr>
            <a:spLocks noChangeArrowheads="1"/>
          </p:cNvSpPr>
          <p:nvPr/>
        </p:nvSpPr>
        <p:spPr bwMode="auto">
          <a:xfrm>
            <a:off x="1676171" y="3025775"/>
            <a:ext cx="26084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ALTER TABLE</a:t>
            </a:r>
            <a:r>
              <a:rPr lang="zh-CN" altLang="en-US" dirty="0"/>
              <a:t>删除索引</a:t>
            </a:r>
          </a:p>
        </p:txBody>
      </p:sp>
      <p:grpSp>
        <p:nvGrpSpPr>
          <p:cNvPr id="14" name="组合 41">
            <a:extLst>
              <a:ext uri="{FF2B5EF4-FFF2-40B4-BE49-F238E27FC236}">
                <a16:creationId xmlns:a16="http://schemas.microsoft.com/office/drawing/2014/main" id="{FD75354F-3FA8-4A41-A28E-303DBDA31F67}"/>
              </a:ext>
            </a:extLst>
          </p:cNvPr>
          <p:cNvGrpSpPr>
            <a:grpSpLocks/>
          </p:cNvGrpSpPr>
          <p:nvPr/>
        </p:nvGrpSpPr>
        <p:grpSpPr bwMode="auto">
          <a:xfrm>
            <a:off x="1238021" y="3365500"/>
            <a:ext cx="2947988" cy="307975"/>
            <a:chOff x="2909458" y="1448789"/>
            <a:chExt cx="2947941" cy="308760"/>
          </a:xfrm>
        </p:grpSpPr>
        <p:cxnSp>
          <p:nvCxnSpPr>
            <p:cNvPr id="15" name="直接连接符 14">
              <a:extLst>
                <a:ext uri="{FF2B5EF4-FFF2-40B4-BE49-F238E27FC236}">
                  <a16:creationId xmlns:a16="http://schemas.microsoft.com/office/drawing/2014/main" id="{A63D20AF-BB42-405C-BE8C-D4087EE68D97}"/>
                </a:ext>
              </a:extLst>
            </p:cNvPr>
            <p:cNvCxnSpPr/>
            <p:nvPr/>
          </p:nvCxnSpPr>
          <p:spPr bwMode="auto">
            <a:xfrm>
              <a:off x="3230128" y="1603170"/>
              <a:ext cx="2627271" cy="0"/>
            </a:xfrm>
            <a:prstGeom prst="line">
              <a:avLst/>
            </a:prstGeom>
            <a:noFill/>
            <a:ln w="12700" cap="flat" cmpd="sng" algn="ctr">
              <a:solidFill>
                <a:schemeClr val="accent1">
                  <a:lumMod val="75000"/>
                </a:schemeClr>
              </a:soli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十字箭头标注 7">
              <a:extLst>
                <a:ext uri="{FF2B5EF4-FFF2-40B4-BE49-F238E27FC236}">
                  <a16:creationId xmlns:a16="http://schemas.microsoft.com/office/drawing/2014/main" id="{279CFD1A-E948-477D-AD89-5D572B34E6E5}"/>
                </a:ext>
              </a:extLst>
            </p:cNvPr>
            <p:cNvSpPr/>
            <p:nvPr/>
          </p:nvSpPr>
          <p:spPr bwMode="auto">
            <a:xfrm>
              <a:off x="2909458" y="1448789"/>
              <a:ext cx="307970" cy="308760"/>
            </a:xfrm>
            <a:prstGeom prst="quadArrowCallout">
              <a:avLst/>
            </a:prstGeom>
            <a:noFill/>
            <a:ln w="28575" cap="flat" cmpd="sng" algn="ctr">
              <a:solidFill>
                <a:schemeClr val="accent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p>
          </p:txBody>
        </p:sp>
      </p:grpSp>
      <p:grpSp>
        <p:nvGrpSpPr>
          <p:cNvPr id="17" name="组合 45">
            <a:extLst>
              <a:ext uri="{FF2B5EF4-FFF2-40B4-BE49-F238E27FC236}">
                <a16:creationId xmlns:a16="http://schemas.microsoft.com/office/drawing/2014/main" id="{FA036F5F-11FA-4602-94A4-0B5770BA3FD1}"/>
              </a:ext>
            </a:extLst>
          </p:cNvPr>
          <p:cNvGrpSpPr>
            <a:grpSpLocks/>
          </p:cNvGrpSpPr>
          <p:nvPr/>
        </p:nvGrpSpPr>
        <p:grpSpPr bwMode="auto">
          <a:xfrm>
            <a:off x="1236434" y="4449763"/>
            <a:ext cx="2960687" cy="307975"/>
            <a:chOff x="2909458" y="1448789"/>
            <a:chExt cx="2959811" cy="308760"/>
          </a:xfrm>
        </p:grpSpPr>
        <p:cxnSp>
          <p:nvCxnSpPr>
            <p:cNvPr id="18" name="直接连接符 17">
              <a:extLst>
                <a:ext uri="{FF2B5EF4-FFF2-40B4-BE49-F238E27FC236}">
                  <a16:creationId xmlns:a16="http://schemas.microsoft.com/office/drawing/2014/main" id="{6B59822B-3E2E-4E8A-B74E-D3AAAD55BD0B}"/>
                </a:ext>
              </a:extLst>
            </p:cNvPr>
            <p:cNvCxnSpPr/>
            <p:nvPr/>
          </p:nvCxnSpPr>
          <p:spPr bwMode="auto">
            <a:xfrm>
              <a:off x="3230038" y="1603168"/>
              <a:ext cx="2639231" cy="0"/>
            </a:xfrm>
            <a:prstGeom prst="line">
              <a:avLst/>
            </a:prstGeom>
            <a:noFill/>
            <a:ln w="12700" cap="flat" cmpd="sng" algn="ctr">
              <a:solidFill>
                <a:schemeClr val="accent1">
                  <a:lumMod val="75000"/>
                </a:schemeClr>
              </a:soli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十字箭头标注 10">
              <a:extLst>
                <a:ext uri="{FF2B5EF4-FFF2-40B4-BE49-F238E27FC236}">
                  <a16:creationId xmlns:a16="http://schemas.microsoft.com/office/drawing/2014/main" id="{274D90B7-B4BE-42B4-A8CA-AFDEC8C0A333}"/>
                </a:ext>
              </a:extLst>
            </p:cNvPr>
            <p:cNvSpPr/>
            <p:nvPr/>
          </p:nvSpPr>
          <p:spPr bwMode="auto">
            <a:xfrm>
              <a:off x="2909458" y="1448789"/>
              <a:ext cx="307884" cy="308760"/>
            </a:xfrm>
            <a:prstGeom prst="quadArrowCallout">
              <a:avLst/>
            </a:prstGeom>
            <a:noFill/>
            <a:ln w="28575" cap="flat" cmpd="sng" algn="ctr">
              <a:solidFill>
                <a:schemeClr val="accent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p>
          </p:txBody>
        </p:sp>
      </p:grpSp>
    </p:spTree>
    <p:extLst>
      <p:ext uri="{BB962C8B-B14F-4D97-AF65-F5344CB8AC3E}">
        <p14:creationId xmlns:p14="http://schemas.microsoft.com/office/powerpoint/2010/main" val="15755825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pPr eaLnBrk="1" hangingPunct="1"/>
            <a:r>
              <a:rPr lang="en-US" altLang="zh-CN" dirty="0"/>
              <a:t>3.3</a:t>
            </a:r>
            <a:r>
              <a:rPr lang="en-US" altLang="zh-CN" dirty="0">
                <a:cs typeface="Times New Roman" pitchFamily="18" charset="0"/>
              </a:rPr>
              <a:t> </a:t>
            </a:r>
            <a:r>
              <a:rPr lang="zh-CN" altLang="en-US" dirty="0">
                <a:cs typeface="Times New Roman" pitchFamily="18" charset="0"/>
              </a:rPr>
              <a:t>索引</a:t>
            </a:r>
            <a:endParaRPr lang="zh-CN" altLang="en-US" dirty="0"/>
          </a:p>
        </p:txBody>
      </p:sp>
      <p:grpSp>
        <p:nvGrpSpPr>
          <p:cNvPr id="7" name="组合 6">
            <a:extLst>
              <a:ext uri="{FF2B5EF4-FFF2-40B4-BE49-F238E27FC236}">
                <a16:creationId xmlns:a16="http://schemas.microsoft.com/office/drawing/2014/main" id="{EC9D426D-5677-4C33-8163-0DE22BA5BA68}"/>
              </a:ext>
            </a:extLst>
          </p:cNvPr>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8" name="矩形 7">
              <a:extLst>
                <a:ext uri="{FF2B5EF4-FFF2-40B4-BE49-F238E27FC236}">
                  <a16:creationId xmlns:a16="http://schemas.microsoft.com/office/drawing/2014/main" id="{AF215D23-B622-4560-8FB1-24B88AB3157E}"/>
                </a:ext>
              </a:extLst>
            </p:cNvPr>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Times New Roman" panose="02020603050405020304" pitchFamily="18" charset="0"/>
                <a:cs typeface="Times New Roman" panose="02020603050405020304" pitchFamily="18" charset="0"/>
              </a:endParaRPr>
            </a:p>
          </p:txBody>
        </p:sp>
        <p:sp>
          <p:nvSpPr>
            <p:cNvPr id="9" name="TextBox 5">
              <a:extLst>
                <a:ext uri="{FF2B5EF4-FFF2-40B4-BE49-F238E27FC236}">
                  <a16:creationId xmlns:a16="http://schemas.microsoft.com/office/drawing/2014/main" id="{D79F8E4A-68B7-4D04-A26E-104D3F5232DF}"/>
                </a:ext>
              </a:extLst>
            </p:cNvPr>
            <p:cNvSpPr txBox="1"/>
            <p:nvPr/>
          </p:nvSpPr>
          <p:spPr>
            <a:xfrm>
              <a:off x="-16824" y="1296057"/>
              <a:ext cx="385042" cy="523220"/>
            </a:xfrm>
            <a:prstGeom prst="rect">
              <a:avLst/>
            </a:prstGeom>
            <a:noFill/>
          </p:spPr>
          <p:txBody>
            <a:bodyPr wrap="none">
              <a:spAutoFit/>
            </a:bodyPr>
            <a:lstStyle/>
            <a:p>
              <a:pPr>
                <a:defRPr/>
              </a:pPr>
              <a:r>
                <a:rPr lang="en-US" altLang="zh-CN" sz="2800" dirty="0">
                  <a:solidFill>
                    <a:schemeClr val="bg1"/>
                  </a:solidFill>
                  <a:cs typeface="Arial" panose="020B0604020202020204" pitchFamily="34" charset="0"/>
                </a:rPr>
                <a:t>4</a:t>
              </a:r>
              <a:endParaRPr lang="zh-CN" altLang="en-US" sz="2800" dirty="0">
                <a:solidFill>
                  <a:schemeClr val="bg1"/>
                </a:solidFill>
                <a:cs typeface="Arial" panose="020B0604020202020204" pitchFamily="34" charset="0"/>
              </a:endParaRPr>
            </a:p>
          </p:txBody>
        </p:sp>
      </p:grpSp>
      <p:sp>
        <p:nvSpPr>
          <p:cNvPr id="10" name="TextBox 6">
            <a:extLst>
              <a:ext uri="{FF2B5EF4-FFF2-40B4-BE49-F238E27FC236}">
                <a16:creationId xmlns:a16="http://schemas.microsoft.com/office/drawing/2014/main" id="{F61DBA73-904B-42DE-81A3-13B1D98FB044}"/>
              </a:ext>
            </a:extLst>
          </p:cNvPr>
          <p:cNvSpPr txBox="1"/>
          <p:nvPr/>
        </p:nvSpPr>
        <p:spPr>
          <a:xfrm>
            <a:off x="427038" y="1493838"/>
            <a:ext cx="4703762" cy="400050"/>
          </a:xfrm>
          <a:prstGeom prst="rect">
            <a:avLst/>
          </a:prstGeom>
          <a:noFill/>
        </p:spPr>
        <p:txBody>
          <a:bodyPr>
            <a:spAutoFit/>
          </a:bodyPr>
          <a:lstStyle/>
          <a:p>
            <a:pPr>
              <a:defRPr/>
            </a:pPr>
            <a:r>
              <a:rPr lang="zh-CN" altLang="en-US" sz="2000" b="1" dirty="0">
                <a:solidFill>
                  <a:schemeClr val="tx1">
                    <a:lumMod val="50000"/>
                    <a:lumOff val="50000"/>
                  </a:schemeClr>
                </a:solidFill>
                <a:latin typeface="Times New Roman" panose="02020603050405020304" pitchFamily="18" charset="0"/>
                <a:ea typeface="微软雅黑" pitchFamily="34" charset="-122"/>
                <a:cs typeface="Times New Roman" panose="02020603050405020304" pitchFamily="18" charset="0"/>
              </a:rPr>
              <a:t>删除索引</a:t>
            </a:r>
            <a:endParaRPr lang="zh-CN" altLang="en-US" dirty="0">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918C6753-AB79-476E-B471-C2369AABBD8E}"/>
              </a:ext>
            </a:extLst>
          </p:cNvPr>
          <p:cNvSpPr/>
          <p:nvPr/>
        </p:nvSpPr>
        <p:spPr>
          <a:xfrm>
            <a:off x="427038" y="1893888"/>
            <a:ext cx="8072919" cy="454035"/>
          </a:xfrm>
          <a:prstGeom prst="rect">
            <a:avLst/>
          </a:prstGeom>
        </p:spPr>
        <p:txBody>
          <a:bodyPr wrap="square">
            <a:spAutoFit/>
          </a:bodyPr>
          <a:lstStyle/>
          <a:p>
            <a:pPr marL="457200">
              <a:lnSpc>
                <a:spcPct val="150000"/>
              </a:lnSpc>
              <a:spcBef>
                <a:spcPct val="20000"/>
              </a:spcBef>
            </a:pPr>
            <a:r>
              <a:rPr lang="zh-CN" altLang="en-US" b="1" u="sng" dirty="0">
                <a:solidFill>
                  <a:srgbClr val="0F83E3"/>
                </a:solidFill>
              </a:rPr>
              <a:t>使用</a:t>
            </a:r>
            <a:r>
              <a:rPr lang="en-US" altLang="zh-CN" b="1" u="sng" dirty="0">
                <a:solidFill>
                  <a:srgbClr val="0F83E3"/>
                </a:solidFill>
              </a:rPr>
              <a:t>ALTER TABLE</a:t>
            </a:r>
            <a:r>
              <a:rPr lang="zh-CN" altLang="en-US" b="1" u="sng" dirty="0">
                <a:solidFill>
                  <a:srgbClr val="0F83E3"/>
                </a:solidFill>
              </a:rPr>
              <a:t>删除索引</a:t>
            </a:r>
          </a:p>
        </p:txBody>
      </p:sp>
      <p:sp>
        <p:nvSpPr>
          <p:cNvPr id="11" name="圆角矩形 2">
            <a:extLst>
              <a:ext uri="{FF2B5EF4-FFF2-40B4-BE49-F238E27FC236}">
                <a16:creationId xmlns:a16="http://schemas.microsoft.com/office/drawing/2014/main" id="{7539AAB0-293C-477D-8815-39BCA19B0DD7}"/>
              </a:ext>
            </a:extLst>
          </p:cNvPr>
          <p:cNvSpPr>
            <a:spLocks noChangeArrowheads="1"/>
          </p:cNvSpPr>
          <p:nvPr/>
        </p:nvSpPr>
        <p:spPr bwMode="auto">
          <a:xfrm>
            <a:off x="964503" y="2604761"/>
            <a:ext cx="6723946" cy="633985"/>
          </a:xfrm>
          <a:prstGeom prst="roundRect">
            <a:avLst>
              <a:gd name="adj" fmla="val 16667"/>
            </a:avLst>
          </a:prstGeom>
          <a:solidFill>
            <a:schemeClr val="bg1"/>
          </a:solidFill>
          <a:ln w="12700" algn="ctr">
            <a:solidFill>
              <a:srgbClr val="00ACE6"/>
            </a:solidFill>
            <a:prstDash val="sysDot"/>
            <a:round/>
            <a:headEnd/>
            <a:tailEnd/>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defRPr/>
            </a:pPr>
            <a:endParaRPr lang="zh-CN" altLang="en-US">
              <a:latin typeface="+mn-lt"/>
              <a:cs typeface="Times New Roman" pitchFamily="18" charset="0"/>
            </a:endParaRPr>
          </a:p>
        </p:txBody>
      </p:sp>
      <p:sp>
        <p:nvSpPr>
          <p:cNvPr id="12" name="矩形 3">
            <a:extLst>
              <a:ext uri="{FF2B5EF4-FFF2-40B4-BE49-F238E27FC236}">
                <a16:creationId xmlns:a16="http://schemas.microsoft.com/office/drawing/2014/main" id="{0F160566-090F-4F7D-849E-D31FEA67EC4B}"/>
              </a:ext>
            </a:extLst>
          </p:cNvPr>
          <p:cNvSpPr>
            <a:spLocks noChangeArrowheads="1"/>
          </p:cNvSpPr>
          <p:nvPr/>
        </p:nvSpPr>
        <p:spPr bwMode="auto">
          <a:xfrm>
            <a:off x="1293210" y="2785331"/>
            <a:ext cx="63497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1600" dirty="0"/>
              <a:t>ALTER TABLE </a:t>
            </a:r>
            <a:r>
              <a:rPr lang="zh-CN" altLang="en-US" sz="1600" dirty="0"/>
              <a:t>表名 </a:t>
            </a:r>
            <a:r>
              <a:rPr lang="en-US" altLang="zh-CN" sz="1600" dirty="0"/>
              <a:t>DROP INDEX </a:t>
            </a:r>
            <a:r>
              <a:rPr lang="zh-CN" altLang="en-US" sz="1600" dirty="0"/>
              <a:t>索引名</a:t>
            </a:r>
          </a:p>
        </p:txBody>
      </p:sp>
      <p:sp>
        <p:nvSpPr>
          <p:cNvPr id="14" name="矩形 2">
            <a:extLst>
              <a:ext uri="{FF2B5EF4-FFF2-40B4-BE49-F238E27FC236}">
                <a16:creationId xmlns:a16="http://schemas.microsoft.com/office/drawing/2014/main" id="{A4D5470D-6625-4706-9667-7C42703EDBAF}"/>
              </a:ext>
            </a:extLst>
          </p:cNvPr>
          <p:cNvSpPr>
            <a:spLocks noChangeArrowheads="1"/>
          </p:cNvSpPr>
          <p:nvPr/>
        </p:nvSpPr>
        <p:spPr bwMode="auto">
          <a:xfrm>
            <a:off x="833437" y="4291369"/>
            <a:ext cx="781526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28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b="1" dirty="0">
                <a:solidFill>
                  <a:srgbClr val="FF0000"/>
                </a:solidFill>
                <a:latin typeface="Courier New" panose="02070309020205020404" pitchFamily="49" charset="0"/>
              </a:rPr>
              <a:t>ALTER TABLE</a:t>
            </a:r>
            <a:r>
              <a:rPr lang="en-US" altLang="zh-CN" sz="1200" dirty="0">
                <a:latin typeface="Courier New" panose="02070309020205020404" pitchFamily="49" charset="0"/>
              </a:rPr>
              <a:t> book1 </a:t>
            </a:r>
            <a:r>
              <a:rPr lang="en-US" altLang="zh-CN" sz="1200" b="1" dirty="0">
                <a:solidFill>
                  <a:srgbClr val="FF0000"/>
                </a:solidFill>
                <a:latin typeface="Courier New" panose="02070309020205020404" pitchFamily="49" charset="0"/>
              </a:rPr>
              <a:t>DROP INDEX </a:t>
            </a:r>
            <a:r>
              <a:rPr lang="en-US" altLang="zh-CN" sz="1200" dirty="0" err="1">
                <a:latin typeface="Courier New" panose="02070309020205020404" pitchFamily="49" charset="0"/>
              </a:rPr>
              <a:t>fulltextidx</a:t>
            </a:r>
            <a:r>
              <a:rPr lang="en-US" altLang="zh-CN" sz="1200" dirty="0">
                <a:latin typeface="Courier New" panose="02070309020205020404" pitchFamily="49" charset="0"/>
              </a:rPr>
              <a:t>;</a:t>
            </a:r>
            <a:endParaRPr lang="zh-CN" altLang="en-US" sz="1200" dirty="0">
              <a:latin typeface="Courier New" panose="02070309020205020404" pitchFamily="49" charset="0"/>
            </a:endParaRPr>
          </a:p>
        </p:txBody>
      </p:sp>
      <p:sp>
        <p:nvSpPr>
          <p:cNvPr id="18" name="TextBox 9">
            <a:extLst>
              <a:ext uri="{FF2B5EF4-FFF2-40B4-BE49-F238E27FC236}">
                <a16:creationId xmlns:a16="http://schemas.microsoft.com/office/drawing/2014/main" id="{7DC132BC-21AA-46B3-BFC2-E7CB40FC4290}"/>
              </a:ext>
            </a:extLst>
          </p:cNvPr>
          <p:cNvSpPr txBox="1"/>
          <p:nvPr/>
        </p:nvSpPr>
        <p:spPr>
          <a:xfrm>
            <a:off x="411494" y="3481790"/>
            <a:ext cx="8043006" cy="400110"/>
          </a:xfrm>
          <a:prstGeom prst="rect">
            <a:avLst/>
          </a:prstGeom>
          <a:noFill/>
        </p:spPr>
        <p:txBody>
          <a:bodyPr wrap="square">
            <a:spAutoFit/>
          </a:bodyPr>
          <a:lstStyle/>
          <a:p>
            <a:pPr>
              <a:defRPr/>
            </a:pPr>
            <a:r>
              <a:rPr lang="en-US" altLang="zh-CN" dirty="0"/>
              <a:t>  </a:t>
            </a:r>
            <a:r>
              <a:rPr lang="zh-CN" altLang="en-US" sz="2000" b="1" dirty="0">
                <a:solidFill>
                  <a:srgbClr val="0070C0"/>
                </a:solidFill>
                <a:latin typeface="微软雅黑" pitchFamily="34" charset="-122"/>
                <a:ea typeface="微软雅黑" pitchFamily="34" charset="-122"/>
              </a:rPr>
              <a:t>示例</a:t>
            </a:r>
            <a:r>
              <a:rPr lang="en-US" altLang="zh-CN" sz="2000" b="1" dirty="0">
                <a:solidFill>
                  <a:srgbClr val="0070C0"/>
                </a:solidFill>
                <a:latin typeface="微软雅黑" pitchFamily="34" charset="-122"/>
                <a:ea typeface="微软雅黑" pitchFamily="34" charset="-122"/>
              </a:rPr>
              <a:t>12</a:t>
            </a:r>
            <a:r>
              <a:rPr lang="zh-CN" altLang="en-US" sz="2000" b="1" dirty="0">
                <a:solidFill>
                  <a:srgbClr val="0070C0"/>
                </a:solidFill>
                <a:latin typeface="微软雅黑" pitchFamily="34" charset="-122"/>
                <a:ea typeface="微软雅黑" pitchFamily="34" charset="-122"/>
              </a:rPr>
              <a:t>：删除表</a:t>
            </a:r>
            <a:r>
              <a:rPr lang="en-US" altLang="zh-CN" sz="2000" b="1" dirty="0">
                <a:solidFill>
                  <a:srgbClr val="0070C0"/>
                </a:solidFill>
                <a:latin typeface="微软雅黑" pitchFamily="34" charset="-122"/>
                <a:ea typeface="微软雅黑" pitchFamily="34" charset="-122"/>
              </a:rPr>
              <a:t>book1</a:t>
            </a:r>
            <a:r>
              <a:rPr lang="zh-CN" altLang="en-US" sz="2000" b="1" dirty="0">
                <a:solidFill>
                  <a:srgbClr val="0070C0"/>
                </a:solidFill>
                <a:latin typeface="微软雅黑" pitchFamily="34" charset="-122"/>
                <a:ea typeface="微软雅黑" pitchFamily="34" charset="-122"/>
              </a:rPr>
              <a:t>中名称为</a:t>
            </a:r>
            <a:r>
              <a:rPr lang="en-US" altLang="zh-CN" sz="2000" b="1" dirty="0" err="1">
                <a:solidFill>
                  <a:srgbClr val="0070C0"/>
                </a:solidFill>
                <a:latin typeface="微软雅黑" pitchFamily="34" charset="-122"/>
                <a:ea typeface="微软雅黑" pitchFamily="34" charset="-122"/>
              </a:rPr>
              <a:t>fulltextidx</a:t>
            </a:r>
            <a:r>
              <a:rPr lang="zh-CN" altLang="en-US" sz="2000" b="1" dirty="0">
                <a:solidFill>
                  <a:srgbClr val="0070C0"/>
                </a:solidFill>
                <a:latin typeface="微软雅黑" pitchFamily="34" charset="-122"/>
                <a:ea typeface="微软雅黑" pitchFamily="34" charset="-122"/>
              </a:rPr>
              <a:t>的全文索引。</a:t>
            </a:r>
          </a:p>
        </p:txBody>
      </p:sp>
      <p:grpSp>
        <p:nvGrpSpPr>
          <p:cNvPr id="19" name="组合 10">
            <a:extLst>
              <a:ext uri="{FF2B5EF4-FFF2-40B4-BE49-F238E27FC236}">
                <a16:creationId xmlns:a16="http://schemas.microsoft.com/office/drawing/2014/main" id="{F0139C17-C6D2-4B82-B44F-B7D0BAD4EF1F}"/>
              </a:ext>
            </a:extLst>
          </p:cNvPr>
          <p:cNvGrpSpPr>
            <a:grpSpLocks/>
          </p:cNvGrpSpPr>
          <p:nvPr/>
        </p:nvGrpSpPr>
        <p:grpSpPr bwMode="auto">
          <a:xfrm>
            <a:off x="427038" y="4135880"/>
            <a:ext cx="655638" cy="657225"/>
            <a:chOff x="765530" y="3286093"/>
            <a:chExt cx="656530" cy="657462"/>
          </a:xfrm>
        </p:grpSpPr>
        <p:sp>
          <p:nvSpPr>
            <p:cNvPr id="20" name="等腰三角形 11">
              <a:extLst>
                <a:ext uri="{FF2B5EF4-FFF2-40B4-BE49-F238E27FC236}">
                  <a16:creationId xmlns:a16="http://schemas.microsoft.com/office/drawing/2014/main" id="{AF2A83C3-FDD7-43CE-92F5-A01E38E1DDC7}"/>
                </a:ext>
              </a:extLst>
            </p:cNvPr>
            <p:cNvSpPr>
              <a:spLocks noChangeArrowheads="1"/>
            </p:cNvSpPr>
            <p:nvPr/>
          </p:nvSpPr>
          <p:spPr bwMode="auto">
            <a:xfrm rot="5400000">
              <a:off x="688864" y="3362759"/>
              <a:ext cx="657462" cy="504130"/>
            </a:xfrm>
            <a:prstGeom prst="triangle">
              <a:avLst>
                <a:gd name="adj" fmla="val 50000"/>
              </a:avLst>
            </a:prstGeom>
            <a:solidFill>
              <a:srgbClr val="0D74C9"/>
            </a:solidFill>
            <a:ln w="28575" algn="ctr">
              <a:solidFill>
                <a:schemeClr val="bg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1" name="等腰三角形 12">
              <a:extLst>
                <a:ext uri="{FF2B5EF4-FFF2-40B4-BE49-F238E27FC236}">
                  <a16:creationId xmlns:a16="http://schemas.microsoft.com/office/drawing/2014/main" id="{5B8488E9-B34C-4592-A578-DFEDC8EF1C67}"/>
                </a:ext>
              </a:extLst>
            </p:cNvPr>
            <p:cNvSpPr>
              <a:spLocks noChangeArrowheads="1"/>
            </p:cNvSpPr>
            <p:nvPr/>
          </p:nvSpPr>
          <p:spPr bwMode="auto">
            <a:xfrm rot="5400000">
              <a:off x="841264" y="3362759"/>
              <a:ext cx="657462" cy="504130"/>
            </a:xfrm>
            <a:prstGeom prst="triangle">
              <a:avLst>
                <a:gd name="adj" fmla="val 50000"/>
              </a:avLst>
            </a:prstGeom>
            <a:solidFill>
              <a:srgbClr val="0D74C9"/>
            </a:solidFill>
            <a:ln w="28575" algn="ctr">
              <a:solidFill>
                <a:schemeClr val="bg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spTree>
    <p:extLst>
      <p:ext uri="{BB962C8B-B14F-4D97-AF65-F5344CB8AC3E}">
        <p14:creationId xmlns:p14="http://schemas.microsoft.com/office/powerpoint/2010/main" val="18664300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pPr eaLnBrk="1" hangingPunct="1"/>
            <a:r>
              <a:rPr lang="en-US" altLang="zh-CN" dirty="0"/>
              <a:t>3.3</a:t>
            </a:r>
            <a:r>
              <a:rPr lang="en-US" altLang="zh-CN" dirty="0">
                <a:cs typeface="Times New Roman" pitchFamily="18" charset="0"/>
              </a:rPr>
              <a:t> </a:t>
            </a:r>
            <a:r>
              <a:rPr lang="zh-CN" altLang="en-US" dirty="0">
                <a:cs typeface="Times New Roman" pitchFamily="18" charset="0"/>
              </a:rPr>
              <a:t>索引</a:t>
            </a:r>
            <a:endParaRPr lang="zh-CN" altLang="en-US" dirty="0"/>
          </a:p>
        </p:txBody>
      </p:sp>
      <p:grpSp>
        <p:nvGrpSpPr>
          <p:cNvPr id="7" name="组合 6">
            <a:extLst>
              <a:ext uri="{FF2B5EF4-FFF2-40B4-BE49-F238E27FC236}">
                <a16:creationId xmlns:a16="http://schemas.microsoft.com/office/drawing/2014/main" id="{EC9D426D-5677-4C33-8163-0DE22BA5BA68}"/>
              </a:ext>
            </a:extLst>
          </p:cNvPr>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8" name="矩形 7">
              <a:extLst>
                <a:ext uri="{FF2B5EF4-FFF2-40B4-BE49-F238E27FC236}">
                  <a16:creationId xmlns:a16="http://schemas.microsoft.com/office/drawing/2014/main" id="{AF215D23-B622-4560-8FB1-24B88AB3157E}"/>
                </a:ext>
              </a:extLst>
            </p:cNvPr>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Times New Roman" panose="02020603050405020304" pitchFamily="18" charset="0"/>
                <a:cs typeface="Times New Roman" panose="02020603050405020304" pitchFamily="18" charset="0"/>
              </a:endParaRPr>
            </a:p>
          </p:txBody>
        </p:sp>
        <p:sp>
          <p:nvSpPr>
            <p:cNvPr id="9" name="TextBox 5">
              <a:extLst>
                <a:ext uri="{FF2B5EF4-FFF2-40B4-BE49-F238E27FC236}">
                  <a16:creationId xmlns:a16="http://schemas.microsoft.com/office/drawing/2014/main" id="{D79F8E4A-68B7-4D04-A26E-104D3F5232DF}"/>
                </a:ext>
              </a:extLst>
            </p:cNvPr>
            <p:cNvSpPr txBox="1"/>
            <p:nvPr/>
          </p:nvSpPr>
          <p:spPr>
            <a:xfrm>
              <a:off x="-16824" y="1296057"/>
              <a:ext cx="385042" cy="523220"/>
            </a:xfrm>
            <a:prstGeom prst="rect">
              <a:avLst/>
            </a:prstGeom>
            <a:noFill/>
          </p:spPr>
          <p:txBody>
            <a:bodyPr wrap="none">
              <a:spAutoFit/>
            </a:bodyPr>
            <a:lstStyle/>
            <a:p>
              <a:pPr>
                <a:defRPr/>
              </a:pPr>
              <a:r>
                <a:rPr lang="en-US" altLang="zh-CN" sz="2800" dirty="0">
                  <a:solidFill>
                    <a:schemeClr val="bg1"/>
                  </a:solidFill>
                  <a:cs typeface="Arial" panose="020B0604020202020204" pitchFamily="34" charset="0"/>
                </a:rPr>
                <a:t>4</a:t>
              </a:r>
              <a:endParaRPr lang="zh-CN" altLang="en-US" sz="2800" dirty="0">
                <a:solidFill>
                  <a:schemeClr val="bg1"/>
                </a:solidFill>
                <a:cs typeface="Arial" panose="020B0604020202020204" pitchFamily="34" charset="0"/>
              </a:endParaRPr>
            </a:p>
          </p:txBody>
        </p:sp>
      </p:grpSp>
      <p:sp>
        <p:nvSpPr>
          <p:cNvPr id="10" name="TextBox 6">
            <a:extLst>
              <a:ext uri="{FF2B5EF4-FFF2-40B4-BE49-F238E27FC236}">
                <a16:creationId xmlns:a16="http://schemas.microsoft.com/office/drawing/2014/main" id="{F61DBA73-904B-42DE-81A3-13B1D98FB044}"/>
              </a:ext>
            </a:extLst>
          </p:cNvPr>
          <p:cNvSpPr txBox="1"/>
          <p:nvPr/>
        </p:nvSpPr>
        <p:spPr>
          <a:xfrm>
            <a:off x="427038" y="1493838"/>
            <a:ext cx="4703762" cy="400050"/>
          </a:xfrm>
          <a:prstGeom prst="rect">
            <a:avLst/>
          </a:prstGeom>
          <a:noFill/>
        </p:spPr>
        <p:txBody>
          <a:bodyPr>
            <a:spAutoFit/>
          </a:bodyPr>
          <a:lstStyle/>
          <a:p>
            <a:pPr>
              <a:defRPr/>
            </a:pPr>
            <a:r>
              <a:rPr lang="zh-CN" altLang="en-US" sz="2000" b="1" dirty="0">
                <a:solidFill>
                  <a:schemeClr val="tx1">
                    <a:lumMod val="50000"/>
                    <a:lumOff val="50000"/>
                  </a:schemeClr>
                </a:solidFill>
                <a:latin typeface="Times New Roman" panose="02020603050405020304" pitchFamily="18" charset="0"/>
                <a:ea typeface="微软雅黑" pitchFamily="34" charset="-122"/>
                <a:cs typeface="Times New Roman" panose="02020603050405020304" pitchFamily="18" charset="0"/>
              </a:rPr>
              <a:t>删除索引</a:t>
            </a:r>
            <a:endParaRPr lang="zh-CN" altLang="en-US" dirty="0">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918C6753-AB79-476E-B471-C2369AABBD8E}"/>
              </a:ext>
            </a:extLst>
          </p:cNvPr>
          <p:cNvSpPr/>
          <p:nvPr/>
        </p:nvSpPr>
        <p:spPr>
          <a:xfrm>
            <a:off x="427038" y="1893888"/>
            <a:ext cx="8072919" cy="927433"/>
          </a:xfrm>
          <a:prstGeom prst="rect">
            <a:avLst/>
          </a:prstGeom>
        </p:spPr>
        <p:txBody>
          <a:bodyPr wrap="square">
            <a:spAutoFit/>
          </a:bodyPr>
          <a:lstStyle/>
          <a:p>
            <a:pPr marL="457200">
              <a:lnSpc>
                <a:spcPct val="150000"/>
              </a:lnSpc>
              <a:spcBef>
                <a:spcPct val="20000"/>
              </a:spcBef>
            </a:pPr>
            <a:r>
              <a:rPr lang="zh-CN" altLang="en-US" b="1" u="sng" dirty="0">
                <a:solidFill>
                  <a:srgbClr val="0F83E3"/>
                </a:solidFill>
              </a:rPr>
              <a:t>使用</a:t>
            </a:r>
            <a:r>
              <a:rPr lang="en-US" altLang="zh-CN" b="1" u="sng" dirty="0">
                <a:solidFill>
                  <a:srgbClr val="0F83E3"/>
                </a:solidFill>
              </a:rPr>
              <a:t>DROP INDEX</a:t>
            </a:r>
            <a:r>
              <a:rPr lang="zh-CN" altLang="en-US" b="1" u="sng" dirty="0">
                <a:solidFill>
                  <a:srgbClr val="0F83E3"/>
                </a:solidFill>
              </a:rPr>
              <a:t>删除索引</a:t>
            </a:r>
          </a:p>
          <a:p>
            <a:pPr marL="457200">
              <a:lnSpc>
                <a:spcPct val="150000"/>
              </a:lnSpc>
              <a:spcBef>
                <a:spcPct val="20000"/>
              </a:spcBef>
            </a:pPr>
            <a:endParaRPr lang="zh-CN" altLang="en-US" b="1" u="sng" dirty="0">
              <a:solidFill>
                <a:srgbClr val="0F83E3"/>
              </a:solidFill>
            </a:endParaRPr>
          </a:p>
        </p:txBody>
      </p:sp>
      <p:sp>
        <p:nvSpPr>
          <p:cNvPr id="11" name="圆角矩形 2">
            <a:extLst>
              <a:ext uri="{FF2B5EF4-FFF2-40B4-BE49-F238E27FC236}">
                <a16:creationId xmlns:a16="http://schemas.microsoft.com/office/drawing/2014/main" id="{7539AAB0-293C-477D-8815-39BCA19B0DD7}"/>
              </a:ext>
            </a:extLst>
          </p:cNvPr>
          <p:cNvSpPr>
            <a:spLocks noChangeArrowheads="1"/>
          </p:cNvSpPr>
          <p:nvPr/>
        </p:nvSpPr>
        <p:spPr bwMode="auto">
          <a:xfrm>
            <a:off x="964503" y="2604761"/>
            <a:ext cx="6723946" cy="633985"/>
          </a:xfrm>
          <a:prstGeom prst="roundRect">
            <a:avLst>
              <a:gd name="adj" fmla="val 16667"/>
            </a:avLst>
          </a:prstGeom>
          <a:solidFill>
            <a:schemeClr val="bg1"/>
          </a:solidFill>
          <a:ln w="12700" algn="ctr">
            <a:solidFill>
              <a:srgbClr val="00ACE6"/>
            </a:solidFill>
            <a:prstDash val="sysDot"/>
            <a:round/>
            <a:headEnd/>
            <a:tailEnd/>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defRPr/>
            </a:pPr>
            <a:endParaRPr lang="zh-CN" altLang="en-US">
              <a:latin typeface="+mn-lt"/>
              <a:cs typeface="Times New Roman" pitchFamily="18" charset="0"/>
            </a:endParaRPr>
          </a:p>
        </p:txBody>
      </p:sp>
      <p:sp>
        <p:nvSpPr>
          <p:cNvPr id="12" name="矩形 3">
            <a:extLst>
              <a:ext uri="{FF2B5EF4-FFF2-40B4-BE49-F238E27FC236}">
                <a16:creationId xmlns:a16="http://schemas.microsoft.com/office/drawing/2014/main" id="{0F160566-090F-4F7D-849E-D31FEA67EC4B}"/>
              </a:ext>
            </a:extLst>
          </p:cNvPr>
          <p:cNvSpPr>
            <a:spLocks noChangeArrowheads="1"/>
          </p:cNvSpPr>
          <p:nvPr/>
        </p:nvSpPr>
        <p:spPr bwMode="auto">
          <a:xfrm>
            <a:off x="1293210" y="2785331"/>
            <a:ext cx="63497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1600" dirty="0"/>
              <a:t>DROP INDEX </a:t>
            </a:r>
            <a:r>
              <a:rPr lang="zh-CN" altLang="en-US" sz="1600" dirty="0"/>
              <a:t>索引名 </a:t>
            </a:r>
            <a:r>
              <a:rPr lang="en-US" altLang="zh-CN" sz="1600" dirty="0"/>
              <a:t>ON </a:t>
            </a:r>
            <a:r>
              <a:rPr lang="zh-CN" altLang="en-US" sz="1600" dirty="0"/>
              <a:t>表名</a:t>
            </a:r>
            <a:r>
              <a:rPr lang="en-US" altLang="zh-CN" sz="1600" dirty="0"/>
              <a:t>;</a:t>
            </a:r>
          </a:p>
        </p:txBody>
      </p:sp>
      <p:sp>
        <p:nvSpPr>
          <p:cNvPr id="14" name="矩形 2">
            <a:extLst>
              <a:ext uri="{FF2B5EF4-FFF2-40B4-BE49-F238E27FC236}">
                <a16:creationId xmlns:a16="http://schemas.microsoft.com/office/drawing/2014/main" id="{A4D5470D-6625-4706-9667-7C42703EDBAF}"/>
              </a:ext>
            </a:extLst>
          </p:cNvPr>
          <p:cNvSpPr>
            <a:spLocks noChangeArrowheads="1"/>
          </p:cNvSpPr>
          <p:nvPr/>
        </p:nvSpPr>
        <p:spPr bwMode="auto">
          <a:xfrm>
            <a:off x="833437" y="4291369"/>
            <a:ext cx="78152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28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b="1" dirty="0">
                <a:solidFill>
                  <a:srgbClr val="FF0000"/>
                </a:solidFill>
                <a:latin typeface="Courier New" panose="02070309020205020404" pitchFamily="49" charset="0"/>
              </a:rPr>
              <a:t>DROP INDEX </a:t>
            </a:r>
            <a:r>
              <a:rPr lang="en-US" altLang="zh-CN" sz="1200" dirty="0" err="1">
                <a:latin typeface="Courier New" panose="02070309020205020404" pitchFamily="49" charset="0"/>
              </a:rPr>
              <a:t>singleidx</a:t>
            </a:r>
            <a:r>
              <a:rPr lang="en-US" altLang="zh-CN" sz="1200" dirty="0">
                <a:latin typeface="Courier New" panose="02070309020205020404" pitchFamily="49" charset="0"/>
              </a:rPr>
              <a:t> </a:t>
            </a:r>
            <a:r>
              <a:rPr lang="en-US" altLang="zh-CN" sz="1200" b="1" dirty="0">
                <a:solidFill>
                  <a:srgbClr val="FF0000"/>
                </a:solidFill>
                <a:latin typeface="Courier New" panose="02070309020205020404" pitchFamily="49" charset="0"/>
              </a:rPr>
              <a:t>ON</a:t>
            </a:r>
            <a:r>
              <a:rPr lang="en-US" altLang="zh-CN" sz="1200" dirty="0">
                <a:latin typeface="Courier New" panose="02070309020205020404" pitchFamily="49" charset="0"/>
              </a:rPr>
              <a:t> book2;</a:t>
            </a:r>
            <a:endParaRPr lang="zh-CN" altLang="en-US" sz="1200" dirty="0">
              <a:latin typeface="Courier New" panose="02070309020205020404" pitchFamily="49" charset="0"/>
            </a:endParaRPr>
          </a:p>
        </p:txBody>
      </p:sp>
      <p:sp>
        <p:nvSpPr>
          <p:cNvPr id="18" name="TextBox 9">
            <a:extLst>
              <a:ext uri="{FF2B5EF4-FFF2-40B4-BE49-F238E27FC236}">
                <a16:creationId xmlns:a16="http://schemas.microsoft.com/office/drawing/2014/main" id="{7DC132BC-21AA-46B3-BFC2-E7CB40FC4290}"/>
              </a:ext>
            </a:extLst>
          </p:cNvPr>
          <p:cNvSpPr txBox="1"/>
          <p:nvPr/>
        </p:nvSpPr>
        <p:spPr>
          <a:xfrm>
            <a:off x="411494" y="3493060"/>
            <a:ext cx="8043006" cy="400110"/>
          </a:xfrm>
          <a:prstGeom prst="rect">
            <a:avLst/>
          </a:prstGeom>
          <a:noFill/>
        </p:spPr>
        <p:txBody>
          <a:bodyPr wrap="square">
            <a:spAutoFit/>
          </a:bodyPr>
          <a:lstStyle/>
          <a:p>
            <a:pPr>
              <a:defRPr/>
            </a:pPr>
            <a:r>
              <a:rPr lang="en-US" altLang="zh-CN" dirty="0"/>
              <a:t>  </a:t>
            </a:r>
            <a:r>
              <a:rPr lang="zh-CN" altLang="en-US" sz="2000" b="1" dirty="0">
                <a:solidFill>
                  <a:srgbClr val="0070C0"/>
                </a:solidFill>
                <a:latin typeface="微软雅黑" pitchFamily="34" charset="-122"/>
                <a:ea typeface="微软雅黑" pitchFamily="34" charset="-122"/>
              </a:rPr>
              <a:t>示例</a:t>
            </a:r>
            <a:r>
              <a:rPr lang="en-US" altLang="zh-CN" sz="2000" b="1" dirty="0">
                <a:solidFill>
                  <a:srgbClr val="0070C0"/>
                </a:solidFill>
                <a:latin typeface="微软雅黑" pitchFamily="34" charset="-122"/>
                <a:ea typeface="微软雅黑" pitchFamily="34" charset="-122"/>
              </a:rPr>
              <a:t>13</a:t>
            </a:r>
            <a:r>
              <a:rPr lang="zh-CN" altLang="en-US" sz="2000" b="1" dirty="0">
                <a:solidFill>
                  <a:srgbClr val="0070C0"/>
                </a:solidFill>
                <a:latin typeface="微软雅黑" pitchFamily="34" charset="-122"/>
                <a:ea typeface="微软雅黑" pitchFamily="34" charset="-122"/>
              </a:rPr>
              <a:t>：删除表</a:t>
            </a:r>
            <a:r>
              <a:rPr lang="en-US" altLang="zh-CN" sz="2000" b="1" dirty="0">
                <a:solidFill>
                  <a:srgbClr val="0070C0"/>
                </a:solidFill>
                <a:latin typeface="微软雅黑" pitchFamily="34" charset="-122"/>
                <a:ea typeface="微软雅黑" pitchFamily="34" charset="-122"/>
              </a:rPr>
              <a:t>book2</a:t>
            </a:r>
            <a:r>
              <a:rPr lang="zh-CN" altLang="en-US" sz="2000" b="1" dirty="0">
                <a:solidFill>
                  <a:srgbClr val="0070C0"/>
                </a:solidFill>
                <a:latin typeface="微软雅黑" pitchFamily="34" charset="-122"/>
                <a:ea typeface="微软雅黑" pitchFamily="34" charset="-122"/>
              </a:rPr>
              <a:t>中名称为</a:t>
            </a:r>
            <a:r>
              <a:rPr lang="en-US" altLang="zh-CN" sz="2000" b="1" dirty="0" err="1">
                <a:solidFill>
                  <a:srgbClr val="0070C0"/>
                </a:solidFill>
                <a:latin typeface="微软雅黑" pitchFamily="34" charset="-122"/>
                <a:ea typeface="微软雅黑" pitchFamily="34" charset="-122"/>
              </a:rPr>
              <a:t>singleidx</a:t>
            </a:r>
            <a:r>
              <a:rPr lang="zh-CN" altLang="en-US" sz="2000" b="1" dirty="0">
                <a:solidFill>
                  <a:srgbClr val="0070C0"/>
                </a:solidFill>
                <a:latin typeface="微软雅黑" pitchFamily="34" charset="-122"/>
                <a:ea typeface="微软雅黑" pitchFamily="34" charset="-122"/>
              </a:rPr>
              <a:t>的单列索引。</a:t>
            </a:r>
          </a:p>
        </p:txBody>
      </p:sp>
      <p:grpSp>
        <p:nvGrpSpPr>
          <p:cNvPr id="19" name="组合 10">
            <a:extLst>
              <a:ext uri="{FF2B5EF4-FFF2-40B4-BE49-F238E27FC236}">
                <a16:creationId xmlns:a16="http://schemas.microsoft.com/office/drawing/2014/main" id="{D39C5B64-AAB3-4F89-B2EA-1947C97755AE}"/>
              </a:ext>
            </a:extLst>
          </p:cNvPr>
          <p:cNvGrpSpPr>
            <a:grpSpLocks/>
          </p:cNvGrpSpPr>
          <p:nvPr/>
        </p:nvGrpSpPr>
        <p:grpSpPr bwMode="auto">
          <a:xfrm>
            <a:off x="427038" y="4135880"/>
            <a:ext cx="655638" cy="657225"/>
            <a:chOff x="765530" y="3286093"/>
            <a:chExt cx="656530" cy="657462"/>
          </a:xfrm>
        </p:grpSpPr>
        <p:sp>
          <p:nvSpPr>
            <p:cNvPr id="20" name="等腰三角形 11">
              <a:extLst>
                <a:ext uri="{FF2B5EF4-FFF2-40B4-BE49-F238E27FC236}">
                  <a16:creationId xmlns:a16="http://schemas.microsoft.com/office/drawing/2014/main" id="{C3C7E82C-1591-4EFE-9CE8-1BF4B61C34A0}"/>
                </a:ext>
              </a:extLst>
            </p:cNvPr>
            <p:cNvSpPr>
              <a:spLocks noChangeArrowheads="1"/>
            </p:cNvSpPr>
            <p:nvPr/>
          </p:nvSpPr>
          <p:spPr bwMode="auto">
            <a:xfrm rot="5400000">
              <a:off x="688864" y="3362759"/>
              <a:ext cx="657462" cy="504130"/>
            </a:xfrm>
            <a:prstGeom prst="triangle">
              <a:avLst>
                <a:gd name="adj" fmla="val 50000"/>
              </a:avLst>
            </a:prstGeom>
            <a:solidFill>
              <a:srgbClr val="0D74C9"/>
            </a:solidFill>
            <a:ln w="28575" algn="ctr">
              <a:solidFill>
                <a:schemeClr val="bg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1" name="等腰三角形 12">
              <a:extLst>
                <a:ext uri="{FF2B5EF4-FFF2-40B4-BE49-F238E27FC236}">
                  <a16:creationId xmlns:a16="http://schemas.microsoft.com/office/drawing/2014/main" id="{7791E731-44AC-4634-A35D-E5E6CE52C2DC}"/>
                </a:ext>
              </a:extLst>
            </p:cNvPr>
            <p:cNvSpPr>
              <a:spLocks noChangeArrowheads="1"/>
            </p:cNvSpPr>
            <p:nvPr/>
          </p:nvSpPr>
          <p:spPr bwMode="auto">
            <a:xfrm rot="5400000">
              <a:off x="841264" y="3362759"/>
              <a:ext cx="657462" cy="504130"/>
            </a:xfrm>
            <a:prstGeom prst="triangle">
              <a:avLst>
                <a:gd name="adj" fmla="val 50000"/>
              </a:avLst>
            </a:prstGeom>
            <a:solidFill>
              <a:srgbClr val="0D74C9"/>
            </a:solidFill>
            <a:ln w="28575" algn="ctr">
              <a:solidFill>
                <a:schemeClr val="bg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spTree>
    <p:extLst>
      <p:ext uri="{BB962C8B-B14F-4D97-AF65-F5344CB8AC3E}">
        <p14:creationId xmlns:p14="http://schemas.microsoft.com/office/powerpoint/2010/main" val="35531068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pPr eaLnBrk="1" hangingPunct="1"/>
            <a:r>
              <a:rPr lang="en-US" altLang="zh-CN" dirty="0"/>
              <a:t>3.3</a:t>
            </a:r>
            <a:r>
              <a:rPr lang="en-US" altLang="zh-CN" dirty="0">
                <a:cs typeface="Times New Roman" pitchFamily="18" charset="0"/>
              </a:rPr>
              <a:t> </a:t>
            </a:r>
            <a:r>
              <a:rPr lang="zh-CN" altLang="en-US" dirty="0">
                <a:cs typeface="Times New Roman" pitchFamily="18" charset="0"/>
              </a:rPr>
              <a:t>索引</a:t>
            </a:r>
            <a:endParaRPr lang="zh-CN" altLang="en-US" sz="3200" dirty="0"/>
          </a:p>
        </p:txBody>
      </p:sp>
      <p:sp>
        <p:nvSpPr>
          <p:cNvPr id="15" name="矩形 14"/>
          <p:cNvSpPr>
            <a:spLocks noChangeArrowheads="1"/>
          </p:cNvSpPr>
          <p:nvPr/>
        </p:nvSpPr>
        <p:spPr bwMode="auto">
          <a:xfrm>
            <a:off x="427038" y="1823624"/>
            <a:ext cx="8387776"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dirty="0">
                <a:latin typeface="+mn-lt"/>
                <a:ea typeface="+mn-ea"/>
              </a:rPr>
              <a:t>        点击数据表右侧的</a:t>
            </a:r>
            <a:r>
              <a:rPr lang="en-US" altLang="zh-CN" b="1" dirty="0">
                <a:solidFill>
                  <a:srgbClr val="FF0000"/>
                </a:solidFill>
                <a:latin typeface="+mn-lt"/>
                <a:ea typeface="+mn-ea"/>
              </a:rPr>
              <a:t>Table inspector</a:t>
            </a:r>
            <a:r>
              <a:rPr lang="zh-CN" altLang="en-US" dirty="0">
                <a:latin typeface="+mn-lt"/>
                <a:ea typeface="+mn-ea"/>
              </a:rPr>
              <a:t>按钮，</a:t>
            </a:r>
            <a:r>
              <a:rPr lang="en-US" altLang="zh-CN" dirty="0">
                <a:latin typeface="+mn-lt"/>
                <a:ea typeface="+mn-ea"/>
              </a:rPr>
              <a:t>Workbench</a:t>
            </a:r>
            <a:r>
              <a:rPr lang="zh-CN" altLang="en-US" dirty="0">
                <a:latin typeface="+mn-lt"/>
                <a:ea typeface="+mn-ea"/>
              </a:rPr>
              <a:t>会打开该数据表的结构窗口。选择</a:t>
            </a:r>
            <a:r>
              <a:rPr lang="en-US" altLang="zh-CN" b="1" dirty="0">
                <a:solidFill>
                  <a:srgbClr val="FF0000"/>
                </a:solidFill>
                <a:latin typeface="+mn-lt"/>
                <a:ea typeface="+mn-ea"/>
              </a:rPr>
              <a:t>Indexes</a:t>
            </a:r>
            <a:r>
              <a:rPr lang="zh-CN" altLang="en-US" dirty="0">
                <a:latin typeface="+mn-lt"/>
                <a:ea typeface="+mn-ea"/>
              </a:rPr>
              <a:t>选项卡，在</a:t>
            </a:r>
            <a:r>
              <a:rPr lang="en-US" altLang="zh-CN" dirty="0">
                <a:latin typeface="+mn-lt"/>
                <a:ea typeface="+mn-ea"/>
              </a:rPr>
              <a:t>Indexes In Table</a:t>
            </a:r>
            <a:r>
              <a:rPr lang="zh-CN" altLang="en-US" dirty="0">
                <a:latin typeface="+mn-lt"/>
                <a:ea typeface="+mn-ea"/>
              </a:rPr>
              <a:t>窗口中可以查看索引，删除索引；在</a:t>
            </a:r>
            <a:r>
              <a:rPr lang="en-US" altLang="zh-CN" dirty="0">
                <a:latin typeface="+mn-lt"/>
                <a:ea typeface="+mn-ea"/>
              </a:rPr>
              <a:t>Columns in table</a:t>
            </a:r>
            <a:r>
              <a:rPr lang="zh-CN" altLang="en-US" dirty="0">
                <a:latin typeface="+mn-lt"/>
                <a:ea typeface="+mn-ea"/>
              </a:rPr>
              <a:t>窗口中可以选择字段，创建索引。</a:t>
            </a:r>
          </a:p>
        </p:txBody>
      </p:sp>
      <p:grpSp>
        <p:nvGrpSpPr>
          <p:cNvPr id="9" name="组合 8">
            <a:extLst>
              <a:ext uri="{FF2B5EF4-FFF2-40B4-BE49-F238E27FC236}">
                <a16:creationId xmlns:a16="http://schemas.microsoft.com/office/drawing/2014/main" id="{36B28723-97FA-49A9-8D4D-8F2A26999C6B}"/>
              </a:ext>
            </a:extLst>
          </p:cNvPr>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0" name="矩形 9">
              <a:extLst>
                <a:ext uri="{FF2B5EF4-FFF2-40B4-BE49-F238E27FC236}">
                  <a16:creationId xmlns:a16="http://schemas.microsoft.com/office/drawing/2014/main" id="{3FD1B3AF-C68A-4B1E-B384-13D0E7F94459}"/>
                </a:ext>
              </a:extLst>
            </p:cNvPr>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Times New Roman" panose="02020603050405020304" pitchFamily="18" charset="0"/>
                <a:cs typeface="Times New Roman" panose="02020603050405020304" pitchFamily="18" charset="0"/>
              </a:endParaRPr>
            </a:p>
          </p:txBody>
        </p:sp>
        <p:sp>
          <p:nvSpPr>
            <p:cNvPr id="11" name="TextBox 5">
              <a:extLst>
                <a:ext uri="{FF2B5EF4-FFF2-40B4-BE49-F238E27FC236}">
                  <a16:creationId xmlns:a16="http://schemas.microsoft.com/office/drawing/2014/main" id="{595DC0DE-C301-4519-9AA5-C01A648465D2}"/>
                </a:ext>
              </a:extLst>
            </p:cNvPr>
            <p:cNvSpPr txBox="1"/>
            <p:nvPr/>
          </p:nvSpPr>
          <p:spPr>
            <a:xfrm>
              <a:off x="-16824" y="1296057"/>
              <a:ext cx="385042" cy="523220"/>
            </a:xfrm>
            <a:prstGeom prst="rect">
              <a:avLst/>
            </a:prstGeom>
            <a:noFill/>
          </p:spPr>
          <p:txBody>
            <a:bodyPr wrap="none">
              <a:spAutoFit/>
            </a:bodyPr>
            <a:lstStyle/>
            <a:p>
              <a:pPr>
                <a:defRPr/>
              </a:pPr>
              <a:r>
                <a:rPr lang="en-US" altLang="zh-CN" sz="2800" dirty="0">
                  <a:solidFill>
                    <a:schemeClr val="bg1"/>
                  </a:solidFill>
                  <a:cs typeface="Arial" panose="020B0604020202020204" pitchFamily="34" charset="0"/>
                </a:rPr>
                <a:t>5</a:t>
              </a:r>
              <a:endParaRPr lang="zh-CN" altLang="en-US" sz="2800" dirty="0">
                <a:solidFill>
                  <a:schemeClr val="bg1"/>
                </a:solidFill>
                <a:cs typeface="Arial" panose="020B0604020202020204" pitchFamily="34" charset="0"/>
              </a:endParaRPr>
            </a:p>
          </p:txBody>
        </p:sp>
      </p:grpSp>
      <p:sp>
        <p:nvSpPr>
          <p:cNvPr id="12" name="TextBox 6">
            <a:extLst>
              <a:ext uri="{FF2B5EF4-FFF2-40B4-BE49-F238E27FC236}">
                <a16:creationId xmlns:a16="http://schemas.microsoft.com/office/drawing/2014/main" id="{7E412F75-3765-4FB1-8C8F-04C7A4D3AF47}"/>
              </a:ext>
            </a:extLst>
          </p:cNvPr>
          <p:cNvSpPr txBox="1"/>
          <p:nvPr/>
        </p:nvSpPr>
        <p:spPr>
          <a:xfrm>
            <a:off x="427038" y="1493838"/>
            <a:ext cx="4703762" cy="400050"/>
          </a:xfrm>
          <a:prstGeom prst="rect">
            <a:avLst/>
          </a:prstGeom>
          <a:noFill/>
        </p:spPr>
        <p:txBody>
          <a:bodyPr>
            <a:spAutoFit/>
          </a:bodyPr>
          <a:lstStyle/>
          <a:p>
            <a:pPr>
              <a:defRPr/>
            </a:pPr>
            <a:r>
              <a:rPr lang="zh-CN" altLang="en-US" sz="2000" b="1" dirty="0">
                <a:solidFill>
                  <a:schemeClr val="tx1">
                    <a:lumMod val="50000"/>
                    <a:lumOff val="50000"/>
                  </a:schemeClr>
                </a:solidFill>
                <a:latin typeface="Times New Roman" panose="02020603050405020304" pitchFamily="18" charset="0"/>
                <a:ea typeface="微软雅黑" pitchFamily="34" charset="-122"/>
                <a:cs typeface="Times New Roman" panose="02020603050405020304" pitchFamily="18" charset="0"/>
              </a:rPr>
              <a:t>在</a:t>
            </a:r>
            <a:r>
              <a:rPr lang="en-US" altLang="zh-CN" sz="2000" b="1" dirty="0">
                <a:solidFill>
                  <a:schemeClr val="tx1">
                    <a:lumMod val="50000"/>
                    <a:lumOff val="50000"/>
                  </a:schemeClr>
                </a:solidFill>
                <a:latin typeface="Times New Roman" panose="02020603050405020304" pitchFamily="18" charset="0"/>
                <a:ea typeface="微软雅黑" pitchFamily="34" charset="-122"/>
                <a:cs typeface="Times New Roman" panose="02020603050405020304" pitchFamily="18" charset="0"/>
              </a:rPr>
              <a:t>Workbench</a:t>
            </a:r>
            <a:r>
              <a:rPr lang="zh-CN" altLang="en-US" sz="2000" b="1" dirty="0">
                <a:solidFill>
                  <a:schemeClr val="tx1">
                    <a:lumMod val="50000"/>
                    <a:lumOff val="50000"/>
                  </a:schemeClr>
                </a:solidFill>
                <a:latin typeface="Times New Roman" panose="02020603050405020304" pitchFamily="18" charset="0"/>
                <a:ea typeface="微软雅黑" pitchFamily="34" charset="-122"/>
                <a:cs typeface="Times New Roman" panose="02020603050405020304" pitchFamily="18" charset="0"/>
              </a:rPr>
              <a:t>中设置表的索引</a:t>
            </a:r>
            <a:endParaRPr lang="zh-CN" altLang="en-US" dirty="0">
              <a:latin typeface="Times New Roman" panose="02020603050405020304" pitchFamily="18" charset="0"/>
              <a:cs typeface="Times New Roman" panose="02020603050405020304" pitchFamily="18" charset="0"/>
            </a:endParaRPr>
          </a:p>
        </p:txBody>
      </p:sp>
      <p:pic>
        <p:nvPicPr>
          <p:cNvPr id="13" name="Picture 4">
            <a:extLst>
              <a:ext uri="{FF2B5EF4-FFF2-40B4-BE49-F238E27FC236}">
                <a16:creationId xmlns:a16="http://schemas.microsoft.com/office/drawing/2014/main" id="{BBBD8E9C-C83B-42CA-B392-B1547937A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3267" y="3201421"/>
            <a:ext cx="5758727" cy="3232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a:extLst>
              <a:ext uri="{FF2B5EF4-FFF2-40B4-BE49-F238E27FC236}">
                <a16:creationId xmlns:a16="http://schemas.microsoft.com/office/drawing/2014/main" id="{D91EDCA3-1A07-4147-A801-567E5EF56D0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0" y="3201421"/>
            <a:ext cx="2971937" cy="2356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矩形 15">
            <a:extLst>
              <a:ext uri="{FF2B5EF4-FFF2-40B4-BE49-F238E27FC236}">
                <a16:creationId xmlns:a16="http://schemas.microsoft.com/office/drawing/2014/main" id="{ACE76F86-2141-437A-81F9-F38CD9EB1732}"/>
              </a:ext>
            </a:extLst>
          </p:cNvPr>
          <p:cNvSpPr/>
          <p:nvPr/>
        </p:nvSpPr>
        <p:spPr>
          <a:xfrm>
            <a:off x="3877679" y="3195545"/>
            <a:ext cx="479005" cy="298282"/>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9E7F4942-89DA-41E3-94DC-9070ADFA7BB1}"/>
              </a:ext>
            </a:extLst>
          </p:cNvPr>
          <p:cNvSpPr/>
          <p:nvPr/>
        </p:nvSpPr>
        <p:spPr>
          <a:xfrm>
            <a:off x="8134350" y="3493827"/>
            <a:ext cx="641160" cy="298282"/>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D195B5DD-C41C-4F76-A0D7-56073E7A98B1}"/>
              </a:ext>
            </a:extLst>
          </p:cNvPr>
          <p:cNvSpPr/>
          <p:nvPr/>
        </p:nvSpPr>
        <p:spPr>
          <a:xfrm>
            <a:off x="7110768" y="6018663"/>
            <a:ext cx="1664742" cy="298282"/>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A2ABA4F6-DFD9-4671-BB10-BAA11EC99B3E}"/>
              </a:ext>
            </a:extLst>
          </p:cNvPr>
          <p:cNvSpPr/>
          <p:nvPr/>
        </p:nvSpPr>
        <p:spPr>
          <a:xfrm>
            <a:off x="2289222" y="4126936"/>
            <a:ext cx="257547" cy="382037"/>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318099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BC68F72-2704-4BB1-928E-2A85E13D0BBC}"/>
              </a:ext>
            </a:extLst>
          </p:cNvPr>
          <p:cNvSpPr>
            <a:spLocks noGrp="1"/>
          </p:cNvSpPr>
          <p:nvPr>
            <p:ph type="title"/>
          </p:nvPr>
        </p:nvSpPr>
        <p:spPr>
          <a:xfrm>
            <a:off x="1657350" y="154546"/>
            <a:ext cx="5014820" cy="776289"/>
          </a:xfrm>
        </p:spPr>
        <p:txBody>
          <a:bodyPr>
            <a:normAutofit/>
          </a:bodyPr>
          <a:lstStyle/>
          <a:p>
            <a:r>
              <a:rPr lang="en-US" altLang="zh-CN" dirty="0"/>
              <a:t>3.3 </a:t>
            </a:r>
            <a:r>
              <a:rPr lang="zh-CN" altLang="en-US" dirty="0"/>
              <a:t>索引</a:t>
            </a:r>
          </a:p>
        </p:txBody>
      </p:sp>
      <p:sp>
        <p:nvSpPr>
          <p:cNvPr id="4" name="矩形 3">
            <a:extLst>
              <a:ext uri="{FF2B5EF4-FFF2-40B4-BE49-F238E27FC236}">
                <a16:creationId xmlns:a16="http://schemas.microsoft.com/office/drawing/2014/main" id="{E8C65894-D040-485D-BD2C-B01DC4E5F7EE}"/>
              </a:ext>
            </a:extLst>
          </p:cNvPr>
          <p:cNvSpPr/>
          <p:nvPr/>
        </p:nvSpPr>
        <p:spPr bwMode="auto">
          <a:xfrm>
            <a:off x="371475" y="2390686"/>
            <a:ext cx="8271080" cy="2234458"/>
          </a:xfrm>
          <a:prstGeom prst="rect">
            <a:avLst/>
          </a:prstGeom>
        </p:spPr>
        <p:txBody>
          <a:bodyPr wrap="square">
            <a:spAutoFit/>
          </a:bodyPr>
          <a:lstStyle/>
          <a:p>
            <a:pPr marL="457200" indent="-457200">
              <a:lnSpc>
                <a:spcPct val="150000"/>
              </a:lnSpc>
              <a:spcBef>
                <a:spcPct val="20000"/>
              </a:spcBef>
              <a:buFont typeface="Wingdings" pitchFamily="2" charset="2"/>
              <a:buChar char="Ø"/>
              <a:defRPr/>
            </a:pPr>
            <a:r>
              <a:rPr lang="zh-CN" altLang="en-US" dirty="0"/>
              <a:t>完成课堂示例</a:t>
            </a:r>
            <a:r>
              <a:rPr lang="en-US" altLang="zh-CN" dirty="0"/>
              <a:t>10-13</a:t>
            </a:r>
            <a:r>
              <a:rPr lang="zh-CN" altLang="en-US" dirty="0"/>
              <a:t>。</a:t>
            </a:r>
            <a:endParaRPr lang="zh-CN" altLang="en-US" sz="1600" dirty="0"/>
          </a:p>
          <a:p>
            <a:pPr marL="457200" indent="-457200">
              <a:lnSpc>
                <a:spcPct val="150000"/>
              </a:lnSpc>
              <a:spcBef>
                <a:spcPct val="20000"/>
              </a:spcBef>
              <a:buFont typeface="Wingdings" pitchFamily="2" charset="2"/>
              <a:buChar char="Ø"/>
              <a:defRPr/>
            </a:pPr>
            <a:r>
              <a:rPr lang="zh-CN" altLang="en-US" dirty="0">
                <a:latin typeface="+mn-lt"/>
                <a:ea typeface="+mn-ea"/>
              </a:rPr>
              <a:t>在</a:t>
            </a:r>
            <a:r>
              <a:rPr lang="en-US" altLang="zh-CN" dirty="0">
                <a:latin typeface="+mn-lt"/>
                <a:ea typeface="+mn-ea"/>
              </a:rPr>
              <a:t>Workbench</a:t>
            </a:r>
            <a:r>
              <a:rPr lang="zh-CN" altLang="en-US" dirty="0">
                <a:latin typeface="+mn-lt"/>
                <a:ea typeface="+mn-ea"/>
              </a:rPr>
              <a:t>中，基于</a:t>
            </a:r>
            <a:r>
              <a:rPr lang="en-US" altLang="zh-CN" dirty="0">
                <a:latin typeface="+mn-lt"/>
                <a:ea typeface="+mn-ea"/>
              </a:rPr>
              <a:t>unit3_db</a:t>
            </a:r>
            <a:r>
              <a:rPr lang="zh-CN" altLang="en-US" dirty="0">
                <a:latin typeface="+mn-lt"/>
                <a:ea typeface="+mn-ea"/>
              </a:rPr>
              <a:t>数据库，创建数据表</a:t>
            </a:r>
            <a:r>
              <a:rPr lang="en-US" altLang="zh-CN" dirty="0">
                <a:latin typeface="+mn-lt"/>
                <a:ea typeface="+mn-ea"/>
              </a:rPr>
              <a:t>product</a:t>
            </a:r>
            <a:r>
              <a:rPr lang="zh-CN" altLang="en-US" dirty="0">
                <a:latin typeface="+mn-lt"/>
                <a:ea typeface="+mn-ea"/>
              </a:rPr>
              <a:t>的相关索引。</a:t>
            </a:r>
          </a:p>
          <a:p>
            <a:pPr marL="742950" lvl="3" indent="-285750">
              <a:lnSpc>
                <a:spcPct val="150000"/>
              </a:lnSpc>
              <a:spcBef>
                <a:spcPct val="20000"/>
              </a:spcBef>
              <a:buFont typeface="Wingdings" pitchFamily="2" charset="2"/>
              <a:buChar char="u"/>
              <a:defRPr/>
            </a:pPr>
            <a:r>
              <a:rPr lang="zh-CN" altLang="en-US" sz="1600" dirty="0">
                <a:latin typeface="+mn-lt"/>
                <a:ea typeface="+mn-ea"/>
              </a:rPr>
              <a:t>创建</a:t>
            </a:r>
            <a:r>
              <a:rPr lang="en-US" altLang="zh-CN" sz="1600" dirty="0" err="1">
                <a:latin typeface="+mn-lt"/>
                <a:ea typeface="+mn-ea"/>
              </a:rPr>
              <a:t>Product_Code</a:t>
            </a:r>
            <a:r>
              <a:rPr lang="zh-CN" altLang="en-US" sz="1600" dirty="0">
                <a:latin typeface="+mn-lt"/>
                <a:ea typeface="+mn-ea"/>
              </a:rPr>
              <a:t>字段的唯一性索引</a:t>
            </a:r>
          </a:p>
          <a:p>
            <a:pPr marL="742950" lvl="3" indent="-285750">
              <a:lnSpc>
                <a:spcPct val="150000"/>
              </a:lnSpc>
              <a:spcBef>
                <a:spcPct val="20000"/>
              </a:spcBef>
              <a:buFont typeface="Wingdings" pitchFamily="2" charset="2"/>
              <a:buChar char="u"/>
              <a:defRPr/>
            </a:pPr>
            <a:r>
              <a:rPr lang="zh-CN" altLang="en-US" sz="1600" dirty="0">
                <a:latin typeface="+mn-lt"/>
                <a:ea typeface="+mn-ea"/>
              </a:rPr>
              <a:t>创建</a:t>
            </a:r>
            <a:r>
              <a:rPr lang="en-US" altLang="zh-CN" sz="1600" dirty="0">
                <a:latin typeface="+mn-lt"/>
                <a:ea typeface="+mn-ea"/>
              </a:rPr>
              <a:t>Detail</a:t>
            </a:r>
            <a:r>
              <a:rPr lang="zh-CN" altLang="en-US" sz="1600" dirty="0">
                <a:latin typeface="+mn-lt"/>
                <a:ea typeface="+mn-ea"/>
              </a:rPr>
              <a:t>字段的普通索引</a:t>
            </a:r>
          </a:p>
          <a:p>
            <a:pPr marL="742950" lvl="3" indent="-285750">
              <a:lnSpc>
                <a:spcPct val="150000"/>
              </a:lnSpc>
              <a:spcBef>
                <a:spcPct val="20000"/>
              </a:spcBef>
              <a:buFont typeface="Wingdings" pitchFamily="2" charset="2"/>
              <a:buChar char="u"/>
              <a:defRPr/>
            </a:pPr>
            <a:r>
              <a:rPr lang="zh-CN" altLang="en-US" sz="1600" dirty="0">
                <a:latin typeface="+mn-lt"/>
                <a:ea typeface="+mn-ea"/>
              </a:rPr>
              <a:t>创建</a:t>
            </a:r>
            <a:r>
              <a:rPr lang="en-US" altLang="zh-CN" sz="1600" dirty="0" err="1">
                <a:latin typeface="+mn-lt"/>
                <a:ea typeface="+mn-ea"/>
              </a:rPr>
              <a:t>Product_Place</a:t>
            </a:r>
            <a:r>
              <a:rPr lang="zh-CN" altLang="en-US" sz="1600" dirty="0">
                <a:latin typeface="+mn-lt"/>
                <a:ea typeface="+mn-ea"/>
              </a:rPr>
              <a:t>字段的全文索引</a:t>
            </a:r>
          </a:p>
        </p:txBody>
      </p:sp>
      <p:cxnSp>
        <p:nvCxnSpPr>
          <p:cNvPr id="5" name="直接连接符 4">
            <a:extLst>
              <a:ext uri="{FF2B5EF4-FFF2-40B4-BE49-F238E27FC236}">
                <a16:creationId xmlns:a16="http://schemas.microsoft.com/office/drawing/2014/main" id="{B2811BC4-9157-43E4-B06C-9F54B3CEA8A0}"/>
              </a:ext>
            </a:extLst>
          </p:cNvPr>
          <p:cNvCxnSpPr/>
          <p:nvPr/>
        </p:nvCxnSpPr>
        <p:spPr bwMode="auto">
          <a:xfrm>
            <a:off x="371475" y="1956816"/>
            <a:ext cx="2232025" cy="0"/>
          </a:xfrm>
          <a:prstGeom prst="line">
            <a:avLst/>
          </a:prstGeom>
          <a:ln w="19050">
            <a:gradFill flip="none" rotWithShape="1">
              <a:gsLst>
                <a:gs pos="100000">
                  <a:schemeClr val="tx1">
                    <a:lumMod val="95000"/>
                    <a:lumOff val="5000"/>
                  </a:schemeClr>
                </a:gs>
                <a:gs pos="20000">
                  <a:schemeClr val="bg1">
                    <a:lumMod val="75000"/>
                  </a:schemeClr>
                </a:gs>
                <a:gs pos="0">
                  <a:schemeClr val="bg1"/>
                </a:gs>
              </a:gsLst>
              <a:path path="circle">
                <a:fillToRect l="100000" t="100000"/>
              </a:path>
              <a:tileRect r="-100000" b="-100000"/>
            </a:gradFill>
            <a:prstDash val="solid"/>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6" name="组合 17">
            <a:extLst>
              <a:ext uri="{FF2B5EF4-FFF2-40B4-BE49-F238E27FC236}">
                <a16:creationId xmlns:a16="http://schemas.microsoft.com/office/drawing/2014/main" id="{7A38A974-3660-48CC-8661-AD7FBABED1F5}"/>
              </a:ext>
            </a:extLst>
          </p:cNvPr>
          <p:cNvGrpSpPr>
            <a:grpSpLocks/>
          </p:cNvGrpSpPr>
          <p:nvPr/>
        </p:nvGrpSpPr>
        <p:grpSpPr bwMode="auto">
          <a:xfrm>
            <a:off x="371475" y="1273175"/>
            <a:ext cx="2232025" cy="503238"/>
            <a:chOff x="6444208" y="1011134"/>
            <a:chExt cx="2232248" cy="504056"/>
          </a:xfrm>
          <a:solidFill>
            <a:srgbClr val="F29111"/>
          </a:solidFill>
        </p:grpSpPr>
        <p:grpSp>
          <p:nvGrpSpPr>
            <p:cNvPr id="7" name="组合 18">
              <a:extLst>
                <a:ext uri="{FF2B5EF4-FFF2-40B4-BE49-F238E27FC236}">
                  <a16:creationId xmlns:a16="http://schemas.microsoft.com/office/drawing/2014/main" id="{B4514F97-C42B-4EE1-B057-968961B00E8B}"/>
                </a:ext>
              </a:extLst>
            </p:cNvPr>
            <p:cNvGrpSpPr>
              <a:grpSpLocks/>
            </p:cNvGrpSpPr>
            <p:nvPr/>
          </p:nvGrpSpPr>
          <p:grpSpPr bwMode="auto">
            <a:xfrm>
              <a:off x="6444208" y="1011134"/>
              <a:ext cx="2232248" cy="504056"/>
              <a:chOff x="1547664" y="2780928"/>
              <a:chExt cx="2232248" cy="504056"/>
            </a:xfrm>
            <a:grpFill/>
          </p:grpSpPr>
          <p:sp>
            <p:nvSpPr>
              <p:cNvPr id="9" name="椭圆 8">
                <a:extLst>
                  <a:ext uri="{FF2B5EF4-FFF2-40B4-BE49-F238E27FC236}">
                    <a16:creationId xmlns:a16="http://schemas.microsoft.com/office/drawing/2014/main" id="{E723E7A1-9D45-4B9F-BC71-6F585E8BA066}"/>
                  </a:ext>
                </a:extLst>
              </p:cNvPr>
              <p:cNvSpPr/>
              <p:nvPr/>
            </p:nvSpPr>
            <p:spPr>
              <a:xfrm>
                <a:off x="1547664" y="2780928"/>
                <a:ext cx="503288" cy="504056"/>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黑体" panose="02010609060101010101" pitchFamily="49" charset="-122"/>
                    <a:ea typeface="黑体" panose="02010609060101010101" pitchFamily="49" charset="-122"/>
                  </a:rPr>
                  <a:t>课</a:t>
                </a:r>
              </a:p>
            </p:txBody>
          </p:sp>
          <p:sp>
            <p:nvSpPr>
              <p:cNvPr id="10" name="椭圆 9">
                <a:extLst>
                  <a:ext uri="{FF2B5EF4-FFF2-40B4-BE49-F238E27FC236}">
                    <a16:creationId xmlns:a16="http://schemas.microsoft.com/office/drawing/2014/main" id="{3C244ACB-E957-4BA0-BD34-9151F1479EB0}"/>
                  </a:ext>
                </a:extLst>
              </p:cNvPr>
              <p:cNvSpPr/>
              <p:nvPr/>
            </p:nvSpPr>
            <p:spPr>
              <a:xfrm>
                <a:off x="2123985" y="2780928"/>
                <a:ext cx="503287" cy="504056"/>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黑体" panose="02010609060101010101" pitchFamily="49" charset="-122"/>
                    <a:ea typeface="黑体" panose="02010609060101010101" pitchFamily="49" charset="-122"/>
                  </a:rPr>
                  <a:t>堂</a:t>
                </a:r>
              </a:p>
            </p:txBody>
          </p:sp>
          <p:sp>
            <p:nvSpPr>
              <p:cNvPr id="11" name="椭圆 10">
                <a:extLst>
                  <a:ext uri="{FF2B5EF4-FFF2-40B4-BE49-F238E27FC236}">
                    <a16:creationId xmlns:a16="http://schemas.microsoft.com/office/drawing/2014/main" id="{611432E4-C259-4401-A542-3FCAEC74048B}"/>
                  </a:ext>
                </a:extLst>
              </p:cNvPr>
              <p:cNvSpPr/>
              <p:nvPr/>
            </p:nvSpPr>
            <p:spPr>
              <a:xfrm>
                <a:off x="2700304" y="2780928"/>
                <a:ext cx="503288" cy="504056"/>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黑体" panose="02010609060101010101" pitchFamily="49" charset="-122"/>
                    <a:ea typeface="黑体" panose="02010609060101010101" pitchFamily="49" charset="-122"/>
                  </a:rPr>
                  <a:t>练</a:t>
                </a:r>
              </a:p>
            </p:txBody>
          </p:sp>
          <p:sp>
            <p:nvSpPr>
              <p:cNvPr id="12" name="椭圆 11">
                <a:extLst>
                  <a:ext uri="{FF2B5EF4-FFF2-40B4-BE49-F238E27FC236}">
                    <a16:creationId xmlns:a16="http://schemas.microsoft.com/office/drawing/2014/main" id="{818DDE18-3CAA-4C86-A1CA-18C9D72B5F62}"/>
                  </a:ext>
                </a:extLst>
              </p:cNvPr>
              <p:cNvSpPr/>
              <p:nvPr/>
            </p:nvSpPr>
            <p:spPr>
              <a:xfrm>
                <a:off x="3276625" y="2780928"/>
                <a:ext cx="503287" cy="504056"/>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黑体" panose="02010609060101010101" pitchFamily="49" charset="-122"/>
                    <a:ea typeface="黑体" panose="02010609060101010101" pitchFamily="49" charset="-122"/>
                  </a:rPr>
                  <a:t>习</a:t>
                </a:r>
              </a:p>
            </p:txBody>
          </p:sp>
        </p:grpSp>
        <p:cxnSp>
          <p:nvCxnSpPr>
            <p:cNvPr id="8" name="直接连接符 7">
              <a:extLst>
                <a:ext uri="{FF2B5EF4-FFF2-40B4-BE49-F238E27FC236}">
                  <a16:creationId xmlns:a16="http://schemas.microsoft.com/office/drawing/2014/main" id="{55A624DD-4D4D-4C0E-9A16-EB6858F861F7}"/>
                </a:ext>
              </a:extLst>
            </p:cNvPr>
            <p:cNvCxnSpPr/>
            <p:nvPr/>
          </p:nvCxnSpPr>
          <p:spPr>
            <a:xfrm>
              <a:off x="6444208" y="1695886"/>
              <a:ext cx="2232248" cy="0"/>
            </a:xfrm>
            <a:prstGeom prst="line">
              <a:avLst/>
            </a:prstGeom>
            <a:grpFill/>
            <a:ln w="19050">
              <a:gradFill flip="none" rotWithShape="1">
                <a:gsLst>
                  <a:gs pos="100000">
                    <a:srgbClr val="F29111"/>
                  </a:gs>
                  <a:gs pos="20000">
                    <a:schemeClr val="bg1">
                      <a:lumMod val="75000"/>
                    </a:schemeClr>
                  </a:gs>
                  <a:gs pos="0">
                    <a:schemeClr val="bg1"/>
                  </a:gs>
                </a:gsLst>
                <a:path path="circle">
                  <a:fillToRect l="100000" t="100000"/>
                </a:path>
                <a:tileRect r="-100000" b="-100000"/>
              </a:gradFill>
              <a:prstDash val="solid"/>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1877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noChangeArrowheads="1"/>
          </p:cNvSpPr>
          <p:nvPr>
            <p:ph type="title"/>
          </p:nvPr>
        </p:nvSpPr>
        <p:spPr>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571500" indent="-571500" eaLnBrk="1" hangingPunct="1">
              <a:buFont typeface="Wingdings" pitchFamily="2" charset="2"/>
              <a:buNone/>
            </a:pPr>
            <a:r>
              <a:rPr lang="zh-CN" altLang="en-US" b="1" dirty="0">
                <a:sym typeface="Wingdings" pitchFamily="2" charset="2"/>
              </a:rPr>
              <a:t>提交作业</a:t>
            </a:r>
            <a:endParaRPr lang="zh-CN" altLang="en-US" b="1" dirty="0">
              <a:sym typeface="宋体" pitchFamily="2" charset="-122"/>
            </a:endParaRPr>
          </a:p>
        </p:txBody>
      </p:sp>
      <p:sp>
        <p:nvSpPr>
          <p:cNvPr id="4" name="矩形 16">
            <a:extLst>
              <a:ext uri="{FF2B5EF4-FFF2-40B4-BE49-F238E27FC236}">
                <a16:creationId xmlns:a16="http://schemas.microsoft.com/office/drawing/2014/main" id="{B8A77BE7-9FA3-44B2-B280-A42540532740}"/>
              </a:ext>
            </a:extLst>
          </p:cNvPr>
          <p:cNvSpPr>
            <a:spLocks noChangeArrowheads="1"/>
          </p:cNvSpPr>
          <p:nvPr/>
        </p:nvSpPr>
        <p:spPr bwMode="auto">
          <a:xfrm>
            <a:off x="449262" y="1223999"/>
            <a:ext cx="8347266"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a:lnSpc>
                <a:spcPct val="150000"/>
              </a:lnSpc>
              <a:spcBef>
                <a:spcPct val="20000"/>
              </a:spcBef>
              <a:buFont typeface="Wingdings" pitchFamily="2" charset="2"/>
              <a:buChar char="Ø"/>
              <a:defRPr/>
            </a:pPr>
            <a:r>
              <a:rPr lang="zh-CN" altLang="en-US" dirty="0">
                <a:latin typeface="+mn-lt"/>
                <a:ea typeface="+mn-ea"/>
              </a:rPr>
              <a:t>完成课堂示例，将示例相关的</a:t>
            </a:r>
            <a:r>
              <a:rPr lang="en-US" altLang="zh-CN" dirty="0">
                <a:latin typeface="+mn-lt"/>
                <a:ea typeface="+mn-ea"/>
              </a:rPr>
              <a:t>SQL</a:t>
            </a:r>
            <a:r>
              <a:rPr lang="zh-CN" altLang="en-US" dirty="0">
                <a:latin typeface="+mn-lt"/>
                <a:ea typeface="+mn-ea"/>
              </a:rPr>
              <a:t>语句保存为</a:t>
            </a:r>
            <a:r>
              <a:rPr lang="en-US" altLang="zh-CN" dirty="0">
                <a:latin typeface="+mn-lt"/>
                <a:ea typeface="+mn-ea"/>
              </a:rPr>
              <a:t>unit3_eg.sql</a:t>
            </a:r>
            <a:r>
              <a:rPr lang="zh-CN" altLang="en-US" dirty="0">
                <a:latin typeface="+mn-lt"/>
                <a:ea typeface="+mn-ea"/>
              </a:rPr>
              <a:t>提交。</a:t>
            </a:r>
          </a:p>
          <a:p>
            <a:pPr marL="457200" indent="-457200">
              <a:lnSpc>
                <a:spcPct val="150000"/>
              </a:lnSpc>
              <a:spcBef>
                <a:spcPct val="20000"/>
              </a:spcBef>
              <a:buFont typeface="Wingdings" pitchFamily="2" charset="2"/>
              <a:buChar char="Ø"/>
              <a:defRPr/>
            </a:pPr>
            <a:r>
              <a:rPr lang="zh-CN" altLang="en-US" dirty="0">
                <a:latin typeface="+mn-lt"/>
              </a:rPr>
              <a:t>完成课堂练习，</a:t>
            </a:r>
            <a:r>
              <a:rPr lang="zh-CN" altLang="en-US" dirty="0">
                <a:latin typeface="+mn-lt"/>
                <a:ea typeface="+mn-ea"/>
              </a:rPr>
              <a:t>导出数据库</a:t>
            </a:r>
            <a:r>
              <a:rPr lang="en-US" altLang="zh-CN" dirty="0">
                <a:latin typeface="+mn-lt"/>
                <a:ea typeface="+mn-ea"/>
              </a:rPr>
              <a:t>unit3_db</a:t>
            </a:r>
            <a:r>
              <a:rPr lang="zh-CN" altLang="en-US" dirty="0">
                <a:latin typeface="+mn-lt"/>
                <a:ea typeface="+mn-ea"/>
              </a:rPr>
              <a:t>，保存为</a:t>
            </a:r>
            <a:r>
              <a:rPr lang="en-US" altLang="zh-CN" dirty="0">
                <a:latin typeface="+mn-lt"/>
                <a:ea typeface="+mn-ea"/>
              </a:rPr>
              <a:t>unit3_db.sql</a:t>
            </a:r>
            <a:r>
              <a:rPr lang="zh-CN" altLang="en-US" dirty="0">
                <a:latin typeface="+mn-lt"/>
                <a:ea typeface="+mn-ea"/>
              </a:rPr>
              <a:t>文件提交。</a:t>
            </a:r>
          </a:p>
        </p:txBody>
      </p:sp>
    </p:spTree>
    <p:extLst>
      <p:ext uri="{BB962C8B-B14F-4D97-AF65-F5344CB8AC3E}">
        <p14:creationId xmlns:p14="http://schemas.microsoft.com/office/powerpoint/2010/main" val="1274582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310627-731A-4216-AE8F-9004A406339D}"/>
              </a:ext>
            </a:extLst>
          </p:cNvPr>
          <p:cNvSpPr>
            <a:spLocks noGrp="1"/>
          </p:cNvSpPr>
          <p:nvPr>
            <p:ph type="title"/>
          </p:nvPr>
        </p:nvSpPr>
        <p:spPr/>
        <p:txBody>
          <a:bodyPr/>
          <a:lstStyle/>
          <a:p>
            <a:pPr algn="l"/>
            <a:r>
              <a:rPr lang="zh-CN" altLang="en-US" b="1" dirty="0"/>
              <a:t>下讲内容</a:t>
            </a:r>
          </a:p>
        </p:txBody>
      </p:sp>
      <p:sp>
        <p:nvSpPr>
          <p:cNvPr id="3" name="矩形 2">
            <a:extLst>
              <a:ext uri="{FF2B5EF4-FFF2-40B4-BE49-F238E27FC236}">
                <a16:creationId xmlns:a16="http://schemas.microsoft.com/office/drawing/2014/main" id="{7708931B-49CB-4DB0-B602-E797520B7EAF}"/>
              </a:ext>
            </a:extLst>
          </p:cNvPr>
          <p:cNvSpPr/>
          <p:nvPr/>
        </p:nvSpPr>
        <p:spPr>
          <a:xfrm>
            <a:off x="927334" y="1487433"/>
            <a:ext cx="1980029" cy="400110"/>
          </a:xfrm>
          <a:prstGeom prst="rect">
            <a:avLst/>
          </a:prstGeom>
        </p:spPr>
        <p:txBody>
          <a:bodyPr wrap="none">
            <a:spAutoFit/>
          </a:bodyPr>
          <a:lstStyle/>
          <a:p>
            <a:r>
              <a:rPr lang="zh-CN" altLang="en-US" sz="2000" b="1" dirty="0">
                <a:solidFill>
                  <a:srgbClr val="0070C0"/>
                </a:solidFill>
                <a:latin typeface="微软雅黑" pitchFamily="34" charset="-122"/>
                <a:ea typeface="微软雅黑" pitchFamily="34" charset="-122"/>
              </a:rPr>
              <a:t>数据的基本操作</a:t>
            </a:r>
          </a:p>
        </p:txBody>
      </p:sp>
      <p:grpSp>
        <p:nvGrpSpPr>
          <p:cNvPr id="10" name="组合 41">
            <a:extLst>
              <a:ext uri="{FF2B5EF4-FFF2-40B4-BE49-F238E27FC236}">
                <a16:creationId xmlns:a16="http://schemas.microsoft.com/office/drawing/2014/main" id="{C1BF0A21-29E2-4813-9FE2-1DDFFAE26C00}"/>
              </a:ext>
            </a:extLst>
          </p:cNvPr>
          <p:cNvGrpSpPr>
            <a:grpSpLocks/>
          </p:cNvGrpSpPr>
          <p:nvPr/>
        </p:nvGrpSpPr>
        <p:grpSpPr bwMode="auto">
          <a:xfrm>
            <a:off x="606659" y="1881954"/>
            <a:ext cx="4754563" cy="307975"/>
            <a:chOff x="2909458" y="1448789"/>
            <a:chExt cx="4754598" cy="308760"/>
          </a:xfrm>
        </p:grpSpPr>
        <p:cxnSp>
          <p:nvCxnSpPr>
            <p:cNvPr id="11" name="直接连接符 10">
              <a:extLst>
                <a:ext uri="{FF2B5EF4-FFF2-40B4-BE49-F238E27FC236}">
                  <a16:creationId xmlns:a16="http://schemas.microsoft.com/office/drawing/2014/main" id="{BE98976D-5330-47C5-BBC0-405847E1C3E7}"/>
                </a:ext>
              </a:extLst>
            </p:cNvPr>
            <p:cNvCxnSpPr/>
            <p:nvPr/>
          </p:nvCxnSpPr>
          <p:spPr bwMode="auto">
            <a:xfrm>
              <a:off x="3230135" y="1603170"/>
              <a:ext cx="4433921" cy="0"/>
            </a:xfrm>
            <a:prstGeom prst="line">
              <a:avLst/>
            </a:prstGeom>
            <a:noFill/>
            <a:ln w="12700" cap="flat" cmpd="sng" algn="ctr">
              <a:solidFill>
                <a:schemeClr val="accent1">
                  <a:lumMod val="75000"/>
                </a:schemeClr>
              </a:soli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十字箭头标注 43">
              <a:extLst>
                <a:ext uri="{FF2B5EF4-FFF2-40B4-BE49-F238E27FC236}">
                  <a16:creationId xmlns:a16="http://schemas.microsoft.com/office/drawing/2014/main" id="{0E7EF0D6-B8BF-4ECD-8ABA-4E753D16DFE2}"/>
                </a:ext>
              </a:extLst>
            </p:cNvPr>
            <p:cNvSpPr/>
            <p:nvPr/>
          </p:nvSpPr>
          <p:spPr bwMode="auto">
            <a:xfrm>
              <a:off x="2909458" y="1448789"/>
              <a:ext cx="307977" cy="308760"/>
            </a:xfrm>
            <a:prstGeom prst="quadArrowCallout">
              <a:avLst/>
            </a:prstGeom>
            <a:noFill/>
            <a:ln w="28575" cap="flat" cmpd="sng" algn="ctr">
              <a:solidFill>
                <a:schemeClr val="accent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p>
          </p:txBody>
        </p:sp>
      </p:grpSp>
    </p:spTree>
    <p:extLst>
      <p:ext uri="{BB962C8B-B14F-4D97-AF65-F5344CB8AC3E}">
        <p14:creationId xmlns:p14="http://schemas.microsoft.com/office/powerpoint/2010/main" val="253552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C909FA-9DC2-4B71-BFEA-31310C4CE738}"/>
              </a:ext>
            </a:extLst>
          </p:cNvPr>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a:defRPr/>
            </a:pPr>
            <a:r>
              <a:rPr lang="en-US" altLang="zh-CN" dirty="0"/>
              <a:t>3.1 </a:t>
            </a:r>
            <a:r>
              <a:rPr lang="zh-CN" altLang="en-US" dirty="0"/>
              <a:t>表的约束</a:t>
            </a:r>
            <a:endParaRPr lang="zh-CN" altLang="en-US" dirty="0">
              <a:latin typeface="+mn-lt"/>
              <a:cs typeface="Times New Roman" pitchFamily="18" charset="0"/>
            </a:endParaRPr>
          </a:p>
        </p:txBody>
      </p:sp>
      <p:sp>
        <p:nvSpPr>
          <p:cNvPr id="4" name="矩形 39">
            <a:extLst>
              <a:ext uri="{FF2B5EF4-FFF2-40B4-BE49-F238E27FC236}">
                <a16:creationId xmlns:a16="http://schemas.microsoft.com/office/drawing/2014/main" id="{73CA4BA8-32B1-49E0-8013-CAB4793933E1}"/>
              </a:ext>
            </a:extLst>
          </p:cNvPr>
          <p:cNvSpPr>
            <a:spLocks noChangeArrowheads="1"/>
          </p:cNvSpPr>
          <p:nvPr/>
        </p:nvSpPr>
        <p:spPr bwMode="auto">
          <a:xfrm>
            <a:off x="1377950" y="3025775"/>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非空约束</a:t>
            </a:r>
            <a:endParaRPr lang="zh-CN" altLang="zh-CN"/>
          </a:p>
        </p:txBody>
      </p:sp>
      <p:sp>
        <p:nvSpPr>
          <p:cNvPr id="5" name="矩形 40">
            <a:extLst>
              <a:ext uri="{FF2B5EF4-FFF2-40B4-BE49-F238E27FC236}">
                <a16:creationId xmlns:a16="http://schemas.microsoft.com/office/drawing/2014/main" id="{540F5B4A-ECF1-410E-9C3D-AF46E3A59CAA}"/>
              </a:ext>
            </a:extLst>
          </p:cNvPr>
          <p:cNvSpPr>
            <a:spLocks noChangeArrowheads="1"/>
          </p:cNvSpPr>
          <p:nvPr/>
        </p:nvSpPr>
        <p:spPr bwMode="auto">
          <a:xfrm>
            <a:off x="1377950" y="1971675"/>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t>主键约束</a:t>
            </a:r>
            <a:endParaRPr lang="zh-CN" altLang="zh-CN" dirty="0"/>
          </a:p>
        </p:txBody>
      </p:sp>
      <p:grpSp>
        <p:nvGrpSpPr>
          <p:cNvPr id="6" name="组合 41">
            <a:extLst>
              <a:ext uri="{FF2B5EF4-FFF2-40B4-BE49-F238E27FC236}">
                <a16:creationId xmlns:a16="http://schemas.microsoft.com/office/drawing/2014/main" id="{30CB5E89-53E6-4706-9F07-E0A54262DE8B}"/>
              </a:ext>
            </a:extLst>
          </p:cNvPr>
          <p:cNvGrpSpPr>
            <a:grpSpLocks/>
          </p:cNvGrpSpPr>
          <p:nvPr/>
        </p:nvGrpSpPr>
        <p:grpSpPr bwMode="auto">
          <a:xfrm>
            <a:off x="939800" y="2311400"/>
            <a:ext cx="2947988" cy="307975"/>
            <a:chOff x="2909458" y="1448789"/>
            <a:chExt cx="2947941" cy="308760"/>
          </a:xfrm>
        </p:grpSpPr>
        <p:cxnSp>
          <p:nvCxnSpPr>
            <p:cNvPr id="7" name="直接连接符 6">
              <a:extLst>
                <a:ext uri="{FF2B5EF4-FFF2-40B4-BE49-F238E27FC236}">
                  <a16:creationId xmlns:a16="http://schemas.microsoft.com/office/drawing/2014/main" id="{FE29A380-23D9-4CEB-9C47-2804791F32CF}"/>
                </a:ext>
              </a:extLst>
            </p:cNvPr>
            <p:cNvCxnSpPr/>
            <p:nvPr/>
          </p:nvCxnSpPr>
          <p:spPr bwMode="auto">
            <a:xfrm>
              <a:off x="3230128" y="1603170"/>
              <a:ext cx="2627271" cy="0"/>
            </a:xfrm>
            <a:prstGeom prst="line">
              <a:avLst/>
            </a:prstGeom>
            <a:noFill/>
            <a:ln w="12700" cap="flat" cmpd="sng" algn="ctr">
              <a:solidFill>
                <a:schemeClr val="accent1">
                  <a:lumMod val="75000"/>
                </a:schemeClr>
              </a:soli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十字箭头标注 7">
              <a:extLst>
                <a:ext uri="{FF2B5EF4-FFF2-40B4-BE49-F238E27FC236}">
                  <a16:creationId xmlns:a16="http://schemas.microsoft.com/office/drawing/2014/main" id="{A16AAFA3-19F5-4320-B756-9107C09A619A}"/>
                </a:ext>
              </a:extLst>
            </p:cNvPr>
            <p:cNvSpPr/>
            <p:nvPr/>
          </p:nvSpPr>
          <p:spPr bwMode="auto">
            <a:xfrm>
              <a:off x="2909458" y="1448789"/>
              <a:ext cx="307970" cy="308760"/>
            </a:xfrm>
            <a:prstGeom prst="quadArrowCallout">
              <a:avLst/>
            </a:prstGeom>
            <a:noFill/>
            <a:ln w="28575" cap="flat" cmpd="sng" algn="ctr">
              <a:solidFill>
                <a:schemeClr val="accent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p>
          </p:txBody>
        </p:sp>
      </p:grpSp>
      <p:grpSp>
        <p:nvGrpSpPr>
          <p:cNvPr id="9" name="组合 45">
            <a:extLst>
              <a:ext uri="{FF2B5EF4-FFF2-40B4-BE49-F238E27FC236}">
                <a16:creationId xmlns:a16="http://schemas.microsoft.com/office/drawing/2014/main" id="{8210763D-DDF1-4556-BDEC-3CD39195F817}"/>
              </a:ext>
            </a:extLst>
          </p:cNvPr>
          <p:cNvGrpSpPr>
            <a:grpSpLocks/>
          </p:cNvGrpSpPr>
          <p:nvPr/>
        </p:nvGrpSpPr>
        <p:grpSpPr bwMode="auto">
          <a:xfrm>
            <a:off x="938213" y="3395663"/>
            <a:ext cx="2960687" cy="307975"/>
            <a:chOff x="2909458" y="1448789"/>
            <a:chExt cx="2959811" cy="308760"/>
          </a:xfrm>
        </p:grpSpPr>
        <p:cxnSp>
          <p:nvCxnSpPr>
            <p:cNvPr id="10" name="直接连接符 9">
              <a:extLst>
                <a:ext uri="{FF2B5EF4-FFF2-40B4-BE49-F238E27FC236}">
                  <a16:creationId xmlns:a16="http://schemas.microsoft.com/office/drawing/2014/main" id="{6C6767C9-5AF9-407B-B08E-A9A4E8D0A442}"/>
                </a:ext>
              </a:extLst>
            </p:cNvPr>
            <p:cNvCxnSpPr/>
            <p:nvPr/>
          </p:nvCxnSpPr>
          <p:spPr bwMode="auto">
            <a:xfrm>
              <a:off x="3230038" y="1603168"/>
              <a:ext cx="2639231" cy="0"/>
            </a:xfrm>
            <a:prstGeom prst="line">
              <a:avLst/>
            </a:prstGeom>
            <a:noFill/>
            <a:ln w="12700" cap="flat" cmpd="sng" algn="ctr">
              <a:solidFill>
                <a:schemeClr val="accent1">
                  <a:lumMod val="75000"/>
                </a:schemeClr>
              </a:soli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十字箭头标注 10">
              <a:extLst>
                <a:ext uri="{FF2B5EF4-FFF2-40B4-BE49-F238E27FC236}">
                  <a16:creationId xmlns:a16="http://schemas.microsoft.com/office/drawing/2014/main" id="{CFD31829-E55C-4640-B34C-B4CC5C160592}"/>
                </a:ext>
              </a:extLst>
            </p:cNvPr>
            <p:cNvSpPr/>
            <p:nvPr/>
          </p:nvSpPr>
          <p:spPr bwMode="auto">
            <a:xfrm>
              <a:off x="2909458" y="1448789"/>
              <a:ext cx="307884" cy="308760"/>
            </a:xfrm>
            <a:prstGeom prst="quadArrowCallout">
              <a:avLst/>
            </a:prstGeom>
            <a:noFill/>
            <a:ln w="28575" cap="flat" cmpd="sng" algn="ctr">
              <a:solidFill>
                <a:schemeClr val="accent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p>
          </p:txBody>
        </p:sp>
      </p:grpSp>
      <p:sp>
        <p:nvSpPr>
          <p:cNvPr id="12" name="矩形 53">
            <a:extLst>
              <a:ext uri="{FF2B5EF4-FFF2-40B4-BE49-F238E27FC236}">
                <a16:creationId xmlns:a16="http://schemas.microsoft.com/office/drawing/2014/main" id="{06113E89-3034-4DC2-93E0-77ABD144FC7F}"/>
              </a:ext>
            </a:extLst>
          </p:cNvPr>
          <p:cNvSpPr>
            <a:spLocks noChangeArrowheads="1"/>
          </p:cNvSpPr>
          <p:nvPr/>
        </p:nvSpPr>
        <p:spPr bwMode="auto">
          <a:xfrm>
            <a:off x="1376363" y="4140200"/>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t>唯一约束</a:t>
            </a:r>
          </a:p>
        </p:txBody>
      </p:sp>
      <p:grpSp>
        <p:nvGrpSpPr>
          <p:cNvPr id="13" name="组合 54">
            <a:extLst>
              <a:ext uri="{FF2B5EF4-FFF2-40B4-BE49-F238E27FC236}">
                <a16:creationId xmlns:a16="http://schemas.microsoft.com/office/drawing/2014/main" id="{61DD9215-B1BD-47D3-BDBF-41FCBBC689DD}"/>
              </a:ext>
            </a:extLst>
          </p:cNvPr>
          <p:cNvGrpSpPr>
            <a:grpSpLocks/>
          </p:cNvGrpSpPr>
          <p:nvPr/>
        </p:nvGrpSpPr>
        <p:grpSpPr bwMode="auto">
          <a:xfrm>
            <a:off x="935038" y="4510088"/>
            <a:ext cx="2952750" cy="307975"/>
            <a:chOff x="2909458" y="1448789"/>
            <a:chExt cx="2952148" cy="308760"/>
          </a:xfrm>
        </p:grpSpPr>
        <p:cxnSp>
          <p:nvCxnSpPr>
            <p:cNvPr id="14" name="直接连接符 13">
              <a:extLst>
                <a:ext uri="{FF2B5EF4-FFF2-40B4-BE49-F238E27FC236}">
                  <a16:creationId xmlns:a16="http://schemas.microsoft.com/office/drawing/2014/main" id="{975986B5-0A04-49D8-BB47-8E57FE036FFF}"/>
                </a:ext>
              </a:extLst>
            </p:cNvPr>
            <p:cNvCxnSpPr/>
            <p:nvPr/>
          </p:nvCxnSpPr>
          <p:spPr bwMode="auto">
            <a:xfrm>
              <a:off x="3230068" y="1603168"/>
              <a:ext cx="2631538" cy="0"/>
            </a:xfrm>
            <a:prstGeom prst="line">
              <a:avLst/>
            </a:prstGeom>
            <a:noFill/>
            <a:ln w="12700" cap="flat" cmpd="sng" algn="ctr">
              <a:solidFill>
                <a:schemeClr val="accent1">
                  <a:lumMod val="75000"/>
                </a:schemeClr>
              </a:soli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十字箭头标注 14">
              <a:extLst>
                <a:ext uri="{FF2B5EF4-FFF2-40B4-BE49-F238E27FC236}">
                  <a16:creationId xmlns:a16="http://schemas.microsoft.com/office/drawing/2014/main" id="{431A9331-7442-44EA-B7E8-E1F41CA361D1}"/>
                </a:ext>
              </a:extLst>
            </p:cNvPr>
            <p:cNvSpPr/>
            <p:nvPr/>
          </p:nvSpPr>
          <p:spPr bwMode="auto">
            <a:xfrm>
              <a:off x="2909458" y="1448789"/>
              <a:ext cx="307912" cy="308760"/>
            </a:xfrm>
            <a:prstGeom prst="quadArrowCallout">
              <a:avLst/>
            </a:prstGeom>
            <a:noFill/>
            <a:ln w="28575" cap="flat" cmpd="sng" algn="ctr">
              <a:solidFill>
                <a:schemeClr val="accent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p>
          </p:txBody>
        </p:sp>
      </p:grpSp>
      <p:sp>
        <p:nvSpPr>
          <p:cNvPr id="16" name="矩形 15">
            <a:extLst>
              <a:ext uri="{FF2B5EF4-FFF2-40B4-BE49-F238E27FC236}">
                <a16:creationId xmlns:a16="http://schemas.microsoft.com/office/drawing/2014/main" id="{CAE55089-18C7-4136-A625-5E9D71B75A52}"/>
              </a:ext>
            </a:extLst>
          </p:cNvPr>
          <p:cNvSpPr>
            <a:spLocks noChangeArrowheads="1"/>
          </p:cNvSpPr>
          <p:nvPr/>
        </p:nvSpPr>
        <p:spPr bwMode="auto">
          <a:xfrm>
            <a:off x="5749925" y="3025775"/>
            <a:ext cx="2492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solidFill>
                  <a:srgbClr val="FF0000"/>
                </a:solidFill>
              </a:rPr>
              <a:t>外键约束（涉及多表）</a:t>
            </a:r>
            <a:endParaRPr lang="zh-CN" altLang="zh-CN">
              <a:solidFill>
                <a:srgbClr val="FF0000"/>
              </a:solidFill>
            </a:endParaRPr>
          </a:p>
        </p:txBody>
      </p:sp>
      <p:sp>
        <p:nvSpPr>
          <p:cNvPr id="17" name="矩形 16">
            <a:extLst>
              <a:ext uri="{FF2B5EF4-FFF2-40B4-BE49-F238E27FC236}">
                <a16:creationId xmlns:a16="http://schemas.microsoft.com/office/drawing/2014/main" id="{F251771E-733B-4672-9B3B-99400F582D48}"/>
              </a:ext>
            </a:extLst>
          </p:cNvPr>
          <p:cNvSpPr>
            <a:spLocks noChangeArrowheads="1"/>
          </p:cNvSpPr>
          <p:nvPr/>
        </p:nvSpPr>
        <p:spPr bwMode="auto">
          <a:xfrm>
            <a:off x="5749925" y="1971675"/>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t>默认约束</a:t>
            </a:r>
            <a:endParaRPr lang="zh-CN" altLang="zh-CN" dirty="0"/>
          </a:p>
        </p:txBody>
      </p:sp>
      <p:grpSp>
        <p:nvGrpSpPr>
          <p:cNvPr id="18" name="组合 17">
            <a:extLst>
              <a:ext uri="{FF2B5EF4-FFF2-40B4-BE49-F238E27FC236}">
                <a16:creationId xmlns:a16="http://schemas.microsoft.com/office/drawing/2014/main" id="{872B4960-E423-4540-8845-CE3FFBEC93F7}"/>
              </a:ext>
            </a:extLst>
          </p:cNvPr>
          <p:cNvGrpSpPr>
            <a:grpSpLocks/>
          </p:cNvGrpSpPr>
          <p:nvPr/>
        </p:nvGrpSpPr>
        <p:grpSpPr bwMode="auto">
          <a:xfrm>
            <a:off x="5311775" y="2311400"/>
            <a:ext cx="2947988" cy="307975"/>
            <a:chOff x="2909458" y="1448789"/>
            <a:chExt cx="2947941" cy="308760"/>
          </a:xfrm>
        </p:grpSpPr>
        <p:cxnSp>
          <p:nvCxnSpPr>
            <p:cNvPr id="19" name="直接连接符 18">
              <a:extLst>
                <a:ext uri="{FF2B5EF4-FFF2-40B4-BE49-F238E27FC236}">
                  <a16:creationId xmlns:a16="http://schemas.microsoft.com/office/drawing/2014/main" id="{1D3C9A88-05EF-4BB1-B850-73D6E709FD84}"/>
                </a:ext>
              </a:extLst>
            </p:cNvPr>
            <p:cNvCxnSpPr/>
            <p:nvPr/>
          </p:nvCxnSpPr>
          <p:spPr bwMode="auto">
            <a:xfrm>
              <a:off x="3230128" y="1603170"/>
              <a:ext cx="2627271" cy="0"/>
            </a:xfrm>
            <a:prstGeom prst="line">
              <a:avLst/>
            </a:prstGeom>
            <a:noFill/>
            <a:ln w="12700" cap="flat" cmpd="sng" algn="ctr">
              <a:solidFill>
                <a:schemeClr val="accent1">
                  <a:lumMod val="75000"/>
                </a:schemeClr>
              </a:soli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十字箭头标注 19">
              <a:extLst>
                <a:ext uri="{FF2B5EF4-FFF2-40B4-BE49-F238E27FC236}">
                  <a16:creationId xmlns:a16="http://schemas.microsoft.com/office/drawing/2014/main" id="{5DDDBCB8-A9C8-45D0-8CBD-8C739A626003}"/>
                </a:ext>
              </a:extLst>
            </p:cNvPr>
            <p:cNvSpPr/>
            <p:nvPr/>
          </p:nvSpPr>
          <p:spPr bwMode="auto">
            <a:xfrm>
              <a:off x="2909458" y="1448789"/>
              <a:ext cx="307970" cy="308760"/>
            </a:xfrm>
            <a:prstGeom prst="quadArrowCallout">
              <a:avLst/>
            </a:prstGeom>
            <a:noFill/>
            <a:ln w="28575" cap="flat" cmpd="sng" algn="ctr">
              <a:solidFill>
                <a:schemeClr val="accent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p>
          </p:txBody>
        </p:sp>
      </p:grpSp>
      <p:grpSp>
        <p:nvGrpSpPr>
          <p:cNvPr id="21" name="组合 20">
            <a:extLst>
              <a:ext uri="{FF2B5EF4-FFF2-40B4-BE49-F238E27FC236}">
                <a16:creationId xmlns:a16="http://schemas.microsoft.com/office/drawing/2014/main" id="{8C13C81C-E99E-4EFD-A121-629C4A0785BF}"/>
              </a:ext>
            </a:extLst>
          </p:cNvPr>
          <p:cNvGrpSpPr>
            <a:grpSpLocks/>
          </p:cNvGrpSpPr>
          <p:nvPr/>
        </p:nvGrpSpPr>
        <p:grpSpPr bwMode="auto">
          <a:xfrm>
            <a:off x="5310188" y="3395663"/>
            <a:ext cx="2960687" cy="307975"/>
            <a:chOff x="2909458" y="1448789"/>
            <a:chExt cx="2959811" cy="308760"/>
          </a:xfrm>
        </p:grpSpPr>
        <p:cxnSp>
          <p:nvCxnSpPr>
            <p:cNvPr id="22" name="直接连接符 21">
              <a:extLst>
                <a:ext uri="{FF2B5EF4-FFF2-40B4-BE49-F238E27FC236}">
                  <a16:creationId xmlns:a16="http://schemas.microsoft.com/office/drawing/2014/main" id="{802FA5B8-20EA-4515-99DF-4C695D62F1D8}"/>
                </a:ext>
              </a:extLst>
            </p:cNvPr>
            <p:cNvCxnSpPr/>
            <p:nvPr/>
          </p:nvCxnSpPr>
          <p:spPr bwMode="auto">
            <a:xfrm>
              <a:off x="3230038" y="1603168"/>
              <a:ext cx="2639231" cy="0"/>
            </a:xfrm>
            <a:prstGeom prst="line">
              <a:avLst/>
            </a:prstGeom>
            <a:noFill/>
            <a:ln w="12700" cap="flat" cmpd="sng" algn="ctr">
              <a:solidFill>
                <a:schemeClr val="accent1">
                  <a:lumMod val="75000"/>
                </a:schemeClr>
              </a:soli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十字箭头标注 22">
              <a:extLst>
                <a:ext uri="{FF2B5EF4-FFF2-40B4-BE49-F238E27FC236}">
                  <a16:creationId xmlns:a16="http://schemas.microsoft.com/office/drawing/2014/main" id="{9259369F-2338-49FF-AF98-9B4B5195F52E}"/>
                </a:ext>
              </a:extLst>
            </p:cNvPr>
            <p:cNvSpPr/>
            <p:nvPr/>
          </p:nvSpPr>
          <p:spPr bwMode="auto">
            <a:xfrm>
              <a:off x="2909458" y="1448789"/>
              <a:ext cx="307884" cy="308760"/>
            </a:xfrm>
            <a:prstGeom prst="quadArrowCallout">
              <a:avLst/>
            </a:prstGeom>
            <a:noFill/>
            <a:ln w="28575" cap="flat" cmpd="sng" algn="ctr">
              <a:solidFill>
                <a:schemeClr val="accent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p>
          </p:txBody>
        </p:sp>
      </p:grpSp>
      <p:sp>
        <p:nvSpPr>
          <p:cNvPr id="3" name="矩形 2">
            <a:extLst>
              <a:ext uri="{FF2B5EF4-FFF2-40B4-BE49-F238E27FC236}">
                <a16:creationId xmlns:a16="http://schemas.microsoft.com/office/drawing/2014/main" id="{BCC139BC-E47D-4CF7-AEBD-3E7E3C4BF939}"/>
              </a:ext>
            </a:extLst>
          </p:cNvPr>
          <p:cNvSpPr/>
          <p:nvPr/>
        </p:nvSpPr>
        <p:spPr>
          <a:xfrm>
            <a:off x="939800" y="4984717"/>
            <a:ext cx="7350125" cy="923330"/>
          </a:xfrm>
          <a:prstGeom prst="rect">
            <a:avLst/>
          </a:prstGeom>
        </p:spPr>
        <p:txBody>
          <a:bodyPr wrap="square">
            <a:spAutoFit/>
          </a:bodyPr>
          <a:lstStyle/>
          <a:p>
            <a:pPr marL="285750" indent="-285750">
              <a:lnSpc>
                <a:spcPct val="150000"/>
              </a:lnSpc>
              <a:buFont typeface="Wingdings" pitchFamily="2" charset="2"/>
              <a:buChar char="Ø"/>
            </a:pPr>
            <a:r>
              <a:rPr lang="zh-CN" altLang="en-US" dirty="0"/>
              <a:t>为了防止数据表中插入</a:t>
            </a:r>
            <a:r>
              <a:rPr lang="zh-CN" altLang="en-US" b="1" dirty="0">
                <a:solidFill>
                  <a:srgbClr val="FF0000"/>
                </a:solidFill>
              </a:rPr>
              <a:t>错误</a:t>
            </a:r>
            <a:r>
              <a:rPr lang="zh-CN" altLang="en-US" dirty="0"/>
              <a:t>数据，在</a:t>
            </a:r>
            <a:r>
              <a:rPr lang="en-US" altLang="zh-CN" dirty="0"/>
              <a:t>MySQL</a:t>
            </a:r>
            <a:r>
              <a:rPr lang="zh-CN" altLang="en-US" dirty="0"/>
              <a:t>中，定义了一些维护数据库</a:t>
            </a:r>
            <a:r>
              <a:rPr lang="zh-CN" altLang="en-US" b="1" dirty="0">
                <a:solidFill>
                  <a:srgbClr val="FF0000"/>
                </a:solidFill>
              </a:rPr>
              <a:t>完整性的规则</a:t>
            </a:r>
            <a:r>
              <a:rPr lang="zh-CN" altLang="en-US" dirty="0"/>
              <a:t>，即表的</a:t>
            </a:r>
            <a:r>
              <a:rPr lang="zh-CN" altLang="en-US" b="1" dirty="0">
                <a:solidFill>
                  <a:srgbClr val="FF0000"/>
                </a:solidFill>
              </a:rPr>
              <a:t>约束</a:t>
            </a:r>
            <a:r>
              <a:rPr lang="zh-CN" altLang="en-US" dirty="0"/>
              <a:t>。</a:t>
            </a:r>
          </a:p>
        </p:txBody>
      </p:sp>
      <p:sp>
        <p:nvSpPr>
          <p:cNvPr id="24" name="TextBox 6">
            <a:extLst>
              <a:ext uri="{FF2B5EF4-FFF2-40B4-BE49-F238E27FC236}">
                <a16:creationId xmlns:a16="http://schemas.microsoft.com/office/drawing/2014/main" id="{0D1C0D9E-97DD-44FF-BA2A-59299C40D308}"/>
              </a:ext>
            </a:extLst>
          </p:cNvPr>
          <p:cNvSpPr txBox="1">
            <a:spLocks noChangeArrowheads="1"/>
          </p:cNvSpPr>
          <p:nvPr/>
        </p:nvSpPr>
        <p:spPr bwMode="auto">
          <a:xfrm>
            <a:off x="915988" y="5852083"/>
            <a:ext cx="47037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buFont typeface="Wingdings" pitchFamily="2" charset="2"/>
              <a:buChar char="Ø"/>
            </a:pPr>
            <a:r>
              <a:rPr lang="zh-CN" altLang="en-US" b="1" dirty="0"/>
              <a:t>完整性的规则</a:t>
            </a:r>
          </a:p>
        </p:txBody>
      </p:sp>
      <p:sp>
        <p:nvSpPr>
          <p:cNvPr id="25" name="矩形 9">
            <a:extLst>
              <a:ext uri="{FF2B5EF4-FFF2-40B4-BE49-F238E27FC236}">
                <a16:creationId xmlns:a16="http://schemas.microsoft.com/office/drawing/2014/main" id="{0C7297A0-0741-4076-B514-5490C7999429}"/>
              </a:ext>
            </a:extLst>
          </p:cNvPr>
          <p:cNvSpPr>
            <a:spLocks noChangeArrowheads="1"/>
          </p:cNvSpPr>
          <p:nvPr/>
        </p:nvSpPr>
        <p:spPr bwMode="auto">
          <a:xfrm>
            <a:off x="2903932" y="5702780"/>
            <a:ext cx="59031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lang="zh-CN" altLang="en-US" b="1" dirty="0">
                <a:solidFill>
                  <a:srgbClr val="0070C0"/>
                </a:solidFill>
              </a:rPr>
              <a:t>关系完整性规则即指关系的正确性、相容性和有效性。</a:t>
            </a:r>
            <a:endParaRPr lang="zh-CN" altLang="en-US" dirty="0"/>
          </a:p>
        </p:txBody>
      </p:sp>
    </p:spTree>
    <p:extLst>
      <p:ext uri="{BB962C8B-B14F-4D97-AF65-F5344CB8AC3E}">
        <p14:creationId xmlns:p14="http://schemas.microsoft.com/office/powerpoint/2010/main" val="40823227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wipe(left)">
                                      <p:cBhvr>
                                        <p:cTn id="44" dur="500"/>
                                        <p:tgtEl>
                                          <p:spTgt spid="2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par>
                          <p:cTn id="48" fill="hold">
                            <p:stCondLst>
                              <p:cond delay="500"/>
                            </p:stCondLst>
                            <p:childTnLst>
                              <p:par>
                                <p:cTn id="49" presetID="37" presetClass="entr" presetSubtype="0" fill="hold" grpId="0" nodeType="after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1000"/>
                                        <p:tgtEl>
                                          <p:spTgt spid="25"/>
                                        </p:tgtEl>
                                      </p:cBhvr>
                                    </p:animEffect>
                                    <p:anim calcmode="lin" valueType="num">
                                      <p:cBhvr>
                                        <p:cTn id="52" dur="1000" fill="hold"/>
                                        <p:tgtEl>
                                          <p:spTgt spid="25"/>
                                        </p:tgtEl>
                                        <p:attrNameLst>
                                          <p:attrName>ppt_x</p:attrName>
                                        </p:attrNameLst>
                                      </p:cBhvr>
                                      <p:tavLst>
                                        <p:tav tm="0">
                                          <p:val>
                                            <p:strVal val="#ppt_x"/>
                                          </p:val>
                                        </p:tav>
                                        <p:tav tm="100000">
                                          <p:val>
                                            <p:strVal val="#ppt_x"/>
                                          </p:val>
                                        </p:tav>
                                      </p:tavLst>
                                    </p:anim>
                                    <p:anim calcmode="lin" valueType="num">
                                      <p:cBhvr>
                                        <p:cTn id="53" dur="900" decel="100000" fill="hold"/>
                                        <p:tgtEl>
                                          <p:spTgt spid="25"/>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12" grpId="0"/>
      <p:bldP spid="16" grpId="0"/>
      <p:bldP spid="17"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AD1A1A-DFD0-415C-910E-B45C2BB39EA4}"/>
              </a:ext>
            </a:extLst>
          </p:cNvPr>
          <p:cNvSpPr>
            <a:spLocks noGrp="1"/>
          </p:cNvSpPr>
          <p:nvPr>
            <p:ph type="title"/>
          </p:nvPr>
        </p:nvSpPr>
        <p:spPr bwMode="auto">
          <a:xfrm>
            <a:off x="1657350" y="153988"/>
            <a:ext cx="4716463" cy="7762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a:defRPr/>
            </a:pPr>
            <a:r>
              <a:rPr lang="en-US" altLang="zh-CN" dirty="0">
                <a:latin typeface="+mn-lt"/>
                <a:cs typeface="Times New Roman" pitchFamily="18" charset="0"/>
              </a:rPr>
              <a:t>3.1 </a:t>
            </a:r>
            <a:r>
              <a:rPr lang="zh-CN" altLang="en-US" dirty="0">
                <a:latin typeface="+mn-lt"/>
                <a:cs typeface="Times New Roman" pitchFamily="18" charset="0"/>
              </a:rPr>
              <a:t>表的约束</a:t>
            </a:r>
          </a:p>
        </p:txBody>
      </p:sp>
      <p:sp>
        <p:nvSpPr>
          <p:cNvPr id="102405" name="Rectangle 2">
            <a:extLst>
              <a:ext uri="{FF2B5EF4-FFF2-40B4-BE49-F238E27FC236}">
                <a16:creationId xmlns:a16="http://schemas.microsoft.com/office/drawing/2014/main" id="{C2BED591-3A74-496B-B53A-4BE2CCD90BD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2407" name="Rectangle 2">
            <a:extLst>
              <a:ext uri="{FF2B5EF4-FFF2-40B4-BE49-F238E27FC236}">
                <a16:creationId xmlns:a16="http://schemas.microsoft.com/office/drawing/2014/main" id="{317B142A-AFA3-4C33-92A8-9DAA33B2DE8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56328" name="对象 4">
            <a:extLst>
              <a:ext uri="{FF2B5EF4-FFF2-40B4-BE49-F238E27FC236}">
                <a16:creationId xmlns:a16="http://schemas.microsoft.com/office/drawing/2014/main" id="{485B16E2-8EC4-4BCF-BDA5-E97295705345}"/>
              </a:ext>
            </a:extLst>
          </p:cNvPr>
          <p:cNvGraphicFramePr>
            <a:graphicFrameLocks noChangeAspect="1"/>
          </p:cNvGraphicFramePr>
          <p:nvPr>
            <p:extLst>
              <p:ext uri="{D42A27DB-BD31-4B8C-83A1-F6EECF244321}">
                <p14:modId xmlns:p14="http://schemas.microsoft.com/office/powerpoint/2010/main" val="4075703099"/>
              </p:ext>
            </p:extLst>
          </p:nvPr>
        </p:nvGraphicFramePr>
        <p:xfrm>
          <a:off x="1146175" y="3601094"/>
          <a:ext cx="7102475" cy="1885950"/>
        </p:xfrm>
        <a:graphic>
          <a:graphicData uri="http://schemas.openxmlformats.org/presentationml/2006/ole">
            <mc:AlternateContent xmlns:mc="http://schemas.openxmlformats.org/markup-compatibility/2006">
              <mc:Choice xmlns:v="urn:schemas-microsoft-com:vml" Requires="v">
                <p:oleObj name="Visio" r:id="rId3" imgW="5658660" imgH="1504770" progId="Visio.Drawing.11">
                  <p:embed/>
                </p:oleObj>
              </mc:Choice>
              <mc:Fallback>
                <p:oleObj name="Visio" r:id="rId3" imgW="5658660" imgH="150477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6175" y="3601094"/>
                        <a:ext cx="7102475"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09" name="Rectangle 4">
            <a:extLst>
              <a:ext uri="{FF2B5EF4-FFF2-40B4-BE49-F238E27FC236}">
                <a16:creationId xmlns:a16="http://schemas.microsoft.com/office/drawing/2014/main" id="{1823A7F0-9A11-4F94-9CC0-461B496256D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 name="圆角矩形 14">
            <a:extLst>
              <a:ext uri="{FF2B5EF4-FFF2-40B4-BE49-F238E27FC236}">
                <a16:creationId xmlns:a16="http://schemas.microsoft.com/office/drawing/2014/main" id="{900FDC9C-E33B-46A7-B820-B0BA4B5F3838}"/>
              </a:ext>
            </a:extLst>
          </p:cNvPr>
          <p:cNvSpPr/>
          <p:nvPr/>
        </p:nvSpPr>
        <p:spPr>
          <a:xfrm>
            <a:off x="490538" y="5732581"/>
            <a:ext cx="2190750" cy="607508"/>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a:solidFill>
                  <a:schemeClr val="tx1"/>
                </a:solidFill>
              </a:rPr>
              <a:t>主键</a:t>
            </a:r>
          </a:p>
          <a:p>
            <a:pPr algn="ctr">
              <a:defRPr/>
            </a:pPr>
            <a:r>
              <a:rPr lang="zh-CN" altLang="en-US" sz="1600">
                <a:solidFill>
                  <a:schemeClr val="tx1"/>
                </a:solidFill>
              </a:rPr>
              <a:t>（</a:t>
            </a:r>
            <a:r>
              <a:rPr lang="en-US" altLang="zh-CN" sz="1600">
                <a:solidFill>
                  <a:schemeClr val="tx1"/>
                </a:solidFill>
              </a:rPr>
              <a:t>Primary Key</a:t>
            </a:r>
            <a:r>
              <a:rPr lang="zh-CN" altLang="en-US" sz="1600">
                <a:solidFill>
                  <a:schemeClr val="tx1"/>
                </a:solidFill>
              </a:rPr>
              <a:t>）</a:t>
            </a:r>
          </a:p>
        </p:txBody>
      </p:sp>
      <p:sp>
        <p:nvSpPr>
          <p:cNvPr id="16" name="圆角矩形 15">
            <a:extLst>
              <a:ext uri="{FF2B5EF4-FFF2-40B4-BE49-F238E27FC236}">
                <a16:creationId xmlns:a16="http://schemas.microsoft.com/office/drawing/2014/main" id="{835E0AD9-8380-4114-A32B-0C3F69C8CFE7}"/>
              </a:ext>
            </a:extLst>
          </p:cNvPr>
          <p:cNvSpPr/>
          <p:nvPr/>
        </p:nvSpPr>
        <p:spPr>
          <a:xfrm>
            <a:off x="3121025" y="5732581"/>
            <a:ext cx="2189163" cy="626557"/>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a:solidFill>
                  <a:schemeClr val="tx1"/>
                </a:solidFill>
              </a:rPr>
              <a:t>外键</a:t>
            </a:r>
          </a:p>
          <a:p>
            <a:pPr algn="ctr">
              <a:defRPr/>
            </a:pPr>
            <a:r>
              <a:rPr lang="zh-CN" altLang="en-US" sz="1600">
                <a:solidFill>
                  <a:schemeClr val="tx1"/>
                </a:solidFill>
              </a:rPr>
              <a:t>（</a:t>
            </a:r>
            <a:r>
              <a:rPr lang="en-US" altLang="zh-CN" sz="1600">
                <a:solidFill>
                  <a:schemeClr val="tx1"/>
                </a:solidFill>
              </a:rPr>
              <a:t>Foreign Key</a:t>
            </a:r>
            <a:r>
              <a:rPr lang="zh-CN" altLang="en-US" sz="1600">
                <a:solidFill>
                  <a:schemeClr val="tx1"/>
                </a:solidFill>
              </a:rPr>
              <a:t>）</a:t>
            </a:r>
          </a:p>
        </p:txBody>
      </p:sp>
      <p:sp>
        <p:nvSpPr>
          <p:cNvPr id="17" name="圆角矩形 16">
            <a:extLst>
              <a:ext uri="{FF2B5EF4-FFF2-40B4-BE49-F238E27FC236}">
                <a16:creationId xmlns:a16="http://schemas.microsoft.com/office/drawing/2014/main" id="{BBB19CBD-18F0-4F14-90D0-13ABC4A0E20C}"/>
              </a:ext>
            </a:extLst>
          </p:cNvPr>
          <p:cNvSpPr/>
          <p:nvPr/>
        </p:nvSpPr>
        <p:spPr>
          <a:xfrm>
            <a:off x="5440363" y="5732581"/>
            <a:ext cx="2190750" cy="607507"/>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a:solidFill>
                  <a:schemeClr val="tx1"/>
                </a:solidFill>
              </a:rPr>
              <a:t>主键</a:t>
            </a:r>
          </a:p>
          <a:p>
            <a:pPr algn="ctr">
              <a:defRPr/>
            </a:pPr>
            <a:r>
              <a:rPr lang="zh-CN" altLang="en-US" sz="1600">
                <a:solidFill>
                  <a:schemeClr val="tx1"/>
                </a:solidFill>
              </a:rPr>
              <a:t>（</a:t>
            </a:r>
            <a:r>
              <a:rPr lang="en-US" altLang="zh-CN" sz="1600">
                <a:solidFill>
                  <a:schemeClr val="tx1"/>
                </a:solidFill>
              </a:rPr>
              <a:t>Primary Key</a:t>
            </a:r>
            <a:r>
              <a:rPr lang="zh-CN" altLang="en-US" sz="1600">
                <a:solidFill>
                  <a:schemeClr val="tx1"/>
                </a:solidFill>
              </a:rPr>
              <a:t>）</a:t>
            </a:r>
          </a:p>
        </p:txBody>
      </p:sp>
      <p:cxnSp>
        <p:nvCxnSpPr>
          <p:cNvPr id="56333" name="直接箭头连接符 12">
            <a:extLst>
              <a:ext uri="{FF2B5EF4-FFF2-40B4-BE49-F238E27FC236}">
                <a16:creationId xmlns:a16="http://schemas.microsoft.com/office/drawing/2014/main" id="{27185873-EB2E-4B47-AC1C-7D675A4B0173}"/>
              </a:ext>
            </a:extLst>
          </p:cNvPr>
          <p:cNvCxnSpPr>
            <a:cxnSpLocks noChangeShapeType="1"/>
            <a:stCxn id="15" idx="0"/>
          </p:cNvCxnSpPr>
          <p:nvPr/>
        </p:nvCxnSpPr>
        <p:spPr bwMode="auto">
          <a:xfrm flipV="1">
            <a:off x="1585913" y="5402381"/>
            <a:ext cx="0" cy="330200"/>
          </a:xfrm>
          <a:prstGeom prst="straightConnector1">
            <a:avLst/>
          </a:prstGeom>
          <a:noFill/>
          <a:ln w="127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334" name="直接箭头连接符 19">
            <a:extLst>
              <a:ext uri="{FF2B5EF4-FFF2-40B4-BE49-F238E27FC236}">
                <a16:creationId xmlns:a16="http://schemas.microsoft.com/office/drawing/2014/main" id="{9AD0F3D2-0716-44B5-B01C-080FCBC2596F}"/>
              </a:ext>
            </a:extLst>
          </p:cNvPr>
          <p:cNvCxnSpPr>
            <a:cxnSpLocks noChangeShapeType="1"/>
          </p:cNvCxnSpPr>
          <p:nvPr/>
        </p:nvCxnSpPr>
        <p:spPr bwMode="auto">
          <a:xfrm flipH="1" flipV="1">
            <a:off x="4569485" y="5465881"/>
            <a:ext cx="0" cy="266700"/>
          </a:xfrm>
          <a:prstGeom prst="straightConnector1">
            <a:avLst/>
          </a:prstGeom>
          <a:noFill/>
          <a:ln w="127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335" name="直接箭头连接符 20">
            <a:extLst>
              <a:ext uri="{FF2B5EF4-FFF2-40B4-BE49-F238E27FC236}">
                <a16:creationId xmlns:a16="http://schemas.microsoft.com/office/drawing/2014/main" id="{D76C4617-26E2-4420-9640-95AC22397D52}"/>
              </a:ext>
            </a:extLst>
          </p:cNvPr>
          <p:cNvCxnSpPr>
            <a:cxnSpLocks noChangeShapeType="1"/>
          </p:cNvCxnSpPr>
          <p:nvPr/>
        </p:nvCxnSpPr>
        <p:spPr bwMode="auto">
          <a:xfrm flipV="1">
            <a:off x="6030401" y="5072181"/>
            <a:ext cx="0" cy="660400"/>
          </a:xfrm>
          <a:prstGeom prst="straightConnector1">
            <a:avLst/>
          </a:prstGeom>
          <a:noFill/>
          <a:ln w="127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矩形 2"/>
          <p:cNvSpPr/>
          <p:nvPr/>
        </p:nvSpPr>
        <p:spPr>
          <a:xfrm>
            <a:off x="584199" y="2083462"/>
            <a:ext cx="8072582" cy="584775"/>
          </a:xfrm>
          <a:prstGeom prst="rect">
            <a:avLst/>
          </a:prstGeom>
        </p:spPr>
        <p:txBody>
          <a:bodyPr wrap="square">
            <a:spAutoFit/>
          </a:bodyPr>
          <a:lstStyle/>
          <a:p>
            <a:r>
              <a:rPr lang="zh-CN" altLang="en-US" sz="1600" dirty="0"/>
              <a:t>如</a:t>
            </a:r>
            <a:r>
              <a:rPr lang="zh-CN" altLang="en-US" sz="1600" b="1" dirty="0">
                <a:solidFill>
                  <a:srgbClr val="FF0000"/>
                </a:solidFill>
              </a:rPr>
              <a:t>班级表</a:t>
            </a:r>
            <a:r>
              <a:rPr lang="zh-CN" altLang="en-US" sz="1600" dirty="0"/>
              <a:t>将</a:t>
            </a:r>
            <a:r>
              <a:rPr lang="zh-CN" altLang="en-US" sz="1600" b="1" dirty="0">
                <a:solidFill>
                  <a:srgbClr val="0F83E3"/>
                </a:solidFill>
              </a:rPr>
              <a:t>班级号</a:t>
            </a:r>
            <a:r>
              <a:rPr lang="zh-CN" altLang="en-US" sz="1600" dirty="0"/>
              <a:t>作</a:t>
            </a:r>
            <a:r>
              <a:rPr lang="zh-CN" altLang="en-US" sz="1600" b="1" dirty="0">
                <a:solidFill>
                  <a:srgbClr val="FF0000"/>
                </a:solidFill>
              </a:rPr>
              <a:t>主键</a:t>
            </a:r>
            <a:r>
              <a:rPr lang="zh-CN" altLang="en-US" sz="1600" dirty="0"/>
              <a:t>，该列不得有空值，否则导致表格不完整，对应关系不符合实体完整性规则的约束条件。</a:t>
            </a:r>
          </a:p>
        </p:txBody>
      </p:sp>
      <p:sp>
        <p:nvSpPr>
          <p:cNvPr id="4" name="矩形 3"/>
          <p:cNvSpPr/>
          <p:nvPr/>
        </p:nvSpPr>
        <p:spPr>
          <a:xfrm>
            <a:off x="584199" y="2727683"/>
            <a:ext cx="8021783" cy="830997"/>
          </a:xfrm>
          <a:prstGeom prst="rect">
            <a:avLst/>
          </a:prstGeom>
        </p:spPr>
        <p:txBody>
          <a:bodyPr wrap="square">
            <a:spAutoFit/>
          </a:bodyPr>
          <a:lstStyle/>
          <a:p>
            <a:r>
              <a:rPr lang="zh-CN" altLang="en-US" sz="1600" dirty="0"/>
              <a:t>如在学生管理数据库中，</a:t>
            </a:r>
            <a:r>
              <a:rPr lang="zh-CN" altLang="en-US" sz="1600" b="1" dirty="0">
                <a:solidFill>
                  <a:srgbClr val="FF0000"/>
                </a:solidFill>
              </a:rPr>
              <a:t>学生表</a:t>
            </a:r>
            <a:r>
              <a:rPr lang="zh-CN" altLang="en-US" sz="1600" dirty="0"/>
              <a:t>和</a:t>
            </a:r>
            <a:r>
              <a:rPr lang="zh-CN" altLang="en-US" sz="1600" b="1" dirty="0">
                <a:solidFill>
                  <a:srgbClr val="FF0000"/>
                </a:solidFill>
              </a:rPr>
              <a:t>班级表</a:t>
            </a:r>
            <a:r>
              <a:rPr lang="zh-CN" altLang="en-US" sz="1600" dirty="0"/>
              <a:t>之间是参照关系和被参照关系，以“</a:t>
            </a:r>
            <a:r>
              <a:rPr lang="zh-CN" altLang="en-US" sz="1600" b="1" dirty="0">
                <a:solidFill>
                  <a:srgbClr val="00B0F0"/>
                </a:solidFill>
              </a:rPr>
              <a:t>班级号</a:t>
            </a:r>
            <a:r>
              <a:rPr lang="zh-CN" altLang="en-US" sz="1600" dirty="0"/>
              <a:t>”作为两个关系进行关联的属性，则“</a:t>
            </a:r>
            <a:r>
              <a:rPr lang="zh-CN" altLang="en-US" sz="1600" b="1" dirty="0">
                <a:solidFill>
                  <a:srgbClr val="00B0F0"/>
                </a:solidFill>
              </a:rPr>
              <a:t>班级号</a:t>
            </a:r>
            <a:r>
              <a:rPr lang="zh-CN" altLang="en-US" sz="1600" dirty="0"/>
              <a:t>“是班级表的主键，是学生表的外键。学生表通过外键“班级号”参照班级表。</a:t>
            </a:r>
          </a:p>
        </p:txBody>
      </p:sp>
      <p:sp>
        <p:nvSpPr>
          <p:cNvPr id="18" name="矩形 40">
            <a:extLst>
              <a:ext uri="{FF2B5EF4-FFF2-40B4-BE49-F238E27FC236}">
                <a16:creationId xmlns:a16="http://schemas.microsoft.com/office/drawing/2014/main" id="{540F5B4A-ECF1-410E-9C3D-AF46E3A59CAA}"/>
              </a:ext>
            </a:extLst>
          </p:cNvPr>
          <p:cNvSpPr>
            <a:spLocks noChangeArrowheads="1"/>
          </p:cNvSpPr>
          <p:nvPr/>
        </p:nvSpPr>
        <p:spPr bwMode="auto">
          <a:xfrm>
            <a:off x="584199" y="1472912"/>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dirty="0"/>
              <a:t>如主键约束</a:t>
            </a:r>
            <a:endParaRPr lang="zh-CN" altLang="zh-CN" b="1" dirty="0"/>
          </a:p>
        </p:txBody>
      </p:sp>
    </p:spTree>
    <p:extLst>
      <p:ext uri="{BB962C8B-B14F-4D97-AF65-F5344CB8AC3E}">
        <p14:creationId xmlns:p14="http://schemas.microsoft.com/office/powerpoint/2010/main" val="3387283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afterEffect">
                                  <p:stCondLst>
                                    <p:cond delay="0"/>
                                  </p:stCondLst>
                                  <p:childTnLst>
                                    <p:set>
                                      <p:cBhvr>
                                        <p:cTn id="6" dur="1" fill="hold">
                                          <p:stCondLst>
                                            <p:cond delay="0"/>
                                          </p:stCondLst>
                                        </p:cTn>
                                        <p:tgtEl>
                                          <p:spTgt spid="56328"/>
                                        </p:tgtEl>
                                        <p:attrNameLst>
                                          <p:attrName>style.visibility</p:attrName>
                                        </p:attrNameLst>
                                      </p:cBhvr>
                                      <p:to>
                                        <p:strVal val="visible"/>
                                      </p:to>
                                    </p:set>
                                    <p:animEffect transition="in" filter="fade">
                                      <p:cBhvr>
                                        <p:cTn id="7" dur="500"/>
                                        <p:tgtEl>
                                          <p:spTgt spid="563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250"/>
                                        <p:tgtEl>
                                          <p:spTgt spid="15"/>
                                        </p:tgtEl>
                                      </p:cBhvr>
                                    </p:animEffect>
                                  </p:childTnLst>
                                </p:cTn>
                              </p:par>
                            </p:childTnLst>
                          </p:cTn>
                        </p:par>
                        <p:par>
                          <p:cTn id="13" fill="hold" nodeType="afterGroup">
                            <p:stCondLst>
                              <p:cond delay="250"/>
                            </p:stCondLst>
                            <p:childTnLst>
                              <p:par>
                                <p:cTn id="14" presetID="22" presetClass="entr" presetSubtype="4" fill="hold" nodeType="afterEffect">
                                  <p:stCondLst>
                                    <p:cond delay="0"/>
                                  </p:stCondLst>
                                  <p:childTnLst>
                                    <p:set>
                                      <p:cBhvr>
                                        <p:cTn id="15" dur="1" fill="hold">
                                          <p:stCondLst>
                                            <p:cond delay="0"/>
                                          </p:stCondLst>
                                        </p:cTn>
                                        <p:tgtEl>
                                          <p:spTgt spid="56333"/>
                                        </p:tgtEl>
                                        <p:attrNameLst>
                                          <p:attrName>style.visibility</p:attrName>
                                        </p:attrNameLst>
                                      </p:cBhvr>
                                      <p:to>
                                        <p:strVal val="visible"/>
                                      </p:to>
                                    </p:set>
                                    <p:animEffect transition="in" filter="wipe(down)">
                                      <p:cBhvr>
                                        <p:cTn id="16" dur="500"/>
                                        <p:tgtEl>
                                          <p:spTgt spid="5633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250"/>
                                        <p:tgtEl>
                                          <p:spTgt spid="16"/>
                                        </p:tgtEl>
                                      </p:cBhvr>
                                    </p:animEffect>
                                  </p:childTnLst>
                                </p:cTn>
                              </p:par>
                            </p:childTnLst>
                          </p:cTn>
                        </p:par>
                        <p:par>
                          <p:cTn id="22" fill="hold" nodeType="afterGroup">
                            <p:stCondLst>
                              <p:cond delay="250"/>
                            </p:stCondLst>
                            <p:childTnLst>
                              <p:par>
                                <p:cTn id="23" presetID="22" presetClass="entr" presetSubtype="4" fill="hold" nodeType="afterEffect">
                                  <p:stCondLst>
                                    <p:cond delay="0"/>
                                  </p:stCondLst>
                                  <p:childTnLst>
                                    <p:set>
                                      <p:cBhvr>
                                        <p:cTn id="24" dur="1" fill="hold">
                                          <p:stCondLst>
                                            <p:cond delay="0"/>
                                          </p:stCondLst>
                                        </p:cTn>
                                        <p:tgtEl>
                                          <p:spTgt spid="56334"/>
                                        </p:tgtEl>
                                        <p:attrNameLst>
                                          <p:attrName>style.visibility</p:attrName>
                                        </p:attrNameLst>
                                      </p:cBhvr>
                                      <p:to>
                                        <p:strVal val="visible"/>
                                      </p:to>
                                    </p:set>
                                    <p:animEffect transition="in" filter="wipe(down)">
                                      <p:cBhvr>
                                        <p:cTn id="25" dur="500"/>
                                        <p:tgtEl>
                                          <p:spTgt spid="5633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250"/>
                                        <p:tgtEl>
                                          <p:spTgt spid="17"/>
                                        </p:tgtEl>
                                      </p:cBhvr>
                                    </p:animEffect>
                                  </p:childTnLst>
                                </p:cTn>
                              </p:par>
                            </p:childTnLst>
                          </p:cTn>
                        </p:par>
                        <p:par>
                          <p:cTn id="31" fill="hold" nodeType="afterGroup">
                            <p:stCondLst>
                              <p:cond delay="250"/>
                            </p:stCondLst>
                            <p:childTnLst>
                              <p:par>
                                <p:cTn id="32" presetID="22" presetClass="entr" presetSubtype="4" fill="hold" nodeType="afterEffect">
                                  <p:stCondLst>
                                    <p:cond delay="0"/>
                                  </p:stCondLst>
                                  <p:childTnLst>
                                    <p:set>
                                      <p:cBhvr>
                                        <p:cTn id="33" dur="1" fill="hold">
                                          <p:stCondLst>
                                            <p:cond delay="0"/>
                                          </p:stCondLst>
                                        </p:cTn>
                                        <p:tgtEl>
                                          <p:spTgt spid="56335"/>
                                        </p:tgtEl>
                                        <p:attrNameLst>
                                          <p:attrName>style.visibility</p:attrName>
                                        </p:attrNameLst>
                                      </p:cBhvr>
                                      <p:to>
                                        <p:strVal val="visible"/>
                                      </p:to>
                                    </p:set>
                                    <p:animEffect transition="in" filter="wipe(down)">
                                      <p:cBhvr>
                                        <p:cTn id="34" dur="500"/>
                                        <p:tgtEl>
                                          <p:spTgt spid="5633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A12715-1275-492A-B20D-6B6E0CF54019}"/>
              </a:ext>
            </a:extLst>
          </p:cNvPr>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a:defRPr/>
            </a:pPr>
            <a:r>
              <a:rPr lang="en-US" altLang="zh-CN" dirty="0"/>
              <a:t>3.1 </a:t>
            </a:r>
            <a:r>
              <a:rPr lang="zh-CN" altLang="en-US" dirty="0"/>
              <a:t>表的约束</a:t>
            </a:r>
            <a:endParaRPr lang="zh-CN" altLang="en-US" dirty="0">
              <a:latin typeface="+mn-lt"/>
              <a:cs typeface="Times New Roman" pitchFamily="18" charset="0"/>
            </a:endParaRPr>
          </a:p>
        </p:txBody>
      </p:sp>
      <p:grpSp>
        <p:nvGrpSpPr>
          <p:cNvPr id="4" name="组合 3">
            <a:extLst>
              <a:ext uri="{FF2B5EF4-FFF2-40B4-BE49-F238E27FC236}">
                <a16:creationId xmlns:a16="http://schemas.microsoft.com/office/drawing/2014/main" id="{80141F89-9FB6-4191-941D-6A70DD7C8349}"/>
              </a:ext>
            </a:extLst>
          </p:cNvPr>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5" name="矩形 4">
              <a:extLst>
                <a:ext uri="{FF2B5EF4-FFF2-40B4-BE49-F238E27FC236}">
                  <a16:creationId xmlns:a16="http://schemas.microsoft.com/office/drawing/2014/main" id="{A2910523-294C-46D2-85A8-9185FFAF6D0F}"/>
                </a:ext>
              </a:extLst>
            </p:cNvPr>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EB6611E-424B-43AD-ABAE-B60903B8DFD1}"/>
                </a:ext>
              </a:extLst>
            </p:cNvPr>
            <p:cNvSpPr txBox="1"/>
            <p:nvPr/>
          </p:nvSpPr>
          <p:spPr>
            <a:xfrm>
              <a:off x="-16824" y="1296057"/>
              <a:ext cx="385042" cy="523220"/>
            </a:xfrm>
            <a:prstGeom prst="rect">
              <a:avLst/>
            </a:prstGeom>
            <a:noFill/>
          </p:spPr>
          <p:txBody>
            <a:bodyPr wrap="none">
              <a:spAutoFit/>
            </a:bodyPr>
            <a:lstStyle/>
            <a:p>
              <a:pPr>
                <a:defRPr/>
              </a:pPr>
              <a:r>
                <a:rPr lang="en-US" altLang="zh-CN" sz="2800" dirty="0">
                  <a:solidFill>
                    <a:schemeClr val="bg1"/>
                  </a:solidFill>
                  <a:cs typeface="Arial" panose="020B0604020202020204" pitchFamily="34" charset="0"/>
                </a:rPr>
                <a:t>1</a:t>
              </a:r>
              <a:endParaRPr lang="zh-CN" altLang="en-US" sz="2800" dirty="0">
                <a:solidFill>
                  <a:schemeClr val="bg1"/>
                </a:solidFill>
                <a:cs typeface="Arial" panose="020B0604020202020204" pitchFamily="34" charset="0"/>
              </a:endParaRPr>
            </a:p>
          </p:txBody>
        </p:sp>
      </p:grpSp>
      <p:sp>
        <p:nvSpPr>
          <p:cNvPr id="7" name="TextBox 6">
            <a:extLst>
              <a:ext uri="{FF2B5EF4-FFF2-40B4-BE49-F238E27FC236}">
                <a16:creationId xmlns:a16="http://schemas.microsoft.com/office/drawing/2014/main" id="{7E3CA9A0-9C78-48D4-AE69-67046B498CFD}"/>
              </a:ext>
            </a:extLst>
          </p:cNvPr>
          <p:cNvSpPr txBox="1"/>
          <p:nvPr/>
        </p:nvSpPr>
        <p:spPr>
          <a:xfrm>
            <a:off x="427038" y="1493838"/>
            <a:ext cx="4703762" cy="400050"/>
          </a:xfrm>
          <a:prstGeom prst="rect">
            <a:avLst/>
          </a:prstGeom>
          <a:noFill/>
        </p:spPr>
        <p:txBody>
          <a:bodyPr>
            <a:spAutoFit/>
          </a:bodyPr>
          <a:lstStyle/>
          <a:p>
            <a:pPr>
              <a:defRPr/>
            </a:pPr>
            <a:r>
              <a:rPr lang="en-US" altLang="zh-CN" dirty="0">
                <a:latin typeface="Times New Roman" panose="02020603050405020304" pitchFamily="18" charset="0"/>
                <a:cs typeface="Times New Roman" panose="02020603050405020304" pitchFamily="18" charset="0"/>
              </a:rPr>
              <a:t>  </a:t>
            </a:r>
            <a:r>
              <a:rPr lang="zh-CN" altLang="en-US" sz="2000" b="1" dirty="0">
                <a:solidFill>
                  <a:schemeClr val="tx1">
                    <a:lumMod val="50000"/>
                    <a:lumOff val="50000"/>
                  </a:schemeClr>
                </a:solidFill>
                <a:latin typeface="Times New Roman" panose="02020603050405020304" pitchFamily="18" charset="0"/>
                <a:ea typeface="微软雅黑" pitchFamily="34" charset="-122"/>
                <a:cs typeface="Times New Roman" panose="02020603050405020304" pitchFamily="18" charset="0"/>
              </a:rPr>
              <a:t>主键约束的作用</a:t>
            </a:r>
            <a:endParaRPr lang="zh-CN" altLang="en-US"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EC588BC4-533B-4180-8A28-5A2EF123FF93}"/>
              </a:ext>
            </a:extLst>
          </p:cNvPr>
          <p:cNvSpPr>
            <a:spLocks noChangeArrowheads="1"/>
          </p:cNvSpPr>
          <p:nvPr/>
        </p:nvSpPr>
        <p:spPr bwMode="auto">
          <a:xfrm>
            <a:off x="763588" y="2260600"/>
            <a:ext cx="5080000"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lnSpc>
                <a:spcPct val="150000"/>
              </a:lnSpc>
              <a:buFont typeface="Arial" pitchFamily="34" charset="0"/>
              <a:buChar char="•"/>
            </a:pPr>
            <a:r>
              <a:rPr lang="zh-CN" altLang="en-US" dirty="0">
                <a:solidFill>
                  <a:srgbClr val="FF0000"/>
                </a:solidFill>
              </a:rPr>
              <a:t>唯一</a:t>
            </a:r>
            <a:r>
              <a:rPr lang="zh-CN" altLang="en-US" dirty="0"/>
              <a:t>标识表中的记录。</a:t>
            </a:r>
            <a:endParaRPr lang="en-US" altLang="zh-CN" dirty="0"/>
          </a:p>
          <a:p>
            <a:pPr marL="285750" indent="-285750">
              <a:lnSpc>
                <a:spcPct val="150000"/>
              </a:lnSpc>
              <a:buFont typeface="Arial" pitchFamily="34" charset="0"/>
              <a:buChar char="•"/>
            </a:pPr>
            <a:r>
              <a:rPr lang="zh-CN" altLang="en-US" dirty="0">
                <a:solidFill>
                  <a:srgbClr val="000000"/>
                </a:solidFill>
              </a:rPr>
              <a:t>相当于</a:t>
            </a:r>
            <a:r>
              <a:rPr lang="zh-CN" altLang="en-US" dirty="0">
                <a:solidFill>
                  <a:srgbClr val="FF0000"/>
                </a:solidFill>
              </a:rPr>
              <a:t>唯一</a:t>
            </a:r>
            <a:r>
              <a:rPr lang="zh-CN" altLang="en-US" dirty="0">
                <a:solidFill>
                  <a:srgbClr val="000000"/>
                </a:solidFill>
              </a:rPr>
              <a:t>约束和</a:t>
            </a:r>
            <a:r>
              <a:rPr lang="zh-CN" altLang="en-US" dirty="0">
                <a:solidFill>
                  <a:srgbClr val="FF0000"/>
                </a:solidFill>
              </a:rPr>
              <a:t>非空</a:t>
            </a:r>
            <a:r>
              <a:rPr lang="zh-CN" altLang="en-US" dirty="0">
                <a:solidFill>
                  <a:srgbClr val="000000"/>
                </a:solidFill>
              </a:rPr>
              <a:t>约束的组合，</a:t>
            </a:r>
            <a:endParaRPr lang="en-US" altLang="zh-CN" dirty="0">
              <a:solidFill>
                <a:srgbClr val="000000"/>
              </a:solidFill>
            </a:endParaRPr>
          </a:p>
          <a:p>
            <a:pPr marL="285750" indent="69850">
              <a:lnSpc>
                <a:spcPct val="150000"/>
              </a:lnSpc>
              <a:buFont typeface="Wingdings" pitchFamily="2" charset="2"/>
              <a:buChar char="ü"/>
            </a:pPr>
            <a:r>
              <a:rPr lang="zh-CN" altLang="en-US" dirty="0">
                <a:solidFill>
                  <a:srgbClr val="000000"/>
                </a:solidFill>
              </a:rPr>
              <a:t>   要求被约束字段</a:t>
            </a:r>
            <a:r>
              <a:rPr lang="zh-CN" altLang="en-US" b="1" dirty="0">
                <a:solidFill>
                  <a:srgbClr val="000000"/>
                </a:solidFill>
              </a:rPr>
              <a:t>不允许重复</a:t>
            </a:r>
            <a:r>
              <a:rPr lang="zh-CN" altLang="en-US" dirty="0">
                <a:solidFill>
                  <a:srgbClr val="000000"/>
                </a:solidFill>
              </a:rPr>
              <a:t>，</a:t>
            </a:r>
            <a:endParaRPr lang="en-US" altLang="zh-CN" dirty="0">
              <a:solidFill>
                <a:srgbClr val="000000"/>
              </a:solidFill>
            </a:endParaRPr>
          </a:p>
          <a:p>
            <a:pPr marL="285750" indent="-12700">
              <a:lnSpc>
                <a:spcPct val="150000"/>
              </a:lnSpc>
              <a:buFont typeface="Wingdings" pitchFamily="2" charset="2"/>
              <a:buChar char="ü"/>
            </a:pPr>
            <a:r>
              <a:rPr lang="zh-CN" altLang="en-US" dirty="0">
                <a:solidFill>
                  <a:srgbClr val="000000"/>
                </a:solidFill>
              </a:rPr>
              <a:t>   也</a:t>
            </a:r>
            <a:r>
              <a:rPr lang="zh-CN" altLang="en-US" b="1" dirty="0">
                <a:solidFill>
                  <a:srgbClr val="000000"/>
                </a:solidFill>
              </a:rPr>
              <a:t>不允许出现</a:t>
            </a:r>
            <a:r>
              <a:rPr lang="en-US" altLang="zh-CN" b="1" dirty="0">
                <a:solidFill>
                  <a:srgbClr val="000000"/>
                </a:solidFill>
              </a:rPr>
              <a:t>NULL</a:t>
            </a:r>
            <a:r>
              <a:rPr lang="zh-CN" altLang="en-US" b="1" dirty="0">
                <a:solidFill>
                  <a:srgbClr val="000000"/>
                </a:solidFill>
              </a:rPr>
              <a:t>值</a:t>
            </a:r>
            <a:r>
              <a:rPr lang="zh-CN" altLang="en-US" dirty="0">
                <a:solidFill>
                  <a:srgbClr val="000000"/>
                </a:solidFill>
              </a:rPr>
              <a:t>，</a:t>
            </a:r>
            <a:endParaRPr lang="en-US" altLang="zh-CN" dirty="0">
              <a:solidFill>
                <a:srgbClr val="000000"/>
              </a:solidFill>
            </a:endParaRPr>
          </a:p>
          <a:p>
            <a:pPr marL="285750" indent="-285750">
              <a:lnSpc>
                <a:spcPct val="150000"/>
              </a:lnSpc>
              <a:buFont typeface="Arial" pitchFamily="34" charset="0"/>
              <a:buChar char="•"/>
            </a:pPr>
            <a:r>
              <a:rPr lang="zh-CN" altLang="en-US" dirty="0">
                <a:solidFill>
                  <a:srgbClr val="000000"/>
                </a:solidFill>
              </a:rPr>
              <a:t>每个表最多</a:t>
            </a:r>
            <a:r>
              <a:rPr lang="zh-CN" altLang="en-US" b="1" dirty="0">
                <a:solidFill>
                  <a:srgbClr val="FF0000"/>
                </a:solidFill>
              </a:rPr>
              <a:t>只允许</a:t>
            </a:r>
            <a:r>
              <a:rPr lang="zh-CN" altLang="en-US" dirty="0">
                <a:solidFill>
                  <a:srgbClr val="FF0000"/>
                </a:solidFill>
              </a:rPr>
              <a:t>含有</a:t>
            </a:r>
            <a:r>
              <a:rPr lang="zh-CN" altLang="en-US" b="1" dirty="0">
                <a:solidFill>
                  <a:srgbClr val="FF0000"/>
                </a:solidFill>
              </a:rPr>
              <a:t>一个</a:t>
            </a:r>
            <a:r>
              <a:rPr lang="zh-CN" altLang="en-US" dirty="0">
                <a:solidFill>
                  <a:srgbClr val="000000"/>
                </a:solidFill>
              </a:rPr>
              <a:t>主键。</a:t>
            </a:r>
          </a:p>
        </p:txBody>
      </p:sp>
      <p:pic>
        <p:nvPicPr>
          <p:cNvPr id="11" name="Picture 2" descr="C:\Users\www\Desktop\图片1.png">
            <a:extLst>
              <a:ext uri="{FF2B5EF4-FFF2-40B4-BE49-F238E27FC236}">
                <a16:creationId xmlns:a16="http://schemas.microsoft.com/office/drawing/2014/main" id="{AA7B6664-A6C4-4482-B327-04DBA800F2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4225" y="1746250"/>
            <a:ext cx="2713038" cy="256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456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11"/>
                                        </p:tgtEl>
                                      </p:cBhvr>
                                    </p:animEffect>
                                    <p:animScale>
                                      <p:cBhvr>
                                        <p:cTn id="7" dur="250" autoRev="1" fill="hold"/>
                                        <p:tgtEl>
                                          <p:spTgt spid="11"/>
                                        </p:tgtEl>
                                      </p:cBhvr>
                                      <p:by x="105000" y="105000"/>
                                    </p:animScale>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3DDB6E-6553-4D54-A2CD-B94CA1841E0E}"/>
              </a:ext>
            </a:extLst>
          </p:cNvPr>
          <p:cNvSpPr>
            <a:spLocks noGrp="1"/>
          </p:cNvSpPr>
          <p:nvPr>
            <p:ph type="title"/>
          </p:nvPr>
        </p:nvSpPr>
        <p:spPr bwMode="auto">
          <a:xfrm>
            <a:off x="1657350" y="153988"/>
            <a:ext cx="4716463" cy="7762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a:defRPr/>
            </a:pPr>
            <a:r>
              <a:rPr lang="en-US" altLang="zh-CN" dirty="0">
                <a:latin typeface="+mn-lt"/>
                <a:cs typeface="Times New Roman" pitchFamily="18" charset="0"/>
              </a:rPr>
              <a:t>3.1 </a:t>
            </a:r>
            <a:r>
              <a:rPr lang="zh-CN" altLang="en-US" dirty="0">
                <a:latin typeface="+mn-lt"/>
                <a:cs typeface="Times New Roman" pitchFamily="18" charset="0"/>
              </a:rPr>
              <a:t>表的约束</a:t>
            </a:r>
          </a:p>
        </p:txBody>
      </p:sp>
      <p:sp>
        <p:nvSpPr>
          <p:cNvPr id="153603" name="Rectangle 2">
            <a:extLst>
              <a:ext uri="{FF2B5EF4-FFF2-40B4-BE49-F238E27FC236}">
                <a16:creationId xmlns:a16="http://schemas.microsoft.com/office/drawing/2014/main" id="{660A7C01-701B-47EB-BB0D-5F8055AFC35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3604" name="Rectangle 2">
            <a:extLst>
              <a:ext uri="{FF2B5EF4-FFF2-40B4-BE49-F238E27FC236}">
                <a16:creationId xmlns:a16="http://schemas.microsoft.com/office/drawing/2014/main" id="{C236797D-F2C3-43F7-A4F7-ABCF7D87AC9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21" name="组合 12">
            <a:extLst>
              <a:ext uri="{FF2B5EF4-FFF2-40B4-BE49-F238E27FC236}">
                <a16:creationId xmlns:a16="http://schemas.microsoft.com/office/drawing/2014/main" id="{D7C30BE8-9DD8-45A5-8179-CF8EF5E40420}"/>
              </a:ext>
            </a:extLst>
          </p:cNvPr>
          <p:cNvGrpSpPr>
            <a:grpSpLocks/>
          </p:cNvGrpSpPr>
          <p:nvPr/>
        </p:nvGrpSpPr>
        <p:grpSpPr bwMode="auto">
          <a:xfrm>
            <a:off x="371475" y="1273175"/>
            <a:ext cx="2232025" cy="503238"/>
            <a:chOff x="6444208" y="1011134"/>
            <a:chExt cx="2232248" cy="504056"/>
          </a:xfrm>
        </p:grpSpPr>
        <p:grpSp>
          <p:nvGrpSpPr>
            <p:cNvPr id="153608" name="组合 13">
              <a:extLst>
                <a:ext uri="{FF2B5EF4-FFF2-40B4-BE49-F238E27FC236}">
                  <a16:creationId xmlns:a16="http://schemas.microsoft.com/office/drawing/2014/main" id="{1CFED5FB-9AC8-46FA-8468-8B7F3D0D381D}"/>
                </a:ext>
              </a:extLst>
            </p:cNvPr>
            <p:cNvGrpSpPr>
              <a:grpSpLocks/>
            </p:cNvGrpSpPr>
            <p:nvPr/>
          </p:nvGrpSpPr>
          <p:grpSpPr bwMode="auto">
            <a:xfrm>
              <a:off x="6444208" y="1011134"/>
              <a:ext cx="2232248" cy="504056"/>
              <a:chOff x="1547664" y="2780928"/>
              <a:chExt cx="2232248" cy="504056"/>
            </a:xfrm>
          </p:grpSpPr>
          <p:sp>
            <p:nvSpPr>
              <p:cNvPr id="25" name="椭圆 24">
                <a:extLst>
                  <a:ext uri="{FF2B5EF4-FFF2-40B4-BE49-F238E27FC236}">
                    <a16:creationId xmlns:a16="http://schemas.microsoft.com/office/drawing/2014/main" id="{5B3EDF43-65AB-4A36-9C7A-4BF767279D8F}"/>
                  </a:ext>
                </a:extLst>
              </p:cNvPr>
              <p:cNvSpPr/>
              <p:nvPr/>
            </p:nvSpPr>
            <p:spPr>
              <a:xfrm>
                <a:off x="1547664" y="2780928"/>
                <a:ext cx="503288" cy="504056"/>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a:solidFill>
                      <a:schemeClr val="bg1"/>
                    </a:solidFill>
                    <a:latin typeface="黑体" panose="02010609060101010101" pitchFamily="49" charset="-122"/>
                    <a:ea typeface="黑体" panose="02010609060101010101" pitchFamily="49" charset="-122"/>
                  </a:rPr>
                  <a:t>多</a:t>
                </a:r>
              </a:p>
            </p:txBody>
          </p:sp>
          <p:sp>
            <p:nvSpPr>
              <p:cNvPr id="26" name="椭圆 25">
                <a:extLst>
                  <a:ext uri="{FF2B5EF4-FFF2-40B4-BE49-F238E27FC236}">
                    <a16:creationId xmlns:a16="http://schemas.microsoft.com/office/drawing/2014/main" id="{6EE8DD29-D7AC-4D60-B1C2-027555FAC049}"/>
                  </a:ext>
                </a:extLst>
              </p:cNvPr>
              <p:cNvSpPr/>
              <p:nvPr/>
            </p:nvSpPr>
            <p:spPr>
              <a:xfrm>
                <a:off x="2123985" y="2780928"/>
                <a:ext cx="503287" cy="504056"/>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a:solidFill>
                      <a:schemeClr val="bg1"/>
                    </a:solidFill>
                    <a:latin typeface="黑体" panose="02010609060101010101" pitchFamily="49" charset="-122"/>
                    <a:ea typeface="黑体" panose="02010609060101010101" pitchFamily="49" charset="-122"/>
                  </a:rPr>
                  <a:t>学</a:t>
                </a:r>
              </a:p>
            </p:txBody>
          </p:sp>
          <p:sp>
            <p:nvSpPr>
              <p:cNvPr id="27" name="椭圆 26">
                <a:extLst>
                  <a:ext uri="{FF2B5EF4-FFF2-40B4-BE49-F238E27FC236}">
                    <a16:creationId xmlns:a16="http://schemas.microsoft.com/office/drawing/2014/main" id="{17C5E722-375C-46A2-9770-D31E7F1EB777}"/>
                  </a:ext>
                </a:extLst>
              </p:cNvPr>
              <p:cNvSpPr/>
              <p:nvPr/>
            </p:nvSpPr>
            <p:spPr>
              <a:xfrm>
                <a:off x="2700304" y="2780928"/>
                <a:ext cx="503288" cy="504056"/>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a:solidFill>
                      <a:schemeClr val="bg1"/>
                    </a:solidFill>
                    <a:latin typeface="黑体" panose="02010609060101010101" pitchFamily="49" charset="-122"/>
                    <a:ea typeface="黑体" panose="02010609060101010101" pitchFamily="49" charset="-122"/>
                  </a:rPr>
                  <a:t>一</a:t>
                </a:r>
              </a:p>
            </p:txBody>
          </p:sp>
          <p:sp>
            <p:nvSpPr>
              <p:cNvPr id="28" name="椭圆 27">
                <a:extLst>
                  <a:ext uri="{FF2B5EF4-FFF2-40B4-BE49-F238E27FC236}">
                    <a16:creationId xmlns:a16="http://schemas.microsoft.com/office/drawing/2014/main" id="{C1056708-577E-4AF5-97C5-9DE6E64CD704}"/>
                  </a:ext>
                </a:extLst>
              </p:cNvPr>
              <p:cNvSpPr/>
              <p:nvPr/>
            </p:nvSpPr>
            <p:spPr>
              <a:xfrm>
                <a:off x="3276625" y="2780928"/>
                <a:ext cx="503287" cy="504056"/>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a:solidFill>
                      <a:schemeClr val="bg1"/>
                    </a:solidFill>
                    <a:latin typeface="黑体" panose="02010609060101010101" pitchFamily="49" charset="-122"/>
                    <a:ea typeface="黑体" panose="02010609060101010101" pitchFamily="49" charset="-122"/>
                  </a:rPr>
                  <a:t>招</a:t>
                </a:r>
              </a:p>
            </p:txBody>
          </p:sp>
        </p:grpSp>
        <p:cxnSp>
          <p:nvCxnSpPr>
            <p:cNvPr id="24" name="直接连接符 23">
              <a:extLst>
                <a:ext uri="{FF2B5EF4-FFF2-40B4-BE49-F238E27FC236}">
                  <a16:creationId xmlns:a16="http://schemas.microsoft.com/office/drawing/2014/main" id="{C431EF1F-FFDB-4A12-9706-4AF9FB8FC845}"/>
                </a:ext>
              </a:extLst>
            </p:cNvPr>
            <p:cNvCxnSpPr/>
            <p:nvPr/>
          </p:nvCxnSpPr>
          <p:spPr>
            <a:xfrm>
              <a:off x="6444208" y="1848534"/>
              <a:ext cx="2232248" cy="0"/>
            </a:xfrm>
            <a:prstGeom prst="line">
              <a:avLst/>
            </a:prstGeom>
            <a:ln w="19050">
              <a:gradFill flip="none" rotWithShape="1">
                <a:gsLst>
                  <a:gs pos="100000">
                    <a:srgbClr val="C00000"/>
                  </a:gs>
                  <a:gs pos="20000">
                    <a:srgbClr val="FF0000"/>
                  </a:gs>
                  <a:gs pos="0">
                    <a:schemeClr val="bg1"/>
                  </a:gs>
                </a:gsLst>
                <a:path path="circle">
                  <a:fillToRect l="100000" t="100000"/>
                </a:path>
                <a:tileRect r="-100000" b="-100000"/>
              </a:gradFill>
              <a:prstDash val="solid"/>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9" name="矩形 38">
            <a:extLst>
              <a:ext uri="{FF2B5EF4-FFF2-40B4-BE49-F238E27FC236}">
                <a16:creationId xmlns:a16="http://schemas.microsoft.com/office/drawing/2014/main" id="{CDF55F86-A584-44D9-97E5-1D53DC82CBC7}"/>
              </a:ext>
            </a:extLst>
          </p:cNvPr>
          <p:cNvSpPr>
            <a:spLocks noChangeArrowheads="1"/>
          </p:cNvSpPr>
          <p:nvPr/>
        </p:nvSpPr>
        <p:spPr bwMode="auto">
          <a:xfrm>
            <a:off x="2801938" y="1403350"/>
            <a:ext cx="58785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000" b="1" dirty="0">
                <a:solidFill>
                  <a:schemeClr val="tx1">
                    <a:lumMod val="50000"/>
                    <a:lumOff val="50000"/>
                  </a:schemeClr>
                </a:solidFill>
                <a:latin typeface="微软雅黑" pitchFamily="34" charset="-122"/>
                <a:ea typeface="微软雅黑" pitchFamily="34" charset="-122"/>
              </a:rPr>
              <a:t>关于主键</a:t>
            </a:r>
          </a:p>
        </p:txBody>
      </p:sp>
      <p:sp>
        <p:nvSpPr>
          <p:cNvPr id="80903" name="矩形 15">
            <a:extLst>
              <a:ext uri="{FF2B5EF4-FFF2-40B4-BE49-F238E27FC236}">
                <a16:creationId xmlns:a16="http://schemas.microsoft.com/office/drawing/2014/main" id="{0587FD9D-1D1D-4C82-959F-D639DEEE7B97}"/>
              </a:ext>
            </a:extLst>
          </p:cNvPr>
          <p:cNvSpPr>
            <a:spLocks noChangeArrowheads="1"/>
          </p:cNvSpPr>
          <p:nvPr/>
        </p:nvSpPr>
        <p:spPr bwMode="auto">
          <a:xfrm>
            <a:off x="475786" y="5874637"/>
            <a:ext cx="82692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lang="zh-CN" altLang="en-US" sz="1600" dirty="0"/>
              <a:t>数据库中的每一个表</a:t>
            </a:r>
            <a:r>
              <a:rPr lang="zh-CN" altLang="en-US" sz="1600" dirty="0">
                <a:solidFill>
                  <a:srgbClr val="FF0000"/>
                </a:solidFill>
              </a:rPr>
              <a:t>应该要有一个主关键字</a:t>
            </a:r>
            <a:r>
              <a:rPr lang="zh-CN" altLang="en-US" sz="1600" dirty="0"/>
              <a:t>。它是唯一标识记录的</a:t>
            </a:r>
            <a:r>
              <a:rPr lang="zh-CN" altLang="en-US" sz="1600" b="1" dirty="0">
                <a:solidFill>
                  <a:srgbClr val="FF0000"/>
                </a:solidFill>
              </a:rPr>
              <a:t>一个</a:t>
            </a:r>
            <a:r>
              <a:rPr lang="zh-CN" altLang="en-US" sz="1600" dirty="0"/>
              <a:t>或</a:t>
            </a:r>
            <a:r>
              <a:rPr lang="zh-CN" altLang="en-US" sz="1600" b="1" dirty="0">
                <a:solidFill>
                  <a:srgbClr val="FF0000"/>
                </a:solidFill>
              </a:rPr>
              <a:t>多个</a:t>
            </a:r>
            <a:r>
              <a:rPr lang="zh-CN" altLang="en-US" sz="1600" dirty="0"/>
              <a:t>字段。 </a:t>
            </a:r>
          </a:p>
        </p:txBody>
      </p:sp>
      <p:graphicFrame>
        <p:nvGraphicFramePr>
          <p:cNvPr id="14" name="Group 436"/>
          <p:cNvGraphicFramePr>
            <a:graphicFrameLocks noGrp="1"/>
          </p:cNvGraphicFramePr>
          <p:nvPr>
            <p:extLst>
              <p:ext uri="{D42A27DB-BD31-4B8C-83A1-F6EECF244321}">
                <p14:modId xmlns:p14="http://schemas.microsoft.com/office/powerpoint/2010/main" val="3862196382"/>
              </p:ext>
            </p:extLst>
          </p:nvPr>
        </p:nvGraphicFramePr>
        <p:xfrm>
          <a:off x="4411979" y="2584448"/>
          <a:ext cx="4495801" cy="1566866"/>
        </p:xfrm>
        <a:graphic>
          <a:graphicData uri="http://schemas.openxmlformats.org/drawingml/2006/table">
            <a:tbl>
              <a:tblPr/>
              <a:tblGrid>
                <a:gridCol w="654652">
                  <a:extLst>
                    <a:ext uri="{9D8B030D-6E8A-4147-A177-3AD203B41FA5}">
                      <a16:colId xmlns:a16="http://schemas.microsoft.com/office/drawing/2014/main" val="20000"/>
                    </a:ext>
                  </a:extLst>
                </a:gridCol>
                <a:gridCol w="1397050">
                  <a:extLst>
                    <a:ext uri="{9D8B030D-6E8A-4147-A177-3AD203B41FA5}">
                      <a16:colId xmlns:a16="http://schemas.microsoft.com/office/drawing/2014/main" val="20001"/>
                    </a:ext>
                  </a:extLst>
                </a:gridCol>
                <a:gridCol w="1134795">
                  <a:extLst>
                    <a:ext uri="{9D8B030D-6E8A-4147-A177-3AD203B41FA5}">
                      <a16:colId xmlns:a16="http://schemas.microsoft.com/office/drawing/2014/main" val="20002"/>
                    </a:ext>
                  </a:extLst>
                </a:gridCol>
                <a:gridCol w="654652">
                  <a:extLst>
                    <a:ext uri="{9D8B030D-6E8A-4147-A177-3AD203B41FA5}">
                      <a16:colId xmlns:a16="http://schemas.microsoft.com/office/drawing/2014/main" val="20003"/>
                    </a:ext>
                  </a:extLst>
                </a:gridCol>
                <a:gridCol w="654652">
                  <a:extLst>
                    <a:ext uri="{9D8B030D-6E8A-4147-A177-3AD203B41FA5}">
                      <a16:colId xmlns:a16="http://schemas.microsoft.com/office/drawing/2014/main" val="20004"/>
                    </a:ext>
                  </a:extLst>
                </a:gridCol>
              </a:tblGrid>
              <a:tr h="223838">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zh-CN" altLang="en-US" sz="900" b="0" i="0" u="none" strike="noStrike" cap="none" normalizeH="0" baseline="0" dirty="0">
                          <a:ln>
                            <a:noFill/>
                          </a:ln>
                          <a:solidFill>
                            <a:schemeClr val="tx1"/>
                          </a:solidFill>
                          <a:effectLst/>
                          <a:latin typeface="Arial" charset="0"/>
                          <a:ea typeface="宋体" charset="-122"/>
                        </a:rPr>
                        <a:t>课程号</a:t>
                      </a:r>
                    </a:p>
                  </a:txBody>
                  <a:tcPr marL="56789" marR="56789" marT="28399" marB="2839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zh-CN" altLang="en-US" sz="900" b="0" i="0" u="none" strike="noStrike" cap="none" normalizeH="0" baseline="0">
                          <a:ln>
                            <a:noFill/>
                          </a:ln>
                          <a:solidFill>
                            <a:schemeClr val="tx1"/>
                          </a:solidFill>
                          <a:effectLst/>
                          <a:latin typeface="Arial" charset="0"/>
                          <a:ea typeface="宋体" charset="-122"/>
                        </a:rPr>
                        <a:t>课程名称</a:t>
                      </a:r>
                    </a:p>
                  </a:txBody>
                  <a:tcPr marL="56789" marR="56789" marT="28399" marB="283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zh-CN" altLang="en-US" sz="900" b="0" i="0" u="none" strike="noStrike" cap="none" normalizeH="0" baseline="0" dirty="0">
                          <a:ln>
                            <a:noFill/>
                          </a:ln>
                          <a:solidFill>
                            <a:schemeClr val="tx1"/>
                          </a:solidFill>
                          <a:effectLst/>
                          <a:latin typeface="Arial" charset="0"/>
                          <a:ea typeface="宋体" charset="-122"/>
                        </a:rPr>
                        <a:t>先修课程代码</a:t>
                      </a:r>
                    </a:p>
                  </a:txBody>
                  <a:tcPr marL="56789" marR="56789" marT="28399" marB="283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zh-CN" altLang="en-US" sz="900" b="0" i="0" u="none" strike="noStrike" cap="none" normalizeH="0" baseline="0">
                          <a:ln>
                            <a:noFill/>
                          </a:ln>
                          <a:solidFill>
                            <a:schemeClr val="tx1"/>
                          </a:solidFill>
                          <a:effectLst/>
                          <a:latin typeface="Arial" charset="0"/>
                          <a:ea typeface="宋体" charset="-122"/>
                        </a:rPr>
                        <a:t>学时</a:t>
                      </a:r>
                    </a:p>
                  </a:txBody>
                  <a:tcPr marL="56789" marR="56789" marT="28399" marB="283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zh-CN" altLang="en-US" sz="900" b="0" i="0" u="none" strike="noStrike" cap="none" normalizeH="0" baseline="0">
                          <a:ln>
                            <a:noFill/>
                          </a:ln>
                          <a:solidFill>
                            <a:schemeClr val="tx1"/>
                          </a:solidFill>
                          <a:effectLst/>
                          <a:latin typeface="Arial" charset="0"/>
                          <a:ea typeface="宋体" charset="-122"/>
                        </a:rPr>
                        <a:t>学分</a:t>
                      </a:r>
                    </a:p>
                  </a:txBody>
                  <a:tcPr marL="56789" marR="56789" marT="28399" marB="2839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223838">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900" b="0" i="0" u="none" strike="noStrike" cap="none" normalizeH="0" baseline="0">
                          <a:ln>
                            <a:noFill/>
                          </a:ln>
                          <a:solidFill>
                            <a:schemeClr val="tx1"/>
                          </a:solidFill>
                          <a:effectLst/>
                          <a:latin typeface="Arial" charset="0"/>
                          <a:ea typeface="宋体" charset="-122"/>
                        </a:rPr>
                        <a:t>01</a:t>
                      </a:r>
                    </a:p>
                  </a:txBody>
                  <a:tcPr marL="56789" marR="56789" marT="28399" marB="2839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zh-CN" altLang="en-US" sz="900" b="0" i="0" u="none" strike="noStrike" cap="none" normalizeH="0" baseline="0">
                          <a:ln>
                            <a:noFill/>
                          </a:ln>
                          <a:solidFill>
                            <a:schemeClr val="tx1"/>
                          </a:solidFill>
                          <a:effectLst/>
                          <a:latin typeface="Arial" charset="0"/>
                          <a:ea typeface="宋体" charset="-122"/>
                        </a:rPr>
                        <a:t>大学英语（泛读）</a:t>
                      </a:r>
                    </a:p>
                  </a:txBody>
                  <a:tcPr marL="56789" marR="56789" marT="28399" marB="283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endParaRPr kumimoji="0" lang="zh-CN" altLang="zh-CN" sz="900" b="0" i="0" u="none" strike="noStrike" cap="none" normalizeH="0" baseline="0">
                        <a:ln>
                          <a:noFill/>
                        </a:ln>
                        <a:solidFill>
                          <a:schemeClr val="tx1"/>
                        </a:solidFill>
                        <a:effectLst/>
                        <a:latin typeface="Arial" charset="0"/>
                        <a:ea typeface="宋体" charset="-122"/>
                      </a:endParaRPr>
                    </a:p>
                  </a:txBody>
                  <a:tcPr marL="56789" marR="56789" marT="28399" marB="283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900" b="0" i="0" u="none" strike="noStrike" cap="none" normalizeH="0" baseline="0">
                          <a:ln>
                            <a:noFill/>
                          </a:ln>
                          <a:solidFill>
                            <a:schemeClr val="tx1"/>
                          </a:solidFill>
                          <a:effectLst/>
                          <a:latin typeface="Arial" charset="0"/>
                          <a:ea typeface="宋体" charset="-122"/>
                        </a:rPr>
                        <a:t>108</a:t>
                      </a:r>
                    </a:p>
                  </a:txBody>
                  <a:tcPr marL="56789" marR="56789" marT="28399" marB="283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900" b="0" i="0" u="none" strike="noStrike" cap="none" normalizeH="0" baseline="0">
                          <a:ln>
                            <a:noFill/>
                          </a:ln>
                          <a:solidFill>
                            <a:schemeClr val="tx1"/>
                          </a:solidFill>
                          <a:effectLst/>
                          <a:latin typeface="Arial" charset="0"/>
                          <a:ea typeface="宋体" charset="-122"/>
                        </a:rPr>
                        <a:t>4</a:t>
                      </a:r>
                    </a:p>
                  </a:txBody>
                  <a:tcPr marL="56789" marR="56789" marT="28399" marB="2839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3838">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900" b="0" i="0" u="none" strike="noStrike" cap="none" normalizeH="0" baseline="0" dirty="0">
                          <a:ln>
                            <a:noFill/>
                          </a:ln>
                          <a:solidFill>
                            <a:schemeClr val="tx1"/>
                          </a:solidFill>
                          <a:effectLst/>
                          <a:latin typeface="Arial" charset="0"/>
                          <a:ea typeface="宋体" charset="-122"/>
                        </a:rPr>
                        <a:t>02</a:t>
                      </a:r>
                    </a:p>
                  </a:txBody>
                  <a:tcPr marL="56789" marR="56789" marT="28399" marB="2839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zh-CN" altLang="en-US" sz="900" b="0" i="0" u="none" strike="noStrike" cap="none" normalizeH="0" baseline="0">
                          <a:ln>
                            <a:noFill/>
                          </a:ln>
                          <a:solidFill>
                            <a:schemeClr val="tx1"/>
                          </a:solidFill>
                          <a:effectLst/>
                          <a:latin typeface="Arial" charset="0"/>
                          <a:ea typeface="宋体" charset="-122"/>
                        </a:rPr>
                        <a:t>大学英语（精读）</a:t>
                      </a:r>
                    </a:p>
                  </a:txBody>
                  <a:tcPr marL="56789" marR="56789" marT="28399" marB="283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900" b="0" i="0" u="none" strike="noStrike" cap="none" normalizeH="0" baseline="0">
                          <a:ln>
                            <a:noFill/>
                          </a:ln>
                          <a:solidFill>
                            <a:schemeClr val="tx1"/>
                          </a:solidFill>
                          <a:effectLst/>
                          <a:latin typeface="Arial" charset="0"/>
                          <a:ea typeface="宋体" charset="-122"/>
                        </a:rPr>
                        <a:t>01</a:t>
                      </a:r>
                    </a:p>
                  </a:txBody>
                  <a:tcPr marL="56789" marR="56789" marT="28399" marB="283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900" b="0" i="0" u="none" strike="noStrike" cap="none" normalizeH="0" baseline="0">
                          <a:ln>
                            <a:noFill/>
                          </a:ln>
                          <a:solidFill>
                            <a:schemeClr val="tx1"/>
                          </a:solidFill>
                          <a:effectLst/>
                          <a:latin typeface="Arial" charset="0"/>
                          <a:ea typeface="宋体" charset="-122"/>
                        </a:rPr>
                        <a:t>108</a:t>
                      </a:r>
                    </a:p>
                  </a:txBody>
                  <a:tcPr marL="56789" marR="56789" marT="28399" marB="283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900" b="0" i="0" u="none" strike="noStrike" cap="none" normalizeH="0" baseline="0">
                          <a:ln>
                            <a:noFill/>
                          </a:ln>
                          <a:solidFill>
                            <a:schemeClr val="tx1"/>
                          </a:solidFill>
                          <a:effectLst/>
                          <a:latin typeface="Arial" charset="0"/>
                          <a:ea typeface="宋体" charset="-122"/>
                        </a:rPr>
                        <a:t>4</a:t>
                      </a:r>
                    </a:p>
                  </a:txBody>
                  <a:tcPr marL="56789" marR="56789" marT="28399" marB="2839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3838">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900" b="0" i="0" u="none" strike="noStrike" cap="none" normalizeH="0" baseline="0">
                          <a:ln>
                            <a:noFill/>
                          </a:ln>
                          <a:solidFill>
                            <a:schemeClr val="tx1"/>
                          </a:solidFill>
                          <a:effectLst/>
                          <a:latin typeface="Arial" charset="0"/>
                          <a:ea typeface="宋体" charset="-122"/>
                        </a:rPr>
                        <a:t>03</a:t>
                      </a:r>
                    </a:p>
                  </a:txBody>
                  <a:tcPr marL="56789" marR="56789" marT="28399" marB="2839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zh-CN" altLang="en-US" sz="900" b="0" i="0" u="none" strike="noStrike" cap="none" normalizeH="0" baseline="0">
                          <a:ln>
                            <a:noFill/>
                          </a:ln>
                          <a:solidFill>
                            <a:schemeClr val="tx1"/>
                          </a:solidFill>
                          <a:effectLst/>
                          <a:latin typeface="Arial" charset="0"/>
                          <a:ea typeface="宋体" charset="-122"/>
                        </a:rPr>
                        <a:t>电子商务</a:t>
                      </a:r>
                    </a:p>
                  </a:txBody>
                  <a:tcPr marL="56789" marR="56789" marT="28399" marB="283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900" b="0" i="0" u="none" strike="noStrike" cap="none" normalizeH="0" baseline="0">
                          <a:ln>
                            <a:noFill/>
                          </a:ln>
                          <a:solidFill>
                            <a:schemeClr val="tx1"/>
                          </a:solidFill>
                          <a:effectLst/>
                          <a:latin typeface="Arial" charset="0"/>
                          <a:ea typeface="宋体" charset="-122"/>
                        </a:rPr>
                        <a:t>05</a:t>
                      </a:r>
                    </a:p>
                  </a:txBody>
                  <a:tcPr marL="56789" marR="56789" marT="28399" marB="283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900" b="0" i="0" u="none" strike="noStrike" cap="none" normalizeH="0" baseline="0">
                          <a:ln>
                            <a:noFill/>
                          </a:ln>
                          <a:solidFill>
                            <a:schemeClr val="tx1"/>
                          </a:solidFill>
                          <a:effectLst/>
                          <a:latin typeface="Arial" charset="0"/>
                          <a:ea typeface="宋体" charset="-122"/>
                        </a:rPr>
                        <a:t>36</a:t>
                      </a:r>
                    </a:p>
                  </a:txBody>
                  <a:tcPr marL="56789" marR="56789" marT="28399" marB="283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900" b="0" i="0" u="none" strike="noStrike" cap="none" normalizeH="0" baseline="0">
                          <a:ln>
                            <a:noFill/>
                          </a:ln>
                          <a:solidFill>
                            <a:schemeClr val="tx1"/>
                          </a:solidFill>
                          <a:effectLst/>
                          <a:latin typeface="Arial" charset="0"/>
                          <a:ea typeface="宋体" charset="-122"/>
                        </a:rPr>
                        <a:t>2</a:t>
                      </a:r>
                    </a:p>
                  </a:txBody>
                  <a:tcPr marL="56789" marR="56789" marT="28399" marB="2839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3838">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900" b="0" i="0" u="none" strike="noStrike" cap="none" normalizeH="0" baseline="0">
                          <a:ln>
                            <a:noFill/>
                          </a:ln>
                          <a:solidFill>
                            <a:schemeClr val="tx1"/>
                          </a:solidFill>
                          <a:effectLst/>
                          <a:latin typeface="Arial" charset="0"/>
                          <a:ea typeface="宋体" charset="-122"/>
                        </a:rPr>
                        <a:t>04</a:t>
                      </a:r>
                    </a:p>
                  </a:txBody>
                  <a:tcPr marL="56789" marR="56789" marT="28399" marB="2839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zh-CN" altLang="en-US" sz="900" b="0" i="0" u="none" strike="noStrike" cap="none" normalizeH="0" baseline="0">
                          <a:ln>
                            <a:noFill/>
                          </a:ln>
                          <a:solidFill>
                            <a:schemeClr val="tx1"/>
                          </a:solidFill>
                          <a:effectLst/>
                          <a:latin typeface="Arial" charset="0"/>
                          <a:ea typeface="宋体" charset="-122"/>
                        </a:rPr>
                        <a:t>高等数学</a:t>
                      </a:r>
                    </a:p>
                  </a:txBody>
                  <a:tcPr marL="56789" marR="56789" marT="28399" marB="283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endParaRPr kumimoji="0" lang="zh-CN" altLang="zh-CN" sz="900" b="0" i="0" u="none" strike="noStrike" cap="none" normalizeH="0" baseline="0">
                        <a:ln>
                          <a:noFill/>
                        </a:ln>
                        <a:solidFill>
                          <a:schemeClr val="tx1"/>
                        </a:solidFill>
                        <a:effectLst/>
                        <a:latin typeface="Arial" charset="0"/>
                        <a:ea typeface="宋体" charset="-122"/>
                      </a:endParaRPr>
                    </a:p>
                  </a:txBody>
                  <a:tcPr marL="56789" marR="56789" marT="28399" marB="283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900" b="0" i="0" u="none" strike="noStrike" cap="none" normalizeH="0" baseline="0">
                          <a:ln>
                            <a:noFill/>
                          </a:ln>
                          <a:solidFill>
                            <a:schemeClr val="tx1"/>
                          </a:solidFill>
                          <a:effectLst/>
                          <a:latin typeface="Arial" charset="0"/>
                          <a:ea typeface="宋体" charset="-122"/>
                        </a:rPr>
                        <a:t>54</a:t>
                      </a:r>
                    </a:p>
                  </a:txBody>
                  <a:tcPr marL="56789" marR="56789" marT="28399" marB="283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900" b="0" i="0" u="none" strike="noStrike" cap="none" normalizeH="0" baseline="0">
                          <a:ln>
                            <a:noFill/>
                          </a:ln>
                          <a:solidFill>
                            <a:schemeClr val="tx1"/>
                          </a:solidFill>
                          <a:effectLst/>
                          <a:latin typeface="Arial" charset="0"/>
                          <a:ea typeface="宋体" charset="-122"/>
                        </a:rPr>
                        <a:t>3</a:t>
                      </a:r>
                    </a:p>
                  </a:txBody>
                  <a:tcPr marL="56789" marR="56789" marT="28399" marB="2839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3838">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900" b="0" i="0" u="none" strike="noStrike" cap="none" normalizeH="0" baseline="0">
                          <a:ln>
                            <a:noFill/>
                          </a:ln>
                          <a:solidFill>
                            <a:schemeClr val="tx1"/>
                          </a:solidFill>
                          <a:effectLst/>
                          <a:latin typeface="Arial" charset="0"/>
                          <a:ea typeface="宋体" charset="-122"/>
                        </a:rPr>
                        <a:t>05</a:t>
                      </a:r>
                    </a:p>
                  </a:txBody>
                  <a:tcPr marL="56789" marR="56789" marT="28399" marB="2839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zh-CN" altLang="en-US" sz="900" b="0" i="0" u="none" strike="noStrike" cap="none" normalizeH="0" baseline="0">
                          <a:ln>
                            <a:noFill/>
                          </a:ln>
                          <a:solidFill>
                            <a:schemeClr val="tx1"/>
                          </a:solidFill>
                          <a:effectLst/>
                          <a:latin typeface="Arial" charset="0"/>
                          <a:ea typeface="宋体" charset="-122"/>
                        </a:rPr>
                        <a:t>管理信息系统</a:t>
                      </a:r>
                    </a:p>
                  </a:txBody>
                  <a:tcPr marL="56789" marR="56789" marT="28399" marB="283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900" b="0" i="0" u="none" strike="noStrike" cap="none" normalizeH="0" baseline="0">
                          <a:ln>
                            <a:noFill/>
                          </a:ln>
                          <a:solidFill>
                            <a:schemeClr val="tx1"/>
                          </a:solidFill>
                          <a:effectLst/>
                          <a:latin typeface="Arial" charset="0"/>
                          <a:ea typeface="宋体" charset="-122"/>
                        </a:rPr>
                        <a:t>06</a:t>
                      </a:r>
                    </a:p>
                  </a:txBody>
                  <a:tcPr marL="56789" marR="56789" marT="28399" marB="283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900" b="0" i="0" u="none" strike="noStrike" cap="none" normalizeH="0" baseline="0">
                          <a:ln>
                            <a:noFill/>
                          </a:ln>
                          <a:solidFill>
                            <a:schemeClr val="tx1"/>
                          </a:solidFill>
                          <a:effectLst/>
                          <a:latin typeface="Arial" charset="0"/>
                          <a:ea typeface="宋体" charset="-122"/>
                        </a:rPr>
                        <a:t>36</a:t>
                      </a:r>
                    </a:p>
                  </a:txBody>
                  <a:tcPr marL="56789" marR="56789" marT="28399" marB="283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900" b="0" i="0" u="none" strike="noStrike" cap="none" normalizeH="0" baseline="0">
                          <a:ln>
                            <a:noFill/>
                          </a:ln>
                          <a:solidFill>
                            <a:schemeClr val="tx1"/>
                          </a:solidFill>
                          <a:effectLst/>
                          <a:latin typeface="Arial" charset="0"/>
                          <a:ea typeface="宋体" charset="-122"/>
                        </a:rPr>
                        <a:t>2</a:t>
                      </a:r>
                    </a:p>
                  </a:txBody>
                  <a:tcPr marL="56789" marR="56789" marT="28399" marB="2839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3838">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900" b="0" i="0" u="none" strike="noStrike" cap="none" normalizeH="0" baseline="0" dirty="0">
                          <a:ln>
                            <a:noFill/>
                          </a:ln>
                          <a:solidFill>
                            <a:schemeClr val="tx1"/>
                          </a:solidFill>
                          <a:effectLst/>
                          <a:latin typeface="Arial" charset="0"/>
                          <a:ea typeface="宋体" charset="-122"/>
                        </a:rPr>
                        <a:t>06</a:t>
                      </a:r>
                    </a:p>
                  </a:txBody>
                  <a:tcPr marL="56789" marR="56789" marT="28399" marB="2839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zh-CN" altLang="en-US" sz="900" b="0" i="0" u="none" strike="noStrike" cap="none" normalizeH="0" baseline="0" dirty="0">
                          <a:ln>
                            <a:noFill/>
                          </a:ln>
                          <a:solidFill>
                            <a:schemeClr val="tx1"/>
                          </a:solidFill>
                          <a:effectLst/>
                          <a:latin typeface="Arial" charset="0"/>
                          <a:ea typeface="宋体" charset="-122"/>
                        </a:rPr>
                        <a:t>计算机应用基础</a:t>
                      </a:r>
                    </a:p>
                  </a:txBody>
                  <a:tcPr marL="56789" marR="56789" marT="28399" marB="283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endParaRPr kumimoji="0" lang="zh-CN" altLang="zh-CN" sz="900" b="0" i="0" u="none" strike="noStrike" cap="none" normalizeH="0" baseline="0">
                        <a:ln>
                          <a:noFill/>
                        </a:ln>
                        <a:solidFill>
                          <a:schemeClr val="tx1"/>
                        </a:solidFill>
                        <a:effectLst/>
                        <a:latin typeface="Arial" charset="0"/>
                        <a:ea typeface="宋体" charset="-122"/>
                      </a:endParaRPr>
                    </a:p>
                  </a:txBody>
                  <a:tcPr marL="56789" marR="56789" marT="28399" marB="283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900" b="0" i="0" u="none" strike="noStrike" cap="none" normalizeH="0" baseline="0">
                          <a:ln>
                            <a:noFill/>
                          </a:ln>
                          <a:solidFill>
                            <a:schemeClr val="tx1"/>
                          </a:solidFill>
                          <a:effectLst/>
                          <a:latin typeface="Arial" charset="0"/>
                          <a:ea typeface="宋体" charset="-122"/>
                        </a:rPr>
                        <a:t>54</a:t>
                      </a:r>
                    </a:p>
                  </a:txBody>
                  <a:tcPr marL="56789" marR="56789" marT="28399" marB="283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900" b="0" i="0" u="none" strike="noStrike" cap="none" normalizeH="0" baseline="0" dirty="0">
                          <a:ln>
                            <a:noFill/>
                          </a:ln>
                          <a:solidFill>
                            <a:schemeClr val="tx1"/>
                          </a:solidFill>
                          <a:effectLst/>
                          <a:latin typeface="Arial" charset="0"/>
                          <a:ea typeface="宋体" charset="-122"/>
                        </a:rPr>
                        <a:t>4</a:t>
                      </a:r>
                    </a:p>
                  </a:txBody>
                  <a:tcPr marL="56789" marR="56789" marT="28399" marB="2839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16" name="Group 439"/>
          <p:cNvGraphicFramePr>
            <a:graphicFrameLocks noGrp="1"/>
          </p:cNvGraphicFramePr>
          <p:nvPr>
            <p:extLst>
              <p:ext uri="{D42A27DB-BD31-4B8C-83A1-F6EECF244321}">
                <p14:modId xmlns:p14="http://schemas.microsoft.com/office/powerpoint/2010/main" val="1026271970"/>
              </p:ext>
            </p:extLst>
          </p:nvPr>
        </p:nvGraphicFramePr>
        <p:xfrm>
          <a:off x="4411979" y="4874946"/>
          <a:ext cx="3429000" cy="903502"/>
        </p:xfrm>
        <a:graphic>
          <a:graphicData uri="http://schemas.openxmlformats.org/drawingml/2006/table">
            <a:tbl>
              <a:tblPr/>
              <a:tblGrid>
                <a:gridCol w="986424">
                  <a:extLst>
                    <a:ext uri="{9D8B030D-6E8A-4147-A177-3AD203B41FA5}">
                      <a16:colId xmlns:a16="http://schemas.microsoft.com/office/drawing/2014/main" val="20000"/>
                    </a:ext>
                  </a:extLst>
                </a:gridCol>
                <a:gridCol w="1221288">
                  <a:extLst>
                    <a:ext uri="{9D8B030D-6E8A-4147-A177-3AD203B41FA5}">
                      <a16:colId xmlns:a16="http://schemas.microsoft.com/office/drawing/2014/main" val="20001"/>
                    </a:ext>
                  </a:extLst>
                </a:gridCol>
                <a:gridCol w="1221288">
                  <a:extLst>
                    <a:ext uri="{9D8B030D-6E8A-4147-A177-3AD203B41FA5}">
                      <a16:colId xmlns:a16="http://schemas.microsoft.com/office/drawing/2014/main" val="20002"/>
                    </a:ext>
                  </a:extLst>
                </a:gridCol>
              </a:tblGrid>
              <a:tr h="245422">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zh-CN" altLang="en-US" sz="1200" b="0" i="0" u="none" strike="noStrike" cap="none" normalizeH="0" baseline="0" dirty="0">
                          <a:ln>
                            <a:noFill/>
                          </a:ln>
                          <a:solidFill>
                            <a:schemeClr val="tx1"/>
                          </a:solidFill>
                          <a:effectLst/>
                          <a:latin typeface="Arial" charset="0"/>
                          <a:ea typeface="宋体" pitchFamily="2" charset="-122"/>
                        </a:rPr>
                        <a:t>学号</a:t>
                      </a:r>
                    </a:p>
                  </a:txBody>
                  <a:tcPr marL="62702" marR="62702" marT="31311" marB="3131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zh-CN" altLang="en-US" sz="1200" b="0" i="0" u="none" strike="noStrike" cap="none" normalizeH="0" baseline="0">
                          <a:ln>
                            <a:noFill/>
                          </a:ln>
                          <a:solidFill>
                            <a:schemeClr val="tx1"/>
                          </a:solidFill>
                          <a:effectLst/>
                          <a:latin typeface="Arial" charset="0"/>
                          <a:ea typeface="宋体" pitchFamily="2" charset="-122"/>
                        </a:rPr>
                        <a:t>课程号</a:t>
                      </a:r>
                    </a:p>
                  </a:txBody>
                  <a:tcPr marL="62702" marR="62702" marT="31311" marB="313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zh-CN" altLang="en-US" sz="1200" b="0" i="0" u="none" strike="noStrike" cap="none" normalizeH="0" baseline="0">
                          <a:ln>
                            <a:noFill/>
                          </a:ln>
                          <a:solidFill>
                            <a:schemeClr val="tx1"/>
                          </a:solidFill>
                          <a:effectLst/>
                          <a:latin typeface="Arial" charset="0"/>
                          <a:ea typeface="宋体" pitchFamily="2" charset="-122"/>
                        </a:rPr>
                        <a:t>成绩</a:t>
                      </a:r>
                    </a:p>
                  </a:txBody>
                  <a:tcPr marL="62702" marR="62702" marT="31311" marB="3131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214955">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1000" b="0" i="0" u="none" strike="noStrike" cap="none" normalizeH="0" baseline="0">
                          <a:ln>
                            <a:noFill/>
                          </a:ln>
                          <a:solidFill>
                            <a:schemeClr val="tx1"/>
                          </a:solidFill>
                          <a:effectLst/>
                          <a:latin typeface="Arial" charset="0"/>
                          <a:ea typeface="宋体" pitchFamily="2" charset="-122"/>
                        </a:rPr>
                        <a:t>0604231</a:t>
                      </a:r>
                    </a:p>
                  </a:txBody>
                  <a:tcPr marL="62702" marR="62702" marT="31311" marB="3131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1000" b="0" i="0" u="none" strike="noStrike" cap="none" normalizeH="0" baseline="0">
                          <a:ln>
                            <a:noFill/>
                          </a:ln>
                          <a:solidFill>
                            <a:schemeClr val="tx1"/>
                          </a:solidFill>
                          <a:effectLst/>
                          <a:latin typeface="Arial" charset="0"/>
                          <a:ea typeface="宋体" pitchFamily="2" charset="-122"/>
                        </a:rPr>
                        <a:t>02</a:t>
                      </a:r>
                    </a:p>
                  </a:txBody>
                  <a:tcPr marL="62702" marR="62702" marT="31311" marB="313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1000" b="0" i="0" u="none" strike="noStrike" cap="none" normalizeH="0" baseline="0">
                          <a:ln>
                            <a:noFill/>
                          </a:ln>
                          <a:solidFill>
                            <a:schemeClr val="tx1"/>
                          </a:solidFill>
                          <a:effectLst/>
                          <a:latin typeface="Arial" charset="0"/>
                          <a:ea typeface="宋体" pitchFamily="2" charset="-122"/>
                        </a:rPr>
                        <a:t>89</a:t>
                      </a:r>
                    </a:p>
                  </a:txBody>
                  <a:tcPr marL="62702" marR="62702" marT="31311" marB="3131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7956">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1000" b="0" i="0" u="none" strike="noStrike" cap="none" normalizeH="0" baseline="0">
                          <a:ln>
                            <a:noFill/>
                          </a:ln>
                          <a:solidFill>
                            <a:schemeClr val="tx1"/>
                          </a:solidFill>
                          <a:effectLst/>
                          <a:latin typeface="Arial" charset="0"/>
                          <a:ea typeface="宋体" pitchFamily="2" charset="-122"/>
                        </a:rPr>
                        <a:t>0604231</a:t>
                      </a:r>
                    </a:p>
                  </a:txBody>
                  <a:tcPr marL="62702" marR="62702" marT="31311" marB="3131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1000" b="0" i="0" u="none" strike="noStrike" cap="none" normalizeH="0" baseline="0">
                          <a:ln>
                            <a:noFill/>
                          </a:ln>
                          <a:solidFill>
                            <a:schemeClr val="tx1"/>
                          </a:solidFill>
                          <a:effectLst/>
                          <a:latin typeface="Arial" charset="0"/>
                          <a:ea typeface="宋体" pitchFamily="2" charset="-122"/>
                        </a:rPr>
                        <a:t>06</a:t>
                      </a:r>
                    </a:p>
                  </a:txBody>
                  <a:tcPr marL="62702" marR="62702" marT="31311" marB="313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1000" b="0" i="0" u="none" strike="noStrike" cap="none" normalizeH="0" baseline="0">
                          <a:ln>
                            <a:noFill/>
                          </a:ln>
                          <a:solidFill>
                            <a:schemeClr val="tx1"/>
                          </a:solidFill>
                          <a:effectLst/>
                          <a:latin typeface="Arial" charset="0"/>
                          <a:ea typeface="宋体" pitchFamily="2" charset="-122"/>
                        </a:rPr>
                        <a:t>96</a:t>
                      </a:r>
                    </a:p>
                  </a:txBody>
                  <a:tcPr marL="62702" marR="62702" marT="31311" marB="3131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4955">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1000" b="0" i="0" u="none" strike="noStrike" cap="none" normalizeH="0" baseline="0">
                          <a:ln>
                            <a:noFill/>
                          </a:ln>
                          <a:solidFill>
                            <a:schemeClr val="tx1"/>
                          </a:solidFill>
                          <a:effectLst/>
                          <a:latin typeface="Arial" charset="0"/>
                          <a:ea typeface="宋体" pitchFamily="2" charset="-122"/>
                        </a:rPr>
                        <a:t>0605321</a:t>
                      </a:r>
                    </a:p>
                  </a:txBody>
                  <a:tcPr marL="62702" marR="62702" marT="31311" marB="3131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1000" b="0" i="0" u="none" strike="noStrike" cap="none" normalizeH="0" baseline="0" dirty="0">
                          <a:ln>
                            <a:noFill/>
                          </a:ln>
                          <a:solidFill>
                            <a:schemeClr val="tx1"/>
                          </a:solidFill>
                          <a:effectLst/>
                          <a:latin typeface="Arial" charset="0"/>
                          <a:ea typeface="宋体" pitchFamily="2" charset="-122"/>
                        </a:rPr>
                        <a:t>06</a:t>
                      </a:r>
                    </a:p>
                  </a:txBody>
                  <a:tcPr marL="62702" marR="62702" marT="31311" marB="313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1000" b="0" i="0" u="none" strike="noStrike" cap="none" normalizeH="0" baseline="0" dirty="0">
                          <a:ln>
                            <a:noFill/>
                          </a:ln>
                          <a:solidFill>
                            <a:schemeClr val="tx1"/>
                          </a:solidFill>
                          <a:effectLst/>
                          <a:latin typeface="Arial" charset="0"/>
                          <a:ea typeface="宋体" pitchFamily="2" charset="-122"/>
                        </a:rPr>
                        <a:t>55</a:t>
                      </a:r>
                    </a:p>
                  </a:txBody>
                  <a:tcPr marL="62702" marR="62702" marT="31311" marB="3131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7" name="圆角矩形 16"/>
          <p:cNvSpPr/>
          <p:nvPr/>
        </p:nvSpPr>
        <p:spPr>
          <a:xfrm>
            <a:off x="4411979" y="4882148"/>
            <a:ext cx="2209800" cy="24447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8" name="圆角矩形 17"/>
          <p:cNvSpPr/>
          <p:nvPr/>
        </p:nvSpPr>
        <p:spPr>
          <a:xfrm>
            <a:off x="4411979" y="2793515"/>
            <a:ext cx="670561" cy="24447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3" name="组合 2"/>
          <p:cNvGrpSpPr/>
          <p:nvPr/>
        </p:nvGrpSpPr>
        <p:grpSpPr>
          <a:xfrm>
            <a:off x="256539" y="2584448"/>
            <a:ext cx="3962400" cy="2290498"/>
            <a:chOff x="256539" y="3149764"/>
            <a:chExt cx="3962400" cy="2290498"/>
          </a:xfrm>
        </p:grpSpPr>
        <p:graphicFrame>
          <p:nvGraphicFramePr>
            <p:cNvPr id="15" name="Group 157"/>
            <p:cNvGraphicFramePr>
              <a:graphicFrameLocks/>
            </p:cNvGraphicFramePr>
            <p:nvPr>
              <p:extLst>
                <p:ext uri="{D42A27DB-BD31-4B8C-83A1-F6EECF244321}">
                  <p14:modId xmlns:p14="http://schemas.microsoft.com/office/powerpoint/2010/main" val="4007703503"/>
                </p:ext>
              </p:extLst>
            </p:nvPr>
          </p:nvGraphicFramePr>
          <p:xfrm>
            <a:off x="256539" y="3159022"/>
            <a:ext cx="3962400" cy="2281240"/>
          </p:xfrm>
          <a:graphic>
            <a:graphicData uri="http://schemas.openxmlformats.org/drawingml/2006/table">
              <a:tbl>
                <a:tblPr/>
                <a:tblGrid>
                  <a:gridCol w="807700">
                    <a:extLst>
                      <a:ext uri="{9D8B030D-6E8A-4147-A177-3AD203B41FA5}">
                        <a16:colId xmlns:a16="http://schemas.microsoft.com/office/drawing/2014/main" val="20000"/>
                      </a:ext>
                    </a:extLst>
                  </a:gridCol>
                  <a:gridCol w="681174">
                    <a:extLst>
                      <a:ext uri="{9D8B030D-6E8A-4147-A177-3AD203B41FA5}">
                        <a16:colId xmlns:a16="http://schemas.microsoft.com/office/drawing/2014/main" val="20001"/>
                      </a:ext>
                    </a:extLst>
                  </a:gridCol>
                  <a:gridCol w="628025">
                    <a:extLst>
                      <a:ext uri="{9D8B030D-6E8A-4147-A177-3AD203B41FA5}">
                        <a16:colId xmlns:a16="http://schemas.microsoft.com/office/drawing/2014/main" val="20002"/>
                      </a:ext>
                    </a:extLst>
                  </a:gridCol>
                  <a:gridCol w="977030">
                    <a:extLst>
                      <a:ext uri="{9D8B030D-6E8A-4147-A177-3AD203B41FA5}">
                        <a16:colId xmlns:a16="http://schemas.microsoft.com/office/drawing/2014/main" val="20003"/>
                      </a:ext>
                    </a:extLst>
                  </a:gridCol>
                  <a:gridCol w="868471">
                    <a:extLst>
                      <a:ext uri="{9D8B030D-6E8A-4147-A177-3AD203B41FA5}">
                        <a16:colId xmlns:a16="http://schemas.microsoft.com/office/drawing/2014/main" val="20004"/>
                      </a:ext>
                    </a:extLst>
                  </a:gridCol>
                </a:tblGrid>
                <a:tr h="238773">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zh-CN" altLang="en-US" sz="1100" b="0" i="0" u="none" strike="noStrike" cap="none" normalizeH="0" baseline="0" dirty="0">
                            <a:ln>
                              <a:noFill/>
                            </a:ln>
                            <a:solidFill>
                              <a:schemeClr val="tx1"/>
                            </a:solidFill>
                            <a:effectLst/>
                            <a:latin typeface="Arial" charset="0"/>
                            <a:ea typeface="宋体" pitchFamily="2" charset="-122"/>
                          </a:rPr>
                          <a:t>学号</a:t>
                        </a:r>
                      </a:p>
                    </a:txBody>
                    <a:tcPr marL="103450" marR="103450" marT="32560" marB="325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zh-CN" altLang="en-US" sz="1100" b="0" i="0" u="none" strike="noStrike" cap="none" normalizeH="0" baseline="0" dirty="0">
                            <a:ln>
                              <a:noFill/>
                            </a:ln>
                            <a:solidFill>
                              <a:schemeClr val="tx1"/>
                            </a:solidFill>
                            <a:effectLst/>
                            <a:latin typeface="Arial" charset="0"/>
                            <a:ea typeface="宋体" pitchFamily="2" charset="-122"/>
                          </a:rPr>
                          <a:t>姓名</a:t>
                        </a:r>
                      </a:p>
                    </a:txBody>
                    <a:tcPr marL="103450" marR="103450" marT="32560" marB="325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zh-CN" altLang="en-US" sz="1100" b="0" i="0" u="none" strike="noStrike" cap="none" normalizeH="0" baseline="0">
                            <a:ln>
                              <a:noFill/>
                            </a:ln>
                            <a:solidFill>
                              <a:schemeClr val="tx1"/>
                            </a:solidFill>
                            <a:effectLst/>
                            <a:latin typeface="Arial" charset="0"/>
                            <a:ea typeface="宋体" pitchFamily="2" charset="-122"/>
                          </a:rPr>
                          <a:t>性别</a:t>
                        </a:r>
                      </a:p>
                    </a:txBody>
                    <a:tcPr marL="103450" marR="103450" marT="32560" marB="325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zh-CN" altLang="en-US" sz="1100" b="0" i="0" u="none" strike="noStrike" cap="none" normalizeH="0" baseline="0" dirty="0">
                            <a:ln>
                              <a:noFill/>
                            </a:ln>
                            <a:solidFill>
                              <a:schemeClr val="tx1"/>
                            </a:solidFill>
                            <a:effectLst/>
                            <a:latin typeface="Arial" charset="0"/>
                            <a:ea typeface="宋体" pitchFamily="2" charset="-122"/>
                          </a:rPr>
                          <a:t>出生日期</a:t>
                        </a:r>
                      </a:p>
                    </a:txBody>
                    <a:tcPr marL="103450" marR="103450" marT="32560" marB="325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zh-CN" altLang="en-US" sz="1100" b="0" i="0" u="none" strike="noStrike" cap="none" normalizeH="0" baseline="0">
                            <a:ln>
                              <a:noFill/>
                            </a:ln>
                            <a:solidFill>
                              <a:schemeClr val="tx1"/>
                            </a:solidFill>
                            <a:effectLst/>
                            <a:latin typeface="Arial" charset="0"/>
                            <a:ea typeface="宋体" pitchFamily="2" charset="-122"/>
                          </a:rPr>
                          <a:t>专业编号</a:t>
                        </a:r>
                      </a:p>
                    </a:txBody>
                    <a:tcPr marL="103450" marR="103450" marT="32560" marB="325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282418">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1100" b="0" i="0" u="none" strike="noStrike" cap="none" normalizeH="0" baseline="0">
                            <a:ln>
                              <a:noFill/>
                            </a:ln>
                            <a:solidFill>
                              <a:schemeClr val="tx1"/>
                            </a:solidFill>
                            <a:effectLst/>
                            <a:latin typeface="Arial" charset="0"/>
                            <a:ea typeface="宋体" pitchFamily="2" charset="-122"/>
                          </a:rPr>
                          <a:t>0601001</a:t>
                        </a:r>
                      </a:p>
                    </a:txBody>
                    <a:tcPr marL="103450" marR="103450" marT="32560" marB="325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zh-CN" altLang="en-US" sz="1100" b="0" i="0" u="none" strike="noStrike" cap="none" normalizeH="0" baseline="0">
                            <a:ln>
                              <a:noFill/>
                            </a:ln>
                            <a:solidFill>
                              <a:schemeClr val="tx1"/>
                            </a:solidFill>
                            <a:effectLst/>
                            <a:latin typeface="Arial" charset="0"/>
                            <a:ea typeface="宋体" pitchFamily="2" charset="-122"/>
                          </a:rPr>
                          <a:t>张三</a:t>
                        </a:r>
                      </a:p>
                    </a:txBody>
                    <a:tcPr marL="103450" marR="103450" marT="32560" marB="325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zh-CN" altLang="en-US" sz="1100" b="0" i="0" u="none" strike="noStrike" cap="none" normalizeH="0" baseline="0">
                            <a:ln>
                              <a:noFill/>
                            </a:ln>
                            <a:solidFill>
                              <a:schemeClr val="tx1"/>
                            </a:solidFill>
                            <a:effectLst/>
                            <a:latin typeface="Arial" charset="0"/>
                            <a:ea typeface="宋体" pitchFamily="2" charset="-122"/>
                          </a:rPr>
                          <a:t>男</a:t>
                        </a:r>
                      </a:p>
                    </a:txBody>
                    <a:tcPr marL="103450" marR="103450" marT="32560" marB="325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1100" b="0" i="0" u="none" strike="noStrike" cap="none" normalizeH="0" baseline="0">
                            <a:ln>
                              <a:noFill/>
                            </a:ln>
                            <a:solidFill>
                              <a:schemeClr val="tx1"/>
                            </a:solidFill>
                            <a:effectLst/>
                            <a:latin typeface="Arial" charset="0"/>
                            <a:ea typeface="宋体" pitchFamily="2" charset="-122"/>
                          </a:rPr>
                          <a:t>87-1-1</a:t>
                        </a:r>
                      </a:p>
                    </a:txBody>
                    <a:tcPr marL="103450" marR="103450" marT="32560" marB="325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1100" b="0" i="0" u="none" strike="noStrike" cap="none" normalizeH="0" baseline="0">
                            <a:ln>
                              <a:noFill/>
                            </a:ln>
                            <a:solidFill>
                              <a:schemeClr val="tx1"/>
                            </a:solidFill>
                            <a:effectLst/>
                            <a:latin typeface="Arial" charset="0"/>
                            <a:ea typeface="宋体" pitchFamily="2" charset="-122"/>
                          </a:rPr>
                          <a:t>01</a:t>
                        </a:r>
                      </a:p>
                    </a:txBody>
                    <a:tcPr marL="103450" marR="103450" marT="32560" marB="325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3092">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1100" b="0" i="0" u="none" strike="noStrike" cap="none" normalizeH="0" baseline="0">
                            <a:ln>
                              <a:noFill/>
                            </a:ln>
                            <a:solidFill>
                              <a:schemeClr val="tx1"/>
                            </a:solidFill>
                            <a:effectLst/>
                            <a:latin typeface="Arial" charset="0"/>
                            <a:ea typeface="宋体" pitchFamily="2" charset="-122"/>
                          </a:rPr>
                          <a:t>0601003</a:t>
                        </a:r>
                      </a:p>
                    </a:txBody>
                    <a:tcPr marL="103450" marR="103450" marT="32560" marB="325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zh-CN" altLang="en-US" sz="1100" b="0" i="0" u="none" strike="noStrike" cap="none" normalizeH="0" baseline="0">
                            <a:ln>
                              <a:noFill/>
                            </a:ln>
                            <a:solidFill>
                              <a:schemeClr val="tx1"/>
                            </a:solidFill>
                            <a:effectLst/>
                            <a:latin typeface="Arial" charset="0"/>
                            <a:ea typeface="宋体" pitchFamily="2" charset="-122"/>
                          </a:rPr>
                          <a:t>李四</a:t>
                        </a:r>
                      </a:p>
                    </a:txBody>
                    <a:tcPr marL="103450" marR="103450" marT="32560" marB="325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zh-CN" altLang="en-US" sz="1100" b="0" i="0" u="none" strike="noStrike" cap="none" normalizeH="0" baseline="0">
                            <a:ln>
                              <a:noFill/>
                            </a:ln>
                            <a:solidFill>
                              <a:schemeClr val="tx1"/>
                            </a:solidFill>
                            <a:effectLst/>
                            <a:latin typeface="Arial" charset="0"/>
                            <a:ea typeface="宋体" pitchFamily="2" charset="-122"/>
                          </a:rPr>
                          <a:t>女</a:t>
                        </a:r>
                      </a:p>
                    </a:txBody>
                    <a:tcPr marL="103450" marR="103450" marT="32560" marB="325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1100" b="0" i="0" u="none" strike="noStrike" cap="none" normalizeH="0" baseline="0" dirty="0">
                            <a:ln>
                              <a:noFill/>
                            </a:ln>
                            <a:solidFill>
                              <a:schemeClr val="tx1"/>
                            </a:solidFill>
                            <a:effectLst/>
                            <a:latin typeface="Arial" charset="0"/>
                            <a:ea typeface="宋体" pitchFamily="2" charset="-122"/>
                          </a:rPr>
                          <a:t>88-6-30</a:t>
                        </a:r>
                      </a:p>
                    </a:txBody>
                    <a:tcPr marL="103450" marR="103450" marT="32560" marB="325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1100" b="0" i="0" u="none" strike="noStrike" cap="none" normalizeH="0" baseline="0">
                            <a:ln>
                              <a:noFill/>
                            </a:ln>
                            <a:solidFill>
                              <a:schemeClr val="tx1"/>
                            </a:solidFill>
                            <a:effectLst/>
                            <a:latin typeface="Arial" charset="0"/>
                            <a:ea typeface="宋体" pitchFamily="2" charset="-122"/>
                          </a:rPr>
                          <a:t>01</a:t>
                        </a:r>
                      </a:p>
                    </a:txBody>
                    <a:tcPr marL="103450" marR="103450" marT="32560" marB="325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3092">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1100" b="0" i="0" u="none" strike="noStrike" cap="none" normalizeH="0" baseline="0">
                            <a:ln>
                              <a:noFill/>
                            </a:ln>
                            <a:solidFill>
                              <a:schemeClr val="tx1"/>
                            </a:solidFill>
                            <a:effectLst/>
                            <a:latin typeface="Arial" charset="0"/>
                            <a:ea typeface="宋体" pitchFamily="2" charset="-122"/>
                          </a:rPr>
                          <a:t>0603006</a:t>
                        </a:r>
                      </a:p>
                    </a:txBody>
                    <a:tcPr marL="103450" marR="103450" marT="32560" marB="325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zh-CN" altLang="en-US" sz="1100" b="0" i="0" u="none" strike="noStrike" cap="none" normalizeH="0" baseline="0">
                            <a:ln>
                              <a:noFill/>
                            </a:ln>
                            <a:solidFill>
                              <a:schemeClr val="tx1"/>
                            </a:solidFill>
                            <a:effectLst/>
                            <a:latin typeface="Arial" charset="0"/>
                            <a:ea typeface="宋体" pitchFamily="2" charset="-122"/>
                          </a:rPr>
                          <a:t>王五</a:t>
                        </a:r>
                      </a:p>
                    </a:txBody>
                    <a:tcPr marL="103450" marR="103450" marT="32560" marB="325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zh-CN" altLang="en-US" sz="1100" b="0" i="0" u="none" strike="noStrike" cap="none" normalizeH="0" baseline="0">
                            <a:ln>
                              <a:noFill/>
                            </a:ln>
                            <a:solidFill>
                              <a:schemeClr val="tx1"/>
                            </a:solidFill>
                            <a:effectLst/>
                            <a:latin typeface="Arial" charset="0"/>
                            <a:ea typeface="宋体" pitchFamily="2" charset="-122"/>
                          </a:rPr>
                          <a:t>女</a:t>
                        </a:r>
                      </a:p>
                    </a:txBody>
                    <a:tcPr marL="103450" marR="103450" marT="32560" marB="325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1100" b="0" i="0" u="none" strike="noStrike" cap="none" normalizeH="0" baseline="0" dirty="0">
                            <a:ln>
                              <a:noFill/>
                            </a:ln>
                            <a:solidFill>
                              <a:schemeClr val="tx1"/>
                            </a:solidFill>
                            <a:effectLst/>
                            <a:latin typeface="Arial" charset="0"/>
                            <a:ea typeface="宋体" pitchFamily="2" charset="-122"/>
                          </a:rPr>
                          <a:t>88-8-18</a:t>
                        </a:r>
                      </a:p>
                    </a:txBody>
                    <a:tcPr marL="103450" marR="103450" marT="32560" marB="325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1100" b="0" i="0" u="none" strike="noStrike" cap="none" normalizeH="0" baseline="0">
                            <a:ln>
                              <a:noFill/>
                            </a:ln>
                            <a:solidFill>
                              <a:schemeClr val="tx1"/>
                            </a:solidFill>
                            <a:effectLst/>
                            <a:latin typeface="Arial" charset="0"/>
                            <a:ea typeface="宋体" pitchFamily="2" charset="-122"/>
                          </a:rPr>
                          <a:t>03</a:t>
                        </a:r>
                      </a:p>
                    </a:txBody>
                    <a:tcPr marL="103450" marR="103450" marT="32560" marB="325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8773">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1100" b="0" i="0" u="none" strike="noStrike" cap="none" normalizeH="0" baseline="0">
                            <a:ln>
                              <a:noFill/>
                            </a:ln>
                            <a:solidFill>
                              <a:schemeClr val="tx1"/>
                            </a:solidFill>
                            <a:effectLst/>
                            <a:latin typeface="Arial" charset="0"/>
                            <a:ea typeface="宋体" pitchFamily="2" charset="-122"/>
                          </a:rPr>
                          <a:t>0603001</a:t>
                        </a:r>
                      </a:p>
                    </a:txBody>
                    <a:tcPr marL="103450" marR="103450" marT="32560" marB="325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zh-CN" altLang="en-US" sz="1100" b="0" i="0" u="none" strike="noStrike" cap="none" normalizeH="0" baseline="0">
                            <a:ln>
                              <a:noFill/>
                            </a:ln>
                            <a:solidFill>
                              <a:schemeClr val="tx1"/>
                            </a:solidFill>
                            <a:effectLst/>
                            <a:latin typeface="Arial" charset="0"/>
                            <a:ea typeface="宋体" pitchFamily="2" charset="-122"/>
                          </a:rPr>
                          <a:t>黄蓉</a:t>
                        </a:r>
                      </a:p>
                    </a:txBody>
                    <a:tcPr marL="103450" marR="103450" marT="32560" marB="325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zh-CN" altLang="en-US" sz="1100" b="0" i="0" u="none" strike="noStrike" cap="none" normalizeH="0" baseline="0">
                            <a:ln>
                              <a:noFill/>
                            </a:ln>
                            <a:solidFill>
                              <a:schemeClr val="tx1"/>
                            </a:solidFill>
                            <a:effectLst/>
                            <a:latin typeface="Arial" charset="0"/>
                            <a:ea typeface="宋体" pitchFamily="2" charset="-122"/>
                          </a:rPr>
                          <a:t>女</a:t>
                        </a:r>
                      </a:p>
                    </a:txBody>
                    <a:tcPr marL="103450" marR="103450" marT="32560" marB="325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1100" b="0" i="0" u="none" strike="noStrike" cap="none" normalizeH="0" baseline="0" dirty="0">
                            <a:ln>
                              <a:noFill/>
                            </a:ln>
                            <a:solidFill>
                              <a:schemeClr val="tx1"/>
                            </a:solidFill>
                            <a:effectLst/>
                            <a:latin typeface="Arial" charset="0"/>
                            <a:ea typeface="宋体" pitchFamily="2" charset="-122"/>
                          </a:rPr>
                          <a:t>88</a:t>
                        </a:r>
                        <a:r>
                          <a:rPr kumimoji="0" lang="zh-CN" altLang="en-US" sz="1100" b="0" i="0" u="none" strike="noStrike" cap="none" normalizeH="0" baseline="0" dirty="0">
                            <a:ln>
                              <a:noFill/>
                            </a:ln>
                            <a:solidFill>
                              <a:schemeClr val="tx1"/>
                            </a:solidFill>
                            <a:effectLst/>
                            <a:latin typeface="Arial" charset="0"/>
                            <a:ea typeface="宋体" pitchFamily="2" charset="-122"/>
                          </a:rPr>
                          <a:t>－</a:t>
                        </a:r>
                        <a:r>
                          <a:rPr kumimoji="0" lang="en-US" altLang="zh-CN" sz="1100" b="0" i="0" u="none" strike="noStrike" cap="none" normalizeH="0" baseline="0" dirty="0">
                            <a:ln>
                              <a:noFill/>
                            </a:ln>
                            <a:solidFill>
                              <a:schemeClr val="tx1"/>
                            </a:solidFill>
                            <a:effectLst/>
                            <a:latin typeface="Arial" charset="0"/>
                            <a:ea typeface="宋体" pitchFamily="2" charset="-122"/>
                          </a:rPr>
                          <a:t>6</a:t>
                        </a:r>
                        <a:r>
                          <a:rPr kumimoji="0" lang="zh-CN" altLang="en-US" sz="1100" b="0" i="0" u="none" strike="noStrike" cap="none" normalizeH="0" baseline="0" dirty="0">
                            <a:ln>
                              <a:noFill/>
                            </a:ln>
                            <a:solidFill>
                              <a:schemeClr val="tx1"/>
                            </a:solidFill>
                            <a:effectLst/>
                            <a:latin typeface="Arial" charset="0"/>
                            <a:ea typeface="宋体" pitchFamily="2" charset="-122"/>
                          </a:rPr>
                          <a:t>－</a:t>
                        </a:r>
                        <a:r>
                          <a:rPr kumimoji="0" lang="en-US" altLang="zh-CN" sz="1100" b="0" i="0" u="none" strike="noStrike" cap="none" normalizeH="0" baseline="0" dirty="0">
                            <a:ln>
                              <a:noFill/>
                            </a:ln>
                            <a:solidFill>
                              <a:schemeClr val="tx1"/>
                            </a:solidFill>
                            <a:effectLst/>
                            <a:latin typeface="Arial" charset="0"/>
                            <a:ea typeface="宋体" pitchFamily="2" charset="-122"/>
                          </a:rPr>
                          <a:t>18</a:t>
                        </a:r>
                      </a:p>
                    </a:txBody>
                    <a:tcPr marL="103450" marR="103450" marT="32560" marB="325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1100" b="0" i="0" u="none" strike="noStrike" cap="none" normalizeH="0" baseline="0">
                            <a:ln>
                              <a:noFill/>
                            </a:ln>
                            <a:solidFill>
                              <a:schemeClr val="tx1"/>
                            </a:solidFill>
                            <a:effectLst/>
                            <a:latin typeface="Arial" charset="0"/>
                            <a:ea typeface="宋体" pitchFamily="2" charset="-122"/>
                          </a:rPr>
                          <a:t>03</a:t>
                        </a:r>
                      </a:p>
                    </a:txBody>
                    <a:tcPr marL="103450" marR="103450" marT="32560" marB="325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8773">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1100" b="0" i="0" u="none" strike="noStrike" cap="none" normalizeH="0" baseline="0">
                            <a:ln>
                              <a:noFill/>
                            </a:ln>
                            <a:solidFill>
                              <a:schemeClr val="tx1"/>
                            </a:solidFill>
                            <a:effectLst/>
                            <a:latin typeface="Arial" charset="0"/>
                            <a:ea typeface="宋体" pitchFamily="2" charset="-122"/>
                          </a:rPr>
                          <a:t>0603002</a:t>
                        </a:r>
                      </a:p>
                    </a:txBody>
                    <a:tcPr marL="103450" marR="103450" marT="32560" marB="325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zh-CN" altLang="en-US" sz="1100" b="0" i="0" u="none" strike="noStrike" cap="none" normalizeH="0" baseline="0" dirty="0">
                            <a:ln>
                              <a:noFill/>
                            </a:ln>
                            <a:solidFill>
                              <a:schemeClr val="tx1"/>
                            </a:solidFill>
                            <a:effectLst/>
                            <a:latin typeface="Arial" charset="0"/>
                            <a:ea typeface="宋体" pitchFamily="2" charset="-122"/>
                          </a:rPr>
                          <a:t>龙女</a:t>
                        </a:r>
                      </a:p>
                    </a:txBody>
                    <a:tcPr marL="103450" marR="103450" marT="32560" marB="325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zh-CN" altLang="en-US" sz="1100" b="0" i="0" u="none" strike="noStrike" cap="none" normalizeH="0" baseline="0">
                            <a:ln>
                              <a:noFill/>
                            </a:ln>
                            <a:solidFill>
                              <a:schemeClr val="tx1"/>
                            </a:solidFill>
                            <a:effectLst/>
                            <a:latin typeface="Arial" charset="0"/>
                            <a:ea typeface="宋体" pitchFamily="2" charset="-122"/>
                          </a:rPr>
                          <a:t>女</a:t>
                        </a:r>
                      </a:p>
                    </a:txBody>
                    <a:tcPr marL="103450" marR="103450" marT="32560" marB="325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1100" b="0" i="0" u="none" strike="noStrike" cap="none" normalizeH="0" baseline="0">
                            <a:ln>
                              <a:noFill/>
                            </a:ln>
                            <a:solidFill>
                              <a:schemeClr val="tx1"/>
                            </a:solidFill>
                            <a:effectLst/>
                            <a:latin typeface="Arial" charset="0"/>
                            <a:ea typeface="宋体" pitchFamily="2" charset="-122"/>
                          </a:rPr>
                          <a:t>87</a:t>
                        </a:r>
                        <a:r>
                          <a:rPr kumimoji="0" lang="zh-CN" altLang="en-US" sz="1100" b="0" i="0" u="none" strike="noStrike" cap="none" normalizeH="0" baseline="0">
                            <a:ln>
                              <a:noFill/>
                            </a:ln>
                            <a:solidFill>
                              <a:schemeClr val="tx1"/>
                            </a:solidFill>
                            <a:effectLst/>
                            <a:latin typeface="Arial" charset="0"/>
                            <a:ea typeface="宋体" pitchFamily="2" charset="-122"/>
                          </a:rPr>
                          <a:t>－</a:t>
                        </a:r>
                        <a:r>
                          <a:rPr kumimoji="0" lang="en-US" altLang="zh-CN" sz="1100" b="0" i="0" u="none" strike="noStrike" cap="none" normalizeH="0" baseline="0">
                            <a:ln>
                              <a:noFill/>
                            </a:ln>
                            <a:solidFill>
                              <a:schemeClr val="tx1"/>
                            </a:solidFill>
                            <a:effectLst/>
                            <a:latin typeface="Arial" charset="0"/>
                            <a:ea typeface="宋体" pitchFamily="2" charset="-122"/>
                          </a:rPr>
                          <a:t>6</a:t>
                        </a:r>
                        <a:r>
                          <a:rPr kumimoji="0" lang="zh-CN" altLang="en-US" sz="1100" b="0" i="0" u="none" strike="noStrike" cap="none" normalizeH="0" baseline="0">
                            <a:ln>
                              <a:noFill/>
                            </a:ln>
                            <a:solidFill>
                              <a:schemeClr val="tx1"/>
                            </a:solidFill>
                            <a:effectLst/>
                            <a:latin typeface="Arial" charset="0"/>
                            <a:ea typeface="宋体" pitchFamily="2" charset="-122"/>
                          </a:rPr>
                          <a:t>－</a:t>
                        </a:r>
                        <a:r>
                          <a:rPr kumimoji="0" lang="en-US" altLang="zh-CN" sz="1100" b="0" i="0" u="none" strike="noStrike" cap="none" normalizeH="0" baseline="0">
                            <a:ln>
                              <a:noFill/>
                            </a:ln>
                            <a:solidFill>
                              <a:schemeClr val="tx1"/>
                            </a:solidFill>
                            <a:effectLst/>
                            <a:latin typeface="Arial" charset="0"/>
                            <a:ea typeface="宋体" pitchFamily="2" charset="-122"/>
                          </a:rPr>
                          <a:t>8</a:t>
                        </a:r>
                      </a:p>
                    </a:txBody>
                    <a:tcPr marL="103450" marR="103450" marT="32560" marB="325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1100" b="0" i="0" u="none" strike="noStrike" cap="none" normalizeH="0" baseline="0">
                            <a:ln>
                              <a:noFill/>
                            </a:ln>
                            <a:solidFill>
                              <a:schemeClr val="tx1"/>
                            </a:solidFill>
                            <a:effectLst/>
                            <a:latin typeface="Arial" charset="0"/>
                            <a:ea typeface="宋体" pitchFamily="2" charset="-122"/>
                          </a:rPr>
                          <a:t>03</a:t>
                        </a:r>
                      </a:p>
                    </a:txBody>
                    <a:tcPr marL="103450" marR="103450" marT="32560" marB="325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8773">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1100" b="0" i="0" u="none" strike="noStrike" cap="none" normalizeH="0" baseline="0">
                            <a:ln>
                              <a:noFill/>
                            </a:ln>
                            <a:solidFill>
                              <a:schemeClr val="tx1"/>
                            </a:solidFill>
                            <a:effectLst/>
                            <a:latin typeface="Arial" charset="0"/>
                            <a:ea typeface="宋体" pitchFamily="2" charset="-122"/>
                          </a:rPr>
                          <a:t>0603003</a:t>
                        </a:r>
                      </a:p>
                    </a:txBody>
                    <a:tcPr marL="103450" marR="103450" marT="32560" marB="325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zh-CN" altLang="en-US" sz="1100" b="0" i="0" u="none" strike="noStrike" cap="none" normalizeH="0" baseline="0">
                            <a:ln>
                              <a:noFill/>
                            </a:ln>
                            <a:solidFill>
                              <a:schemeClr val="tx1"/>
                            </a:solidFill>
                            <a:effectLst/>
                            <a:latin typeface="Arial" charset="0"/>
                            <a:ea typeface="宋体" pitchFamily="2" charset="-122"/>
                          </a:rPr>
                          <a:t>柯南</a:t>
                        </a:r>
                      </a:p>
                    </a:txBody>
                    <a:tcPr marL="103450" marR="103450" marT="32560" marB="325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zh-CN" altLang="en-US" sz="1100" b="0" i="0" u="none" strike="noStrike" cap="none" normalizeH="0" baseline="0">
                            <a:ln>
                              <a:noFill/>
                            </a:ln>
                            <a:solidFill>
                              <a:schemeClr val="tx1"/>
                            </a:solidFill>
                            <a:effectLst/>
                            <a:latin typeface="Arial" charset="0"/>
                            <a:ea typeface="宋体" pitchFamily="2" charset="-122"/>
                          </a:rPr>
                          <a:t>男</a:t>
                        </a:r>
                      </a:p>
                    </a:txBody>
                    <a:tcPr marL="103450" marR="103450" marT="32560" marB="325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1100" b="0" i="0" u="none" strike="noStrike" cap="none" normalizeH="0" baseline="0">
                            <a:ln>
                              <a:noFill/>
                            </a:ln>
                            <a:solidFill>
                              <a:schemeClr val="tx1"/>
                            </a:solidFill>
                            <a:effectLst/>
                            <a:latin typeface="Arial" charset="0"/>
                            <a:ea typeface="宋体" pitchFamily="2" charset="-122"/>
                          </a:rPr>
                          <a:t>86</a:t>
                        </a:r>
                        <a:r>
                          <a:rPr kumimoji="0" lang="zh-CN" altLang="en-US" sz="1100" b="0" i="0" u="none" strike="noStrike" cap="none" normalizeH="0" baseline="0">
                            <a:ln>
                              <a:noFill/>
                            </a:ln>
                            <a:solidFill>
                              <a:schemeClr val="tx1"/>
                            </a:solidFill>
                            <a:effectLst/>
                            <a:latin typeface="Arial" charset="0"/>
                            <a:ea typeface="宋体" pitchFamily="2" charset="-122"/>
                          </a:rPr>
                          <a:t>－</a:t>
                        </a:r>
                        <a:r>
                          <a:rPr kumimoji="0" lang="en-US" altLang="zh-CN" sz="1100" b="0" i="0" u="none" strike="noStrike" cap="none" normalizeH="0" baseline="0">
                            <a:ln>
                              <a:noFill/>
                            </a:ln>
                            <a:solidFill>
                              <a:schemeClr val="tx1"/>
                            </a:solidFill>
                            <a:effectLst/>
                            <a:latin typeface="Arial" charset="0"/>
                            <a:ea typeface="宋体" pitchFamily="2" charset="-122"/>
                          </a:rPr>
                          <a:t>6</a:t>
                        </a:r>
                        <a:r>
                          <a:rPr kumimoji="0" lang="zh-CN" altLang="en-US" sz="1100" b="0" i="0" u="none" strike="noStrike" cap="none" normalizeH="0" baseline="0">
                            <a:ln>
                              <a:noFill/>
                            </a:ln>
                            <a:solidFill>
                              <a:schemeClr val="tx1"/>
                            </a:solidFill>
                            <a:effectLst/>
                            <a:latin typeface="Arial" charset="0"/>
                            <a:ea typeface="宋体" pitchFamily="2" charset="-122"/>
                          </a:rPr>
                          <a:t>－</a:t>
                        </a:r>
                        <a:r>
                          <a:rPr kumimoji="0" lang="en-US" altLang="zh-CN" sz="1100" b="0" i="0" u="none" strike="noStrike" cap="none" normalizeH="0" baseline="0">
                            <a:ln>
                              <a:noFill/>
                            </a:ln>
                            <a:solidFill>
                              <a:schemeClr val="tx1"/>
                            </a:solidFill>
                            <a:effectLst/>
                            <a:latin typeface="Arial" charset="0"/>
                            <a:ea typeface="宋体" pitchFamily="2" charset="-122"/>
                          </a:rPr>
                          <a:t>28</a:t>
                        </a:r>
                      </a:p>
                    </a:txBody>
                    <a:tcPr marL="103450" marR="103450" marT="32560" marB="325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1100" b="0" i="0" u="none" strike="noStrike" cap="none" normalizeH="0" baseline="0">
                            <a:ln>
                              <a:noFill/>
                            </a:ln>
                            <a:solidFill>
                              <a:schemeClr val="tx1"/>
                            </a:solidFill>
                            <a:effectLst/>
                            <a:latin typeface="Arial" charset="0"/>
                            <a:ea typeface="宋体" pitchFamily="2" charset="-122"/>
                          </a:rPr>
                          <a:t>03</a:t>
                        </a:r>
                      </a:p>
                    </a:txBody>
                    <a:tcPr marL="103450" marR="103450" marT="32560" marB="325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8773">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1100" b="0" i="0" u="none" strike="noStrike" cap="none" normalizeH="0" baseline="0">
                            <a:ln>
                              <a:noFill/>
                            </a:ln>
                            <a:solidFill>
                              <a:schemeClr val="tx1"/>
                            </a:solidFill>
                            <a:effectLst/>
                            <a:latin typeface="Arial" charset="0"/>
                            <a:ea typeface="宋体" pitchFamily="2" charset="-122"/>
                          </a:rPr>
                          <a:t>0603004</a:t>
                        </a:r>
                      </a:p>
                    </a:txBody>
                    <a:tcPr marL="103450" marR="103450" marT="32560" marB="325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zh-CN" altLang="en-US" sz="1100" b="0" i="0" u="none" strike="noStrike" cap="none" normalizeH="0" baseline="0">
                            <a:ln>
                              <a:noFill/>
                            </a:ln>
                            <a:solidFill>
                              <a:schemeClr val="tx1"/>
                            </a:solidFill>
                            <a:effectLst/>
                            <a:latin typeface="Arial" charset="0"/>
                            <a:ea typeface="宋体" pitchFamily="2" charset="-122"/>
                          </a:rPr>
                          <a:t>郭靖</a:t>
                        </a:r>
                      </a:p>
                    </a:txBody>
                    <a:tcPr marL="103450" marR="103450" marT="32560" marB="325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zh-CN" altLang="en-US" sz="1100" b="0" i="0" u="none" strike="noStrike" cap="none" normalizeH="0" baseline="0">
                            <a:ln>
                              <a:noFill/>
                            </a:ln>
                            <a:solidFill>
                              <a:schemeClr val="tx1"/>
                            </a:solidFill>
                            <a:effectLst/>
                            <a:latin typeface="Arial" charset="0"/>
                            <a:ea typeface="宋体" pitchFamily="2" charset="-122"/>
                          </a:rPr>
                          <a:t>男</a:t>
                        </a:r>
                      </a:p>
                    </a:txBody>
                    <a:tcPr marL="103450" marR="103450" marT="32560" marB="325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1100" b="0" i="0" u="none" strike="noStrike" cap="none" normalizeH="0" baseline="0">
                            <a:ln>
                              <a:noFill/>
                            </a:ln>
                            <a:solidFill>
                              <a:schemeClr val="tx1"/>
                            </a:solidFill>
                            <a:effectLst/>
                            <a:latin typeface="Arial" charset="0"/>
                            <a:ea typeface="宋体" pitchFamily="2" charset="-122"/>
                          </a:rPr>
                          <a:t>86</a:t>
                        </a:r>
                        <a:r>
                          <a:rPr kumimoji="0" lang="zh-CN" altLang="en-US" sz="1100" b="0" i="0" u="none" strike="noStrike" cap="none" normalizeH="0" baseline="0">
                            <a:ln>
                              <a:noFill/>
                            </a:ln>
                            <a:solidFill>
                              <a:schemeClr val="tx1"/>
                            </a:solidFill>
                            <a:effectLst/>
                            <a:latin typeface="Arial" charset="0"/>
                            <a:ea typeface="宋体" pitchFamily="2" charset="-122"/>
                          </a:rPr>
                          <a:t>－</a:t>
                        </a:r>
                        <a:r>
                          <a:rPr kumimoji="0" lang="en-US" altLang="zh-CN" sz="1100" b="0" i="0" u="none" strike="noStrike" cap="none" normalizeH="0" baseline="0">
                            <a:ln>
                              <a:noFill/>
                            </a:ln>
                            <a:solidFill>
                              <a:schemeClr val="tx1"/>
                            </a:solidFill>
                            <a:effectLst/>
                            <a:latin typeface="Arial" charset="0"/>
                            <a:ea typeface="宋体" pitchFamily="2" charset="-122"/>
                          </a:rPr>
                          <a:t>6</a:t>
                        </a:r>
                        <a:r>
                          <a:rPr kumimoji="0" lang="zh-CN" altLang="en-US" sz="1100" b="0" i="0" u="none" strike="noStrike" cap="none" normalizeH="0" baseline="0">
                            <a:ln>
                              <a:noFill/>
                            </a:ln>
                            <a:solidFill>
                              <a:schemeClr val="tx1"/>
                            </a:solidFill>
                            <a:effectLst/>
                            <a:latin typeface="Arial" charset="0"/>
                            <a:ea typeface="宋体" pitchFamily="2" charset="-122"/>
                          </a:rPr>
                          <a:t>－</a:t>
                        </a:r>
                        <a:r>
                          <a:rPr kumimoji="0" lang="en-US" altLang="zh-CN" sz="1100" b="0" i="0" u="none" strike="noStrike" cap="none" normalizeH="0" baseline="0">
                            <a:ln>
                              <a:noFill/>
                            </a:ln>
                            <a:solidFill>
                              <a:schemeClr val="tx1"/>
                            </a:solidFill>
                            <a:effectLst/>
                            <a:latin typeface="Arial" charset="0"/>
                            <a:ea typeface="宋体" pitchFamily="2" charset="-122"/>
                          </a:rPr>
                          <a:t>18</a:t>
                        </a:r>
                      </a:p>
                    </a:txBody>
                    <a:tcPr marL="103450" marR="103450" marT="32560" marB="325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1100" b="0" i="0" u="none" strike="noStrike" cap="none" normalizeH="0" baseline="0">
                            <a:ln>
                              <a:noFill/>
                            </a:ln>
                            <a:solidFill>
                              <a:schemeClr val="tx1"/>
                            </a:solidFill>
                            <a:effectLst/>
                            <a:latin typeface="Arial" charset="0"/>
                            <a:ea typeface="宋体" pitchFamily="2" charset="-122"/>
                          </a:rPr>
                          <a:t>03</a:t>
                        </a:r>
                      </a:p>
                    </a:txBody>
                    <a:tcPr marL="103450" marR="103450" marT="32560" marB="325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38773">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1100" b="0" i="0" u="none" strike="noStrike" cap="none" normalizeH="0" baseline="0" dirty="0">
                            <a:ln>
                              <a:noFill/>
                            </a:ln>
                            <a:solidFill>
                              <a:schemeClr val="tx1"/>
                            </a:solidFill>
                            <a:effectLst/>
                            <a:latin typeface="Arial" charset="0"/>
                            <a:ea typeface="宋体" pitchFamily="2" charset="-122"/>
                          </a:rPr>
                          <a:t>0602002</a:t>
                        </a:r>
                      </a:p>
                    </a:txBody>
                    <a:tcPr marL="103450" marR="103450" marT="32560" marB="325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zh-CN" altLang="en-US" sz="1100" b="0" i="0" u="none" strike="noStrike" cap="none" normalizeH="0" baseline="0">
                            <a:ln>
                              <a:noFill/>
                            </a:ln>
                            <a:solidFill>
                              <a:schemeClr val="tx1"/>
                            </a:solidFill>
                            <a:effectLst/>
                            <a:latin typeface="Arial" charset="0"/>
                            <a:ea typeface="宋体" pitchFamily="2" charset="-122"/>
                          </a:rPr>
                          <a:t>赵六</a:t>
                        </a:r>
                      </a:p>
                    </a:txBody>
                    <a:tcPr marL="103450" marR="103450" marT="32560" marB="325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zh-CN" altLang="en-US" sz="1100" b="0" i="0" u="none" strike="noStrike" cap="none" normalizeH="0" baseline="0">
                            <a:ln>
                              <a:noFill/>
                            </a:ln>
                            <a:solidFill>
                              <a:schemeClr val="tx1"/>
                            </a:solidFill>
                            <a:effectLst/>
                            <a:latin typeface="Arial" charset="0"/>
                            <a:ea typeface="宋体" pitchFamily="2" charset="-122"/>
                          </a:rPr>
                          <a:t>男</a:t>
                        </a:r>
                      </a:p>
                    </a:txBody>
                    <a:tcPr marL="103450" marR="103450" marT="32560" marB="325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1100" b="0" i="0" u="none" strike="noStrike" cap="none" normalizeH="0" baseline="0" dirty="0">
                            <a:ln>
                              <a:noFill/>
                            </a:ln>
                            <a:solidFill>
                              <a:schemeClr val="tx1"/>
                            </a:solidFill>
                            <a:effectLst/>
                            <a:latin typeface="Arial" charset="0"/>
                            <a:ea typeface="宋体" pitchFamily="2" charset="-122"/>
                          </a:rPr>
                          <a:t>88-12-24</a:t>
                        </a:r>
                      </a:p>
                    </a:txBody>
                    <a:tcPr marL="103450" marR="103450" marT="32560" marB="325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90000"/>
                          <a:buFont typeface="Wingdings" pitchFamily="2" charset="2"/>
                          <a:buNone/>
                          <a:tabLst/>
                        </a:pPr>
                        <a:r>
                          <a:rPr kumimoji="0" lang="en-US" altLang="zh-CN" sz="1100" b="0" i="0" u="none" strike="noStrike" cap="none" normalizeH="0" baseline="0" dirty="0">
                            <a:ln>
                              <a:noFill/>
                            </a:ln>
                            <a:solidFill>
                              <a:schemeClr val="tx1"/>
                            </a:solidFill>
                            <a:effectLst/>
                            <a:latin typeface="Arial" charset="0"/>
                            <a:ea typeface="宋体" pitchFamily="2" charset="-122"/>
                          </a:rPr>
                          <a:t>02</a:t>
                        </a:r>
                      </a:p>
                    </a:txBody>
                    <a:tcPr marL="103450" marR="103450" marT="32560" marB="325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9" name="圆角矩形 18"/>
            <p:cNvSpPr/>
            <p:nvPr/>
          </p:nvSpPr>
          <p:spPr>
            <a:xfrm>
              <a:off x="256539" y="3149764"/>
              <a:ext cx="779781" cy="24447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spTree>
    <p:extLst>
      <p:ext uri="{BB962C8B-B14F-4D97-AF65-F5344CB8AC3E}">
        <p14:creationId xmlns:p14="http://schemas.microsoft.com/office/powerpoint/2010/main" val="35782471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80903">
                                            <p:txEl>
                                              <p:pRg st="0" end="0"/>
                                            </p:txEl>
                                          </p:spTgt>
                                        </p:tgtEl>
                                        <p:attrNameLst>
                                          <p:attrName>style.visibility</p:attrName>
                                        </p:attrNameLst>
                                      </p:cBhvr>
                                      <p:to>
                                        <p:strVal val="visible"/>
                                      </p:to>
                                    </p:set>
                                    <p:animEffect transition="in" filter="wipe(left)">
                                      <p:cBhvr>
                                        <p:cTn id="16" dur="500"/>
                                        <p:tgtEl>
                                          <p:spTgt spid="809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8090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A12715-1275-492A-B20D-6B6E0CF54019}"/>
              </a:ext>
            </a:extLst>
          </p:cNvPr>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a:defRPr/>
            </a:pPr>
            <a:r>
              <a:rPr lang="en-US" altLang="zh-CN" dirty="0"/>
              <a:t>3.1 </a:t>
            </a:r>
            <a:r>
              <a:rPr lang="zh-CN" altLang="en-US" dirty="0"/>
              <a:t>表的约束</a:t>
            </a:r>
            <a:endParaRPr lang="zh-CN" altLang="en-US" dirty="0">
              <a:latin typeface="+mn-lt"/>
              <a:cs typeface="Times New Roman" pitchFamily="18" charset="0"/>
            </a:endParaRPr>
          </a:p>
        </p:txBody>
      </p:sp>
      <p:grpSp>
        <p:nvGrpSpPr>
          <p:cNvPr id="4" name="组合 3">
            <a:extLst>
              <a:ext uri="{FF2B5EF4-FFF2-40B4-BE49-F238E27FC236}">
                <a16:creationId xmlns:a16="http://schemas.microsoft.com/office/drawing/2014/main" id="{80141F89-9FB6-4191-941D-6A70DD7C8349}"/>
              </a:ext>
            </a:extLst>
          </p:cNvPr>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5" name="矩形 4">
              <a:extLst>
                <a:ext uri="{FF2B5EF4-FFF2-40B4-BE49-F238E27FC236}">
                  <a16:creationId xmlns:a16="http://schemas.microsoft.com/office/drawing/2014/main" id="{A2910523-294C-46D2-85A8-9185FFAF6D0F}"/>
                </a:ext>
              </a:extLst>
            </p:cNvPr>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EB6611E-424B-43AD-ABAE-B60903B8DFD1}"/>
                </a:ext>
              </a:extLst>
            </p:cNvPr>
            <p:cNvSpPr txBox="1"/>
            <p:nvPr/>
          </p:nvSpPr>
          <p:spPr>
            <a:xfrm>
              <a:off x="-16824" y="1296057"/>
              <a:ext cx="385042" cy="523220"/>
            </a:xfrm>
            <a:prstGeom prst="rect">
              <a:avLst/>
            </a:prstGeom>
            <a:noFill/>
          </p:spPr>
          <p:txBody>
            <a:bodyPr wrap="none">
              <a:spAutoFit/>
            </a:bodyPr>
            <a:lstStyle/>
            <a:p>
              <a:pPr>
                <a:defRPr/>
              </a:pPr>
              <a:r>
                <a:rPr lang="en-US" altLang="zh-CN" sz="2800" dirty="0">
                  <a:solidFill>
                    <a:schemeClr val="bg1"/>
                  </a:solidFill>
                  <a:cs typeface="Arial" panose="020B0604020202020204" pitchFamily="34" charset="0"/>
                </a:rPr>
                <a:t>1</a:t>
              </a:r>
              <a:endParaRPr lang="zh-CN" altLang="en-US" sz="2800" dirty="0">
                <a:solidFill>
                  <a:schemeClr val="bg1"/>
                </a:solidFill>
                <a:cs typeface="Arial" panose="020B0604020202020204" pitchFamily="34" charset="0"/>
              </a:endParaRPr>
            </a:p>
          </p:txBody>
        </p:sp>
      </p:grpSp>
      <p:sp>
        <p:nvSpPr>
          <p:cNvPr id="7" name="TextBox 6">
            <a:extLst>
              <a:ext uri="{FF2B5EF4-FFF2-40B4-BE49-F238E27FC236}">
                <a16:creationId xmlns:a16="http://schemas.microsoft.com/office/drawing/2014/main" id="{7E3CA9A0-9C78-48D4-AE69-67046B498CFD}"/>
              </a:ext>
            </a:extLst>
          </p:cNvPr>
          <p:cNvSpPr txBox="1"/>
          <p:nvPr/>
        </p:nvSpPr>
        <p:spPr>
          <a:xfrm>
            <a:off x="427038" y="1493838"/>
            <a:ext cx="4703762" cy="400050"/>
          </a:xfrm>
          <a:prstGeom prst="rect">
            <a:avLst/>
          </a:prstGeom>
          <a:noFill/>
        </p:spPr>
        <p:txBody>
          <a:bodyPr>
            <a:spAutoFit/>
          </a:bodyPr>
          <a:lstStyle/>
          <a:p>
            <a:pPr>
              <a:defRPr/>
            </a:pPr>
            <a:r>
              <a:rPr lang="en-US" altLang="zh-CN" dirty="0">
                <a:latin typeface="Times New Roman" panose="02020603050405020304" pitchFamily="18" charset="0"/>
                <a:cs typeface="Times New Roman" panose="02020603050405020304" pitchFamily="18" charset="0"/>
              </a:rPr>
              <a:t>  </a:t>
            </a:r>
            <a:r>
              <a:rPr lang="zh-CN" altLang="en-US" sz="2000" b="1" dirty="0">
                <a:solidFill>
                  <a:schemeClr val="tx1">
                    <a:lumMod val="50000"/>
                    <a:lumOff val="50000"/>
                  </a:schemeClr>
                </a:solidFill>
                <a:latin typeface="Times New Roman" panose="02020603050405020304" pitchFamily="18" charset="0"/>
                <a:ea typeface="微软雅黑" pitchFamily="34" charset="-122"/>
                <a:cs typeface="Times New Roman" panose="02020603050405020304" pitchFamily="18" charset="0"/>
              </a:rPr>
              <a:t>主键约束的类型</a:t>
            </a:r>
            <a:endParaRPr lang="zh-CN" altLang="en-US" dirty="0">
              <a:latin typeface="Times New Roman" panose="02020603050405020304" pitchFamily="18" charset="0"/>
              <a:cs typeface="Times New Roman" panose="02020603050405020304" pitchFamily="18" charset="0"/>
            </a:endParaRPr>
          </a:p>
        </p:txBody>
      </p:sp>
      <p:grpSp>
        <p:nvGrpSpPr>
          <p:cNvPr id="9" name="组合 8">
            <a:extLst>
              <a:ext uri="{FF2B5EF4-FFF2-40B4-BE49-F238E27FC236}">
                <a16:creationId xmlns:a16="http://schemas.microsoft.com/office/drawing/2014/main" id="{B9C460D9-4EA8-414A-89BF-4506003AB806}"/>
              </a:ext>
            </a:extLst>
          </p:cNvPr>
          <p:cNvGrpSpPr>
            <a:grpSpLocks/>
          </p:cNvGrpSpPr>
          <p:nvPr/>
        </p:nvGrpSpPr>
        <p:grpSpPr bwMode="auto">
          <a:xfrm>
            <a:off x="1260475" y="2394314"/>
            <a:ext cx="2989264" cy="3397250"/>
            <a:chOff x="1042988" y="1993900"/>
            <a:chExt cx="3184018" cy="3397249"/>
          </a:xfrm>
        </p:grpSpPr>
        <p:sp>
          <p:nvSpPr>
            <p:cNvPr id="10" name="TextBox 11">
              <a:extLst>
                <a:ext uri="{FF2B5EF4-FFF2-40B4-BE49-F238E27FC236}">
                  <a16:creationId xmlns:a16="http://schemas.microsoft.com/office/drawing/2014/main" id="{C4DA21B8-77F9-42E9-9DC5-C7761A39F319}"/>
                </a:ext>
              </a:extLst>
            </p:cNvPr>
            <p:cNvSpPr txBox="1"/>
            <p:nvPr/>
          </p:nvSpPr>
          <p:spPr>
            <a:xfrm>
              <a:off x="1064971" y="1993900"/>
              <a:ext cx="3162035" cy="400050"/>
            </a:xfrm>
            <a:prstGeom prst="rect">
              <a:avLst/>
            </a:prstGeom>
            <a:solidFill>
              <a:srgbClr val="0070C0"/>
            </a:solidFill>
          </p:spPr>
          <p:txBody>
            <a:bodyPr>
              <a:spAutoFit/>
            </a:bodyPr>
            <a:lstStyle/>
            <a:p>
              <a:pPr algn="ctr" eaLnBrk="1" fontAlgn="auto" hangingPunct="1">
                <a:spcBef>
                  <a:spcPts val="0"/>
                </a:spcBef>
                <a:spcAft>
                  <a:spcPts val="0"/>
                </a:spcAft>
                <a:defRPr/>
              </a:pPr>
              <a:r>
                <a:rPr lang="zh-CN" altLang="en-US" sz="2000" b="1" kern="0" dirty="0">
                  <a:solidFill>
                    <a:schemeClr val="bg1"/>
                  </a:solidFill>
                  <a:latin typeface="+mn-ea"/>
                  <a:ea typeface="+mn-ea"/>
                </a:rPr>
                <a:t>单子段主键</a:t>
              </a:r>
            </a:p>
          </p:txBody>
        </p:sp>
        <p:sp>
          <p:nvSpPr>
            <p:cNvPr id="13" name="折角形 23">
              <a:extLst>
                <a:ext uri="{FF2B5EF4-FFF2-40B4-BE49-F238E27FC236}">
                  <a16:creationId xmlns:a16="http://schemas.microsoft.com/office/drawing/2014/main" id="{09C75BB7-5ACB-48E1-A059-B9F969550EF2}"/>
                </a:ext>
              </a:extLst>
            </p:cNvPr>
            <p:cNvSpPr/>
            <p:nvPr/>
          </p:nvSpPr>
          <p:spPr bwMode="auto">
            <a:xfrm>
              <a:off x="1042988" y="2457450"/>
              <a:ext cx="3184017" cy="2933699"/>
            </a:xfrm>
            <a:prstGeom prst="foldedCorner">
              <a:avLst/>
            </a:prstGeom>
            <a:solidFill>
              <a:srgbClr val="8064A2">
                <a:lumMod val="40000"/>
                <a:lumOff val="60000"/>
              </a:srgbClr>
            </a:solidFill>
            <a:ln w="25400" cap="flat" cmpd="sng" algn="ctr">
              <a:noFill/>
              <a:prstDash val="solid"/>
            </a:ln>
            <a:effectLst/>
          </p:spPr>
          <p:txBody>
            <a:bodyPr/>
            <a:lstStyle/>
            <a:p>
              <a:pPr eaLnBrk="1" fontAlgn="auto" hangingPunct="1">
                <a:lnSpc>
                  <a:spcPct val="150000"/>
                </a:lnSpc>
                <a:spcBef>
                  <a:spcPts val="0"/>
                </a:spcBef>
                <a:spcAft>
                  <a:spcPts val="0"/>
                </a:spcAft>
                <a:defRPr/>
              </a:pPr>
              <a:r>
                <a:rPr lang="zh-CN" altLang="en-US" sz="1600" kern="0" dirty="0">
                  <a:latin typeface="微软雅黑" pitchFamily="34" charset="-122"/>
                  <a:ea typeface="微软雅黑" pitchFamily="34" charset="-122"/>
                </a:rPr>
                <a:t>    单字段主键指的是由一个字段构成的主键。</a:t>
              </a:r>
              <a:endParaRPr lang="en-US" altLang="zh-CN" kern="0" dirty="0">
                <a:latin typeface="宋体"/>
                <a:ea typeface="宋体"/>
              </a:endParaRPr>
            </a:p>
            <a:p>
              <a:pPr eaLnBrk="1" fontAlgn="auto" hangingPunct="1">
                <a:lnSpc>
                  <a:spcPct val="150000"/>
                </a:lnSpc>
                <a:spcBef>
                  <a:spcPts val="0"/>
                </a:spcBef>
                <a:spcAft>
                  <a:spcPts val="0"/>
                </a:spcAft>
                <a:defRPr/>
              </a:pPr>
              <a:endParaRPr lang="zh-CN" altLang="en-US" kern="0" dirty="0">
                <a:latin typeface="宋体"/>
                <a:ea typeface="宋体"/>
              </a:endParaRPr>
            </a:p>
          </p:txBody>
        </p:sp>
      </p:grpSp>
      <p:grpSp>
        <p:nvGrpSpPr>
          <p:cNvPr id="15" name="组合 5">
            <a:extLst>
              <a:ext uri="{FF2B5EF4-FFF2-40B4-BE49-F238E27FC236}">
                <a16:creationId xmlns:a16="http://schemas.microsoft.com/office/drawing/2014/main" id="{F8C59FC2-DC10-4F12-A62D-839A10B4AD2F}"/>
              </a:ext>
            </a:extLst>
          </p:cNvPr>
          <p:cNvGrpSpPr>
            <a:grpSpLocks/>
          </p:cNvGrpSpPr>
          <p:nvPr/>
        </p:nvGrpSpPr>
        <p:grpSpPr bwMode="auto">
          <a:xfrm>
            <a:off x="4686300" y="2395901"/>
            <a:ext cx="2973388" cy="3386138"/>
            <a:chOff x="4827588" y="2005013"/>
            <a:chExt cx="3208337" cy="3386136"/>
          </a:xfrm>
        </p:grpSpPr>
        <p:sp>
          <p:nvSpPr>
            <p:cNvPr id="16" name="TextBox 12">
              <a:extLst>
                <a:ext uri="{FF2B5EF4-FFF2-40B4-BE49-F238E27FC236}">
                  <a16:creationId xmlns:a16="http://schemas.microsoft.com/office/drawing/2014/main" id="{7399480A-B3CB-453A-96C1-0F62F53785C0}"/>
                </a:ext>
              </a:extLst>
            </p:cNvPr>
            <p:cNvSpPr txBox="1"/>
            <p:nvPr/>
          </p:nvSpPr>
          <p:spPr>
            <a:xfrm>
              <a:off x="4827588" y="2005013"/>
              <a:ext cx="3208337" cy="400050"/>
            </a:xfrm>
            <a:prstGeom prst="rect">
              <a:avLst/>
            </a:prstGeom>
            <a:solidFill>
              <a:srgbClr val="0070C0"/>
            </a:solidFill>
          </p:spPr>
          <p:txBody>
            <a:bodyPr>
              <a:spAutoFit/>
            </a:bodyPr>
            <a:lstStyle/>
            <a:p>
              <a:pPr algn="ctr">
                <a:defRPr/>
              </a:pPr>
              <a:r>
                <a:rPr lang="zh-CN" altLang="zh-CN" sz="2000" b="1" dirty="0">
                  <a:solidFill>
                    <a:schemeClr val="bg1"/>
                  </a:solidFill>
                  <a:latin typeface="+mn-ea"/>
                  <a:ea typeface="+mn-ea"/>
                </a:rPr>
                <a:t>多字段主键</a:t>
              </a:r>
            </a:p>
          </p:txBody>
        </p:sp>
        <p:sp>
          <p:nvSpPr>
            <p:cNvPr id="18" name="折角形 35">
              <a:extLst>
                <a:ext uri="{FF2B5EF4-FFF2-40B4-BE49-F238E27FC236}">
                  <a16:creationId xmlns:a16="http://schemas.microsoft.com/office/drawing/2014/main" id="{3C56C0DC-DB73-41B4-BD0F-D122DF07826C}"/>
                </a:ext>
              </a:extLst>
            </p:cNvPr>
            <p:cNvSpPr/>
            <p:nvPr/>
          </p:nvSpPr>
          <p:spPr bwMode="auto">
            <a:xfrm>
              <a:off x="4827588" y="2466976"/>
              <a:ext cx="3208337" cy="2924173"/>
            </a:xfrm>
            <a:prstGeom prst="foldedCorner">
              <a:avLst/>
            </a:prstGeom>
            <a:solidFill>
              <a:srgbClr val="BCDADA"/>
            </a:solidFill>
            <a:ln w="25400" cap="flat" cmpd="sng" algn="ctr">
              <a:noFill/>
              <a:prstDash val="solid"/>
            </a:ln>
            <a:effectLst/>
          </p:spPr>
          <p:txBody>
            <a:bodyPr/>
            <a:lstStyle/>
            <a:p>
              <a:pPr eaLnBrk="1" fontAlgn="auto" hangingPunct="1">
                <a:lnSpc>
                  <a:spcPct val="150000"/>
                </a:lnSpc>
                <a:spcBef>
                  <a:spcPts val="0"/>
                </a:spcBef>
                <a:spcAft>
                  <a:spcPts val="0"/>
                </a:spcAft>
                <a:defRPr/>
              </a:pPr>
              <a:r>
                <a:rPr lang="zh-CN" altLang="en-US" sz="1600" kern="0" dirty="0">
                  <a:latin typeface="微软雅黑" pitchFamily="34" charset="-122"/>
                  <a:ea typeface="微软雅黑" pitchFamily="34" charset="-122"/>
                </a:rPr>
                <a:t>    多字段主键指的是由多个字段组合而成的主键。</a:t>
              </a:r>
              <a:endParaRPr lang="en-US" altLang="zh-CN" kern="0" dirty="0">
                <a:latin typeface="宋体"/>
                <a:ea typeface="宋体"/>
              </a:endParaRPr>
            </a:p>
            <a:p>
              <a:pPr eaLnBrk="1" fontAlgn="auto" hangingPunct="1">
                <a:lnSpc>
                  <a:spcPct val="150000"/>
                </a:lnSpc>
                <a:spcBef>
                  <a:spcPts val="0"/>
                </a:spcBef>
                <a:spcAft>
                  <a:spcPts val="0"/>
                </a:spcAft>
                <a:defRPr/>
              </a:pPr>
              <a:endParaRPr lang="en-US" altLang="zh-CN" kern="0" dirty="0">
                <a:latin typeface="宋体"/>
                <a:ea typeface="宋体"/>
              </a:endParaRPr>
            </a:p>
            <a:p>
              <a:pPr eaLnBrk="1" fontAlgn="auto" hangingPunct="1">
                <a:lnSpc>
                  <a:spcPct val="150000"/>
                </a:lnSpc>
                <a:spcBef>
                  <a:spcPts val="0"/>
                </a:spcBef>
                <a:spcAft>
                  <a:spcPts val="0"/>
                </a:spcAft>
                <a:defRPr/>
              </a:pPr>
              <a:r>
                <a:rPr lang="zh-CN" altLang="en-US" kern="0" dirty="0">
                  <a:latin typeface="宋体"/>
                  <a:ea typeface="宋体"/>
                </a:rPr>
                <a:t>  </a:t>
              </a:r>
              <a:endParaRPr lang="en-US" altLang="zh-CN" kern="0" dirty="0">
                <a:latin typeface="宋体"/>
                <a:ea typeface="宋体"/>
              </a:endParaRPr>
            </a:p>
            <a:p>
              <a:pPr eaLnBrk="1" fontAlgn="auto" hangingPunct="1">
                <a:lnSpc>
                  <a:spcPct val="150000"/>
                </a:lnSpc>
                <a:spcBef>
                  <a:spcPts val="0"/>
                </a:spcBef>
                <a:spcAft>
                  <a:spcPts val="0"/>
                </a:spcAft>
                <a:defRPr/>
              </a:pPr>
              <a:endParaRPr lang="zh-CN" altLang="en-US" kern="0" dirty="0">
                <a:latin typeface="宋体"/>
                <a:ea typeface="宋体"/>
              </a:endParaRPr>
            </a:p>
          </p:txBody>
        </p:sp>
      </p:grpSp>
    </p:spTree>
    <p:extLst>
      <p:ext uri="{BB962C8B-B14F-4D97-AF65-F5344CB8AC3E}">
        <p14:creationId xmlns:p14="http://schemas.microsoft.com/office/powerpoint/2010/main" val="1039230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GENSWF_SLIDE_TITLE" val="第一章 PHP开篇"/>
  <p:tag name="GENSWF_ADVANCE_TIME" val="0.00"/>
  <p:tag name="ISPRING_SLIDE_INDENT_LEVEL" val="0"/>
  <p:tag name="ISPRING_CUSTOM_TIMING_USED" val="0"/>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rgbClr val="00ACE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28575" cap="flat" cmpd="sng" algn="ctr">
          <a:solidFill>
            <a:srgbClr val="00ACE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txDef>
      <a:spPr>
        <a:noFill/>
      </a:spPr>
      <a:bodyPr wrap="square" rtlCol="0">
        <a:spAutoFit/>
      </a:bodyPr>
      <a:lstStyle>
        <a:defPPr>
          <a:defRPr sz="9600" smtClean="0">
            <a:solidFill>
              <a:schemeClr val="bg1">
                <a:lumMod val="95000"/>
              </a:schemeClr>
            </a:solidFill>
            <a:latin typeface="华文彩云" panose="02010800040101010101" pitchFamily="2" charset="-122"/>
            <a:ea typeface="华文彩云" panose="02010800040101010101" pitchFamily="2" charset="-122"/>
          </a:defRPr>
        </a:defPPr>
      </a:lstStyle>
    </a:tx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6788</TotalTime>
  <Pages>0</Pages>
  <Words>3034</Words>
  <Characters>0</Characters>
  <Application>Microsoft Office PowerPoint</Application>
  <DocSecurity>0</DocSecurity>
  <PresentationFormat>全屏显示(4:3)</PresentationFormat>
  <Lines>0</Lines>
  <Paragraphs>482</Paragraphs>
  <Slides>48</Slides>
  <Notes>25</Notes>
  <HiddenSlides>3</HiddenSlides>
  <MMClips>0</MMClips>
  <ScaleCrop>false</ScaleCrop>
  <HeadingPairs>
    <vt:vector size="10"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48</vt:i4>
      </vt:variant>
      <vt:variant>
        <vt:lpstr>自定义放映</vt:lpstr>
      </vt:variant>
      <vt:variant>
        <vt:i4>1</vt:i4>
      </vt:variant>
    </vt:vector>
  </HeadingPairs>
  <TitlesOfParts>
    <vt:vector size="61" baseType="lpstr">
      <vt:lpstr>Gulim</vt:lpstr>
      <vt:lpstr>黑体</vt:lpstr>
      <vt:lpstr>宋体</vt:lpstr>
      <vt:lpstr>微软雅黑</vt:lpstr>
      <vt:lpstr>Arial</vt:lpstr>
      <vt:lpstr>Calibri</vt:lpstr>
      <vt:lpstr>Cambria Math</vt:lpstr>
      <vt:lpstr>Courier New</vt:lpstr>
      <vt:lpstr>Times New Roman</vt:lpstr>
      <vt:lpstr>Wingdings</vt:lpstr>
      <vt:lpstr>默认设计模板</vt:lpstr>
      <vt:lpstr>Visio</vt:lpstr>
      <vt:lpstr>数据库基础与应用</vt:lpstr>
      <vt:lpstr>上讲回顾</vt:lpstr>
      <vt:lpstr>目录</vt:lpstr>
      <vt:lpstr>知识架构</vt:lpstr>
      <vt:lpstr>3.1 表的约束</vt:lpstr>
      <vt:lpstr>3.1 表的约束</vt:lpstr>
      <vt:lpstr>3.1 表的约束</vt:lpstr>
      <vt:lpstr>3.1 表的约束</vt:lpstr>
      <vt:lpstr>3.1 表的约束</vt:lpstr>
      <vt:lpstr>3.1 表的约束</vt:lpstr>
      <vt:lpstr>3.1 表的约束</vt:lpstr>
      <vt:lpstr>3.1 表的约束</vt:lpstr>
      <vt:lpstr>3.1 表的约束</vt:lpstr>
      <vt:lpstr>3.1 表的约束</vt:lpstr>
      <vt:lpstr>3.1 表的约束</vt:lpstr>
      <vt:lpstr>3.1 表的约束</vt:lpstr>
      <vt:lpstr>3.1 表的约束</vt:lpstr>
      <vt:lpstr>3.1 表的约束</vt:lpstr>
      <vt:lpstr>3.1 表的约束</vt:lpstr>
      <vt:lpstr>3.1 表的约束</vt:lpstr>
      <vt:lpstr>3.1 表的约束</vt:lpstr>
      <vt:lpstr>3.1 表的约束</vt:lpstr>
      <vt:lpstr>3.1 表的约束</vt:lpstr>
      <vt:lpstr>知识架构</vt:lpstr>
      <vt:lpstr>3.2 自动增长</vt:lpstr>
      <vt:lpstr>3.2 自动增长</vt:lpstr>
      <vt:lpstr>3.2 自动增长</vt:lpstr>
      <vt:lpstr>3.2 自动增长</vt:lpstr>
      <vt:lpstr>3.2 自动增长</vt:lpstr>
      <vt:lpstr>知识架构</vt:lpstr>
      <vt:lpstr>3.3 索引</vt:lpstr>
      <vt:lpstr>3.3 索引</vt:lpstr>
      <vt:lpstr>3.3 索引</vt:lpstr>
      <vt:lpstr>3.3 索引</vt:lpstr>
      <vt:lpstr>3.3 索引</vt:lpstr>
      <vt:lpstr>3.3 索引</vt:lpstr>
      <vt:lpstr>3.3 索引</vt:lpstr>
      <vt:lpstr>3.3 索引</vt:lpstr>
      <vt:lpstr>3.3 索引</vt:lpstr>
      <vt:lpstr>3.3 索引</vt:lpstr>
      <vt:lpstr>3.3 索引</vt:lpstr>
      <vt:lpstr>3.3 索引</vt:lpstr>
      <vt:lpstr>3.3 索引</vt:lpstr>
      <vt:lpstr>3.3 索引</vt:lpstr>
      <vt:lpstr>3.3 索引</vt:lpstr>
      <vt:lpstr>提交作业</vt:lpstr>
      <vt:lpstr>下讲内容</vt:lpstr>
      <vt:lpstr>PowerPoint 演示文稿</vt:lpstr>
      <vt:lpstr>自定义放映 1</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王哲</dc:creator>
  <cp:lastModifiedBy>nancy</cp:lastModifiedBy>
  <cp:revision>577</cp:revision>
  <dcterms:created xsi:type="dcterms:W3CDTF">2013-01-25T01:44:32Z</dcterms:created>
  <dcterms:modified xsi:type="dcterms:W3CDTF">2022-10-26T02:05:44Z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2052-9.1.0.4517</vt:lpwstr>
  </property>
</Properties>
</file>