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539" r:id="rId2"/>
    <p:sldId id="711" r:id="rId3"/>
    <p:sldId id="351" r:id="rId4"/>
    <p:sldId id="353" r:id="rId5"/>
    <p:sldId id="467" r:id="rId6"/>
    <p:sldId id="544" r:id="rId7"/>
    <p:sldId id="468" r:id="rId8"/>
    <p:sldId id="469" r:id="rId9"/>
    <p:sldId id="545" r:id="rId10"/>
    <p:sldId id="470" r:id="rId11"/>
    <p:sldId id="720" r:id="rId12"/>
    <p:sldId id="546" r:id="rId13"/>
    <p:sldId id="471" r:id="rId14"/>
    <p:sldId id="472" r:id="rId15"/>
    <p:sldId id="547" r:id="rId16"/>
    <p:sldId id="713" r:id="rId17"/>
    <p:sldId id="718" r:id="rId18"/>
    <p:sldId id="422" r:id="rId19"/>
    <p:sldId id="551" r:id="rId20"/>
    <p:sldId id="479" r:id="rId21"/>
    <p:sldId id="549" r:id="rId22"/>
    <p:sldId id="714" r:id="rId23"/>
    <p:sldId id="719" r:id="rId24"/>
    <p:sldId id="423" r:id="rId25"/>
    <p:sldId id="480" r:id="rId26"/>
    <p:sldId id="553" r:id="rId27"/>
    <p:sldId id="554" r:id="rId28"/>
    <p:sldId id="555" r:id="rId29"/>
    <p:sldId id="556" r:id="rId30"/>
    <p:sldId id="447" r:id="rId31"/>
    <p:sldId id="448" r:id="rId32"/>
    <p:sldId id="449" r:id="rId33"/>
    <p:sldId id="715" r:id="rId34"/>
    <p:sldId id="591" r:id="rId35"/>
    <p:sldId id="588" r:id="rId36"/>
    <p:sldId id="716" r:id="rId37"/>
  </p:sldIdLst>
  <p:sldSz cx="9144000" cy="6858000" type="screen4x3"/>
  <p:notesSz cx="6858000" cy="9144000"/>
  <p:custShowLst>
    <p:custShow name="自定义放映 1" id="0">
      <p:sldLst>
        <p:sld r:id="rId4"/>
        <p:sld r:id="rId9"/>
        <p:sld r:id="rId11"/>
        <p:sld r:id="rId14"/>
        <p:sld r:id="rId15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4C9"/>
    <a:srgbClr val="0F83E3"/>
    <a:srgbClr val="FFFFFF"/>
    <a:srgbClr val="CBE3F2"/>
    <a:srgbClr val="BFC6E1"/>
    <a:srgbClr val="596B9D"/>
    <a:srgbClr val="F29111"/>
    <a:srgbClr val="BED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68" autoAdjust="0"/>
    <p:restoredTop sz="99545" autoAdjust="0"/>
  </p:normalViewPr>
  <p:slideViewPr>
    <p:cSldViewPr snapToGrid="0" snapToObjects="1">
      <p:cViewPr>
        <p:scale>
          <a:sx n="80" d="100"/>
          <a:sy n="80" d="100"/>
        </p:scale>
        <p:origin x="72" y="6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A2FA7E-FD10-4298-A865-964BC5EED9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085A52D-98BF-47A8-AD6B-055EA3093B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D06C42-6F4F-4176-8EB7-911520F2F0F5}" type="datetimeFigureOut">
              <a:rPr lang="zh-CN" altLang="en-US"/>
              <a:pPr>
                <a:defRPr/>
              </a:pPr>
              <a:t>2021/10/28</a:t>
            </a:fld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E637AFC-C54C-41AE-B17D-62A1511EED0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96B87A9-B6EF-4E21-B752-40AEBFB607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D5029EF-2CA7-471A-B3F4-2FE53FC2EA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6EEC868-4855-4510-B2A8-A5A79D644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1466230-0A20-4AB0-B98C-0A140DE1A0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704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>
            <a:extLst>
              <a:ext uri="{FF2B5EF4-FFF2-40B4-BE49-F238E27FC236}">
                <a16:creationId xmlns:a16="http://schemas.microsoft.com/office/drawing/2014/main" id="{97BB4B59-C753-4D60-9E9F-7086CD8828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备注占位符 2">
            <a:extLst>
              <a:ext uri="{FF2B5EF4-FFF2-40B4-BE49-F238E27FC236}">
                <a16:creationId xmlns:a16="http://schemas.microsoft.com/office/drawing/2014/main" id="{02FDA4D4-A200-4F46-B53B-CA83AA3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9268" name="灯片编号占位符 3">
            <a:extLst>
              <a:ext uri="{FF2B5EF4-FFF2-40B4-BE49-F238E27FC236}">
                <a16:creationId xmlns:a16="http://schemas.microsoft.com/office/drawing/2014/main" id="{1797FD4F-176B-449F-A4ED-BF0D95E6C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AF8CCF-50BD-44CB-B4AF-990503820DFC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>
            <a:extLst>
              <a:ext uri="{FF2B5EF4-FFF2-40B4-BE49-F238E27FC236}">
                <a16:creationId xmlns:a16="http://schemas.microsoft.com/office/drawing/2014/main" id="{D9E09CD3-BC42-467F-9E29-FDAE4D80BF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备注占位符 2">
            <a:extLst>
              <a:ext uri="{FF2B5EF4-FFF2-40B4-BE49-F238E27FC236}">
                <a16:creationId xmlns:a16="http://schemas.microsoft.com/office/drawing/2014/main" id="{DFF862A4-46D8-47C6-B3E9-8C4D68048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4388" name="灯片编号占位符 3">
            <a:extLst>
              <a:ext uri="{FF2B5EF4-FFF2-40B4-BE49-F238E27FC236}">
                <a16:creationId xmlns:a16="http://schemas.microsoft.com/office/drawing/2014/main" id="{C91FC675-04D7-4657-90FC-750F91F32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E8EB7D-76C2-448B-82E5-B614953CD5DF}" type="slidenum">
              <a:rPr lang="zh-CN" altLang="en-US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>
            <a:extLst>
              <a:ext uri="{FF2B5EF4-FFF2-40B4-BE49-F238E27FC236}">
                <a16:creationId xmlns:a16="http://schemas.microsoft.com/office/drawing/2014/main" id="{5DD3998D-B011-45BE-803D-77852C47A5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7" name="备注占位符 2">
            <a:extLst>
              <a:ext uri="{FF2B5EF4-FFF2-40B4-BE49-F238E27FC236}">
                <a16:creationId xmlns:a16="http://schemas.microsoft.com/office/drawing/2014/main" id="{00989790-6A4F-44A2-929F-6AAAA973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4628" name="灯片编号占位符 3">
            <a:extLst>
              <a:ext uri="{FF2B5EF4-FFF2-40B4-BE49-F238E27FC236}">
                <a16:creationId xmlns:a16="http://schemas.microsoft.com/office/drawing/2014/main" id="{73F28A75-550A-4CD5-849D-C1E60B149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70EF22-11DD-44CC-B843-2C4D0EB1F0D1}" type="slidenum">
              <a:rPr lang="zh-CN" altLang="en-US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>
            <a:extLst>
              <a:ext uri="{FF2B5EF4-FFF2-40B4-BE49-F238E27FC236}">
                <a16:creationId xmlns:a16="http://schemas.microsoft.com/office/drawing/2014/main" id="{754FB346-3090-4756-9150-B1A32325FF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1" name="备注占位符 2">
            <a:extLst>
              <a:ext uri="{FF2B5EF4-FFF2-40B4-BE49-F238E27FC236}">
                <a16:creationId xmlns:a16="http://schemas.microsoft.com/office/drawing/2014/main" id="{F3F4C6B6-DCF3-4FEA-BF8C-99DBAD11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5652" name="灯片编号占位符 3">
            <a:extLst>
              <a:ext uri="{FF2B5EF4-FFF2-40B4-BE49-F238E27FC236}">
                <a16:creationId xmlns:a16="http://schemas.microsoft.com/office/drawing/2014/main" id="{F64D117E-E965-4DF9-A076-014B5A52E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1A2B0E-5FE1-4C50-9CB7-4A86C92ED436}" type="slidenum">
              <a:rPr lang="zh-CN" altLang="en-US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>
            <a:extLst>
              <a:ext uri="{FF2B5EF4-FFF2-40B4-BE49-F238E27FC236}">
                <a16:creationId xmlns:a16="http://schemas.microsoft.com/office/drawing/2014/main" id="{754FB346-3090-4756-9150-B1A32325FF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1" name="备注占位符 2">
            <a:extLst>
              <a:ext uri="{FF2B5EF4-FFF2-40B4-BE49-F238E27FC236}">
                <a16:creationId xmlns:a16="http://schemas.microsoft.com/office/drawing/2014/main" id="{F3F4C6B6-DCF3-4FEA-BF8C-99DBAD11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5652" name="灯片编号占位符 3">
            <a:extLst>
              <a:ext uri="{FF2B5EF4-FFF2-40B4-BE49-F238E27FC236}">
                <a16:creationId xmlns:a16="http://schemas.microsoft.com/office/drawing/2014/main" id="{F64D117E-E965-4DF9-A076-014B5A52E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1A2B0E-5FE1-4C50-9CB7-4A86C92ED436}" type="slidenum">
              <a:rPr lang="zh-CN" altLang="en-US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7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F7738055-FFD3-4C5F-B2DE-7EE764DC15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75E03308-DEE3-4C4E-980F-6CF84C51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8367052D-1BE4-4FC4-A378-233C4F7DE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53C616-AABE-41D6-B1E3-53E5A49CB139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>
            <a:extLst>
              <a:ext uri="{FF2B5EF4-FFF2-40B4-BE49-F238E27FC236}">
                <a16:creationId xmlns:a16="http://schemas.microsoft.com/office/drawing/2014/main" id="{8A507E46-4FC6-4E82-972A-ADF9B25F1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9" name="备注占位符 2">
            <a:extLst>
              <a:ext uri="{FF2B5EF4-FFF2-40B4-BE49-F238E27FC236}">
                <a16:creationId xmlns:a16="http://schemas.microsoft.com/office/drawing/2014/main" id="{4DDB8C20-27F5-4328-A223-314C8314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7700" name="灯片编号占位符 3">
            <a:extLst>
              <a:ext uri="{FF2B5EF4-FFF2-40B4-BE49-F238E27FC236}">
                <a16:creationId xmlns:a16="http://schemas.microsoft.com/office/drawing/2014/main" id="{083B3C49-5E89-49C7-B76A-56BDCECA2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F293CC-3446-4C79-BCA9-F9402B2383F3}" type="slidenum">
              <a:rPr lang="zh-CN" altLang="en-US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>
            <a:extLst>
              <a:ext uri="{FF2B5EF4-FFF2-40B4-BE49-F238E27FC236}">
                <a16:creationId xmlns:a16="http://schemas.microsoft.com/office/drawing/2014/main" id="{8A507E46-4FC6-4E82-972A-ADF9B25F1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9" name="备注占位符 2">
            <a:extLst>
              <a:ext uri="{FF2B5EF4-FFF2-40B4-BE49-F238E27FC236}">
                <a16:creationId xmlns:a16="http://schemas.microsoft.com/office/drawing/2014/main" id="{4DDB8C20-27F5-4328-A223-314C8314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7700" name="灯片编号占位符 3">
            <a:extLst>
              <a:ext uri="{FF2B5EF4-FFF2-40B4-BE49-F238E27FC236}">
                <a16:creationId xmlns:a16="http://schemas.microsoft.com/office/drawing/2014/main" id="{083B3C49-5E89-49C7-B76A-56BDCECA2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F293CC-3446-4C79-BCA9-F9402B2383F3}" type="slidenum">
              <a:rPr lang="zh-CN" altLang="en-US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27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>
            <a:extLst>
              <a:ext uri="{FF2B5EF4-FFF2-40B4-BE49-F238E27FC236}">
                <a16:creationId xmlns:a16="http://schemas.microsoft.com/office/drawing/2014/main" id="{8A507E46-4FC6-4E82-972A-ADF9B25F1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9" name="备注占位符 2">
            <a:extLst>
              <a:ext uri="{FF2B5EF4-FFF2-40B4-BE49-F238E27FC236}">
                <a16:creationId xmlns:a16="http://schemas.microsoft.com/office/drawing/2014/main" id="{4DDB8C20-27F5-4328-A223-314C8314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7700" name="灯片编号占位符 3">
            <a:extLst>
              <a:ext uri="{FF2B5EF4-FFF2-40B4-BE49-F238E27FC236}">
                <a16:creationId xmlns:a16="http://schemas.microsoft.com/office/drawing/2014/main" id="{083B3C49-5E89-49C7-B76A-56BDCECA2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F293CC-3446-4C79-BCA9-F9402B2383F3}" type="slidenum">
              <a:rPr lang="zh-CN" altLang="en-US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6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>
            <a:extLst>
              <a:ext uri="{FF2B5EF4-FFF2-40B4-BE49-F238E27FC236}">
                <a16:creationId xmlns:a16="http://schemas.microsoft.com/office/drawing/2014/main" id="{F7738055-FFD3-4C5F-B2DE-7EE764DC15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>
            <a:extLst>
              <a:ext uri="{FF2B5EF4-FFF2-40B4-BE49-F238E27FC236}">
                <a16:creationId xmlns:a16="http://schemas.microsoft.com/office/drawing/2014/main" id="{75E03308-DEE3-4C4E-980F-6CF84C51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6676" name="灯片编号占位符 3">
            <a:extLst>
              <a:ext uri="{FF2B5EF4-FFF2-40B4-BE49-F238E27FC236}">
                <a16:creationId xmlns:a16="http://schemas.microsoft.com/office/drawing/2014/main" id="{8367052D-1BE4-4FC4-A378-233C4F7DE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53C616-AABE-41D6-B1E3-53E5A49CB139}" type="slidenum">
              <a:rPr lang="zh-CN" altLang="en-US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462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>
            <a:extLst>
              <a:ext uri="{FF2B5EF4-FFF2-40B4-BE49-F238E27FC236}">
                <a16:creationId xmlns:a16="http://schemas.microsoft.com/office/drawing/2014/main" id="{8A507E46-4FC6-4E82-972A-ADF9B25F10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9" name="备注占位符 2">
            <a:extLst>
              <a:ext uri="{FF2B5EF4-FFF2-40B4-BE49-F238E27FC236}">
                <a16:creationId xmlns:a16="http://schemas.microsoft.com/office/drawing/2014/main" id="{4DDB8C20-27F5-4328-A223-314C8314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7700" name="灯片编号占位符 3">
            <a:extLst>
              <a:ext uri="{FF2B5EF4-FFF2-40B4-BE49-F238E27FC236}">
                <a16:creationId xmlns:a16="http://schemas.microsoft.com/office/drawing/2014/main" id="{083B3C49-5E89-49C7-B76A-56BDCECA2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F293CC-3446-4C79-BCA9-F9402B2383F3}" type="slidenum">
              <a:rPr lang="zh-CN" altLang="en-US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0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>
            <a:extLst>
              <a:ext uri="{FF2B5EF4-FFF2-40B4-BE49-F238E27FC236}">
                <a16:creationId xmlns:a16="http://schemas.microsoft.com/office/drawing/2014/main" id="{97BB4B59-C753-4D60-9E9F-7086CD8828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备注占位符 2">
            <a:extLst>
              <a:ext uri="{FF2B5EF4-FFF2-40B4-BE49-F238E27FC236}">
                <a16:creationId xmlns:a16="http://schemas.microsoft.com/office/drawing/2014/main" id="{02FDA4D4-A200-4F46-B53B-CA83AA3C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9268" name="灯片编号占位符 3">
            <a:extLst>
              <a:ext uri="{FF2B5EF4-FFF2-40B4-BE49-F238E27FC236}">
                <a16:creationId xmlns:a16="http://schemas.microsoft.com/office/drawing/2014/main" id="{1797FD4F-176B-449F-A4ED-BF0D95E6C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AF8CCF-50BD-44CB-B4AF-990503820DFC}" type="slidenum">
              <a:rPr lang="zh-CN" altLang="en-US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875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>
            <a:extLst>
              <a:ext uri="{FF2B5EF4-FFF2-40B4-BE49-F238E27FC236}">
                <a16:creationId xmlns:a16="http://schemas.microsoft.com/office/drawing/2014/main" id="{7F86256B-DBBC-4FE7-AD84-77FF356F99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备注占位符 2">
            <a:extLst>
              <a:ext uri="{FF2B5EF4-FFF2-40B4-BE49-F238E27FC236}">
                <a16:creationId xmlns:a16="http://schemas.microsoft.com/office/drawing/2014/main" id="{FE0E83E6-1A7B-4122-A7D3-CFF0EEDB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1796" name="灯片编号占位符 3">
            <a:extLst>
              <a:ext uri="{FF2B5EF4-FFF2-40B4-BE49-F238E27FC236}">
                <a16:creationId xmlns:a16="http://schemas.microsoft.com/office/drawing/2014/main" id="{8EE2C231-0CEE-49DE-B427-B8A639F81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1921B6-91B0-4548-A374-B4BB40DF18C0}" type="slidenum">
              <a:rPr lang="zh-CN" altLang="en-US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>
            <a:extLst>
              <a:ext uri="{FF2B5EF4-FFF2-40B4-BE49-F238E27FC236}">
                <a16:creationId xmlns:a16="http://schemas.microsoft.com/office/drawing/2014/main" id="{945C70BD-7224-413D-AF63-5C5A802B4F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2819" name="备注占位符 2">
            <a:extLst>
              <a:ext uri="{FF2B5EF4-FFF2-40B4-BE49-F238E27FC236}">
                <a16:creationId xmlns:a16="http://schemas.microsoft.com/office/drawing/2014/main" id="{639B5EF8-2AB3-406D-9D7D-408997B34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2820" name="灯片编号占位符 3">
            <a:extLst>
              <a:ext uri="{FF2B5EF4-FFF2-40B4-BE49-F238E27FC236}">
                <a16:creationId xmlns:a16="http://schemas.microsoft.com/office/drawing/2014/main" id="{8E8F0A4F-424C-4E63-A403-8A45A59E9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41FE71-0631-407E-B4E2-520119125C4F}" type="slidenum">
              <a:rPr lang="zh-CN" altLang="en-US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>
            <a:extLst>
              <a:ext uri="{FF2B5EF4-FFF2-40B4-BE49-F238E27FC236}">
                <a16:creationId xmlns:a16="http://schemas.microsoft.com/office/drawing/2014/main" id="{81E91385-1F57-4EE5-B0F9-8F9C1EF501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3" name="备注占位符 2">
            <a:extLst>
              <a:ext uri="{FF2B5EF4-FFF2-40B4-BE49-F238E27FC236}">
                <a16:creationId xmlns:a16="http://schemas.microsoft.com/office/drawing/2014/main" id="{C4B2D767-F025-418B-80A5-F63FDB1C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44" name="灯片编号占位符 3">
            <a:extLst>
              <a:ext uri="{FF2B5EF4-FFF2-40B4-BE49-F238E27FC236}">
                <a16:creationId xmlns:a16="http://schemas.microsoft.com/office/drawing/2014/main" id="{71BA95B1-EFDF-46EA-A0FE-1985295F1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4E8D38-BECB-434C-8F29-CF90DB286C5E}" type="slidenum">
              <a:rPr lang="zh-CN" altLang="en-US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F6713B16-42EA-4CF8-B23D-F950679D80A2}" type="slidenum">
              <a:rPr lang="zh-CN" altLang="en-US" smtClean="0"/>
              <a:pPr>
                <a:buFontTx/>
                <a:buNone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4D7AECF4-AF28-4B5C-BF12-8470F0B7B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396208C6-6891-44EF-B7BB-E6A4F3B4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384CA0E5-179E-406B-AED5-1139A20DD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B61206-1140-45B2-B7C7-254030590A54}" type="slidenum">
              <a:rPr lang="zh-CN" altLang="en-US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>
            <a:extLst>
              <a:ext uri="{FF2B5EF4-FFF2-40B4-BE49-F238E27FC236}">
                <a16:creationId xmlns:a16="http://schemas.microsoft.com/office/drawing/2014/main" id="{13F89BDD-525E-4520-9320-E0E16C6289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备注占位符 2">
            <a:extLst>
              <a:ext uri="{FF2B5EF4-FFF2-40B4-BE49-F238E27FC236}">
                <a16:creationId xmlns:a16="http://schemas.microsoft.com/office/drawing/2014/main" id="{97FDD5A5-063C-480C-B117-3418B280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1316" name="灯片编号占位符 3">
            <a:extLst>
              <a:ext uri="{FF2B5EF4-FFF2-40B4-BE49-F238E27FC236}">
                <a16:creationId xmlns:a16="http://schemas.microsoft.com/office/drawing/2014/main" id="{49EE9D38-50B5-4158-A117-3AA1AF38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BF46CC-F40D-4285-91E8-E9935D3BC395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4D7AECF4-AF28-4B5C-BF12-8470F0B7B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396208C6-6891-44EF-B7BB-E6A4F3B4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384CA0E5-179E-406B-AED5-1139A20DD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B61206-1140-45B2-B7C7-254030590A54}" type="slidenum">
              <a:rPr lang="zh-CN" altLang="en-US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5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638F2DA1-EE15-45F3-A1AD-947D7D64CC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备注占位符 2">
            <a:extLst>
              <a:ext uri="{FF2B5EF4-FFF2-40B4-BE49-F238E27FC236}">
                <a16:creationId xmlns:a16="http://schemas.microsoft.com/office/drawing/2014/main" id="{F52E408F-AD30-4454-8439-5F4AA15B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2340" name="灯片编号占位符 3">
            <a:extLst>
              <a:ext uri="{FF2B5EF4-FFF2-40B4-BE49-F238E27FC236}">
                <a16:creationId xmlns:a16="http://schemas.microsoft.com/office/drawing/2014/main" id="{B94045A4-8F97-42A2-AA27-327C6D26E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80B885-737E-4282-8A64-2195734AB0B6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638F2DA1-EE15-45F3-A1AD-947D7D64CC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备注占位符 2">
            <a:extLst>
              <a:ext uri="{FF2B5EF4-FFF2-40B4-BE49-F238E27FC236}">
                <a16:creationId xmlns:a16="http://schemas.microsoft.com/office/drawing/2014/main" id="{F52E408F-AD30-4454-8439-5F4AA15B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2340" name="灯片编号占位符 3">
            <a:extLst>
              <a:ext uri="{FF2B5EF4-FFF2-40B4-BE49-F238E27FC236}">
                <a16:creationId xmlns:a16="http://schemas.microsoft.com/office/drawing/2014/main" id="{B94045A4-8F97-42A2-AA27-327C6D26E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80B885-737E-4282-8A64-2195734AB0B6}" type="slidenum">
              <a:rPr lang="zh-CN" altLang="en-US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>
            <a:extLst>
              <a:ext uri="{FF2B5EF4-FFF2-40B4-BE49-F238E27FC236}">
                <a16:creationId xmlns:a16="http://schemas.microsoft.com/office/drawing/2014/main" id="{F3073416-0759-4566-BEFD-B41DD6C547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备注占位符 2">
            <a:extLst>
              <a:ext uri="{FF2B5EF4-FFF2-40B4-BE49-F238E27FC236}">
                <a16:creationId xmlns:a16="http://schemas.microsoft.com/office/drawing/2014/main" id="{ADAA762D-BF46-4924-816A-E8C37867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6436" name="灯片编号占位符 3">
            <a:extLst>
              <a:ext uri="{FF2B5EF4-FFF2-40B4-BE49-F238E27FC236}">
                <a16:creationId xmlns:a16="http://schemas.microsoft.com/office/drawing/2014/main" id="{BEEB3A8D-61D8-44B2-9444-BFE7F6F01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A83F6B-1956-42B4-9481-31825C4B114A}" type="slidenum">
              <a:rPr lang="zh-CN" altLang="en-US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13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>
            <a:extLst>
              <a:ext uri="{FF2B5EF4-FFF2-40B4-BE49-F238E27FC236}">
                <a16:creationId xmlns:a16="http://schemas.microsoft.com/office/drawing/2014/main" id="{ABE24C44-DA69-41E2-93CB-1FF7F22272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3" name="备注占位符 2">
            <a:extLst>
              <a:ext uri="{FF2B5EF4-FFF2-40B4-BE49-F238E27FC236}">
                <a16:creationId xmlns:a16="http://schemas.microsoft.com/office/drawing/2014/main" id="{CADEED42-DAEE-4EF6-ADF8-246716A4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3364" name="灯片编号占位符 3">
            <a:extLst>
              <a:ext uri="{FF2B5EF4-FFF2-40B4-BE49-F238E27FC236}">
                <a16:creationId xmlns:a16="http://schemas.microsoft.com/office/drawing/2014/main" id="{D47C465B-6DD4-4AB8-AAFD-465BCCF73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D247B3-BCB4-4FAB-A586-1C11182712D5}" type="slidenum">
              <a:rPr lang="zh-CN" altLang="en-US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>
            <a:extLst>
              <a:ext uri="{FF2B5EF4-FFF2-40B4-BE49-F238E27FC236}">
                <a16:creationId xmlns:a16="http://schemas.microsoft.com/office/drawing/2014/main" id="{1F75AD18-7510-40E4-A035-59397AD7193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7106726-36F7-4A5C-A109-B9A5B23AE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80792E30-C653-41A5-A93B-986A02865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MySQL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r>
              <a:rPr lang="en-US" altLang="zh-CN" dirty="0"/>
              <a:t>-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848585-1DA1-41AC-BD51-861BCE02E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" y="13221"/>
            <a:ext cx="345598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9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A2CC98B-E135-4491-A7E4-8F7D95E0BD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aseline="0">
                <a:solidFill>
                  <a:srgbClr val="1369B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4701A6-649E-4680-9162-2C2AF126A9D1}"/>
              </a:ext>
            </a:extLst>
          </p:cNvPr>
          <p:cNvSpPr/>
          <p:nvPr userDrawn="1"/>
        </p:nvSpPr>
        <p:spPr>
          <a:xfrm>
            <a:off x="0" y="6581775"/>
            <a:ext cx="550398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8A2ACC-6414-48A3-AA41-FBD07E8468D4}"/>
              </a:ext>
            </a:extLst>
          </p:cNvPr>
          <p:cNvSpPr txBox="1"/>
          <p:nvPr userDrawn="1"/>
        </p:nvSpPr>
        <p:spPr>
          <a:xfrm>
            <a:off x="8253047" y="345557"/>
            <a:ext cx="5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A3DA38-CE4D-4796-9B5C-A14BA6EC0BBE}" type="slidenum">
              <a:rPr lang="zh-CN" altLang="en-US" sz="2000" b="1" i="1" smtClean="0">
                <a:solidFill>
                  <a:srgbClr val="0070C0"/>
                </a:solidFill>
                <a:latin typeface="Arial" panose="020B0604020202020204" pitchFamily="34" charset="0"/>
                <a:ea typeface="华文彩云" panose="02010800040101010101" pitchFamily="2" charset="-122"/>
                <a:cs typeface="Arial" panose="020B0604020202020204" pitchFamily="34" charset="0"/>
              </a:rPr>
              <a:t>‹#›</a:t>
            </a:fld>
            <a:endParaRPr lang="zh-CN" altLang="en-US" sz="2000" b="1" i="1" dirty="0">
              <a:solidFill>
                <a:srgbClr val="0070C0"/>
              </a:solidFill>
              <a:latin typeface="Arial" panose="020B0604020202020204" pitchFamily="34" charset="0"/>
              <a:ea typeface="华文彩云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8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7739E90-B0C9-45F4-9F52-33A45C9FDF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312D4C-3923-444E-8A67-96C637AC009E}"/>
              </a:ext>
            </a:extLst>
          </p:cNvPr>
          <p:cNvSpPr/>
          <p:nvPr userDrawn="1"/>
        </p:nvSpPr>
        <p:spPr>
          <a:xfrm>
            <a:off x="0" y="6581775"/>
            <a:ext cx="550398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54E97A-EB43-4A90-AFA2-35863F21EA6F}"/>
              </a:ext>
            </a:extLst>
          </p:cNvPr>
          <p:cNvSpPr txBox="1"/>
          <p:nvPr userDrawn="1"/>
        </p:nvSpPr>
        <p:spPr>
          <a:xfrm>
            <a:off x="8253047" y="345557"/>
            <a:ext cx="5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A3DA38-CE4D-4796-9B5C-A14BA6EC0BBE}" type="slidenum">
              <a:rPr lang="zh-CN" altLang="en-US" sz="2000" b="1" i="1" smtClean="0">
                <a:solidFill>
                  <a:srgbClr val="0070C0"/>
                </a:solidFill>
                <a:latin typeface="Arial" panose="020B0604020202020204" pitchFamily="34" charset="0"/>
                <a:ea typeface="华文彩云" panose="02010800040101010101" pitchFamily="2" charset="-122"/>
                <a:cs typeface="Arial" panose="020B0604020202020204" pitchFamily="34" charset="0"/>
              </a:rPr>
              <a:t>‹#›</a:t>
            </a:fld>
            <a:endParaRPr lang="zh-CN" altLang="en-US" sz="2000" b="1" i="1" dirty="0">
              <a:solidFill>
                <a:srgbClr val="0070C0"/>
              </a:solidFill>
              <a:latin typeface="Arial" panose="020B0604020202020204" pitchFamily="34" charset="0"/>
              <a:ea typeface="华文彩云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9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6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583363"/>
            <a:ext cx="611505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sp>
        <p:nvSpPr>
          <p:cNvPr id="4" name="矩形 3"/>
          <p:cNvSpPr/>
          <p:nvPr userDrawn="1"/>
        </p:nvSpPr>
        <p:spPr>
          <a:xfrm>
            <a:off x="6210300" y="66675"/>
            <a:ext cx="2933700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49" y="183121"/>
            <a:ext cx="6048375" cy="776289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C07F2-CE24-438A-BF2E-F9F2934BE008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34350" y="360363"/>
            <a:ext cx="495300" cy="506412"/>
          </a:xfrm>
        </p:spPr>
        <p:txBody>
          <a:bodyPr/>
          <a:lstStyle>
            <a:lvl1pPr>
              <a:defRPr sz="1800" b="1" i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440EB464-772C-4BB4-970B-84FDBD7B4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933575" y="6583363"/>
            <a:ext cx="7200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1400" b="1" dirty="0"/>
              <a:t>Shanghai University of International Business and Economics</a:t>
            </a:r>
            <a:endParaRPr lang="zh-CN" altLang="en-US" sz="1400" b="1" dirty="0"/>
          </a:p>
        </p:txBody>
      </p:sp>
      <p:grpSp>
        <p:nvGrpSpPr>
          <p:cNvPr id="4" name="组合 9"/>
          <p:cNvGrpSpPr>
            <a:grpSpLocks/>
          </p:cNvGrpSpPr>
          <p:nvPr userDrawn="1"/>
        </p:nvGrpSpPr>
        <p:grpSpPr bwMode="auto">
          <a:xfrm>
            <a:off x="0" y="0"/>
            <a:ext cx="5981700" cy="638175"/>
            <a:chOff x="0" y="9525"/>
            <a:chExt cx="6902571" cy="736600"/>
          </a:xfrm>
        </p:grpSpPr>
        <p:pic>
          <p:nvPicPr>
            <p:cNvPr id="5" name="图片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3455987" cy="736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 userDrawn="1"/>
          </p:nvSpPr>
          <p:spPr>
            <a:xfrm>
              <a:off x="3445790" y="9525"/>
              <a:ext cx="3456781" cy="736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21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4390B534-7DEE-4BCD-A771-103C9A250F45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b="0" dirty="0"/>
              <a:t>数据库基础与应用</a:t>
            </a:r>
          </a:p>
        </p:txBody>
      </p:sp>
      <p:sp>
        <p:nvSpPr>
          <p:cNvPr id="4099" name="文本占位符 3">
            <a:extLst>
              <a:ext uri="{FF2B5EF4-FFF2-40B4-BE49-F238E27FC236}">
                <a16:creationId xmlns:a16="http://schemas.microsoft.com/office/drawing/2014/main" id="{95FAAE61-4E5A-473D-942B-1F10E54BDA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480050"/>
            <a:ext cx="2714625" cy="86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数据表数据的添加</a:t>
            </a:r>
            <a:endParaRPr lang="en-US" altLang="zh-CN" dirty="0"/>
          </a:p>
          <a:p>
            <a:r>
              <a:rPr lang="zh-CN" altLang="en-US" dirty="0"/>
              <a:t>数据表数据的修改</a:t>
            </a:r>
            <a:endParaRPr lang="en-US" altLang="zh-CN" dirty="0"/>
          </a:p>
          <a:p>
            <a:r>
              <a:rPr lang="zh-CN" altLang="en-US" dirty="0"/>
              <a:t>数据表数据的删除</a:t>
            </a:r>
            <a:endParaRPr lang="en-US" altLang="zh-C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983D2A9-E8B7-4926-A03A-60D2A38D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b="0" dirty="0"/>
              <a:t>第</a:t>
            </a:r>
            <a:r>
              <a:rPr lang="en-US" altLang="zh-CN" b="0" dirty="0"/>
              <a:t>4</a:t>
            </a:r>
            <a:r>
              <a:rPr lang="zh-CN" altLang="en-US" b="0" dirty="0"/>
              <a:t>讲 数据的操作</a:t>
            </a:r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89702039-1FB3-49C8-9B50-7FF4ECF28EC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9E4808-B844-4D64-9D48-DDF4E99C7BE9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00CDDA-3DD0-46C7-8CCD-B210F51E4F74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84BAB7-628D-496E-9F5B-5234E32EAA2B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9FF13C-95B3-4EA4-A65B-D11A80400F59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为部分字段添加数据</a:t>
            </a:r>
          </a:p>
        </p:txBody>
      </p:sp>
      <p:sp>
        <p:nvSpPr>
          <p:cNvPr id="66569" name="矩形 5">
            <a:extLst>
              <a:ext uri="{FF2B5EF4-FFF2-40B4-BE49-F238E27FC236}">
                <a16:creationId xmlns:a16="http://schemas.microsoft.com/office/drawing/2014/main" id="{A3994A12-CE5E-4C7D-A4F4-CAC7AD83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2705662"/>
            <a:ext cx="715506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方法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： 使用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insert into… values 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语句</a:t>
            </a:r>
            <a:endParaRPr lang="en-US" altLang="zh-CN" sz="1400" b="1" u="sng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方法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： 使用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insert into… set 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语句</a:t>
            </a:r>
            <a:endParaRPr lang="en-US" altLang="zh-CN" sz="1400" b="1" u="sng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BDF2A56-11CC-4612-96F0-0AA180D5A410}"/>
              </a:ext>
            </a:extLst>
          </p:cNvPr>
          <p:cNvSpPr txBox="1"/>
          <p:nvPr/>
        </p:nvSpPr>
        <p:spPr>
          <a:xfrm>
            <a:off x="411493" y="18904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数据表中部分字段添加数据。</a:t>
            </a:r>
          </a:p>
        </p:txBody>
      </p:sp>
      <p:grpSp>
        <p:nvGrpSpPr>
          <p:cNvPr id="18" name="组合 10">
            <a:extLst>
              <a:ext uri="{FF2B5EF4-FFF2-40B4-BE49-F238E27FC236}">
                <a16:creationId xmlns:a16="http://schemas.microsoft.com/office/drawing/2014/main" id="{1D11C085-68A2-459D-BA29-33D59DCAA043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854104"/>
            <a:ext cx="655638" cy="657225"/>
            <a:chOff x="765530" y="3286093"/>
            <a:chExt cx="656530" cy="657462"/>
          </a:xfrm>
        </p:grpSpPr>
        <p:sp>
          <p:nvSpPr>
            <p:cNvPr id="19" name="等腰三角形 11">
              <a:extLst>
                <a:ext uri="{FF2B5EF4-FFF2-40B4-BE49-F238E27FC236}">
                  <a16:creationId xmlns:a16="http://schemas.microsoft.com/office/drawing/2014/main" id="{C26C63F2-2C71-4616-A2C1-AD362E0448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" name="等腰三角形 12">
              <a:extLst>
                <a:ext uri="{FF2B5EF4-FFF2-40B4-BE49-F238E27FC236}">
                  <a16:creationId xmlns:a16="http://schemas.microsoft.com/office/drawing/2014/main" id="{AB7BAA0A-87C6-47B5-98FD-EEDF320223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83" y="3721424"/>
            <a:ext cx="2635944" cy="196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89702039-1FB3-49C8-9B50-7FF4ECF28EC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9E4808-B844-4D64-9D48-DDF4E99C7BE9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00CDDA-3DD0-46C7-8CCD-B210F51E4F74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84BAB7-628D-496E-9F5B-5234E32EAA2B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9FF13C-95B3-4EA4-A65B-D11A80400F59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为部分字段添加数据</a:t>
            </a:r>
          </a:p>
        </p:txBody>
      </p:sp>
      <p:sp>
        <p:nvSpPr>
          <p:cNvPr id="66569" name="矩形 5">
            <a:extLst>
              <a:ext uri="{FF2B5EF4-FFF2-40B4-BE49-F238E27FC236}">
                <a16:creationId xmlns:a16="http://schemas.microsoft.com/office/drawing/2014/main" id="{A3994A12-CE5E-4C7D-A4F4-CAC7AD83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2705662"/>
            <a:ext cx="71550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方法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：</a:t>
            </a:r>
            <a:endParaRPr lang="en-US" altLang="zh-CN" sz="1400" b="1" u="sng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>
                <a:latin typeface="Courier New" panose="02070309020205020404" pitchFamily="49" charset="0"/>
              </a:rPr>
              <a:t>goods (id, name)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r>
              <a:rPr lang="en-US" altLang="zh-CN" sz="1400" dirty="0">
                <a:latin typeface="Courier New" panose="02070309020205020404" pitchFamily="49" charset="0"/>
              </a:rPr>
              <a:t> (5, 'Printer');</a:t>
            </a:r>
          </a:p>
          <a:p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方法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：</a:t>
            </a:r>
            <a:endParaRPr lang="en-US" altLang="zh-CN" sz="1400" b="1" u="sng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>
                <a:latin typeface="Courier New" panose="02070309020205020404" pitchFamily="49" charset="0"/>
              </a:rPr>
              <a:t>goods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sz="1400" dirty="0">
                <a:latin typeface="Courier New" panose="02070309020205020404" pitchFamily="49" charset="0"/>
              </a:rPr>
              <a:t> id = 6, name = 'Router';</a:t>
            </a:r>
          </a:p>
          <a:p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goods;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8BDF2A56-11CC-4612-96F0-0AA180D5A410}"/>
              </a:ext>
            </a:extLst>
          </p:cNvPr>
          <p:cNvSpPr txBox="1"/>
          <p:nvPr/>
        </p:nvSpPr>
        <p:spPr>
          <a:xfrm>
            <a:off x="411493" y="18904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数据表中部分字段添加数据。</a:t>
            </a:r>
          </a:p>
        </p:txBody>
      </p:sp>
      <p:grpSp>
        <p:nvGrpSpPr>
          <p:cNvPr id="18" name="组合 10">
            <a:extLst>
              <a:ext uri="{FF2B5EF4-FFF2-40B4-BE49-F238E27FC236}">
                <a16:creationId xmlns:a16="http://schemas.microsoft.com/office/drawing/2014/main" id="{1D11C085-68A2-459D-BA29-33D59DCAA043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854104"/>
            <a:ext cx="655638" cy="657225"/>
            <a:chOff x="765530" y="3286093"/>
            <a:chExt cx="656530" cy="657462"/>
          </a:xfrm>
        </p:grpSpPr>
        <p:sp>
          <p:nvSpPr>
            <p:cNvPr id="19" name="等腰三角形 11">
              <a:extLst>
                <a:ext uri="{FF2B5EF4-FFF2-40B4-BE49-F238E27FC236}">
                  <a16:creationId xmlns:a16="http://schemas.microsoft.com/office/drawing/2014/main" id="{C26C63F2-2C71-4616-A2C1-AD362E0448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" name="等腰三角形 12">
              <a:extLst>
                <a:ext uri="{FF2B5EF4-FFF2-40B4-BE49-F238E27FC236}">
                  <a16:creationId xmlns:a16="http://schemas.microsoft.com/office/drawing/2014/main" id="{AB7BAA0A-87C6-47B5-98FD-EEDF320223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4314092"/>
            <a:ext cx="22542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9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组合 17">
            <a:extLst>
              <a:ext uri="{FF2B5EF4-FFF2-40B4-BE49-F238E27FC236}">
                <a16:creationId xmlns:a16="http://schemas.microsoft.com/office/drawing/2014/main" id="{127A9436-67C6-4132-B15C-9A36E03C9EE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0666" name="组合 18">
              <a:extLst>
                <a:ext uri="{FF2B5EF4-FFF2-40B4-BE49-F238E27FC236}">
                  <a16:creationId xmlns:a16="http://schemas.microsoft.com/office/drawing/2014/main" id="{691002C3-E3A2-4F8A-AFC9-F0E329FB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9ABFB34-3DE7-4B98-93B4-6723B1C18558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334CA74-1D0A-4567-BFCB-69C03B7747DF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CDB0DB0F-F0EF-437A-8022-0F445B4AAF07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AABD976-90DB-493C-A1BC-2BF4572536AE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BC64BF3-E5B8-45D9-9BA6-435759EF9C3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659" name="标题 1">
            <a:extLst>
              <a:ext uri="{FF2B5EF4-FFF2-40B4-BE49-F238E27FC236}">
                <a16:creationId xmlns:a16="http://schemas.microsoft.com/office/drawing/2014/main" id="{406FF353-77E5-49D8-87D6-6762B1B586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82460D-41D6-4130-A5BF-E4466F39F4A2}"/>
              </a:ext>
            </a:extLst>
          </p:cNvPr>
          <p:cNvGrpSpPr>
            <a:grpSpLocks/>
          </p:cNvGrpSpPr>
          <p:nvPr/>
        </p:nvGrpSpPr>
        <p:grpSpPr bwMode="auto">
          <a:xfrm>
            <a:off x="1186033" y="2519364"/>
            <a:ext cx="7070725" cy="1283018"/>
            <a:chOff x="1393050" y="2329915"/>
            <a:chExt cx="7070466" cy="1282218"/>
          </a:xfrm>
        </p:grpSpPr>
        <p:sp>
          <p:nvSpPr>
            <p:cNvPr id="70662" name="矩形 10">
              <a:extLst>
                <a:ext uri="{FF2B5EF4-FFF2-40B4-BE49-F238E27FC236}">
                  <a16:creationId xmlns:a16="http://schemas.microsoft.com/office/drawing/2014/main" id="{A83161EE-553B-4854-9E96-64A2E2B3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050" y="3089239"/>
              <a:ext cx="6946645" cy="522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INSERT INTO </a:t>
              </a:r>
              <a:r>
                <a:rPr lang="en-US" altLang="zh-CN" sz="1400" dirty="0">
                  <a:latin typeface="Courier New" panose="02070309020205020404" pitchFamily="49" charset="0"/>
                </a:rPr>
                <a:t>goods(</a:t>
              </a:r>
              <a:r>
                <a:rPr lang="en-US" altLang="zh-CN" sz="1400" dirty="0" err="1">
                  <a:latin typeface="Courier New" panose="02070309020205020404" pitchFamily="49" charset="0"/>
                </a:rPr>
                <a:t>id,price</a:t>
              </a:r>
              <a:r>
                <a:rPr lang="en-US" altLang="zh-CN" sz="1400" dirty="0">
                  <a:latin typeface="Courier New" panose="02070309020205020404" pitchFamily="49" charset="0"/>
                </a:rPr>
                <a:t>) 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VALUES</a:t>
              </a:r>
              <a:r>
                <a:rPr lang="en-US" altLang="zh-CN" sz="1400" dirty="0">
                  <a:latin typeface="Courier New" panose="02070309020205020404" pitchFamily="49" charset="0"/>
                </a:rPr>
                <a:t>(7, 9998);</a:t>
              </a:r>
              <a:endParaRPr lang="zh-CN" altLang="zh-CN" sz="1400" dirty="0">
                <a:latin typeface="Courier New" panose="02070309020205020404" pitchFamily="49" charset="0"/>
              </a:endParaRPr>
            </a:p>
            <a:p>
              <a:r>
                <a:rPr lang="en-US" altLang="zh-CN" sz="1400" dirty="0">
                  <a:latin typeface="Courier New" panose="02070309020205020404" pitchFamily="49" charset="0"/>
                </a:rPr>
                <a:t>ERROR 1364 (HY000): Field 'name' doesn't have a default value</a:t>
              </a:r>
              <a:endParaRPr lang="zh-CN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704133-AF6F-40D7-B06A-FEE2A4B6FC79}"/>
                </a:ext>
              </a:extLst>
            </p:cNvPr>
            <p:cNvSpPr/>
            <p:nvPr/>
          </p:nvSpPr>
          <p:spPr>
            <a:xfrm>
              <a:off x="1440673" y="2329915"/>
              <a:ext cx="7022843" cy="456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出现错误？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73DAA0D-40B7-4BD6-A60D-1F78FBF4937C}"/>
              </a:ext>
            </a:extLst>
          </p:cNvPr>
          <p:cNvSpPr/>
          <p:nvPr/>
        </p:nvSpPr>
        <p:spPr>
          <a:xfrm>
            <a:off x="678760" y="4321088"/>
            <a:ext cx="800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出现错误是因为在创建数据表时，</a:t>
            </a:r>
            <a:r>
              <a:rPr lang="en-US" altLang="zh-CN" b="1" dirty="0">
                <a:solidFill>
                  <a:srgbClr val="0070C0"/>
                </a:solidFill>
              </a:rPr>
              <a:t>name</a:t>
            </a:r>
            <a:r>
              <a:rPr lang="zh-CN" altLang="en-US" b="1" dirty="0">
                <a:solidFill>
                  <a:srgbClr val="0070C0"/>
                </a:solidFill>
              </a:rPr>
              <a:t>字段没有指定默认值</a:t>
            </a:r>
            <a:r>
              <a:rPr lang="zh-CN" altLang="en-US" dirty="0"/>
              <a:t>，但又</a:t>
            </a:r>
            <a:r>
              <a:rPr lang="zh-CN" altLang="en-US" b="1" dirty="0">
                <a:solidFill>
                  <a:srgbClr val="0070C0"/>
                </a:solidFill>
              </a:rPr>
              <a:t>添加了非</a:t>
            </a:r>
            <a:r>
              <a:rPr lang="en-US" altLang="zh-CN" b="1" dirty="0">
                <a:solidFill>
                  <a:srgbClr val="0070C0"/>
                </a:solidFill>
              </a:rPr>
              <a:t>NULL</a:t>
            </a:r>
            <a:r>
              <a:rPr lang="zh-CN" altLang="en-US" b="1" dirty="0">
                <a:solidFill>
                  <a:srgbClr val="0070C0"/>
                </a:solidFill>
              </a:rPr>
              <a:t>约束</a:t>
            </a:r>
            <a:r>
              <a:rPr lang="zh-CN" altLang="en-US" dirty="0"/>
              <a:t>，所以在添加数据时</a:t>
            </a:r>
            <a:r>
              <a:rPr lang="en-US" altLang="zh-CN" b="1" dirty="0">
                <a:solidFill>
                  <a:srgbClr val="0070C0"/>
                </a:solidFill>
              </a:rPr>
              <a:t>name</a:t>
            </a:r>
            <a:r>
              <a:rPr lang="zh-CN" altLang="en-US" b="1" dirty="0">
                <a:solidFill>
                  <a:srgbClr val="0070C0"/>
                </a:solidFill>
              </a:rPr>
              <a:t>字段值不能缺省</a:t>
            </a:r>
            <a:r>
              <a:rPr lang="zh-CN" altLang="en-US" dirty="0"/>
              <a:t>。</a:t>
            </a:r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0D7D3413-2B3E-410C-91CA-9A6672A220FE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19880"/>
            <a:ext cx="655638" cy="657225"/>
            <a:chOff x="765530" y="3286093"/>
            <a:chExt cx="656530" cy="657462"/>
          </a:xfrm>
        </p:grpSpPr>
        <p:sp>
          <p:nvSpPr>
            <p:cNvPr id="18" name="等腰三角形 11">
              <a:extLst>
                <a:ext uri="{FF2B5EF4-FFF2-40B4-BE49-F238E27FC236}">
                  <a16:creationId xmlns:a16="http://schemas.microsoft.com/office/drawing/2014/main" id="{50552AD3-5E28-44F6-A9A3-A89E92B92B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9" name="等腰三角形 12">
              <a:extLst>
                <a:ext uri="{FF2B5EF4-FFF2-40B4-BE49-F238E27FC236}">
                  <a16:creationId xmlns:a16="http://schemas.microsoft.com/office/drawing/2014/main" id="{B68479ED-012A-4BD0-A2C2-91598B4385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2" name="矩形 4">
            <a:extLst>
              <a:ext uri="{FF2B5EF4-FFF2-40B4-BE49-F238E27FC236}">
                <a16:creationId xmlns:a16="http://schemas.microsoft.com/office/drawing/2014/main" id="{032D7213-0405-4798-813E-A5D57489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72" y="5138808"/>
            <a:ext cx="711396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 TABLE </a:t>
            </a:r>
            <a:r>
              <a:rPr lang="en-US" altLang="zh-CN" sz="1400" dirty="0">
                <a:latin typeface="Courier New" panose="02070309020205020404" pitchFamily="49" charset="0"/>
              </a:rPr>
              <a:t>goods(</a:t>
            </a:r>
          </a:p>
          <a:p>
            <a:r>
              <a:rPr lang="en-US" altLang="zh-CN" sz="1400" dirty="0">
                <a:latin typeface="Courier New" panose="02070309020205020404" pitchFamily="49" charset="0"/>
              </a:rPr>
              <a:t>                   id INT PRIMARY KEY,</a:t>
            </a:r>
          </a:p>
          <a:p>
            <a:r>
              <a:rPr lang="en-US" altLang="zh-CN" sz="1400" dirty="0">
                <a:latin typeface="Courier New" panose="02070309020205020404" pitchFamily="49" charset="0"/>
              </a:rPr>
              <a:t>                   name VARCHAR(32) </a:t>
            </a:r>
            <a:r>
              <a:rPr lang="en-US" altLang="zh-CN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NOT NULL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400" dirty="0">
                <a:latin typeface="Courier New" panose="02070309020205020404" pitchFamily="49" charset="0"/>
              </a:rPr>
              <a:t>                   price INT</a:t>
            </a:r>
          </a:p>
          <a:p>
            <a:r>
              <a:rPr lang="en-US" altLang="zh-CN" sz="1400" dirty="0">
                <a:latin typeface="Courier New" panose="02070309020205020404" pitchFamily="49" charset="0"/>
              </a:rPr>
              <a:t>  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9304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DA380E58-0209-40C8-835C-985B43F664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F3C422-A065-4F81-ADA1-01802550C50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F291847-8D91-4FA3-BE39-F029BECCFC9D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2B13A-C0AC-425F-B98C-2186D0CFE67A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D60709-126C-4D15-A42D-AF4EC429788A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添加多行数据</a:t>
            </a:r>
            <a:endParaRPr lang="zh-CN" altLang="en-US" dirty="0"/>
          </a:p>
        </p:txBody>
      </p:sp>
      <p:sp>
        <p:nvSpPr>
          <p:cNvPr id="11" name="圆角矩形 2">
            <a:extLst>
              <a:ext uri="{FF2B5EF4-FFF2-40B4-BE49-F238E27FC236}">
                <a16:creationId xmlns:a16="http://schemas.microsoft.com/office/drawing/2014/main" id="{41104EA5-3663-4E8F-826B-70029DD1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94" y="2161540"/>
            <a:ext cx="6450012" cy="18218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737B8F15-680B-4470-B42D-DE20D57F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24" y="2282825"/>
            <a:ext cx="6450012" cy="170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INSERT INTO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  <a:r>
              <a:rPr lang="en-US" altLang="zh-CN" dirty="0">
                <a:latin typeface="+mn-lt"/>
                <a:cs typeface="Times New Roman" pitchFamily="18" charset="0"/>
              </a:rPr>
              <a:t>[(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，字段名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  <a:r>
              <a:rPr lang="en-US" altLang="zh-CN" dirty="0">
                <a:latin typeface="+mn-lt"/>
                <a:cs typeface="Times New Roman" pitchFamily="18" charset="0"/>
              </a:rPr>
              <a:t>……) ]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VALUES</a:t>
            </a:r>
            <a:r>
              <a:rPr lang="en-US" altLang="zh-CN" dirty="0">
                <a:latin typeface="+mn-lt"/>
                <a:cs typeface="Times New Roman" pitchFamily="18" charset="0"/>
              </a:rPr>
              <a:t>(</a:t>
            </a:r>
            <a:r>
              <a:rPr lang="zh-CN" altLang="en-US" dirty="0"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，值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  <a:r>
              <a:rPr lang="en-US" altLang="zh-CN" dirty="0">
                <a:latin typeface="+mn-lt"/>
                <a:cs typeface="Times New Roman" pitchFamily="18" charset="0"/>
              </a:rPr>
              <a:t>……)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  <a:r>
              <a:rPr lang="en-US" altLang="zh-CN" dirty="0">
                <a:latin typeface="+mn-lt"/>
                <a:cs typeface="Times New Roman" pitchFamily="18" charset="0"/>
              </a:rPr>
              <a:t>(</a:t>
            </a:r>
            <a:r>
              <a:rPr lang="zh-CN" altLang="en-US" dirty="0"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，值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  <a:r>
              <a:rPr lang="en-US" altLang="zh-CN" dirty="0">
                <a:latin typeface="+mn-lt"/>
                <a:cs typeface="Times New Roman" pitchFamily="18" charset="0"/>
              </a:rPr>
              <a:t>……)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     </a:t>
            </a:r>
            <a:r>
              <a:rPr lang="en-US" altLang="zh-CN" dirty="0">
                <a:latin typeface="+mn-lt"/>
                <a:cs typeface="Times New Roman" pitchFamily="18" charset="0"/>
              </a:rPr>
              <a:t>… …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     (</a:t>
            </a:r>
            <a:r>
              <a:rPr lang="zh-CN" altLang="en-US" dirty="0"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，值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  <a:r>
              <a:rPr lang="en-US" altLang="zh-CN" dirty="0">
                <a:latin typeface="+mn-lt"/>
                <a:cs typeface="Times New Roman" pitchFamily="18" charset="0"/>
              </a:rPr>
              <a:t>……);</a:t>
            </a:r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1A6A16FB-D438-4869-87A9-D172B629B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958" y="4255770"/>
            <a:ext cx="6973887" cy="55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语句同时添加多条记录的功能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0533FBD5-6775-4FAA-B2C6-6F707617AF29}"/>
              </a:ext>
            </a:extLst>
          </p:cNvPr>
          <p:cNvSpPr txBox="1"/>
          <p:nvPr/>
        </p:nvSpPr>
        <p:spPr>
          <a:xfrm>
            <a:off x="427038" y="50908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数据表添加多条记录。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95" y="4005011"/>
            <a:ext cx="22415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B07B9F9F-27C9-45C6-84F5-1F504D1639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8741A04-C3E4-4EC3-B1FA-D84AFBA3C10A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9634BCA-459F-48DD-B156-93212996D58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D7B865-C945-4453-A676-FB1724BAA6A2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53B2428-8BD4-4A27-B602-26D249C95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247" y="2841152"/>
            <a:ext cx="62626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"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 INTO </a:t>
            </a:r>
            <a:r>
              <a:rPr lang="en-US" altLang="zh-CN" sz="1400" dirty="0">
                <a:latin typeface="Courier New" panose="02070309020205020404" pitchFamily="49" charset="0"/>
              </a:rPr>
              <a:t>goods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endParaRPr lang="zh-CN" altLang="zh-CN" sz="1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</a:rPr>
              <a:t>(7, 'server', 9998),</a:t>
            </a:r>
            <a:endParaRPr lang="zh-CN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</a:rPr>
              <a:t>(8, 'computer', 5998);</a:t>
            </a:r>
            <a:endParaRPr lang="zh-CN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或</a:t>
            </a:r>
            <a:endParaRPr lang="en-US" altLang="zh-CN" sz="1400" b="1" u="sng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>
                <a:latin typeface="Courier New" panose="02070309020205020404" pitchFamily="49" charset="0"/>
              </a:rPr>
              <a:t>goods (</a:t>
            </a:r>
            <a:r>
              <a:rPr lang="en-US" altLang="zh-CN" sz="1400" dirty="0" err="1">
                <a:latin typeface="Courier New" panose="02070309020205020404" pitchFamily="49" charset="0"/>
              </a:rPr>
              <a:t>id,name</a:t>
            </a:r>
            <a:r>
              <a:rPr lang="en-US" altLang="zh-CN" sz="1400" dirty="0">
                <a:latin typeface="Courier New" panose="02070309020205020404" pitchFamily="49" charset="0"/>
              </a:rPr>
              <a:t>)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</a:p>
          <a:p>
            <a:r>
              <a:rPr lang="en-US" altLang="zh-CN" sz="1400" dirty="0">
                <a:latin typeface="Courier New" panose="02070309020205020404" pitchFamily="49" charset="0"/>
              </a:rPr>
              <a:t> (9, 'router'), (10, 'Mobile phone');</a:t>
            </a:r>
          </a:p>
          <a:p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goods;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12B9C6-0C3B-484E-9167-FA55D8FF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62" y="4992688"/>
            <a:ext cx="729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 u="sng" dirty="0">
                <a:solidFill>
                  <a:srgbClr val="0D74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在多数据插入时，若一条数据插入失败，则整个插入语句都会失败。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B34F7465-1D8C-43F2-89A8-9B926F2A7EFB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添加多行数据</a:t>
            </a:r>
            <a:endParaRPr lang="zh-CN" altLang="en-US"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0533FBD5-6775-4FAA-B2C6-6F707617AF29}"/>
              </a:ext>
            </a:extLst>
          </p:cNvPr>
          <p:cNvSpPr txBox="1"/>
          <p:nvPr/>
        </p:nvSpPr>
        <p:spPr>
          <a:xfrm>
            <a:off x="411493" y="18904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数据表添加多条记录。</a:t>
            </a: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763FA848-A598-4FD6-A187-DE8B9C65ED6B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19880"/>
            <a:ext cx="655638" cy="657225"/>
            <a:chOff x="765530" y="3286093"/>
            <a:chExt cx="656530" cy="657462"/>
          </a:xfrm>
        </p:grpSpPr>
        <p:sp>
          <p:nvSpPr>
            <p:cNvPr id="16" name="等腰三角形 11">
              <a:extLst>
                <a:ext uri="{FF2B5EF4-FFF2-40B4-BE49-F238E27FC236}">
                  <a16:creationId xmlns:a16="http://schemas.microsoft.com/office/drawing/2014/main" id="{DD4FB274-28B2-4017-B7EB-0C51C8D0F3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0FFC283F-9425-4F53-BEC3-945274414F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42" y="2290541"/>
            <a:ext cx="22415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2E99E-6909-4FA9-B477-FAE0C523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BA13B1-0133-46D0-8CA2-09B137B08D50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7C3938-2E2C-40FD-8439-D3FB0484FB9E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4E87DF35-58DF-472A-8170-62DB8DA47279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DA133786-4022-49CD-BAF9-85114A516BD7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Workbench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ECA013-201E-4DFD-BBC2-1DA786C47367}"/>
              </a:ext>
            </a:extLst>
          </p:cNvPr>
          <p:cNvSpPr/>
          <p:nvPr/>
        </p:nvSpPr>
        <p:spPr>
          <a:xfrm>
            <a:off x="558799" y="2006279"/>
            <a:ext cx="82616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0070C0"/>
                </a:solidFill>
                <a:latin typeface="+mn-lt"/>
              </a:rPr>
              <a:t>用</a:t>
            </a:r>
            <a:r>
              <a:rPr lang="en-US" altLang="zh-CN" b="1" u="sng" dirty="0">
                <a:solidFill>
                  <a:srgbClr val="0070C0"/>
                </a:solidFill>
                <a:latin typeface="+mn-lt"/>
              </a:rPr>
              <a:t>Workbench</a:t>
            </a:r>
            <a:r>
              <a:rPr lang="zh-CN" altLang="en-US" b="1" u="sng" dirty="0">
                <a:solidFill>
                  <a:srgbClr val="0070C0"/>
                </a:solidFill>
                <a:latin typeface="+mn-lt"/>
              </a:rPr>
              <a:t>添加数据</a:t>
            </a:r>
            <a:endParaRPr lang="en-US" altLang="zh-CN" b="1" u="sng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点击数据表右侧的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Select</a:t>
            </a:r>
            <a:r>
              <a:rPr lang="zh-CN" altLang="en-US" dirty="0">
                <a:latin typeface="+mn-lt"/>
                <a:cs typeface="Times New Roman" pitchFamily="18" charset="0"/>
              </a:rPr>
              <a:t>按钮，</a:t>
            </a:r>
            <a:r>
              <a:rPr lang="en-US" altLang="zh-CN" dirty="0">
                <a:latin typeface="+mn-lt"/>
                <a:cs typeface="Times New Roman" pitchFamily="18" charset="0"/>
              </a:rPr>
              <a:t>Workbench</a:t>
            </a:r>
            <a:r>
              <a:rPr lang="zh-CN" altLang="en-US" dirty="0">
                <a:latin typeface="+mn-lt"/>
                <a:cs typeface="Times New Roman" pitchFamily="18" charset="0"/>
              </a:rPr>
              <a:t>会打开该数据表的数据输入窗口。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在窗口中可以添加数据。最后点击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Apply</a:t>
            </a:r>
            <a:r>
              <a:rPr lang="zh-CN" altLang="en-US" dirty="0">
                <a:latin typeface="+mn-lt"/>
                <a:cs typeface="Times New Roman" pitchFamily="18" charset="0"/>
              </a:rPr>
              <a:t>按钮。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F4EB22F-55E5-4497-A3A4-CCF402500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35" y="3538804"/>
            <a:ext cx="3324377" cy="261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C441F6F4-2A4E-49B3-A954-6084CC4A3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77" y="4485041"/>
            <a:ext cx="6439423" cy="225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3BF8C44-3103-4886-A579-8D33ACA0EDC0}"/>
              </a:ext>
            </a:extLst>
          </p:cNvPr>
          <p:cNvSpPr/>
          <p:nvPr/>
        </p:nvSpPr>
        <p:spPr>
          <a:xfrm>
            <a:off x="2829708" y="4243459"/>
            <a:ext cx="247649" cy="2415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0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54546"/>
            <a:ext cx="5014820" cy="7762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371474" y="2221874"/>
            <a:ext cx="8413799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将</a:t>
            </a:r>
            <a:r>
              <a:rPr lang="en-US" altLang="zh-CN" dirty="0" err="1">
                <a:latin typeface="+mn-lt"/>
                <a:ea typeface="+mn-ea"/>
              </a:rPr>
              <a:t>Purchase.sql</a:t>
            </a:r>
            <a:r>
              <a:rPr lang="zh-CN" altLang="en-US" dirty="0">
                <a:latin typeface="+mn-lt"/>
                <a:ea typeface="+mn-ea"/>
              </a:rPr>
              <a:t>文件导入到</a:t>
            </a:r>
            <a:r>
              <a:rPr lang="en-US" altLang="zh-CN" dirty="0">
                <a:latin typeface="+mn-lt"/>
                <a:ea typeface="+mn-ea"/>
              </a:rPr>
              <a:t>Workbench</a:t>
            </a:r>
            <a:r>
              <a:rPr lang="zh-CN" altLang="en-US" dirty="0">
                <a:latin typeface="+mn-lt"/>
                <a:ea typeface="+mn-ea"/>
              </a:rPr>
              <a:t>中，创建数据库名为</a:t>
            </a:r>
            <a:r>
              <a:rPr lang="en-US" altLang="zh-CN" dirty="0">
                <a:latin typeface="+mn-lt"/>
                <a:ea typeface="+mn-ea"/>
              </a:rPr>
              <a:t>unit4_db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首先参考</a:t>
            </a:r>
            <a:r>
              <a:rPr lang="en-US" altLang="zh-CN" dirty="0">
                <a:latin typeface="+mn-lt"/>
                <a:ea typeface="+mn-ea"/>
              </a:rPr>
              <a:t>Product</a:t>
            </a:r>
            <a:r>
              <a:rPr lang="zh-CN" altLang="en-US" dirty="0">
                <a:latin typeface="+mn-lt"/>
                <a:ea typeface="+mn-ea"/>
              </a:rPr>
              <a:t>表结构设置字段约束，再打开</a:t>
            </a:r>
            <a:r>
              <a:rPr lang="en-US" altLang="zh-CN" dirty="0">
                <a:latin typeface="+mn-lt"/>
                <a:ea typeface="+mn-ea"/>
              </a:rPr>
              <a:t>product</a:t>
            </a:r>
            <a:r>
              <a:rPr lang="zh-CN" altLang="en-US" dirty="0">
                <a:latin typeface="+mn-lt"/>
                <a:ea typeface="+mn-ea"/>
              </a:rPr>
              <a:t>数据表的数据输入窗口，输入以下数据。（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注意：表格中的“说明”只是对字段的解释，输入数据时，不需要输入。</a:t>
            </a:r>
            <a:r>
              <a:rPr lang="zh-CN" altLang="en-US" dirty="0">
                <a:latin typeface="+mn-lt"/>
                <a:ea typeface="+mn-ea"/>
              </a:rPr>
              <a:t>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D2872C44-D6D6-4283-9F9A-F6E12CF5C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75" y="3628479"/>
            <a:ext cx="2692595" cy="167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12" y="5384409"/>
            <a:ext cx="7880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63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1DFE40ED-A006-4A35-910F-B3B2B552EB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AE7050E9-540B-4695-A3BF-EBB21201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739E6D0E-685F-4986-8EC8-8EF3FF73A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4.2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数据表修改数据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C838C5DF-EF50-4352-8F8B-A145174A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20A65DB-8764-4E70-A465-77B91880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CF3795D8-8181-4FA6-9E73-521C22D36096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>
            <a:extLst>
              <a:ext uri="{FF2B5EF4-FFF2-40B4-BE49-F238E27FC236}">
                <a16:creationId xmlns:a16="http://schemas.microsoft.com/office/drawing/2014/main" id="{DFB4BCEA-5D9F-4947-8365-0625E1C8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6F5629BF-E3E2-4A26-9441-7892CE883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>
            <a:extLst>
              <a:ext uri="{FF2B5EF4-FFF2-40B4-BE49-F238E27FC236}">
                <a16:creationId xmlns:a16="http://schemas.microsoft.com/office/drawing/2014/main" id="{A42396D9-E78F-45EE-8517-682BE4D95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修改所有字段数据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490A7D86-B0A3-4692-A5CC-2ABDED7E3A1F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>
            <a:extLst>
              <a:ext uri="{FF2B5EF4-FFF2-40B4-BE49-F238E27FC236}">
                <a16:creationId xmlns:a16="http://schemas.microsoft.com/office/drawing/2014/main" id="{D53E53FA-5AD7-433D-93BA-26A70C18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A5C31E09-901A-47EB-8450-3203D2BF9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>
            <a:extLst>
              <a:ext uri="{FF2B5EF4-FFF2-40B4-BE49-F238E27FC236}">
                <a16:creationId xmlns:a16="http://schemas.microsoft.com/office/drawing/2014/main" id="{241B0300-35CD-4246-AE32-D3BD6F1C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修改符合条件的字段数据</a:t>
            </a:r>
          </a:p>
        </p:txBody>
      </p:sp>
    </p:spTree>
    <p:extLst>
      <p:ext uri="{BB962C8B-B14F-4D97-AF65-F5344CB8AC3E}">
        <p14:creationId xmlns:p14="http://schemas.microsoft.com/office/powerpoint/2010/main" val="1093876928"/>
      </p:ext>
    </p:extLst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02409DCE-A686-4DC1-96ED-FED2A72F3B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4.2 </a:t>
            </a:r>
            <a:r>
              <a:rPr lang="zh-CN" altLang="en-US" dirty="0"/>
              <a:t>数据表修改数据</a:t>
            </a:r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13B695BF-6322-40D8-B093-208C5BDC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82" y="1898129"/>
            <a:ext cx="813784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       修改数据是指对表中存在的记录进行修改，比如某个学生改了名字，就需要对其记录信息中的</a:t>
            </a:r>
            <a:r>
              <a:rPr lang="en-US" altLang="zh-CN" dirty="0">
                <a:latin typeface="+mn-lt"/>
                <a:cs typeface="Times New Roman" pitchFamily="18" charset="0"/>
              </a:rPr>
              <a:t>name</a:t>
            </a:r>
            <a:r>
              <a:rPr lang="zh-CN" altLang="en-US" dirty="0">
                <a:latin typeface="+mn-lt"/>
                <a:cs typeface="Times New Roman" pitchFamily="18" charset="0"/>
              </a:rPr>
              <a:t>字段值进行修改。</a:t>
            </a:r>
            <a:r>
              <a:rPr lang="en-US" altLang="zh-CN" dirty="0">
                <a:latin typeface="+mn-lt"/>
                <a:cs typeface="Times New Roman" pitchFamily="18" charset="0"/>
              </a:rPr>
              <a:t>MySQL</a:t>
            </a:r>
            <a:r>
              <a:rPr lang="zh-CN" altLang="en-US" dirty="0">
                <a:latin typeface="+mn-lt"/>
                <a:cs typeface="Times New Roman" pitchFamily="18" charset="0"/>
              </a:rPr>
              <a:t>中使用</a:t>
            </a:r>
            <a:r>
              <a:rPr lang="en-US" altLang="zh-CN" dirty="0">
                <a:latin typeface="+mn-lt"/>
                <a:cs typeface="Times New Roman" pitchFamily="18" charset="0"/>
              </a:rPr>
              <a:t>UPDATE</a:t>
            </a:r>
            <a:r>
              <a:rPr lang="zh-CN" altLang="en-US" dirty="0">
                <a:latin typeface="+mn-lt"/>
                <a:cs typeface="Times New Roman" pitchFamily="18" charset="0"/>
              </a:rPr>
              <a:t>语句来更新表中的记录。</a:t>
            </a:r>
            <a:endParaRPr lang="en-US" altLang="zh-CN" dirty="0">
              <a:latin typeface="+mn-lt"/>
              <a:cs typeface="Times New Roman" pitchFamily="18" charset="0"/>
            </a:endParaRPr>
          </a:p>
        </p:txBody>
      </p:sp>
      <p:sp>
        <p:nvSpPr>
          <p:cNvPr id="14" name="圆角矩形 2">
            <a:extLst>
              <a:ext uri="{FF2B5EF4-FFF2-40B4-BE49-F238E27FC236}">
                <a16:creationId xmlns:a16="http://schemas.microsoft.com/office/drawing/2014/main" id="{A7D08379-25A8-46F4-854A-DC8FF7CE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30" y="3444337"/>
            <a:ext cx="6859587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D37AC752-299D-4D75-9B81-509E2DCC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183" y="3611024"/>
            <a:ext cx="67643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UPDATE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SET</a:t>
            </a:r>
            <a:r>
              <a:rPr lang="en-US" altLang="zh-CN" dirty="0">
                <a:latin typeface="+mn-lt"/>
                <a:cs typeface="Times New Roman" pitchFamily="18" charset="0"/>
              </a:rPr>
              <a:t>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 = </a:t>
            </a:r>
            <a:r>
              <a:rPr lang="zh-CN" altLang="en-US" dirty="0"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latin typeface="+mn-lt"/>
                <a:cs typeface="Times New Roman" pitchFamily="18" charset="0"/>
              </a:rPr>
              <a:t>1 [, 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 = </a:t>
            </a:r>
            <a:r>
              <a:rPr lang="zh-CN" altLang="en-US" dirty="0"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latin typeface="+mn-lt"/>
                <a:cs typeface="Times New Roman" pitchFamily="18" charset="0"/>
              </a:rPr>
              <a:t>2, …] [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WHERE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]</a:t>
            </a:r>
          </a:p>
        </p:txBody>
      </p:sp>
      <p:sp>
        <p:nvSpPr>
          <p:cNvPr id="16" name="矩形 4">
            <a:extLst>
              <a:ext uri="{FF2B5EF4-FFF2-40B4-BE49-F238E27FC236}">
                <a16:creationId xmlns:a16="http://schemas.microsoft.com/office/drawing/2014/main" id="{C06D43A9-8B36-44A5-B3F6-9ACBA6FD6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82" y="4622800"/>
            <a:ext cx="782867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有</a:t>
            </a:r>
            <a:r>
              <a:rPr lang="en-US" altLang="zh-CN" dirty="0">
                <a:latin typeface="+mn-lt"/>
                <a:cs typeface="Times New Roman" pitchFamily="18" charset="0"/>
              </a:rPr>
              <a:t>WHERE</a:t>
            </a:r>
            <a:r>
              <a:rPr lang="zh-CN" altLang="en-US" dirty="0">
                <a:latin typeface="+mn-lt"/>
                <a:cs typeface="Times New Roman" pitchFamily="18" charset="0"/>
              </a:rPr>
              <a:t>条件，修改符合要求的对应字段。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WHERE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条件，修改表中所有对应的字段。因此在修改数据时，请谨慎操作。</a:t>
            </a:r>
            <a:endParaRPr lang="en-US" altLang="zh-CN" b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609782-7D5A-4980-BE1E-E68C4A96E01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CC6219-EAF6-43AB-BFD6-7B753F94E0B4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386FBE-A3A5-44F6-A2EC-5B12863F6D4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133786-4022-49CD-BAF9-85114A516BD7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  <p:bldP spid="15" grpId="0"/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2E99E-6909-4FA9-B477-FAE0C523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4.2 </a:t>
            </a:r>
            <a:r>
              <a:rPr lang="zh-CN" altLang="en-US" dirty="0"/>
              <a:t>数据表修改数据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DA133786-4022-49CD-BAF9-85114A516BD7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ECA013-201E-4DFD-BBC2-1DA786C47367}"/>
              </a:ext>
            </a:extLst>
          </p:cNvPr>
          <p:cNvSpPr/>
          <p:nvPr/>
        </p:nvSpPr>
        <p:spPr>
          <a:xfrm>
            <a:off x="558800" y="200627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Workbench</a:t>
            </a:r>
            <a:r>
              <a:rPr lang="zh-CN" altLang="en-US" dirty="0"/>
              <a:t>中的</a:t>
            </a:r>
            <a:r>
              <a:rPr lang="en-US" altLang="zh-CN" dirty="0"/>
              <a:t>Query</a:t>
            </a:r>
            <a:r>
              <a:rPr lang="zh-CN" altLang="en-US" dirty="0"/>
              <a:t>窗口中输入语句修改数据。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3EDD6C7-B0B4-4B57-89D3-137B0C8E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0" y="2463786"/>
            <a:ext cx="8504348" cy="264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2A8E57-1904-4526-8311-B6F34C860A44}"/>
              </a:ext>
            </a:extLst>
          </p:cNvPr>
          <p:cNvSpPr/>
          <p:nvPr/>
        </p:nvSpPr>
        <p:spPr>
          <a:xfrm>
            <a:off x="4949633" y="3562066"/>
            <a:ext cx="3680017" cy="15558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70C0"/>
                </a:solidFill>
              </a:rPr>
              <a:t>MySQL</a:t>
            </a:r>
            <a:r>
              <a:rPr lang="zh-CN" altLang="en-US" b="1" dirty="0">
                <a:solidFill>
                  <a:srgbClr val="0070C0"/>
                </a:solidFill>
              </a:rPr>
              <a:t>默认模式是安全更新模式，在该模式下，会导致非主键条件下无法执行更新。要把</a:t>
            </a:r>
            <a:r>
              <a:rPr lang="en-US" altLang="zh-CN" b="1" dirty="0">
                <a:solidFill>
                  <a:srgbClr val="0070C0"/>
                </a:solidFill>
              </a:rPr>
              <a:t>MySQL</a:t>
            </a:r>
            <a:r>
              <a:rPr lang="zh-CN" altLang="en-US" b="1" dirty="0">
                <a:solidFill>
                  <a:srgbClr val="0070C0"/>
                </a:solidFill>
              </a:rPr>
              <a:t>数据库设置为非安全更新模式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77E17AF-A3AD-48F8-B959-E8C7319AE6FD}"/>
              </a:ext>
            </a:extLst>
          </p:cNvPr>
          <p:cNvCxnSpPr/>
          <p:nvPr/>
        </p:nvCxnSpPr>
        <p:spPr>
          <a:xfrm flipH="1" flipV="1">
            <a:off x="3786204" y="3885561"/>
            <a:ext cx="1163429" cy="45442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 bwMode="auto">
          <a:xfrm>
            <a:off x="1484026" y="3333329"/>
            <a:ext cx="2302178" cy="2998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E609782-7D5A-4980-BE1E-E68C4A96E01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CC6219-EAF6-43AB-BFD6-7B753F94E0B4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386FBE-A3A5-44F6-A2EC-5B12863F6D4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TextBox 9">
            <a:extLst>
              <a:ext uri="{FF2B5EF4-FFF2-40B4-BE49-F238E27FC236}">
                <a16:creationId xmlns:a16="http://schemas.microsoft.com/office/drawing/2014/main" id="{73115DB0-002A-40F0-8CF2-BF4D4CA35614}"/>
              </a:ext>
            </a:extLst>
          </p:cNvPr>
          <p:cNvSpPr txBox="1"/>
          <p:nvPr/>
        </p:nvSpPr>
        <p:spPr>
          <a:xfrm>
            <a:off x="343647" y="5238749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表中编号为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的商品价格修改为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5899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元。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5AA9E37-C01F-4994-A582-1FDEFD902426}"/>
              </a:ext>
            </a:extLst>
          </p:cNvPr>
          <p:cNvSpPr txBox="1"/>
          <p:nvPr/>
        </p:nvSpPr>
        <p:spPr>
          <a:xfrm>
            <a:off x="324181" y="5645051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表中编号为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的商品名称和价格分别修改为笔记本，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9899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217467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7F9FF8-F390-4444-8F0C-12E9AB4E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/>
              <a:t>上讲回顾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DC8059-F2B2-45AC-B215-1145224FD390}"/>
              </a:ext>
            </a:extLst>
          </p:cNvPr>
          <p:cNvSpPr/>
          <p:nvPr/>
        </p:nvSpPr>
        <p:spPr bwMode="auto">
          <a:xfrm>
            <a:off x="371475" y="1322903"/>
            <a:ext cx="827108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掌握常用约束的使用方法。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dirty="0">
                <a:latin typeface="+mn-lt"/>
                <a:ea typeface="+mn-ea"/>
              </a:rPr>
              <a:t>创建数据表的时候设置约束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dirty="0">
                <a:latin typeface="+mn-lt"/>
                <a:ea typeface="+mn-ea"/>
              </a:rPr>
              <a:t>为现有数据表设置约束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掌握自动增长的设置与处理。</a:t>
            </a:r>
            <a:endParaRPr lang="en-US" altLang="zh-CN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掌握常用索引的使用方法。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dirty="0">
                <a:latin typeface="+mn-lt"/>
                <a:ea typeface="+mn-ea"/>
              </a:rPr>
              <a:t>创建数据表的时候创建索引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dirty="0">
                <a:latin typeface="+mn-lt"/>
                <a:ea typeface="+mn-ea"/>
              </a:rPr>
              <a:t>在现有数据表上创建索引</a:t>
            </a:r>
            <a:endParaRPr lang="en-US" altLang="zh-CN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5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EF913D76-172C-44CF-8A40-9ABEE7DBEB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4.2 </a:t>
            </a:r>
            <a:r>
              <a:rPr lang="zh-CN" altLang="en-US" dirty="0"/>
              <a:t>数据表修改数据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609782-7D5A-4980-BE1E-E68C4A96E01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CC6219-EAF6-43AB-BFD6-7B753F94E0B4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386FBE-A3A5-44F6-A2EC-5B12863F6D4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0B03F4-63AF-4135-9533-FAC75E2E96BC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修改符合条件的记录</a:t>
            </a:r>
            <a:endParaRPr lang="zh-CN" altLang="en-US" dirty="0"/>
          </a:p>
        </p:txBody>
      </p:sp>
      <p:sp>
        <p:nvSpPr>
          <p:cNvPr id="79881" name="矩形 1">
            <a:extLst>
              <a:ext uri="{FF2B5EF4-FFF2-40B4-BE49-F238E27FC236}">
                <a16:creationId xmlns:a16="http://schemas.microsoft.com/office/drawing/2014/main" id="{F9628604-9D3D-416E-AE06-C7C6B295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55" y="3325695"/>
            <a:ext cx="580035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SET </a:t>
            </a:r>
            <a:r>
              <a:rPr lang="en-US" altLang="zh-CN" sz="1400" dirty="0" err="1">
                <a:latin typeface="Courier New" panose="02070309020205020404" pitchFamily="49" charset="0"/>
              </a:rPr>
              <a:t>sql_safe_updates</a:t>
            </a:r>
            <a:r>
              <a:rPr lang="en-US" altLang="zh-CN" sz="1400" dirty="0">
                <a:latin typeface="Courier New" panose="02070309020205020404" pitchFamily="49" charset="0"/>
              </a:rPr>
              <a:t>=0;</a:t>
            </a:r>
          </a:p>
          <a:p>
            <a:endParaRPr lang="en-US" altLang="zh-CN" sz="1400" dirty="0"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CN" sz="1400" dirty="0">
                <a:latin typeface="Courier New" panose="02070309020205020404" pitchFamily="49" charset="0"/>
              </a:rPr>
              <a:t> goods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sz="1400" dirty="0">
                <a:latin typeface="Courier New" panose="02070309020205020404" pitchFamily="49" charset="0"/>
              </a:rPr>
              <a:t> price = 5899 WHERE id = 2;</a:t>
            </a: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DA5F3070-2582-44FE-9111-5848FAF8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379" y="5583190"/>
            <a:ext cx="701494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0D74C9"/>
                </a:solidFill>
                <a:latin typeface="+mn-ea"/>
                <a:ea typeface="+mn-ea"/>
              </a:rPr>
              <a:t>示例</a:t>
            </a:r>
            <a:r>
              <a:rPr lang="en-US" altLang="zh-CN" b="1" u="sng" dirty="0">
                <a:solidFill>
                  <a:srgbClr val="0D74C9"/>
                </a:solidFill>
                <a:latin typeface="+mn-ea"/>
                <a:ea typeface="+mn-ea"/>
              </a:rPr>
              <a:t>5</a:t>
            </a:r>
            <a:r>
              <a:rPr lang="zh-CN" altLang="en-US" b="1" u="sng" dirty="0">
                <a:solidFill>
                  <a:srgbClr val="0D74C9"/>
                </a:solidFill>
                <a:latin typeface="+mn-ea"/>
                <a:ea typeface="+mn-ea"/>
              </a:rPr>
              <a:t>中如果没有使用</a:t>
            </a:r>
            <a:r>
              <a:rPr lang="en-US" altLang="zh-CN" b="1" u="sng" dirty="0">
                <a:solidFill>
                  <a:srgbClr val="0D74C9"/>
                </a:solidFill>
                <a:latin typeface="+mn-ea"/>
                <a:ea typeface="+mn-ea"/>
              </a:rPr>
              <a:t>WHERE</a:t>
            </a:r>
            <a:r>
              <a:rPr lang="zh-CN" altLang="en-US" b="1" u="sng" dirty="0">
                <a:solidFill>
                  <a:srgbClr val="0D74C9"/>
                </a:solidFill>
                <a:latin typeface="+mn-ea"/>
                <a:ea typeface="+mn-ea"/>
              </a:rPr>
              <a:t>子句，则会得到什么结果？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73115DB0-002A-40F0-8CF2-BF4D4CA35614}"/>
              </a:ext>
            </a:extLst>
          </p:cNvPr>
          <p:cNvSpPr txBox="1"/>
          <p:nvPr/>
        </p:nvSpPr>
        <p:spPr>
          <a:xfrm>
            <a:off x="411493" y="18904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表中编号为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的商品价格修改为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5899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元。</a:t>
            </a:r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26879221-1B1F-4905-BD25-402076392F58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19880"/>
            <a:ext cx="655638" cy="657225"/>
            <a:chOff x="765530" y="3286093"/>
            <a:chExt cx="656530" cy="657462"/>
          </a:xfrm>
        </p:grpSpPr>
        <p:sp>
          <p:nvSpPr>
            <p:cNvPr id="18" name="等腰三角形 11">
              <a:extLst>
                <a:ext uri="{FF2B5EF4-FFF2-40B4-BE49-F238E27FC236}">
                  <a16:creationId xmlns:a16="http://schemas.microsoft.com/office/drawing/2014/main" id="{54CBC93A-61E9-4193-AB2E-B06F8B7949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9" name="等腰三角形 12">
              <a:extLst>
                <a:ext uri="{FF2B5EF4-FFF2-40B4-BE49-F238E27FC236}">
                  <a16:creationId xmlns:a16="http://schemas.microsoft.com/office/drawing/2014/main" id="{DF147EAF-37B4-4D35-946D-AE901D89CD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2772134"/>
            <a:ext cx="225425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EF913D76-172C-44CF-8A40-9ABEE7DBEB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4.2 </a:t>
            </a:r>
            <a:r>
              <a:rPr lang="zh-CN" altLang="en-US" dirty="0"/>
              <a:t>数据表修改数据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609782-7D5A-4980-BE1E-E68C4A96E01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CC6219-EAF6-43AB-BFD6-7B753F94E0B4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386FBE-A3A5-44F6-A2EC-5B12863F6D4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9881" name="矩形 1">
            <a:extLst>
              <a:ext uri="{FF2B5EF4-FFF2-40B4-BE49-F238E27FC236}">
                <a16:creationId xmlns:a16="http://schemas.microsoft.com/office/drawing/2014/main" id="{F9628604-9D3D-416E-AE06-C7C6B295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3386882"/>
            <a:ext cx="5979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altLang="zh-CN" sz="1400" dirty="0">
                <a:latin typeface="Courier New" panose="02070309020205020404" pitchFamily="49" charset="0"/>
              </a:rPr>
              <a:t> goods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sz="1400" dirty="0">
                <a:latin typeface="Courier New" panose="02070309020205020404" pitchFamily="49" charset="0"/>
              </a:rPr>
              <a:t> name='</a:t>
            </a:r>
            <a:r>
              <a:rPr lang="zh-CN" altLang="en-US" sz="1400" dirty="0">
                <a:latin typeface="Courier New" panose="02070309020205020404" pitchFamily="49" charset="0"/>
              </a:rPr>
              <a:t>笔记本</a:t>
            </a:r>
            <a:r>
              <a:rPr lang="en-US" altLang="zh-CN" sz="1400" dirty="0">
                <a:latin typeface="Courier New" panose="02070309020205020404" pitchFamily="49" charset="0"/>
              </a:rPr>
              <a:t>',price = 9899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id = 1;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8D0C84CD-7D7E-4D25-874E-169B0F95E4AD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修改符合条件的记录</a:t>
            </a:r>
            <a:endParaRPr lang="zh-CN" altLang="en-US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55AA9E37-C01F-4994-A582-1FDEFD902426}"/>
              </a:ext>
            </a:extLst>
          </p:cNvPr>
          <p:cNvSpPr txBox="1"/>
          <p:nvPr/>
        </p:nvSpPr>
        <p:spPr>
          <a:xfrm>
            <a:off x="411493" y="1890431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：将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表中编号为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的商品名称和价格分别修改为笔记本，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9899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元。</a:t>
            </a:r>
          </a:p>
        </p:txBody>
      </p:sp>
      <p:grpSp>
        <p:nvGrpSpPr>
          <p:cNvPr id="16" name="组合 10">
            <a:extLst>
              <a:ext uri="{FF2B5EF4-FFF2-40B4-BE49-F238E27FC236}">
                <a16:creationId xmlns:a16="http://schemas.microsoft.com/office/drawing/2014/main" id="{B0CF98B1-F075-421D-8F6A-6C2E3B728B2C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19880"/>
            <a:ext cx="655638" cy="657225"/>
            <a:chOff x="765530" y="3286093"/>
            <a:chExt cx="656530" cy="657462"/>
          </a:xfrm>
        </p:grpSpPr>
        <p:sp>
          <p:nvSpPr>
            <p:cNvPr id="17" name="等腰三角形 11">
              <a:extLst>
                <a:ext uri="{FF2B5EF4-FFF2-40B4-BE49-F238E27FC236}">
                  <a16:creationId xmlns:a16="http://schemas.microsoft.com/office/drawing/2014/main" id="{886B6171-46C2-4C38-BFFA-5CF1737B22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9E96DDDB-7F40-4B78-9AA0-129A6B99E9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447" y="3095869"/>
            <a:ext cx="2254250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5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54546"/>
            <a:ext cx="5014820" cy="7762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4.2 </a:t>
            </a:r>
            <a:r>
              <a:rPr lang="zh-CN" altLang="en-US" dirty="0"/>
              <a:t>数据表修改数据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371475" y="2390686"/>
            <a:ext cx="827108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完成课堂示例</a:t>
            </a:r>
            <a:r>
              <a:rPr lang="en-US" altLang="zh-CN" dirty="0">
                <a:latin typeface="+mn-lt"/>
                <a:ea typeface="+mn-ea"/>
              </a:rPr>
              <a:t>1-6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基于</a:t>
            </a:r>
            <a:r>
              <a:rPr lang="en-US" altLang="zh-CN" dirty="0">
                <a:latin typeface="+mn-lt"/>
                <a:ea typeface="+mn-ea"/>
              </a:rPr>
              <a:t>unit4_db</a:t>
            </a:r>
            <a:r>
              <a:rPr lang="zh-CN" altLang="en-US" dirty="0">
                <a:latin typeface="+mn-lt"/>
                <a:ea typeface="+mn-ea"/>
              </a:rPr>
              <a:t>数据库，完成下列操作。</a:t>
            </a:r>
            <a:endParaRPr lang="en-US" altLang="zh-CN" dirty="0">
              <a:latin typeface="+mn-lt"/>
              <a:ea typeface="+mn-ea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将</a:t>
            </a:r>
            <a:r>
              <a:rPr lang="en-US" altLang="zh-CN" sz="1600" dirty="0">
                <a:latin typeface="+mn-lt"/>
                <a:ea typeface="+mn-ea"/>
              </a:rPr>
              <a:t>product</a:t>
            </a:r>
            <a:r>
              <a:rPr lang="zh-CN" altLang="en-US" sz="1600" dirty="0">
                <a:latin typeface="+mn-lt"/>
                <a:ea typeface="+mn-ea"/>
              </a:rPr>
              <a:t>数据表中产地字段值“惠州”改为“广东”。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将</a:t>
            </a:r>
            <a:r>
              <a:rPr lang="en-US" altLang="zh-CN" sz="1600" dirty="0">
                <a:latin typeface="+mn-lt"/>
                <a:ea typeface="+mn-ea"/>
              </a:rPr>
              <a:t>product</a:t>
            </a:r>
            <a:r>
              <a:rPr lang="zh-CN" altLang="en-US" sz="1600" dirty="0">
                <a:latin typeface="+mn-lt"/>
                <a:ea typeface="+mn-ea"/>
              </a:rPr>
              <a:t>数据表中所有产品的价格下调</a:t>
            </a:r>
            <a:r>
              <a:rPr lang="en-US" altLang="zh-CN" sz="1600" dirty="0">
                <a:latin typeface="+mn-lt"/>
                <a:ea typeface="+mn-ea"/>
              </a:rPr>
              <a:t>10%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将</a:t>
            </a:r>
            <a:r>
              <a:rPr lang="en-US" altLang="zh-CN" sz="1600" dirty="0">
                <a:latin typeface="+mn-lt"/>
                <a:ea typeface="+mn-ea"/>
              </a:rPr>
              <a:t>product</a:t>
            </a:r>
            <a:r>
              <a:rPr lang="zh-CN" altLang="en-US" sz="1600" dirty="0">
                <a:latin typeface="+mn-lt"/>
                <a:ea typeface="+mn-ea"/>
              </a:rPr>
              <a:t>数据表中</a:t>
            </a:r>
            <a:r>
              <a:rPr lang="en-US" altLang="zh-CN" sz="1600" dirty="0">
                <a:latin typeface="+mn-lt"/>
                <a:ea typeface="+mn-ea"/>
              </a:rPr>
              <a:t>2012</a:t>
            </a:r>
            <a:r>
              <a:rPr lang="zh-CN" altLang="en-US" sz="1600" dirty="0">
                <a:latin typeface="+mn-lt"/>
                <a:ea typeface="+mn-ea"/>
              </a:rPr>
              <a:t>以后的产品价格增加</a:t>
            </a:r>
            <a:r>
              <a:rPr lang="en-US" altLang="zh-CN" sz="1600" dirty="0">
                <a:latin typeface="+mn-lt"/>
                <a:ea typeface="+mn-ea"/>
              </a:rPr>
              <a:t>20%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  <a:endParaRPr lang="en-US" altLang="zh-CN" sz="1600" dirty="0">
              <a:latin typeface="+mn-lt"/>
              <a:ea typeface="+mn-ea"/>
            </a:endParaRPr>
          </a:p>
          <a:p>
            <a:pPr marL="1371600" lvl="4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+mn-lt"/>
                <a:ea typeface="+mn-ea"/>
              </a:rPr>
              <a:t>注意：此练习用到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+mn-ea"/>
              </a:rPr>
              <a:t>year</a:t>
            </a:r>
            <a:r>
              <a:rPr lang="zh-CN" altLang="en-US" sz="1400" b="1" dirty="0">
                <a:solidFill>
                  <a:srgbClr val="FF0000"/>
                </a:solidFill>
                <a:latin typeface="+mn-lt"/>
                <a:ea typeface="+mn-ea"/>
              </a:rPr>
              <a:t>函数，使用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+mn-ea"/>
              </a:rPr>
              <a:t>year(</a:t>
            </a:r>
            <a:r>
              <a:rPr lang="en-US" altLang="zh-CN" sz="1400" b="1" dirty="0" err="1">
                <a:solidFill>
                  <a:srgbClr val="FF0000"/>
                </a:solidFill>
                <a:latin typeface="+mn-lt"/>
                <a:ea typeface="+mn-ea"/>
              </a:rPr>
              <a:t>Product_Date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r>
              <a:rPr lang="zh-CN" altLang="en-US" sz="1400" b="1" dirty="0">
                <a:solidFill>
                  <a:srgbClr val="FF0000"/>
                </a:solidFill>
                <a:latin typeface="+mn-lt"/>
                <a:ea typeface="+mn-ea"/>
              </a:rPr>
              <a:t>提取年份。</a:t>
            </a:r>
            <a:endParaRPr lang="en-US" altLang="zh-CN" sz="14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9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F8C05FC-50C4-4756-AD91-4D299DE846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0742E759-29BF-4D5D-935F-62893C83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62A5C7EF-A1F2-4D45-B1FA-05EE751C8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4.3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数据表删除数据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08B96AA7-1116-4F72-AFA8-E92A2383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3502721F-048F-4982-8FD7-C463D508C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>
            <a:extLst>
              <a:ext uri="{FF2B5EF4-FFF2-40B4-BE49-F238E27FC236}">
                <a16:creationId xmlns:a16="http://schemas.microsoft.com/office/drawing/2014/main" id="{D0B77942-5B43-4DA8-BA5B-01955EC3FAEC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>
            <a:extLst>
              <a:ext uri="{FF2B5EF4-FFF2-40B4-BE49-F238E27FC236}">
                <a16:creationId xmlns:a16="http://schemas.microsoft.com/office/drawing/2014/main" id="{77446451-9855-48FC-83D0-B35764783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>
            <a:extLst>
              <a:ext uri="{FF2B5EF4-FFF2-40B4-BE49-F238E27FC236}">
                <a16:creationId xmlns:a16="http://schemas.microsoft.com/office/drawing/2014/main" id="{A92FB99A-52D9-4CE7-9ABE-3D2B56AAC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>
            <a:extLst>
              <a:ext uri="{FF2B5EF4-FFF2-40B4-BE49-F238E27FC236}">
                <a16:creationId xmlns:a16="http://schemas.microsoft.com/office/drawing/2014/main" id="{645E31FE-03D9-459E-8645-03ED9477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删除符合条件的字段数据</a:t>
            </a: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2DA73CE8-9082-4D46-85D1-FE90F651F499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>
            <a:extLst>
              <a:ext uri="{FF2B5EF4-FFF2-40B4-BE49-F238E27FC236}">
                <a16:creationId xmlns:a16="http://schemas.microsoft.com/office/drawing/2014/main" id="{77813821-DFA3-4B24-938D-A023CB6C8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>
            <a:extLst>
              <a:ext uri="{FF2B5EF4-FFF2-40B4-BE49-F238E27FC236}">
                <a16:creationId xmlns:a16="http://schemas.microsoft.com/office/drawing/2014/main" id="{DE489F62-FCF3-4A78-A731-2A51DDB5D2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>
            <a:extLst>
              <a:ext uri="{FF2B5EF4-FFF2-40B4-BE49-F238E27FC236}">
                <a16:creationId xmlns:a16="http://schemas.microsoft.com/office/drawing/2014/main" id="{49D5FC39-5C7D-41C0-B057-B17D3B8EA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删除所有字段数据</a:t>
            </a: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05D1C387-33CB-4296-9169-678A1F428421}"/>
              </a:ext>
            </a:extLst>
          </p:cNvPr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>
            <a:extLst>
              <a:ext uri="{FF2B5EF4-FFF2-40B4-BE49-F238E27FC236}">
                <a16:creationId xmlns:a16="http://schemas.microsoft.com/office/drawing/2014/main" id="{7DE12FAC-3A24-4BDB-8E50-B8366740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>
            <a:extLst>
              <a:ext uri="{FF2B5EF4-FFF2-40B4-BE49-F238E27FC236}">
                <a16:creationId xmlns:a16="http://schemas.microsoft.com/office/drawing/2014/main" id="{71C8B28F-C207-4775-A65D-B2880FFA50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>
            <a:extLst>
              <a:ext uri="{FF2B5EF4-FFF2-40B4-BE49-F238E27FC236}">
                <a16:creationId xmlns:a16="http://schemas.microsoft.com/office/drawing/2014/main" id="{9D318957-88D9-4832-B29D-3DF32085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语句的区别</a:t>
            </a:r>
          </a:p>
        </p:txBody>
      </p:sp>
    </p:spTree>
    <p:extLst>
      <p:ext uri="{BB962C8B-B14F-4D97-AF65-F5344CB8AC3E}">
        <p14:creationId xmlns:p14="http://schemas.microsoft.com/office/powerpoint/2010/main" val="3923670549"/>
      </p:ext>
    </p:ext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7B616A4B-70C2-4945-8AEA-B80E17C2D4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</a:p>
        </p:txBody>
      </p:sp>
      <p:sp>
        <p:nvSpPr>
          <p:cNvPr id="11" name="圆角矩形 2">
            <a:extLst>
              <a:ext uri="{FF2B5EF4-FFF2-40B4-BE49-F238E27FC236}">
                <a16:creationId xmlns:a16="http://schemas.microsoft.com/office/drawing/2014/main" id="{CE2561FE-8A73-4AC7-A431-D46817CD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2534940"/>
            <a:ext cx="6545262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880B09EE-EDE8-43BE-9531-35FB39D3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2783681"/>
            <a:ext cx="65452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DELETE FROM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 </a:t>
            </a:r>
            <a:r>
              <a:rPr lang="en-US" altLang="zh-CN" dirty="0">
                <a:latin typeface="+mn-lt"/>
                <a:cs typeface="Times New Roman" pitchFamily="18" charset="0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WHERE </a:t>
            </a:r>
            <a:r>
              <a:rPr lang="zh-CN" altLang="en-US" dirty="0">
                <a:latin typeface="+mn-lt"/>
                <a:cs typeface="Times New Roman" pitchFamily="18" charset="0"/>
              </a:rPr>
              <a:t>条件表达式</a:t>
            </a:r>
            <a:r>
              <a:rPr lang="en-US" altLang="zh-CN" dirty="0">
                <a:latin typeface="+mn-lt"/>
                <a:cs typeface="Times New Roman" pitchFamily="18" charset="0"/>
              </a:rPr>
              <a:t>];</a:t>
            </a:r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27E0B15B-F679-4B1F-846A-BBD8434D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43" y="3916158"/>
            <a:ext cx="68595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有</a:t>
            </a:r>
            <a:r>
              <a:rPr lang="en-US" altLang="zh-CN" dirty="0">
                <a:latin typeface="+mn-lt"/>
                <a:cs typeface="Times New Roman" pitchFamily="18" charset="0"/>
              </a:rPr>
              <a:t>WHERE</a:t>
            </a:r>
            <a:r>
              <a:rPr lang="zh-CN" altLang="en-US" dirty="0">
                <a:latin typeface="+mn-lt"/>
                <a:cs typeface="Times New Roman" pitchFamily="18" charset="0"/>
              </a:rPr>
              <a:t>条件，删除满足条件的记录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WHERE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条件，系统就会自动删除该表中所有的记录，因此在操作时需要慎重。</a:t>
            </a:r>
            <a:endParaRPr lang="en-US" altLang="zh-CN" b="1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D5A6C0-1C6C-4498-BF0E-84FA0B5A4D60}"/>
              </a:ext>
            </a:extLst>
          </p:cNvPr>
          <p:cNvSpPr/>
          <p:nvPr/>
        </p:nvSpPr>
        <p:spPr>
          <a:xfrm>
            <a:off x="604911" y="1611610"/>
            <a:ext cx="8032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假如一个商品停止销售了，就需要在</a:t>
            </a:r>
            <a:r>
              <a:rPr lang="en-US" altLang="zh-CN" dirty="0"/>
              <a:t>goods</a:t>
            </a:r>
            <a:r>
              <a:rPr lang="zh-CN" altLang="en-US" dirty="0"/>
              <a:t>表中将其信息记录删除。</a:t>
            </a:r>
            <a:r>
              <a:rPr lang="en-US" altLang="zh-CN" dirty="0"/>
              <a:t>MySQL</a:t>
            </a:r>
            <a:r>
              <a:rPr lang="zh-CN" altLang="en-US" dirty="0"/>
              <a:t>中使用</a:t>
            </a:r>
            <a:r>
              <a:rPr lang="en-US" altLang="zh-CN" dirty="0"/>
              <a:t>DELETE</a:t>
            </a:r>
            <a:r>
              <a:rPr lang="zh-CN" altLang="en-US" dirty="0"/>
              <a:t>语句来删除表中的记录</a:t>
            </a: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61143E76-B01E-4816-AAD6-CCEADD4E381E}"/>
              </a:ext>
            </a:extLst>
          </p:cNvPr>
          <p:cNvSpPr txBox="1"/>
          <p:nvPr/>
        </p:nvSpPr>
        <p:spPr>
          <a:xfrm>
            <a:off x="411492" y="5136062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goods_bak1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表中编号等于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的商品数据。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BBB5578-DD16-4A8A-984A-BA12D6300AD5}"/>
              </a:ext>
            </a:extLst>
          </p:cNvPr>
          <p:cNvSpPr txBox="1"/>
          <p:nvPr/>
        </p:nvSpPr>
        <p:spPr>
          <a:xfrm>
            <a:off x="411491" y="5542364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goods_bak1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表中商品价格大于等于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，小于等于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的所有记录。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946ADA0-DCDD-4008-85DB-798333EF56DD}"/>
              </a:ext>
            </a:extLst>
          </p:cNvPr>
          <p:cNvSpPr txBox="1"/>
          <p:nvPr/>
        </p:nvSpPr>
        <p:spPr>
          <a:xfrm>
            <a:off x="411490" y="6191720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goods_bak1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表中所有记录。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E746E040-2335-4DC1-ABD0-69B087A084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BA9BD8-0136-4878-B9C0-26F547BB744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523C08-C7E4-4EDD-8818-A3BFC9D4911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9E1ECA-8D81-4D85-8998-C89955D003D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24AEC85-1821-4B84-BF74-91E4060B1CD3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删除符合条件的字段数据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7B299E-756A-47AB-93D5-573E31140D5B}"/>
              </a:ext>
            </a:extLst>
          </p:cNvPr>
          <p:cNvGrpSpPr>
            <a:grpSpLocks/>
          </p:cNvGrpSpPr>
          <p:nvPr/>
        </p:nvGrpSpPr>
        <p:grpSpPr bwMode="auto">
          <a:xfrm>
            <a:off x="1266606" y="2851526"/>
            <a:ext cx="7196357" cy="1274020"/>
            <a:chOff x="1266912" y="2223040"/>
            <a:chExt cx="7196604" cy="1273685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955FD5EE-2380-4731-90BF-5C315594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912" y="2758255"/>
              <a:ext cx="6169231" cy="738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CREATE TABLE  </a:t>
              </a:r>
              <a:r>
                <a:rPr lang="en-US" altLang="zh-CN" sz="1400" dirty="0">
                  <a:latin typeface="Courier New" panose="02070309020205020404" pitchFamily="49" charset="0"/>
                </a:rPr>
                <a:t>goods_bak1 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altLang="zh-CN" sz="1400" dirty="0">
                  <a:latin typeface="Courier New" panose="02070309020205020404" pitchFamily="49" charset="0"/>
                </a:rPr>
                <a:t> * 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400" dirty="0">
                  <a:latin typeface="Courier New" panose="02070309020205020404" pitchFamily="49" charset="0"/>
                </a:rPr>
                <a:t> goods;</a:t>
              </a:r>
            </a:p>
            <a:p>
              <a:endPara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DELETE</a:t>
              </a:r>
              <a:r>
                <a:rPr lang="en-US" altLang="zh-CN" sz="1400" dirty="0">
                  <a:latin typeface="Courier New" panose="02070309020205020404" pitchFamily="49" charset="0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400" dirty="0">
                  <a:latin typeface="Courier New" panose="02070309020205020404" pitchFamily="49" charset="0"/>
                </a:rPr>
                <a:t> goods_bak1 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altLang="zh-CN" sz="1400" dirty="0">
                  <a:latin typeface="Courier New" panose="02070309020205020404" pitchFamily="49" charset="0"/>
                </a:rPr>
                <a:t> id = 3;</a:t>
              </a:r>
              <a:endParaRPr lang="zh-CN" altLang="zh-CN" sz="1400" dirty="0">
                <a:latin typeface="Courier New" panose="020703090202050204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A43420-ED81-42C6-8765-9974B2A46F85}"/>
                </a:ext>
              </a:extLst>
            </p:cNvPr>
            <p:cNvSpPr/>
            <p:nvPr/>
          </p:nvSpPr>
          <p:spPr>
            <a:xfrm>
              <a:off x="1441762" y="2223040"/>
              <a:ext cx="7021754" cy="4539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将</a:t>
              </a:r>
              <a:r>
                <a:rPr lang="en-US" altLang="zh-CN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</a:t>
              </a:r>
              <a:r>
                <a:rPr lang="zh-CN" altLang="en-US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表复制为</a:t>
              </a:r>
              <a:r>
                <a:rPr lang="en-US" altLang="zh-CN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goods_bak1</a:t>
              </a:r>
              <a:r>
                <a:rPr lang="zh-CN" altLang="en-US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表。</a:t>
              </a:r>
            </a:p>
          </p:txBody>
        </p: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61143E76-B01E-4816-AAD6-CCEADD4E381E}"/>
              </a:ext>
            </a:extLst>
          </p:cNvPr>
          <p:cNvSpPr txBox="1"/>
          <p:nvPr/>
        </p:nvSpPr>
        <p:spPr>
          <a:xfrm>
            <a:off x="411493" y="18904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goods_bak1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表中编号等于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的商品数据。</a:t>
            </a:r>
          </a:p>
        </p:txBody>
      </p:sp>
      <p:grpSp>
        <p:nvGrpSpPr>
          <p:cNvPr id="18" name="组合 10">
            <a:extLst>
              <a:ext uri="{FF2B5EF4-FFF2-40B4-BE49-F238E27FC236}">
                <a16:creationId xmlns:a16="http://schemas.microsoft.com/office/drawing/2014/main" id="{5B7D8DCD-3C47-48E5-83FD-B6A31F88A8FD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19880"/>
            <a:ext cx="655638" cy="657225"/>
            <a:chOff x="765530" y="3286093"/>
            <a:chExt cx="656530" cy="657462"/>
          </a:xfrm>
        </p:grpSpPr>
        <p:sp>
          <p:nvSpPr>
            <p:cNvPr id="19" name="等腰三角形 11">
              <a:extLst>
                <a:ext uri="{FF2B5EF4-FFF2-40B4-BE49-F238E27FC236}">
                  <a16:creationId xmlns:a16="http://schemas.microsoft.com/office/drawing/2014/main" id="{1F43E232-9105-431B-9037-5B023AB902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" name="等腰三角形 12">
              <a:extLst>
                <a:ext uri="{FF2B5EF4-FFF2-40B4-BE49-F238E27FC236}">
                  <a16:creationId xmlns:a16="http://schemas.microsoft.com/office/drawing/2014/main" id="{8F68062D-D8AA-496F-9F93-9C96D35DA7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E746E040-2335-4DC1-ABD0-69B087A084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BA9BD8-0136-4878-B9C0-26F547BB744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523C08-C7E4-4EDD-8818-A3BFC9D4911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9E1ECA-8D81-4D85-8998-C89955D003D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1929" name="矩形 1">
            <a:extLst>
              <a:ext uri="{FF2B5EF4-FFF2-40B4-BE49-F238E27FC236}">
                <a16:creationId xmlns:a16="http://schemas.microsoft.com/office/drawing/2014/main" id="{DE769CCB-4C9F-466A-B66D-F18AC6684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3386881"/>
            <a:ext cx="6169020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DELETE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goods_bak1 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1400" dirty="0">
                <a:latin typeface="Courier New" panose="02070309020205020404" pitchFamily="49" charset="0"/>
              </a:rPr>
              <a:t> price&gt;=9000 and price&lt;=10000;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54C08718-01C6-449E-8086-FC59136E96EB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删除符合条件的字段数据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BBB5578-DD16-4A8A-984A-BA12D6300AD5}"/>
              </a:ext>
            </a:extLst>
          </p:cNvPr>
          <p:cNvSpPr txBox="1"/>
          <p:nvPr/>
        </p:nvSpPr>
        <p:spPr>
          <a:xfrm>
            <a:off x="411493" y="1890431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goods_bak1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表中商品价格大于等于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，小于等于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的所有记录。</a:t>
            </a:r>
          </a:p>
        </p:txBody>
      </p:sp>
      <p:grpSp>
        <p:nvGrpSpPr>
          <p:cNvPr id="16" name="组合 10">
            <a:extLst>
              <a:ext uri="{FF2B5EF4-FFF2-40B4-BE49-F238E27FC236}">
                <a16:creationId xmlns:a16="http://schemas.microsoft.com/office/drawing/2014/main" id="{8C44C507-9C94-4253-B041-D243D770B7B7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19880"/>
            <a:ext cx="655638" cy="657225"/>
            <a:chOff x="765530" y="3286093"/>
            <a:chExt cx="656530" cy="657462"/>
          </a:xfrm>
        </p:grpSpPr>
        <p:sp>
          <p:nvSpPr>
            <p:cNvPr id="17" name="等腰三角形 11">
              <a:extLst>
                <a:ext uri="{FF2B5EF4-FFF2-40B4-BE49-F238E27FC236}">
                  <a16:creationId xmlns:a16="http://schemas.microsoft.com/office/drawing/2014/main" id="{8CBC8DB2-C3A3-4EA5-BEB1-2EE43FB0EC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03934318-CB15-4A75-9BE0-63124BDDA9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09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E746E040-2335-4DC1-ABD0-69B087A084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BA9BD8-0136-4878-B9C0-26F547BB744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523C08-C7E4-4EDD-8818-A3BFC9D4911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9E1ECA-8D81-4D85-8998-C89955D003D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24AEC85-1821-4B84-BF74-91E4060B1CD3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删除所有数据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1929" name="矩形 1">
            <a:extLst>
              <a:ext uri="{FF2B5EF4-FFF2-40B4-BE49-F238E27FC236}">
                <a16:creationId xmlns:a16="http://schemas.microsoft.com/office/drawing/2014/main" id="{DE769CCB-4C9F-466A-B66D-F18AC6684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6" y="3494603"/>
            <a:ext cx="6169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DELETE</a:t>
            </a:r>
            <a:r>
              <a:rPr lang="en-US" altLang="zh-CN" sz="1400" dirty="0">
                <a:latin typeface="Courier New" panose="02070309020205020404" pitchFamily="49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goods_bak1;</a:t>
            </a:r>
            <a:endParaRPr lang="zh-CN" altLang="zh-CN" sz="1400" dirty="0">
              <a:latin typeface="Courier New" panose="02070309020205020404" pitchFamily="49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8BF74682-9C86-469C-A46D-DDD5BDF4F53C}"/>
              </a:ext>
            </a:extLst>
          </p:cNvPr>
          <p:cNvSpPr txBox="1"/>
          <p:nvPr/>
        </p:nvSpPr>
        <p:spPr>
          <a:xfrm>
            <a:off x="411493" y="18904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goods_bak1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表中所有记录。</a:t>
            </a:r>
          </a:p>
        </p:txBody>
      </p:sp>
      <p:grpSp>
        <p:nvGrpSpPr>
          <p:cNvPr id="15" name="组合 10">
            <a:extLst>
              <a:ext uri="{FF2B5EF4-FFF2-40B4-BE49-F238E27FC236}">
                <a16:creationId xmlns:a16="http://schemas.microsoft.com/office/drawing/2014/main" id="{09E75EB5-DF06-4A81-B937-ED68B8C1DA58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19880"/>
            <a:ext cx="655638" cy="657225"/>
            <a:chOff x="765530" y="3286093"/>
            <a:chExt cx="656530" cy="657462"/>
          </a:xfrm>
        </p:grpSpPr>
        <p:sp>
          <p:nvSpPr>
            <p:cNvPr id="16" name="等腰三角形 11">
              <a:extLst>
                <a:ext uri="{FF2B5EF4-FFF2-40B4-BE49-F238E27FC236}">
                  <a16:creationId xmlns:a16="http://schemas.microsoft.com/office/drawing/2014/main" id="{49A950D5-A4A8-45A2-BED3-8FC3776475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7" name="等腰三角形 12">
              <a:extLst>
                <a:ext uri="{FF2B5EF4-FFF2-40B4-BE49-F238E27FC236}">
                  <a16:creationId xmlns:a16="http://schemas.microsoft.com/office/drawing/2014/main" id="{4B1ADD6D-04F6-4A3E-AF07-CFEBCC4D79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7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7B616A4B-70C2-4945-8AEA-B80E17C2D4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</a:p>
        </p:txBody>
      </p:sp>
      <p:sp>
        <p:nvSpPr>
          <p:cNvPr id="11" name="圆角矩形 2">
            <a:extLst>
              <a:ext uri="{FF2B5EF4-FFF2-40B4-BE49-F238E27FC236}">
                <a16:creationId xmlns:a16="http://schemas.microsoft.com/office/drawing/2014/main" id="{CE2561FE-8A73-4AC7-A431-D46817CD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3208020"/>
            <a:ext cx="6545262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880B09EE-EDE8-43BE-9531-35FB39D3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3544570"/>
            <a:ext cx="6545262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TRUNCATE [TABLE]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表名</a:t>
            </a:r>
            <a:endParaRPr lang="en-US" altLang="zh-CN" dirty="0">
              <a:latin typeface="+mn-lt"/>
              <a:cs typeface="Times New Roman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5F30FE3-9905-4AD0-AE70-23C5CBC4ED5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6E21ADD-1622-435D-8559-50F7B86AFA37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DE7162-F5E9-4E17-984A-262CA8D93C55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212E7F-C47B-4BA9-A5AA-3E69A73984AE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删除所有数据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D5A6C0-1C6C-4498-BF0E-84FA0B5A4D60}"/>
              </a:ext>
            </a:extLst>
          </p:cNvPr>
          <p:cNvSpPr/>
          <p:nvPr/>
        </p:nvSpPr>
        <p:spPr>
          <a:xfrm>
            <a:off x="597877" y="2073275"/>
            <a:ext cx="8088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在</a:t>
            </a:r>
            <a:r>
              <a:rPr lang="en-US" altLang="zh-CN" dirty="0"/>
              <a:t>MySQL</a:t>
            </a:r>
            <a:r>
              <a:rPr lang="zh-CN" altLang="en-US" dirty="0"/>
              <a:t>数据库中，还有一种方式可以用来删除表中所有的记录，这种方式需要用到一个关键字</a:t>
            </a:r>
            <a:r>
              <a:rPr lang="en-US" altLang="zh-CN" dirty="0"/>
              <a:t>TRUNCATE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D32D6-0479-4CE5-AE5C-83781D0E99D8}"/>
              </a:ext>
            </a:extLst>
          </p:cNvPr>
          <p:cNvSpPr txBox="1"/>
          <p:nvPr/>
        </p:nvSpPr>
        <p:spPr>
          <a:xfrm>
            <a:off x="489603" y="495695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goods_bak2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表中所有记录。</a:t>
            </a:r>
          </a:p>
        </p:txBody>
      </p:sp>
    </p:spTree>
    <p:extLst>
      <p:ext uri="{BB962C8B-B14F-4D97-AF65-F5344CB8AC3E}">
        <p14:creationId xmlns:p14="http://schemas.microsoft.com/office/powerpoint/2010/main" val="17210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E746E040-2335-4DC1-ABD0-69B087A084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BA9BD8-0136-4878-B9C0-26F547BB744F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523C08-C7E4-4EDD-8818-A3BFC9D49119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9E1ECA-8D81-4D85-8998-C89955D003D4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24AEC85-1821-4B84-BF74-91E4060B1CD3}"/>
              </a:ext>
            </a:extLst>
          </p:cNvPr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删除所有数据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7B299E-756A-47AB-93D5-573E31140D5B}"/>
              </a:ext>
            </a:extLst>
          </p:cNvPr>
          <p:cNvGrpSpPr>
            <a:grpSpLocks/>
          </p:cNvGrpSpPr>
          <p:nvPr/>
        </p:nvGrpSpPr>
        <p:grpSpPr bwMode="auto">
          <a:xfrm>
            <a:off x="1252538" y="2851527"/>
            <a:ext cx="7210425" cy="1321419"/>
            <a:chOff x="1252844" y="2223040"/>
            <a:chExt cx="7210672" cy="1321071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955FD5EE-2380-4731-90BF-5C315594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44" y="2805641"/>
              <a:ext cx="6169231" cy="738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CREATE TABLE  </a:t>
              </a:r>
              <a:r>
                <a:rPr lang="en-US" altLang="zh-CN" sz="1400" dirty="0">
                  <a:latin typeface="Courier New" panose="02070309020205020404" pitchFamily="49" charset="0"/>
                </a:rPr>
                <a:t>goods_bak2 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altLang="zh-CN" sz="1400" dirty="0">
                  <a:latin typeface="Courier New" panose="02070309020205020404" pitchFamily="49" charset="0"/>
                </a:rPr>
                <a:t> * 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altLang="zh-CN" sz="1400" dirty="0">
                  <a:latin typeface="Courier New" panose="02070309020205020404" pitchFamily="49" charset="0"/>
                </a:rPr>
                <a:t> goods;</a:t>
              </a:r>
            </a:p>
            <a:p>
              <a:endPara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altLang="zh-CN" sz="14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TRUNCATE TABLE </a:t>
              </a:r>
              <a:r>
                <a:rPr lang="en-US" altLang="zh-CN" sz="1400" dirty="0">
                  <a:latin typeface="Courier New" panose="02070309020205020404" pitchFamily="49" charset="0"/>
                </a:rPr>
                <a:t>goods_bak2;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A43420-ED81-42C6-8765-9974B2A46F85}"/>
                </a:ext>
              </a:extLst>
            </p:cNvPr>
            <p:cNvSpPr/>
            <p:nvPr/>
          </p:nvSpPr>
          <p:spPr>
            <a:xfrm>
              <a:off x="1441762" y="2223040"/>
              <a:ext cx="7021754" cy="4539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将</a:t>
              </a:r>
              <a:r>
                <a:rPr lang="en-US" altLang="zh-CN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</a:t>
              </a:r>
              <a:r>
                <a:rPr lang="zh-CN" altLang="en-US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表复制为</a:t>
              </a:r>
              <a:r>
                <a:rPr lang="en-US" altLang="zh-CN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goods_bak2</a:t>
              </a:r>
              <a:r>
                <a:rPr lang="zh-CN" altLang="en-US" b="1" u="sng" dirty="0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表。</a:t>
              </a:r>
            </a:p>
          </p:txBody>
        </p: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81E6FA8A-DE16-4B04-9AED-EFB7D820836C}"/>
              </a:ext>
            </a:extLst>
          </p:cNvPr>
          <p:cNvSpPr txBox="1"/>
          <p:nvPr/>
        </p:nvSpPr>
        <p:spPr>
          <a:xfrm>
            <a:off x="411493" y="18904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：删除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goods_bak2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表中所有记录。</a:t>
            </a:r>
          </a:p>
        </p:txBody>
      </p:sp>
      <p:grpSp>
        <p:nvGrpSpPr>
          <p:cNvPr id="18" name="组合 10">
            <a:extLst>
              <a:ext uri="{FF2B5EF4-FFF2-40B4-BE49-F238E27FC236}">
                <a16:creationId xmlns:a16="http://schemas.microsoft.com/office/drawing/2014/main" id="{05CC9A3F-988D-48B6-9FB1-91FBC8F0D59D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319880"/>
            <a:ext cx="655638" cy="657225"/>
            <a:chOff x="765530" y="3286093"/>
            <a:chExt cx="656530" cy="657462"/>
          </a:xfrm>
        </p:grpSpPr>
        <p:sp>
          <p:nvSpPr>
            <p:cNvPr id="19" name="等腰三角形 11">
              <a:extLst>
                <a:ext uri="{FF2B5EF4-FFF2-40B4-BE49-F238E27FC236}">
                  <a16:creationId xmlns:a16="http://schemas.microsoft.com/office/drawing/2014/main" id="{0CACF7BF-C2DC-47E7-AD70-D5E88DFE09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" name="等腰三角形 12">
              <a:extLst>
                <a:ext uri="{FF2B5EF4-FFF2-40B4-BE49-F238E27FC236}">
                  <a16:creationId xmlns:a16="http://schemas.microsoft.com/office/drawing/2014/main" id="{7477BE69-D761-4A6B-8711-619E12F21F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07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C785487-037D-41BB-817A-9377EFFBF44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6147" name="TextBox 126">
            <a:hlinkClick r:id="rId2" action="ppaction://hlinksldjump"/>
            <a:extLst>
              <a:ext uri="{FF2B5EF4-FFF2-40B4-BE49-F238E27FC236}">
                <a16:creationId xmlns:a16="http://schemas.microsoft.com/office/drawing/2014/main" id="{8828A076-39FF-4A55-8BE1-617828934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  <a:extLst>
              <a:ext uri="{FF2B5EF4-FFF2-40B4-BE49-F238E27FC236}">
                <a16:creationId xmlns:a16="http://schemas.microsoft.com/office/drawing/2014/main" id="{20410418-8D82-4015-ADBF-DA154B5A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A3D2DC6-F1B0-484A-980D-A169BFD1E5EE}"/>
              </a:ext>
            </a:extLst>
          </p:cNvPr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>
            <a:extLst>
              <a:ext uri="{FF2B5EF4-FFF2-40B4-BE49-F238E27FC236}">
                <a16:creationId xmlns:a16="http://schemas.microsoft.com/office/drawing/2014/main" id="{67A876B5-2284-425E-88E4-FEF4C1B5FFA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6650" y="25765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</a:p>
        </p:txBody>
      </p:sp>
      <p:grpSp>
        <p:nvGrpSpPr>
          <p:cNvPr id="6151" name="组合 111">
            <a:extLst>
              <a:ext uri="{FF2B5EF4-FFF2-40B4-BE49-F238E27FC236}">
                <a16:creationId xmlns:a16="http://schemas.microsoft.com/office/drawing/2014/main" id="{F196EFA3-9EFE-4E6E-8803-57870C32F660}"/>
              </a:ext>
            </a:extLst>
          </p:cNvPr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69" name="组合 112">
              <a:extLst>
                <a:ext uri="{FF2B5EF4-FFF2-40B4-BE49-F238E27FC236}">
                  <a16:creationId xmlns:a16="http://schemas.microsoft.com/office/drawing/2014/main" id="{227823E4-966D-4B9E-ABFB-F9B88CFF2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13D90D02-8A22-449E-A021-545418DB13C7}"/>
                  </a:ext>
                </a:extLst>
              </p:cNvPr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A5B7B524-D1D3-4E85-B9CF-8FF1977EFEFE}"/>
                  </a:ext>
                </a:extLst>
              </p:cNvPr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FEF313C9-A95D-48B1-8093-CD3F39B8807C}"/>
                </a:ext>
              </a:extLst>
            </p:cNvPr>
            <p:cNvSpPr/>
            <p:nvPr/>
          </p:nvSpPr>
          <p:spPr>
            <a:xfrm>
              <a:off x="1902458" y="2060467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>
            <a:extLst>
              <a:ext uri="{FF2B5EF4-FFF2-40B4-BE49-F238E27FC236}">
                <a16:creationId xmlns:a16="http://schemas.microsoft.com/office/drawing/2014/main" id="{ACFC7BB8-3ACD-445C-A3F5-7A841A4FB9E7}"/>
              </a:ext>
            </a:extLst>
          </p:cNvPr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62" name="组合 29">
              <a:extLst>
                <a:ext uri="{FF2B5EF4-FFF2-40B4-BE49-F238E27FC236}">
                  <a16:creationId xmlns:a16="http://schemas.microsoft.com/office/drawing/2014/main" id="{A7FCFF29-0D97-4188-A3BA-49807FD0A69D}"/>
                </a:ext>
              </a:extLst>
            </p:cNvPr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5" name="组合 31">
                <a:extLst>
                  <a:ext uri="{FF2B5EF4-FFF2-40B4-BE49-F238E27FC236}">
                    <a16:creationId xmlns:a16="http://schemas.microsoft.com/office/drawing/2014/main" id="{F1D9292E-886D-464A-AC80-13872B66A0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>
                  <a:extLst>
                    <a:ext uri="{FF2B5EF4-FFF2-40B4-BE49-F238E27FC236}">
                      <a16:creationId xmlns:a16="http://schemas.microsoft.com/office/drawing/2014/main" id="{CA276B5C-EEBC-4EC6-B205-3EA3CACDDC50}"/>
                    </a:ext>
                  </a:extLst>
                </p:cNvPr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>
                  <a:extLst>
                    <a:ext uri="{FF2B5EF4-FFF2-40B4-BE49-F238E27FC236}">
                      <a16:creationId xmlns:a16="http://schemas.microsoft.com/office/drawing/2014/main" id="{7601D390-33DD-4EB8-A6C3-0E19F085CBF8}"/>
                    </a:ext>
                  </a:extLst>
                </p:cNvPr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>
                <a:extLst>
                  <a:ext uri="{FF2B5EF4-FFF2-40B4-BE49-F238E27FC236}">
                    <a16:creationId xmlns:a16="http://schemas.microsoft.com/office/drawing/2014/main" id="{EA536815-3E8C-4602-AD4A-A3DCAF0E0F62}"/>
                  </a:ext>
                </a:extLst>
              </p:cNvPr>
              <p:cNvSpPr/>
              <p:nvPr/>
            </p:nvSpPr>
            <p:spPr>
              <a:xfrm>
                <a:off x="1923818" y="2061708"/>
                <a:ext cx="1223770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C374512-A034-4FF9-9481-AED40EA9375C}"/>
                </a:ext>
              </a:extLst>
            </p:cNvPr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4" name="矩形 35">
              <a:extLst>
                <a:ext uri="{FF2B5EF4-FFF2-40B4-BE49-F238E27FC236}">
                  <a16:creationId xmlns:a16="http://schemas.microsoft.com/office/drawing/2014/main" id="{EA8F6590-BBF9-4943-84D0-8E1E2E4C0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添加数据</a:t>
              </a:r>
            </a:p>
          </p:txBody>
        </p:sp>
      </p:grpSp>
      <p:sp>
        <p:nvSpPr>
          <p:cNvPr id="20" name="TextBox 126">
            <a:hlinkClick r:id="rId4" action="ppaction://hlinksldjump"/>
            <a:extLst>
              <a:ext uri="{FF2B5EF4-FFF2-40B4-BE49-F238E27FC236}">
                <a16:creationId xmlns:a16="http://schemas.microsoft.com/office/drawing/2014/main" id="{A42EAC9D-2F44-4533-87F2-45B35A05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点击查看本节相关知识点</a:t>
            </a:r>
          </a:p>
        </p:txBody>
      </p:sp>
      <p:grpSp>
        <p:nvGrpSpPr>
          <p:cNvPr id="22" name="4.1">
            <a:extLst>
              <a:ext uri="{FF2B5EF4-FFF2-40B4-BE49-F238E27FC236}">
                <a16:creationId xmlns:a16="http://schemas.microsoft.com/office/drawing/2014/main" id="{BC4A5E2E-6958-48CC-B81E-46E237981193}"/>
              </a:ext>
            </a:extLst>
          </p:cNvPr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23" name="组合 29">
              <a:extLst>
                <a:ext uri="{FF2B5EF4-FFF2-40B4-BE49-F238E27FC236}">
                  <a16:creationId xmlns:a16="http://schemas.microsoft.com/office/drawing/2014/main" id="{2304A8A2-CA91-417F-ADEE-C4A0431DAC94}"/>
                </a:ext>
              </a:extLst>
            </p:cNvPr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29" name="组合 31">
                <a:extLst>
                  <a:ext uri="{FF2B5EF4-FFF2-40B4-BE49-F238E27FC236}">
                    <a16:creationId xmlns:a16="http://schemas.microsoft.com/office/drawing/2014/main" id="{0B396265-5F72-4D35-9396-E508EB8AC1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>
                  <a:extLst>
                    <a:ext uri="{FF2B5EF4-FFF2-40B4-BE49-F238E27FC236}">
                      <a16:creationId xmlns:a16="http://schemas.microsoft.com/office/drawing/2014/main" id="{8E68DCFB-22BF-4E60-A9D4-C745E43CDF7B}"/>
                    </a:ext>
                  </a:extLst>
                </p:cNvPr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4.3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>
                  <a:extLst>
                    <a:ext uri="{FF2B5EF4-FFF2-40B4-BE49-F238E27FC236}">
                      <a16:creationId xmlns:a16="http://schemas.microsoft.com/office/drawing/2014/main" id="{B1E732AF-F795-4717-894E-18B4AA82B1CA}"/>
                    </a:ext>
                  </a:extLst>
                </p:cNvPr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>
                <a:extLst>
                  <a:ext uri="{FF2B5EF4-FFF2-40B4-BE49-F238E27FC236}">
                    <a16:creationId xmlns:a16="http://schemas.microsoft.com/office/drawing/2014/main" id="{069CA068-887D-4470-B093-41FA2FFC8A5E}"/>
                  </a:ext>
                </a:extLst>
              </p:cNvPr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D8363F1-3DC3-4FCB-9124-8E5C9DA90037}"/>
                </a:ext>
              </a:extLst>
            </p:cNvPr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28" name="矩形 35">
              <a:extLst>
                <a:ext uri="{FF2B5EF4-FFF2-40B4-BE49-F238E27FC236}">
                  <a16:creationId xmlns:a16="http://schemas.microsoft.com/office/drawing/2014/main" id="{BE330845-EE95-49E2-8A32-18F74C2B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删除数据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A3D75-4E15-4CE1-91E5-3EF2F50C6B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1B8514-B60E-499E-9A69-A78820E3BC1B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3038B4-51C7-42F3-9B2C-A0FFA9AAD167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0F2EBB-1EF2-4B58-8673-7E7DCBE25EB7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474091-89DC-4BAC-B352-93E465DCE37D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TRUNCATE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语句的区别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50F316-3A5D-448C-B78A-E3302D5B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5629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D74C9"/>
                </a:solidFill>
              </a:rPr>
              <a:t>实现方式不同：</a:t>
            </a:r>
            <a:r>
              <a:rPr lang="en-US" altLang="zh-CN" dirty="0"/>
              <a:t>TRUNCATE</a:t>
            </a:r>
            <a:r>
              <a:rPr lang="zh-CN" altLang="en-US" dirty="0"/>
              <a:t>本质上</a:t>
            </a:r>
            <a:r>
              <a:rPr lang="zh-CN" altLang="en-US" b="1" dirty="0"/>
              <a:t>先执行删除（</a:t>
            </a:r>
            <a:r>
              <a:rPr lang="en-US" altLang="zh-CN" b="1" dirty="0"/>
              <a:t>DROP</a:t>
            </a:r>
            <a:r>
              <a:rPr lang="zh-CN" altLang="en-US" b="1" dirty="0"/>
              <a:t>）数据表</a:t>
            </a:r>
            <a:r>
              <a:rPr lang="zh-CN" altLang="en-US" dirty="0"/>
              <a:t>的操作，然后</a:t>
            </a:r>
            <a:r>
              <a:rPr lang="zh-CN" altLang="en-US" b="1" dirty="0"/>
              <a:t>再</a:t>
            </a:r>
            <a:r>
              <a:rPr lang="zh-CN" altLang="en-US" dirty="0"/>
              <a:t>根据有效的表结构文件（</a:t>
            </a:r>
            <a:r>
              <a:rPr lang="en-US" altLang="zh-CN" dirty="0"/>
              <a:t>.</a:t>
            </a:r>
            <a:r>
              <a:rPr lang="en-US" altLang="zh-CN" dirty="0" err="1"/>
              <a:t>frm</a:t>
            </a:r>
            <a:r>
              <a:rPr lang="zh-CN" altLang="en-US" dirty="0"/>
              <a:t>）</a:t>
            </a:r>
            <a:r>
              <a:rPr lang="zh-CN" altLang="en-US" b="1" dirty="0"/>
              <a:t>重新创建数据表</a:t>
            </a:r>
            <a:r>
              <a:rPr lang="zh-CN" altLang="en-US" dirty="0"/>
              <a:t>的方式来实现数据清空操作。而</a:t>
            </a:r>
            <a:r>
              <a:rPr lang="en-US" altLang="zh-CN" dirty="0"/>
              <a:t>DELETE</a:t>
            </a:r>
            <a:r>
              <a:rPr lang="zh-CN" altLang="en-US" dirty="0"/>
              <a:t>语句则是逐条的删除数据表中保存的记录。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D74C9"/>
                </a:solidFill>
              </a:rPr>
              <a:t>执行效率不同：</a:t>
            </a:r>
            <a:r>
              <a:rPr lang="zh-CN" altLang="en-US" dirty="0"/>
              <a:t>在针对大型数据表（如千万级的数据记录）时，</a:t>
            </a:r>
            <a:r>
              <a:rPr lang="en-US" altLang="zh-CN" b="1" dirty="0"/>
              <a:t>TRUNCATE</a:t>
            </a:r>
            <a:r>
              <a:rPr lang="zh-CN" altLang="en-US" dirty="0"/>
              <a:t>清空数据的实现方式，决定了它比</a:t>
            </a:r>
            <a:r>
              <a:rPr lang="en-US" altLang="zh-CN" dirty="0"/>
              <a:t>DELETE</a:t>
            </a:r>
            <a:r>
              <a:rPr lang="zh-CN" altLang="en-US" dirty="0"/>
              <a:t>语句删除数据的方式</a:t>
            </a:r>
            <a:r>
              <a:rPr lang="zh-CN" altLang="en-US" b="1" dirty="0"/>
              <a:t>执行效率更高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117DE-0C60-4195-B09A-8304C732F0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A7128C-CCD1-4396-928B-054D5407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D74C9"/>
                </a:solidFill>
              </a:rPr>
              <a:t>对</a:t>
            </a:r>
            <a:r>
              <a:rPr lang="en-US" altLang="zh-CN" b="1" u="sng" dirty="0">
                <a:solidFill>
                  <a:srgbClr val="0D74C9"/>
                </a:solidFill>
              </a:rPr>
              <a:t>AUTO_INCREMENT</a:t>
            </a:r>
            <a:r>
              <a:rPr lang="zh-CN" altLang="en-US" b="1" u="sng" dirty="0">
                <a:solidFill>
                  <a:srgbClr val="0D74C9"/>
                </a:solidFill>
              </a:rPr>
              <a:t>的字段影响不同：</a:t>
            </a:r>
            <a:r>
              <a:rPr lang="en-US" altLang="zh-CN" dirty="0">
                <a:solidFill>
                  <a:srgbClr val="FF0000"/>
                </a:solidFill>
              </a:rPr>
              <a:t>TRUNCATE</a:t>
            </a:r>
            <a:r>
              <a:rPr lang="zh-CN" altLang="en-US" dirty="0">
                <a:solidFill>
                  <a:srgbClr val="FF0000"/>
                </a:solidFill>
              </a:rPr>
              <a:t>清空数据</a:t>
            </a:r>
            <a:r>
              <a:rPr lang="zh-CN" altLang="en-US" dirty="0"/>
              <a:t>后，再次向表中添加数据，</a:t>
            </a:r>
            <a:r>
              <a:rPr lang="zh-CN" altLang="en-US" dirty="0">
                <a:solidFill>
                  <a:srgbClr val="FF0000"/>
                </a:solidFill>
              </a:rPr>
              <a:t>自动增长字段会从默认的初始值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重新开始</a:t>
            </a:r>
            <a:r>
              <a:rPr lang="zh-CN" altLang="en-US" dirty="0"/>
              <a:t>；而使用</a:t>
            </a:r>
            <a:r>
              <a:rPr lang="en-US" altLang="zh-CN" dirty="0"/>
              <a:t>DELETE</a:t>
            </a:r>
            <a:r>
              <a:rPr lang="zh-CN" altLang="en-US" dirty="0"/>
              <a:t>语句删除表中的所有记录时，则不会从</a:t>
            </a:r>
            <a:r>
              <a:rPr lang="en-US" altLang="zh-CN" dirty="0"/>
              <a:t>1</a:t>
            </a:r>
            <a:r>
              <a:rPr lang="zh-CN" altLang="en-US" dirty="0"/>
              <a:t>开始编号。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D74C9"/>
                </a:solidFill>
              </a:rPr>
              <a:t>删除数据的范围不同：</a:t>
            </a:r>
            <a:r>
              <a:rPr lang="en-US" altLang="zh-CN" dirty="0"/>
              <a:t>TRUNCATE</a:t>
            </a:r>
            <a:r>
              <a:rPr lang="zh-CN" altLang="en-US" dirty="0"/>
              <a:t>语句只能用于清空表中的所有记录，而</a:t>
            </a:r>
            <a:r>
              <a:rPr lang="en-US" altLang="zh-CN" b="1" dirty="0"/>
              <a:t>DELETE</a:t>
            </a:r>
            <a:r>
              <a:rPr lang="zh-CN" altLang="en-US" b="1" dirty="0"/>
              <a:t>语句可通过</a:t>
            </a:r>
            <a:r>
              <a:rPr lang="en-US" altLang="zh-CN" b="1" dirty="0"/>
              <a:t>WHERE</a:t>
            </a:r>
            <a:r>
              <a:rPr lang="zh-CN" altLang="en-US" dirty="0"/>
              <a:t>指定删除满足条件的部分记录。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53154A-14D9-47EC-97C8-26104230EAAB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138AEA-2AFE-4D83-8676-009A82B3F2D4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341E8C49-779A-420A-85F0-D2E470A073F0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9">
            <a:extLst>
              <a:ext uri="{FF2B5EF4-FFF2-40B4-BE49-F238E27FC236}">
                <a16:creationId xmlns:a16="http://schemas.microsoft.com/office/drawing/2014/main" id="{56ABBACF-6989-4846-89D2-00B8386C7EF1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TRUNCATE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语句的区别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17870-781E-4213-895A-95A4C47058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87F921-6721-4806-818E-0D5EB423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947863"/>
            <a:ext cx="84026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D74C9"/>
                </a:solidFill>
              </a:rPr>
              <a:t>返回值含义不同：</a:t>
            </a:r>
            <a:r>
              <a:rPr lang="en-US" altLang="zh-CN" dirty="0"/>
              <a:t>TRUNCATE</a:t>
            </a:r>
            <a:r>
              <a:rPr lang="zh-CN" altLang="en-US" dirty="0"/>
              <a:t>操作的</a:t>
            </a:r>
            <a:r>
              <a:rPr lang="zh-CN" altLang="en-US" b="1" dirty="0"/>
              <a:t>返回值一般是无意义</a:t>
            </a:r>
            <a:r>
              <a:rPr lang="zh-CN" altLang="en-US" dirty="0"/>
              <a:t>的，而</a:t>
            </a:r>
            <a:r>
              <a:rPr lang="en-US" altLang="zh-CN" dirty="0"/>
              <a:t>DELETE</a:t>
            </a:r>
            <a:r>
              <a:rPr lang="zh-CN" altLang="en-US" dirty="0"/>
              <a:t>语句则会返回符合条件被删除的记录数。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u="sng" dirty="0">
                <a:solidFill>
                  <a:srgbClr val="0D74C9"/>
                </a:solidFill>
              </a:rPr>
              <a:t>所属</a:t>
            </a:r>
            <a:r>
              <a:rPr lang="en-US" altLang="zh-CN" b="1" u="sng" dirty="0">
                <a:solidFill>
                  <a:srgbClr val="0D74C9"/>
                </a:solidFill>
              </a:rPr>
              <a:t>SQL</a:t>
            </a:r>
            <a:r>
              <a:rPr lang="zh-CN" altLang="en-US" b="1" u="sng" dirty="0">
                <a:solidFill>
                  <a:srgbClr val="0D74C9"/>
                </a:solidFill>
              </a:rPr>
              <a:t>语言的不同组成部分：</a:t>
            </a:r>
            <a:r>
              <a:rPr lang="en-US" altLang="zh-CN" dirty="0"/>
              <a:t>DELETE</a:t>
            </a:r>
            <a:r>
              <a:rPr lang="zh-CN" altLang="en-US" dirty="0"/>
              <a:t>语句属于</a:t>
            </a:r>
            <a:r>
              <a:rPr lang="en-US" altLang="zh-CN" b="1" dirty="0"/>
              <a:t>DML</a:t>
            </a:r>
            <a:r>
              <a:rPr lang="zh-CN" altLang="en-US" b="1" dirty="0"/>
              <a:t>数据</a:t>
            </a:r>
            <a:r>
              <a:rPr lang="zh-CN" altLang="en-US" dirty="0"/>
              <a:t>操作语句，而</a:t>
            </a:r>
            <a:r>
              <a:rPr lang="en-US" altLang="zh-CN" b="1" dirty="0"/>
              <a:t>TRUNCATE</a:t>
            </a:r>
            <a:r>
              <a:rPr lang="zh-CN" altLang="en-US" b="1" dirty="0"/>
              <a:t>通常被认为是</a:t>
            </a:r>
            <a:r>
              <a:rPr lang="en-US" altLang="zh-CN" b="1" dirty="0"/>
              <a:t>DDL</a:t>
            </a:r>
            <a:r>
              <a:rPr lang="zh-CN" altLang="en-US" dirty="0"/>
              <a:t>数据定义语句。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EB59C4-12DA-46E1-9DA0-0BD0E5764C35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60B48D-136B-40B9-9648-EC7E5EF078DB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8580EC4D-4BC1-48F1-A863-DF1DDB7E2BEE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9">
            <a:extLst>
              <a:ext uri="{FF2B5EF4-FFF2-40B4-BE49-F238E27FC236}">
                <a16:creationId xmlns:a16="http://schemas.microsoft.com/office/drawing/2014/main" id="{47A694A2-4B6D-47BE-8228-5F6F8B9E3533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TRUNCATE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语句的区别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C68F72-2704-4BB1-928E-2A85E13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154546"/>
            <a:ext cx="5014820" cy="7762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4.3 </a:t>
            </a:r>
            <a:r>
              <a:rPr lang="zh-CN" altLang="en-US" dirty="0"/>
              <a:t>数据表删除数据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C65894-D040-485D-BD2C-B01DC4E5F7EE}"/>
              </a:ext>
            </a:extLst>
          </p:cNvPr>
          <p:cNvSpPr/>
          <p:nvPr/>
        </p:nvSpPr>
        <p:spPr bwMode="auto">
          <a:xfrm>
            <a:off x="371475" y="2390686"/>
            <a:ext cx="8271080" cy="343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完成课堂示例</a:t>
            </a:r>
            <a:r>
              <a:rPr lang="en-US" altLang="zh-CN" dirty="0">
                <a:latin typeface="+mn-lt"/>
                <a:ea typeface="+mn-ea"/>
              </a:rPr>
              <a:t>7-10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在</a:t>
            </a:r>
            <a:r>
              <a:rPr lang="en-US" altLang="zh-CN" dirty="0">
                <a:latin typeface="+mn-lt"/>
                <a:ea typeface="+mn-ea"/>
              </a:rPr>
              <a:t>Workbench</a:t>
            </a:r>
            <a:r>
              <a:rPr lang="zh-CN" altLang="en-US" dirty="0">
                <a:latin typeface="+mn-lt"/>
                <a:ea typeface="+mn-ea"/>
              </a:rPr>
              <a:t>中，基于</a:t>
            </a:r>
            <a:r>
              <a:rPr lang="en-US" altLang="zh-CN" dirty="0">
                <a:latin typeface="+mn-lt"/>
                <a:ea typeface="+mn-ea"/>
              </a:rPr>
              <a:t>unit4_db</a:t>
            </a:r>
            <a:r>
              <a:rPr lang="zh-CN" altLang="en-US" dirty="0">
                <a:latin typeface="+mn-lt"/>
                <a:ea typeface="+mn-ea"/>
              </a:rPr>
              <a:t>数据库，完成下列操作。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/>
              <a:t>复制</a:t>
            </a:r>
            <a:r>
              <a:rPr lang="en-US" altLang="zh-CN" sz="1600" dirty="0"/>
              <a:t>product</a:t>
            </a:r>
            <a:r>
              <a:rPr lang="zh-CN" altLang="en-US" sz="1600" dirty="0"/>
              <a:t>数据表为</a:t>
            </a:r>
            <a:r>
              <a:rPr lang="en-US" altLang="zh-CN" sz="1600" dirty="0" err="1"/>
              <a:t>product_bak</a:t>
            </a:r>
            <a:r>
              <a:rPr lang="zh-CN" altLang="en-US" sz="1600" dirty="0"/>
              <a:t>。用</a:t>
            </a:r>
            <a:r>
              <a:rPr lang="en-US" altLang="zh-CN" sz="1600" dirty="0"/>
              <a:t>TRUNCATE</a:t>
            </a:r>
            <a:r>
              <a:rPr lang="zh-CN" altLang="en-US" sz="1600" dirty="0"/>
              <a:t>语句删除</a:t>
            </a:r>
            <a:r>
              <a:rPr lang="en-US" altLang="zh-CN" sz="1600" dirty="0" err="1"/>
              <a:t>product_bak</a:t>
            </a:r>
            <a:r>
              <a:rPr lang="zh-CN" altLang="en-US" sz="1600" dirty="0"/>
              <a:t>数据表中所有记录。</a:t>
            </a:r>
            <a:endParaRPr lang="en-US" altLang="zh-CN" sz="1600" dirty="0"/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删除</a:t>
            </a:r>
            <a:r>
              <a:rPr lang="en-US" altLang="zh-CN" sz="1600" dirty="0">
                <a:latin typeface="+mn-lt"/>
                <a:ea typeface="+mn-ea"/>
              </a:rPr>
              <a:t>product</a:t>
            </a:r>
            <a:r>
              <a:rPr lang="zh-CN" altLang="en-US" sz="1600" dirty="0">
                <a:latin typeface="+mn-lt"/>
                <a:ea typeface="+mn-ea"/>
              </a:rPr>
              <a:t>数据表中</a:t>
            </a:r>
            <a:r>
              <a:rPr lang="zh-CN" altLang="en-US" sz="1600" b="1" dirty="0">
                <a:latin typeface="+mn-lt"/>
                <a:ea typeface="+mn-ea"/>
              </a:rPr>
              <a:t>产地字段为”美国”</a:t>
            </a:r>
            <a:r>
              <a:rPr lang="zh-CN" altLang="en-US" sz="1600" dirty="0">
                <a:latin typeface="+mn-lt"/>
                <a:ea typeface="+mn-ea"/>
              </a:rPr>
              <a:t>的记录。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删除</a:t>
            </a:r>
            <a:r>
              <a:rPr lang="en-US" altLang="zh-CN" sz="1600" dirty="0">
                <a:latin typeface="+mn-lt"/>
                <a:ea typeface="+mn-ea"/>
              </a:rPr>
              <a:t>product</a:t>
            </a:r>
            <a:r>
              <a:rPr lang="zh-CN" altLang="en-US" sz="1600" dirty="0">
                <a:latin typeface="+mn-lt"/>
                <a:ea typeface="+mn-ea"/>
              </a:rPr>
              <a:t>数据表中产品的价格在</a:t>
            </a:r>
            <a:r>
              <a:rPr lang="en-US" altLang="zh-CN" sz="1600" dirty="0">
                <a:latin typeface="+mn-lt"/>
                <a:ea typeface="+mn-ea"/>
              </a:rPr>
              <a:t>50</a:t>
            </a:r>
            <a:r>
              <a:rPr lang="zh-CN" altLang="en-US" sz="1600" dirty="0">
                <a:latin typeface="+mn-lt"/>
                <a:ea typeface="+mn-ea"/>
              </a:rPr>
              <a:t>到</a:t>
            </a:r>
            <a:r>
              <a:rPr lang="en-US" altLang="zh-CN" sz="1600" dirty="0">
                <a:latin typeface="+mn-lt"/>
                <a:ea typeface="+mn-ea"/>
              </a:rPr>
              <a:t>100</a:t>
            </a:r>
            <a:r>
              <a:rPr lang="zh-CN" altLang="en-US" sz="1600" dirty="0">
                <a:latin typeface="+mn-lt"/>
                <a:ea typeface="+mn-ea"/>
              </a:rPr>
              <a:t>之间的记录。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600" dirty="0">
                <a:latin typeface="+mn-lt"/>
                <a:ea typeface="+mn-ea"/>
              </a:rPr>
              <a:t>删除</a:t>
            </a:r>
            <a:r>
              <a:rPr lang="en-US" altLang="zh-CN" sz="1600" dirty="0">
                <a:latin typeface="+mn-lt"/>
                <a:ea typeface="+mn-ea"/>
              </a:rPr>
              <a:t>product</a:t>
            </a:r>
            <a:r>
              <a:rPr lang="zh-CN" altLang="en-US" sz="1600" dirty="0">
                <a:latin typeface="+mn-lt"/>
                <a:ea typeface="+mn-ea"/>
              </a:rPr>
              <a:t>数据表</a:t>
            </a:r>
            <a:r>
              <a:rPr lang="zh-CN" altLang="en-US" sz="1600" b="1" dirty="0">
                <a:latin typeface="+mn-lt"/>
                <a:ea typeface="+mn-ea"/>
              </a:rPr>
              <a:t>中上半年生产</a:t>
            </a:r>
            <a:r>
              <a:rPr lang="zh-CN" altLang="en-US" sz="1600" dirty="0">
                <a:latin typeface="+mn-lt"/>
                <a:ea typeface="+mn-ea"/>
              </a:rPr>
              <a:t>的产品。</a:t>
            </a:r>
            <a:endParaRPr lang="en-US" altLang="zh-CN" sz="1600" dirty="0">
              <a:latin typeface="+mn-lt"/>
              <a:ea typeface="+mn-ea"/>
            </a:endParaRPr>
          </a:p>
          <a:p>
            <a:pPr marL="1371600" lvl="4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+mn-lt"/>
                <a:ea typeface="+mn-ea"/>
              </a:rPr>
              <a:t>注意：使用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+mn-ea"/>
              </a:rPr>
              <a:t>month</a:t>
            </a:r>
            <a:r>
              <a:rPr lang="zh-CN" altLang="en-US" sz="1400" b="1" dirty="0">
                <a:solidFill>
                  <a:srgbClr val="FF0000"/>
                </a:solidFill>
                <a:latin typeface="+mn-lt"/>
                <a:ea typeface="+mn-ea"/>
              </a:rPr>
              <a:t>函数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811BC4-9157-43E4-B06C-9F54B3CEA8A0}"/>
              </a:ext>
            </a:extLst>
          </p:cNvPr>
          <p:cNvCxnSpPr/>
          <p:nvPr/>
        </p:nvCxnSpPr>
        <p:spPr bwMode="auto">
          <a:xfrm>
            <a:off x="371475" y="1956816"/>
            <a:ext cx="223202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2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7">
            <a:extLst>
              <a:ext uri="{FF2B5EF4-FFF2-40B4-BE49-F238E27FC236}">
                <a16:creationId xmlns:a16="http://schemas.microsoft.com/office/drawing/2014/main" id="{7A38A974-3660-48CC-8661-AD7FBABED1F5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  <a:solidFill>
            <a:srgbClr val="F29111"/>
          </a:solidFill>
        </p:grpSpPr>
        <p:grpSp>
          <p:nvGrpSpPr>
            <p:cNvPr id="7" name="组合 18">
              <a:extLst>
                <a:ext uri="{FF2B5EF4-FFF2-40B4-BE49-F238E27FC236}">
                  <a16:creationId xmlns:a16="http://schemas.microsoft.com/office/drawing/2014/main" id="{B4514F97-C42B-4EE1-B057-968961B00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  <a:grpFill/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723E7A1-9D45-4B9F-BC71-6F585E8BA066}"/>
                  </a:ext>
                </a:extLst>
              </p:cNvPr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课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44ACB-E957-4BA0-BD34-9151F1479EB0}"/>
                  </a:ext>
                </a:extLst>
              </p:cNvPr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堂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11432E4-C259-4401-A542-3FCAEC74048B}"/>
                  </a:ext>
                </a:extLst>
              </p:cNvPr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练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18DDE18-3CAA-4C86-A1CA-18C9D72B5F62}"/>
                  </a:ext>
                </a:extLst>
              </p:cNvPr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习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A624DD-4D4D-4C0E-9A16-EB6858F861F7}"/>
                </a:ext>
              </a:extLst>
            </p:cNvPr>
            <p:cNvCxnSpPr/>
            <p:nvPr/>
          </p:nvCxnSpPr>
          <p:spPr>
            <a:xfrm>
              <a:off x="6444208" y="1695886"/>
              <a:ext cx="2232248" cy="0"/>
            </a:xfrm>
            <a:prstGeom prst="line">
              <a:avLst/>
            </a:prstGeom>
            <a:grpFill/>
            <a:ln w="19050">
              <a:gradFill flip="none" rotWithShape="1">
                <a:gsLst>
                  <a:gs pos="100000">
                    <a:srgbClr val="F29111"/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08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 algn="l" eaLnBrk="1" hangingPunct="1">
              <a:buFont typeface="Wingdings" pitchFamily="2" charset="2"/>
              <a:buNone/>
            </a:pPr>
            <a:r>
              <a:rPr lang="zh-CN" altLang="en-US" b="1" dirty="0">
                <a:sym typeface="Wingdings" pitchFamily="2" charset="2"/>
              </a:rPr>
              <a:t>提交作业</a:t>
            </a:r>
            <a:endParaRPr lang="zh-CN" altLang="en-US" b="1" dirty="0">
              <a:sym typeface="宋体" pitchFamily="2" charset="-122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B8A77BE7-9FA3-44B2-B280-A4254053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" y="1223999"/>
            <a:ext cx="8344881" cy="139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完成课堂示例和课堂练习，将相关的</a:t>
            </a:r>
            <a:r>
              <a:rPr lang="en-US" altLang="zh-CN" dirty="0">
                <a:latin typeface="+mn-lt"/>
                <a:ea typeface="+mn-ea"/>
              </a:rPr>
              <a:t>SQL</a:t>
            </a:r>
            <a:r>
              <a:rPr lang="zh-CN" altLang="en-US" dirty="0">
                <a:latin typeface="+mn-lt"/>
                <a:ea typeface="+mn-ea"/>
              </a:rPr>
              <a:t>语句保存为</a:t>
            </a:r>
            <a:r>
              <a:rPr lang="en-US" altLang="zh-CN" dirty="0">
                <a:latin typeface="+mn-lt"/>
                <a:ea typeface="+mn-ea"/>
              </a:rPr>
              <a:t>unit4_eg.sql</a:t>
            </a:r>
            <a:r>
              <a:rPr lang="zh-CN" altLang="en-US" dirty="0">
                <a:latin typeface="+mn-lt"/>
                <a:ea typeface="+mn-ea"/>
              </a:rPr>
              <a:t>提交。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dirty="0">
                <a:latin typeface="+mn-lt"/>
                <a:ea typeface="+mn-ea"/>
              </a:rPr>
              <a:t>完成课堂示例和课堂练习，导出数据库</a:t>
            </a:r>
            <a:r>
              <a:rPr lang="en-US" altLang="zh-CN">
                <a:latin typeface="+mn-lt"/>
                <a:ea typeface="+mn-ea"/>
              </a:rPr>
              <a:t>unit4_db.sql</a:t>
            </a:r>
            <a:r>
              <a:rPr lang="zh-CN" altLang="en-US">
                <a:latin typeface="+mn-lt"/>
                <a:ea typeface="+mn-ea"/>
              </a:rPr>
              <a:t>，</a:t>
            </a:r>
            <a:r>
              <a:rPr lang="zh-CN" altLang="en-US" dirty="0">
                <a:latin typeface="+mn-lt"/>
                <a:ea typeface="+mn-ea"/>
              </a:rPr>
              <a:t>保存为</a:t>
            </a:r>
            <a:r>
              <a:rPr lang="en-US" altLang="zh-CN" dirty="0">
                <a:latin typeface="+mn-lt"/>
                <a:ea typeface="+mn-ea"/>
              </a:rPr>
              <a:t>unit5_db.sql</a:t>
            </a:r>
            <a:r>
              <a:rPr lang="zh-CN" altLang="en-US" dirty="0">
                <a:latin typeface="+mn-lt"/>
                <a:ea typeface="+mn-ea"/>
              </a:rPr>
              <a:t>文件提交。</a:t>
            </a:r>
          </a:p>
        </p:txBody>
      </p:sp>
    </p:spTree>
    <p:extLst>
      <p:ext uri="{BB962C8B-B14F-4D97-AF65-F5344CB8AC3E}">
        <p14:creationId xmlns:p14="http://schemas.microsoft.com/office/powerpoint/2010/main" val="1274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10627-731A-4216-AE8F-9004A406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下讲内容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08931B-49CB-4DB0-B602-E797520B7EAF}"/>
              </a:ext>
            </a:extLst>
          </p:cNvPr>
          <p:cNvSpPr/>
          <p:nvPr/>
        </p:nvSpPr>
        <p:spPr>
          <a:xfrm>
            <a:off x="927334" y="14874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单表操作</a:t>
            </a:r>
          </a:p>
        </p:txBody>
      </p:sp>
      <p:grpSp>
        <p:nvGrpSpPr>
          <p:cNvPr id="10" name="组合 41">
            <a:extLst>
              <a:ext uri="{FF2B5EF4-FFF2-40B4-BE49-F238E27FC236}">
                <a16:creationId xmlns:a16="http://schemas.microsoft.com/office/drawing/2014/main" id="{C1BF0A21-29E2-4813-9FE2-1DDFFAE26C00}"/>
              </a:ext>
            </a:extLst>
          </p:cNvPr>
          <p:cNvGrpSpPr>
            <a:grpSpLocks/>
          </p:cNvGrpSpPr>
          <p:nvPr/>
        </p:nvGrpSpPr>
        <p:grpSpPr bwMode="auto">
          <a:xfrm>
            <a:off x="606659" y="1881954"/>
            <a:ext cx="4754563" cy="307975"/>
            <a:chOff x="2909458" y="1448789"/>
            <a:chExt cx="4754598" cy="30876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E98976D-5330-47C5-BBC0-405847E1C3E7}"/>
                </a:ext>
              </a:extLst>
            </p:cNvPr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十字箭头标注 43">
              <a:extLst>
                <a:ext uri="{FF2B5EF4-FFF2-40B4-BE49-F238E27FC236}">
                  <a16:creationId xmlns:a16="http://schemas.microsoft.com/office/drawing/2014/main" id="{0E7EF0D6-B8BF-4ECD-8ABA-4E753D16DFE2}"/>
                </a:ext>
              </a:extLst>
            </p:cNvPr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5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1DFE40ED-A006-4A35-910F-B3B2B552EBE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/>
              <a:t>知识架构</a:t>
            </a:r>
            <a:endParaRPr lang="zh-CN" altLang="en-US" dirty="0"/>
          </a:p>
        </p:txBody>
      </p:sp>
      <p:sp>
        <p:nvSpPr>
          <p:cNvPr id="3" name="AutoShape 208">
            <a:extLst>
              <a:ext uri="{FF2B5EF4-FFF2-40B4-BE49-F238E27FC236}">
                <a16:creationId xmlns:a16="http://schemas.microsoft.com/office/drawing/2014/main" id="{AE7050E9-540B-4695-A3BF-EBB21201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>
            <a:extLst>
              <a:ext uri="{FF2B5EF4-FFF2-40B4-BE49-F238E27FC236}">
                <a16:creationId xmlns:a16="http://schemas.microsoft.com/office/drawing/2014/main" id="{739E6D0E-685F-4986-8EC8-8EF3FF73A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1635125"/>
            <a:ext cx="5432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4.1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数据表添加数据</a:t>
            </a:r>
          </a:p>
        </p:txBody>
      </p:sp>
      <p:sp>
        <p:nvSpPr>
          <p:cNvPr id="5" name="AutoShape 132">
            <a:extLst>
              <a:ext uri="{FF2B5EF4-FFF2-40B4-BE49-F238E27FC236}">
                <a16:creationId xmlns:a16="http://schemas.microsoft.com/office/drawing/2014/main" id="{C838C5DF-EF50-4352-8F8B-A145174A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20A65DB-8764-4E70-A465-77B918805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任意多边形 6">
            <a:extLst>
              <a:ext uri="{FF2B5EF4-FFF2-40B4-BE49-F238E27FC236}">
                <a16:creationId xmlns:a16="http://schemas.microsoft.com/office/drawing/2014/main" id="{C84C0798-0ECF-485B-AE40-E156B45A66AE}"/>
              </a:ext>
            </a:extLst>
          </p:cNvPr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7">
            <a:extLst>
              <a:ext uri="{FF2B5EF4-FFF2-40B4-BE49-F238E27FC236}">
                <a16:creationId xmlns:a16="http://schemas.microsoft.com/office/drawing/2014/main" id="{E4C31468-ECC3-4E7F-8F66-E65E6768B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25" name="Line 188">
            <a:extLst>
              <a:ext uri="{FF2B5EF4-FFF2-40B4-BE49-F238E27FC236}">
                <a16:creationId xmlns:a16="http://schemas.microsoft.com/office/drawing/2014/main" id="{9EF18556-0D65-4458-A0FF-51F2AF345B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>
            <a:extLst>
              <a:ext uri="{FF2B5EF4-FFF2-40B4-BE49-F238E27FC236}">
                <a16:creationId xmlns:a16="http://schemas.microsoft.com/office/drawing/2014/main" id="{C06FE0B6-0CC4-4D11-8CEC-DC44F8EBA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为所有字段添加数据</a:t>
            </a:r>
          </a:p>
        </p:txBody>
      </p:sp>
      <p:sp>
        <p:nvSpPr>
          <p:cNvPr id="27" name="任意多边形 10">
            <a:extLst>
              <a:ext uri="{FF2B5EF4-FFF2-40B4-BE49-F238E27FC236}">
                <a16:creationId xmlns:a16="http://schemas.microsoft.com/office/drawing/2014/main" id="{B6BA355F-01D2-4A75-9A2D-A3299EB380D0}"/>
              </a:ext>
            </a:extLst>
          </p:cNvPr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8" name="椭圆 11">
            <a:extLst>
              <a:ext uri="{FF2B5EF4-FFF2-40B4-BE49-F238E27FC236}">
                <a16:creationId xmlns:a16="http://schemas.microsoft.com/office/drawing/2014/main" id="{27ECAB15-DF67-4273-9CE7-A6394644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29" name="Line 188">
            <a:extLst>
              <a:ext uri="{FF2B5EF4-FFF2-40B4-BE49-F238E27FC236}">
                <a16:creationId xmlns:a16="http://schemas.microsoft.com/office/drawing/2014/main" id="{EA23EA2D-90E2-4796-B78A-5B888FC30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0" name="TextBox 218">
            <a:extLst>
              <a:ext uri="{FF2B5EF4-FFF2-40B4-BE49-F238E27FC236}">
                <a16:creationId xmlns:a16="http://schemas.microsoft.com/office/drawing/2014/main" id="{BB50CA83-25AF-4BE6-9248-37915E746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为部分字段添加数据</a:t>
            </a:r>
          </a:p>
        </p:txBody>
      </p:sp>
      <p:sp>
        <p:nvSpPr>
          <p:cNvPr id="31" name="任意多边形 14">
            <a:extLst>
              <a:ext uri="{FF2B5EF4-FFF2-40B4-BE49-F238E27FC236}">
                <a16:creationId xmlns:a16="http://schemas.microsoft.com/office/drawing/2014/main" id="{96347696-D62E-4940-8DB0-43CFD521259E}"/>
              </a:ext>
            </a:extLst>
          </p:cNvPr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32" name="椭圆 15">
            <a:extLst>
              <a:ext uri="{FF2B5EF4-FFF2-40B4-BE49-F238E27FC236}">
                <a16:creationId xmlns:a16="http://schemas.microsoft.com/office/drawing/2014/main" id="{0DFDDD40-6AC6-4848-88EE-F6E1E00F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33" name="Line 188">
            <a:extLst>
              <a:ext uri="{FF2B5EF4-FFF2-40B4-BE49-F238E27FC236}">
                <a16:creationId xmlns:a16="http://schemas.microsoft.com/office/drawing/2014/main" id="{A5DA4BC8-67B3-4B54-9C15-D3E2CE07BB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4" name="TextBox 218">
            <a:extLst>
              <a:ext uri="{FF2B5EF4-FFF2-40B4-BE49-F238E27FC236}">
                <a16:creationId xmlns:a16="http://schemas.microsoft.com/office/drawing/2014/main" id="{3612A1F9-D2A7-49BB-95F4-8D8BA823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一次添加多行数据</a:t>
            </a: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5B4F89F2-DF6A-49C2-A86A-E23CC586CACB}"/>
              </a:ext>
            </a:extLst>
          </p:cNvPr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150D670-74B3-4BD7-A245-D15DB2B4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>
            <a:extLst>
              <a:ext uri="{FF2B5EF4-FFF2-40B4-BE49-F238E27FC236}">
                <a16:creationId xmlns:a16="http://schemas.microsoft.com/office/drawing/2014/main" id="{71A755C1-2790-44B4-A2D5-DE1212B087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>
            <a:extLst>
              <a:ext uri="{FF2B5EF4-FFF2-40B4-BE49-F238E27FC236}">
                <a16:creationId xmlns:a16="http://schemas.microsoft.com/office/drawing/2014/main" id="{577706FF-5006-4FDA-B116-C01549756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Workbench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1ED2AB4B-980D-4CE6-AC88-75363D9464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sp>
        <p:nvSpPr>
          <p:cNvPr id="28" name="矩形 4">
            <a:extLst>
              <a:ext uri="{FF2B5EF4-FFF2-40B4-BE49-F238E27FC236}">
                <a16:creationId xmlns:a16="http://schemas.microsoft.com/office/drawing/2014/main" id="{6F219210-61D3-4794-AC07-36A6914D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" y="1292520"/>
            <a:ext cx="68595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200000"/>
              </a:lnSpc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        为了完成添加数据示例，首先创建一个名为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unit4_mydb</a:t>
            </a:r>
            <a:r>
              <a:rPr lang="zh-CN" altLang="en-US" dirty="0">
                <a:latin typeface="+mn-lt"/>
                <a:cs typeface="Times New Roman" pitchFamily="18" charset="0"/>
              </a:rPr>
              <a:t>的数据库，并在该数据库中创建一个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goods</a:t>
            </a:r>
            <a:r>
              <a:rPr lang="zh-CN" altLang="en-US" dirty="0">
                <a:latin typeface="+mn-lt"/>
                <a:cs typeface="Times New Roman" pitchFamily="18" charset="0"/>
              </a:rPr>
              <a:t>表，表中包含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id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name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70C0"/>
                </a:solidFill>
                <a:latin typeface="+mn-lt"/>
                <a:cs typeface="Times New Roman" pitchFamily="18" charset="0"/>
              </a:rPr>
              <a:t>price</a:t>
            </a:r>
            <a:r>
              <a:rPr lang="zh-CN" altLang="en-US" dirty="0">
                <a:latin typeface="+mn-lt"/>
                <a:cs typeface="Times New Roman" pitchFamily="18" charset="0"/>
              </a:rPr>
              <a:t>三个字段。创建数据库、数据表语句如下：</a:t>
            </a:r>
            <a:endParaRPr lang="zh-CN" altLang="zh-CN" dirty="0">
              <a:latin typeface="+mn-lt"/>
              <a:cs typeface="Times New Roman" pitchFamily="18" charset="0"/>
            </a:endParaRPr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032D7213-0405-4798-813E-A5D57489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20" y="3417984"/>
            <a:ext cx="711396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 DATABASE </a:t>
            </a:r>
            <a:r>
              <a:rPr lang="en-US" altLang="zh-CN" sz="1400" dirty="0">
                <a:latin typeface="Courier New" panose="02070309020205020404" pitchFamily="49" charset="0"/>
              </a:rPr>
              <a:t>unit4_mydb;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USE</a:t>
            </a:r>
            <a:r>
              <a:rPr lang="en-US" altLang="zh-CN" sz="1400" dirty="0">
                <a:latin typeface="Courier New" panose="02070309020205020404" pitchFamily="49" charset="0"/>
              </a:rPr>
              <a:t>  unit4_mydb;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CREATE TABLE </a:t>
            </a:r>
            <a:r>
              <a:rPr lang="en-US" altLang="zh-CN" sz="1400" dirty="0">
                <a:latin typeface="Courier New" panose="02070309020205020404" pitchFamily="49" charset="0"/>
              </a:rPr>
              <a:t>goods(</a:t>
            </a:r>
          </a:p>
          <a:p>
            <a:r>
              <a:rPr lang="en-US" altLang="zh-CN" sz="1400" dirty="0">
                <a:latin typeface="Courier New" panose="02070309020205020404" pitchFamily="49" charset="0"/>
              </a:rPr>
              <a:t>                   id INT </a:t>
            </a:r>
            <a:r>
              <a:rPr lang="en-US" altLang="zh-CN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PRIMARY KEY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400" dirty="0">
                <a:latin typeface="Courier New" panose="02070309020205020404" pitchFamily="49" charset="0"/>
              </a:rPr>
              <a:t>                   name VARCHAR(32) </a:t>
            </a:r>
            <a:r>
              <a:rPr lang="en-US" altLang="zh-CN" sz="1400" b="1" dirty="0">
                <a:solidFill>
                  <a:srgbClr val="0D74C9"/>
                </a:solidFill>
                <a:latin typeface="Courier New" panose="02070309020205020404" pitchFamily="49" charset="0"/>
              </a:rPr>
              <a:t>NOT NULL</a:t>
            </a:r>
            <a:r>
              <a:rPr lang="en-US" altLang="zh-CN" sz="1400" dirty="0"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400" dirty="0">
                <a:latin typeface="Courier New" panose="02070309020205020404" pitchFamily="49" charset="0"/>
              </a:rPr>
              <a:t>                   price INT</a:t>
            </a:r>
          </a:p>
          <a:p>
            <a:r>
              <a:rPr lang="en-US" altLang="zh-CN" sz="1400" dirty="0">
                <a:latin typeface="Courier New" panose="02070309020205020404" pitchFamily="49" charset="0"/>
              </a:rPr>
              <a:t>                   );</a:t>
            </a:r>
          </a:p>
        </p:txBody>
      </p: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A389724A-BD7A-464D-B1F2-2FEB66D7A11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889590"/>
            <a:ext cx="655638" cy="657225"/>
            <a:chOff x="765530" y="3286093"/>
            <a:chExt cx="656530" cy="657462"/>
          </a:xfrm>
        </p:grpSpPr>
        <p:sp>
          <p:nvSpPr>
            <p:cNvPr id="17" name="等腰三角形 11">
              <a:extLst>
                <a:ext uri="{FF2B5EF4-FFF2-40B4-BE49-F238E27FC236}">
                  <a16:creationId xmlns:a16="http://schemas.microsoft.com/office/drawing/2014/main" id="{B50ADA11-C21B-4529-A085-7D90EFDA50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19351E01-290F-4317-82CC-FF2B889B2C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27038" y="5192039"/>
            <a:ext cx="85048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u="sng" dirty="0">
                <a:solidFill>
                  <a:srgbClr val="FF0000"/>
                </a:solidFill>
              </a:rPr>
              <a:t>注意：</a:t>
            </a:r>
            <a:r>
              <a:rPr lang="zh-CN" altLang="en-US" b="1" dirty="0">
                <a:solidFill>
                  <a:srgbClr val="0D74C9"/>
                </a:solidFill>
              </a:rPr>
              <a:t>在创建数据表的同时，也可以进行表约束的设置，与下列语句相当。</a:t>
            </a:r>
            <a:endParaRPr lang="en-US" altLang="zh-CN" b="1" dirty="0">
              <a:solidFill>
                <a:srgbClr val="0D74C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ALTER</a:t>
            </a:r>
            <a:r>
              <a:rPr lang="en-US" altLang="zh-CN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zh-CN" sz="1600" dirty="0">
                <a:latin typeface="Courier New" panose="02070309020205020404" pitchFamily="49" charset="0"/>
              </a:rPr>
              <a:t> goods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zh-CN" sz="1600" dirty="0">
                <a:latin typeface="Courier New" panose="02070309020205020404" pitchFamily="49" charset="0"/>
              </a:rPr>
              <a:t> id </a:t>
            </a:r>
            <a:r>
              <a:rPr lang="en-US" altLang="zh-CN" sz="1600" dirty="0" err="1"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PRIMARY KEY</a:t>
            </a:r>
            <a:r>
              <a:rPr lang="en-US" altLang="zh-CN" sz="1600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ALTER TABLE</a:t>
            </a:r>
            <a:r>
              <a:rPr lang="en-US" altLang="zh-CN" sz="1600" b="1" dirty="0"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</a:rPr>
              <a:t>goods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MODIFY</a:t>
            </a:r>
            <a:r>
              <a:rPr lang="en-US" altLang="zh-CN" sz="1600" dirty="0">
                <a:latin typeface="Courier New" panose="02070309020205020404" pitchFamily="49" charset="0"/>
              </a:rPr>
              <a:t> name VARCHAR(32)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NOT NULL</a:t>
            </a:r>
            <a:r>
              <a:rPr lang="en-US" altLang="zh-CN" sz="1600" dirty="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1ED2AB4B-980D-4CE6-AC88-75363D9464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515626E-0A6E-47CE-AC0A-80E3500BD79C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DB785D-3B0D-4181-AE9E-BDA61FC31775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10CBF5-8655-45CA-B6FC-60EDD44D05AE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961C19-C5D0-4544-9629-20020DE61A82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为所有字段添加数据</a:t>
            </a:r>
          </a:p>
        </p:txBody>
      </p:sp>
      <p:sp>
        <p:nvSpPr>
          <p:cNvPr id="26" name="圆角矩形 2">
            <a:extLst>
              <a:ext uri="{FF2B5EF4-FFF2-40B4-BE49-F238E27FC236}">
                <a16:creationId xmlns:a16="http://schemas.microsoft.com/office/drawing/2014/main" id="{1A95CD0B-C43A-4E6D-9590-09DD5567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2054150"/>
            <a:ext cx="6450012" cy="101260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3">
            <a:extLst>
              <a:ext uri="{FF2B5EF4-FFF2-40B4-BE49-F238E27FC236}">
                <a16:creationId xmlns:a16="http://schemas.microsoft.com/office/drawing/2014/main" id="{5F364FD6-E710-4007-9F64-58AAA45F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2109903"/>
            <a:ext cx="6450012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INSERT INTO </a:t>
            </a:r>
            <a:r>
              <a:rPr lang="zh-CN" altLang="en-US" dirty="0">
                <a:latin typeface="+mn-lt"/>
                <a:cs typeface="Times New Roman" pitchFamily="18" charset="0"/>
              </a:rPr>
              <a:t>表名</a:t>
            </a:r>
            <a:r>
              <a:rPr lang="en-US" altLang="zh-CN" dirty="0">
                <a:latin typeface="+mn-lt"/>
                <a:cs typeface="Times New Roman" pitchFamily="18" charset="0"/>
              </a:rPr>
              <a:t>(</a:t>
            </a:r>
            <a:r>
              <a:rPr lang="zh-CN" altLang="en-US" dirty="0"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，字段名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  <a:r>
              <a:rPr lang="en-US" altLang="zh-CN" dirty="0">
                <a:latin typeface="+mn-lt"/>
                <a:cs typeface="Times New Roman" pitchFamily="18" charset="0"/>
              </a:rPr>
              <a:t>……)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VALUES</a:t>
            </a:r>
            <a:r>
              <a:rPr lang="en-US" altLang="zh-CN" dirty="0">
                <a:latin typeface="+mn-lt"/>
                <a:cs typeface="Times New Roman" pitchFamily="18" charset="0"/>
              </a:rPr>
              <a:t>(</a:t>
            </a:r>
            <a:r>
              <a:rPr lang="zh-CN" altLang="en-US" dirty="0"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latin typeface="+mn-lt"/>
                <a:cs typeface="Times New Roman" pitchFamily="18" charset="0"/>
              </a:rPr>
              <a:t>1</a:t>
            </a:r>
            <a:r>
              <a:rPr lang="zh-CN" altLang="en-US" dirty="0">
                <a:latin typeface="+mn-lt"/>
                <a:cs typeface="Times New Roman" pitchFamily="18" charset="0"/>
              </a:rPr>
              <a:t>，值</a:t>
            </a:r>
            <a:r>
              <a:rPr lang="en-US" altLang="zh-CN" dirty="0">
                <a:latin typeface="+mn-lt"/>
                <a:cs typeface="Times New Roman" pitchFamily="18" charset="0"/>
              </a:rPr>
              <a:t>2</a:t>
            </a:r>
            <a:r>
              <a:rPr lang="zh-CN" altLang="en-US" dirty="0">
                <a:latin typeface="+mn-lt"/>
                <a:cs typeface="Times New Roman" pitchFamily="18" charset="0"/>
              </a:rPr>
              <a:t>，</a:t>
            </a:r>
            <a:r>
              <a:rPr lang="en-US" altLang="zh-CN" dirty="0">
                <a:latin typeface="+mn-lt"/>
                <a:cs typeface="Times New Roman" pitchFamily="18" charset="0"/>
              </a:rPr>
              <a:t>……);</a:t>
            </a:r>
          </a:p>
        </p:txBody>
      </p:sp>
      <p:sp>
        <p:nvSpPr>
          <p:cNvPr id="28" name="矩形 4">
            <a:extLst>
              <a:ext uri="{FF2B5EF4-FFF2-40B4-BE49-F238E27FC236}">
                <a16:creationId xmlns:a16="http://schemas.microsoft.com/office/drawing/2014/main" id="{6F219210-61D3-4794-AC07-36A6914D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3161326"/>
            <a:ext cx="748219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多个值列表之间使用逗号（</a:t>
            </a:r>
            <a:r>
              <a:rPr lang="en-US" altLang="zh-CN" dirty="0">
                <a:latin typeface="+mn-lt"/>
                <a:cs typeface="Times New Roman" pitchFamily="18" charset="0"/>
              </a:rPr>
              <a:t>,</a:t>
            </a:r>
            <a:r>
              <a:rPr lang="zh-CN" altLang="en-US" dirty="0">
                <a:latin typeface="+mn-lt"/>
                <a:cs typeface="Times New Roman" pitchFamily="18" charset="0"/>
              </a:rPr>
              <a:t>）分割。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每个值的顺序、类型必须严格按照数据表结构插入对应的值</a:t>
            </a:r>
            <a:r>
              <a:rPr lang="zh-CN" altLang="zh-CN" dirty="0">
                <a:latin typeface="+mn-lt"/>
                <a:cs typeface="Times New Roman" pitchFamily="18" charset="0"/>
              </a:rPr>
              <a:t>。</a:t>
            </a:r>
            <a:endParaRPr lang="en-US" altLang="zh-CN" dirty="0">
              <a:latin typeface="+mn-lt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n-lt"/>
                <a:cs typeface="Times New Roman" pitchFamily="18" charset="0"/>
              </a:rPr>
              <a:t>省略字段列表时，插入数据需严格按照数据表创建的字段顺序插入。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27E2F67-779C-4904-A569-9D0C1A9202FC}"/>
              </a:ext>
            </a:extLst>
          </p:cNvPr>
          <p:cNvSpPr txBox="1"/>
          <p:nvPr/>
        </p:nvSpPr>
        <p:spPr>
          <a:xfrm>
            <a:off x="519749" y="5206344"/>
            <a:ext cx="8305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语句为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数据表中所有字段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添加一条商品记录。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18" y="5014187"/>
            <a:ext cx="22352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1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A36C7CAD-2E7B-4D4D-BE1F-F5621096D1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2E6434-5DBF-4552-A7AD-DAD3B116DD6A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458945-604D-4F46-9AF4-459EB7F57CD6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E00775-E473-4E59-9FEB-680D604712BC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4522" name="矩形 4">
            <a:extLst>
              <a:ext uri="{FF2B5EF4-FFF2-40B4-BE49-F238E27FC236}">
                <a16:creationId xmlns:a16="http://schemas.microsoft.com/office/drawing/2014/main" id="{9DCA8ED1-75AB-427E-A385-929A23B8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502" y="2591041"/>
            <a:ext cx="711396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方法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：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>
                <a:latin typeface="Courier New" panose="02070309020205020404" pitchFamily="49" charset="0"/>
              </a:rPr>
              <a:t>goods(</a:t>
            </a:r>
            <a:r>
              <a:rPr lang="en-US" altLang="zh-CN" sz="1400" dirty="0" err="1">
                <a:latin typeface="Courier New" panose="02070309020205020404" pitchFamily="49" charset="0"/>
              </a:rPr>
              <a:t>id,name,price</a:t>
            </a:r>
            <a:r>
              <a:rPr lang="en-US" altLang="zh-CN" sz="14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r>
              <a:rPr lang="en-US" altLang="zh-CN" sz="1400" dirty="0">
                <a:latin typeface="Courier New" panose="02070309020205020404" pitchFamily="49" charset="0"/>
              </a:rPr>
              <a:t> (1, 'notebook', 4999);</a:t>
            </a:r>
          </a:p>
          <a:p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方法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：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>
                <a:latin typeface="Courier New" panose="02070309020205020404" pitchFamily="49" charset="0"/>
              </a:rPr>
              <a:t>goods(</a:t>
            </a:r>
            <a:r>
              <a:rPr lang="en-US" altLang="zh-CN" sz="1400" dirty="0" err="1">
                <a:latin typeface="Courier New" panose="02070309020205020404" pitchFamily="49" charset="0"/>
              </a:rPr>
              <a:t>name,price,id</a:t>
            </a:r>
            <a:r>
              <a:rPr lang="en-US" altLang="zh-CN" sz="14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</a:t>
            </a:r>
            <a:r>
              <a:rPr lang="en-US" altLang="zh-CN" sz="1400" dirty="0">
                <a:latin typeface="Courier New" panose="02070309020205020404" pitchFamily="49" charset="0"/>
              </a:rPr>
              <a:t>('computer',9500,2);</a:t>
            </a:r>
          </a:p>
          <a:p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方法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3</a:t>
            </a:r>
            <a:r>
              <a:rPr lang="zh-CN" altLang="en-US" sz="1400" dirty="0">
                <a:latin typeface="Courier New" panose="02070309020205020404" pitchFamily="49" charset="0"/>
              </a:rPr>
              <a:t>：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>
                <a:latin typeface="Courier New" panose="02070309020205020404" pitchFamily="49" charset="0"/>
              </a:rPr>
              <a:t>goods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VALUES </a:t>
            </a:r>
            <a:r>
              <a:rPr lang="en-US" altLang="zh-CN" sz="1400" dirty="0">
                <a:latin typeface="Courier New" panose="02070309020205020404" pitchFamily="49" charset="0"/>
              </a:rPr>
              <a:t>(3, 'Mobile phone', 2999);</a:t>
            </a:r>
          </a:p>
          <a:p>
            <a:endParaRPr lang="en-US" altLang="zh-CN" sz="1400" b="1" u="sng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#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查看</a:t>
            </a:r>
            <a:r>
              <a:rPr lang="en-US" altLang="zh-CN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goods</a:t>
            </a:r>
            <a:r>
              <a:rPr lang="zh-CN" altLang="en-US" sz="1400" b="1" u="sng" dirty="0">
                <a:solidFill>
                  <a:srgbClr val="0070C0"/>
                </a:solidFill>
                <a:latin typeface="Courier New" panose="02070309020205020404" pitchFamily="49" charset="0"/>
              </a:rPr>
              <a:t>数据表数据</a:t>
            </a:r>
            <a:endParaRPr lang="en-US" altLang="zh-CN" sz="1400" b="1" u="sng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goods;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93BE24-896E-42B7-BC85-4E958CCA8CD2}"/>
              </a:ext>
            </a:extLst>
          </p:cNvPr>
          <p:cNvSpPr/>
          <p:nvPr/>
        </p:nvSpPr>
        <p:spPr>
          <a:xfrm>
            <a:off x="411494" y="5642633"/>
            <a:ext cx="82175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0D74C9"/>
                </a:solidFill>
                <a:latin typeface="Courier New" panose="02070309020205020404" pitchFamily="49" charset="0"/>
              </a:rPr>
              <a:t>方法</a:t>
            </a:r>
            <a:r>
              <a:rPr lang="en-US" altLang="zh-CN" b="1" u="sng" dirty="0">
                <a:solidFill>
                  <a:srgbClr val="0D74C9"/>
                </a:solidFill>
                <a:latin typeface="Courier New" panose="02070309020205020404" pitchFamily="49" charset="0"/>
              </a:rPr>
              <a:t>3</a:t>
            </a:r>
            <a:r>
              <a:rPr lang="zh-CN" altLang="en-US" b="1" u="sng" dirty="0">
                <a:solidFill>
                  <a:srgbClr val="0D74C9"/>
                </a:solidFill>
                <a:latin typeface="Courier New" panose="02070309020205020404" pitchFamily="49" charset="0"/>
              </a:rPr>
              <a:t>中</a:t>
            </a:r>
            <a:r>
              <a:rPr lang="zh-CN" altLang="zh-CN" b="1" u="sng" dirty="0">
                <a:solidFill>
                  <a:srgbClr val="0D74C9"/>
                </a:solidFill>
                <a:latin typeface="Courier New" panose="02070309020205020404" pitchFamily="49" charset="0"/>
              </a:rPr>
              <a:t>由于</a:t>
            </a:r>
            <a:r>
              <a:rPr lang="en-US" altLang="zh-CN" b="1" u="sng" dirty="0">
                <a:solidFill>
                  <a:srgbClr val="0D74C9"/>
                </a:solidFill>
                <a:latin typeface="Courier New" panose="02070309020205020404" pitchFamily="49" charset="0"/>
              </a:rPr>
              <a:t>INSERT</a:t>
            </a:r>
            <a:r>
              <a:rPr lang="zh-CN" altLang="zh-CN" b="1" u="sng" dirty="0">
                <a:solidFill>
                  <a:srgbClr val="0D74C9"/>
                </a:solidFill>
                <a:latin typeface="Courier New" panose="02070309020205020404" pitchFamily="49" charset="0"/>
              </a:rPr>
              <a:t>语句中没有指定字段名，添加的值的顺序必须和字段在表中定义的顺序相同。</a:t>
            </a:r>
            <a:endParaRPr lang="zh-CN" altLang="en-US" b="1" u="sng" dirty="0">
              <a:solidFill>
                <a:srgbClr val="0D74C9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27E2F67-779C-4904-A569-9D0C1A9202FC}"/>
              </a:ext>
            </a:extLst>
          </p:cNvPr>
          <p:cNvSpPr txBox="1"/>
          <p:nvPr/>
        </p:nvSpPr>
        <p:spPr>
          <a:xfrm>
            <a:off x="411493" y="18904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INSERT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语句为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数据表中所有字段添加一条商品记录。</a:t>
            </a:r>
          </a:p>
        </p:txBody>
      </p:sp>
      <p:grpSp>
        <p:nvGrpSpPr>
          <p:cNvPr id="16" name="组合 10">
            <a:extLst>
              <a:ext uri="{FF2B5EF4-FFF2-40B4-BE49-F238E27FC236}">
                <a16:creationId xmlns:a16="http://schemas.microsoft.com/office/drawing/2014/main" id="{DBFBBF56-018D-4B60-A9D4-8245F12CEDDA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539956"/>
            <a:ext cx="655638" cy="657225"/>
            <a:chOff x="765530" y="3286093"/>
            <a:chExt cx="656530" cy="657462"/>
          </a:xfrm>
        </p:grpSpPr>
        <p:sp>
          <p:nvSpPr>
            <p:cNvPr id="17" name="等腰三角形 11">
              <a:extLst>
                <a:ext uri="{FF2B5EF4-FFF2-40B4-BE49-F238E27FC236}">
                  <a16:creationId xmlns:a16="http://schemas.microsoft.com/office/drawing/2014/main" id="{1BBDE248-17B1-4F5B-BA5F-E710D929F9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8" name="等腰三角形 12">
              <a:extLst>
                <a:ext uri="{FF2B5EF4-FFF2-40B4-BE49-F238E27FC236}">
                  <a16:creationId xmlns:a16="http://schemas.microsoft.com/office/drawing/2014/main" id="{7CF66968-5476-429E-9241-775A48B2B3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19" name="TextBox 9">
            <a:extLst>
              <a:ext uri="{FF2B5EF4-FFF2-40B4-BE49-F238E27FC236}">
                <a16:creationId xmlns:a16="http://schemas.microsoft.com/office/drawing/2014/main" id="{8016A827-B625-4C4A-BC0A-4D1CE643AF23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为所有字段添加数据</a:t>
            </a:r>
          </a:p>
        </p:txBody>
      </p:sp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43" y="4071620"/>
            <a:ext cx="22352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2CBD5913-276A-482D-AAF6-492433CE7C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CDA1B0-79B0-4641-9B6E-E9F3F9FF7DBD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EFF9D9C-0C40-4838-8503-EC17BED30E51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743BD4-F65B-4ADC-97FF-AB9ED5A87F98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E0CCDB7-5DB8-4BA5-AA18-C86249B279D7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为所有字段添加数据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4AF77AB-83F1-439B-B3AE-34BB5E85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179639"/>
            <a:ext cx="7286625" cy="6651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9">
            <a:extLst>
              <a:ext uri="{FF2B5EF4-FFF2-40B4-BE49-F238E27FC236}">
                <a16:creationId xmlns:a16="http://schemas.microsoft.com/office/drawing/2014/main" id="{4F207078-C01F-4ACA-A323-10AB4E8FB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3130552"/>
            <a:ext cx="743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u="sng" dirty="0">
                <a:latin typeface="+mn-lt"/>
                <a:cs typeface="Times New Roman" pitchFamily="18" charset="0"/>
              </a:rPr>
              <a:t>INSERT [INTO]…</a:t>
            </a:r>
            <a:r>
              <a:rPr lang="zh-CN" altLang="en-US" u="sng" dirty="0">
                <a:latin typeface="+mn-lt"/>
                <a:cs typeface="Times New Roman" pitchFamily="18" charset="0"/>
              </a:rPr>
              <a:t> </a:t>
            </a:r>
            <a:r>
              <a:rPr lang="en-US" altLang="zh-CN" u="sng" dirty="0">
                <a:latin typeface="+mn-lt"/>
                <a:cs typeface="Times New Roman" pitchFamily="18" charset="0"/>
              </a:rPr>
              <a:t>SET </a:t>
            </a:r>
            <a:r>
              <a:rPr lang="zh-CN" altLang="en-US" u="sng" dirty="0">
                <a:latin typeface="+mn-lt"/>
                <a:cs typeface="Times New Roman" pitchFamily="18" charset="0"/>
              </a:rPr>
              <a:t>一次仅能添加一条记录</a:t>
            </a:r>
            <a:r>
              <a:rPr lang="zh-CN" altLang="en-US" dirty="0">
                <a:latin typeface="+mn-lt"/>
                <a:cs typeface="Times New Roman" pitchFamily="18" charset="0"/>
              </a:rPr>
              <a:t>。</a:t>
            </a:r>
            <a:endParaRPr lang="en-US" altLang="zh-CN" dirty="0">
              <a:latin typeface="+mn-lt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59FF4A-BE83-4DBE-B36C-04B4A469F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308225"/>
            <a:ext cx="6877050" cy="4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INSERT [INTO] </a:t>
            </a:r>
            <a:r>
              <a:rPr lang="zh-CN" altLang="en-US" dirty="0">
                <a:latin typeface="+mn-lt"/>
                <a:cs typeface="Times New Roman" pitchFamily="18" charset="0"/>
              </a:rPr>
              <a:t>数据表名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SET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 =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1 [,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2 = </a:t>
            </a:r>
            <a:r>
              <a:rPr lang="zh-CN" altLang="en-US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值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2] …</a:t>
            </a:r>
            <a:r>
              <a:rPr lang="en-US" altLang="zh-CN" dirty="0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71346E1A-46C6-4F67-81D2-9D0D55269E5F}"/>
              </a:ext>
            </a:extLst>
          </p:cNvPr>
          <p:cNvSpPr txBox="1"/>
          <p:nvPr/>
        </p:nvSpPr>
        <p:spPr>
          <a:xfrm>
            <a:off x="411492" y="4216772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：运用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INSERT…SET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语句为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数据表一条商品记录。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4731437"/>
            <a:ext cx="2235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A36C7CAD-2E7B-4D4D-BE1F-F5621096D1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4.1 </a:t>
            </a:r>
            <a:r>
              <a:rPr lang="zh-CN" altLang="en-US" dirty="0"/>
              <a:t>数据表添加数据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2E6434-5DBF-4552-A7AD-DAD3B116DD6A}"/>
              </a:ext>
            </a:extLst>
          </p:cNvPr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458945-604D-4F46-9AF4-459EB7F57CD6}"/>
                </a:ext>
              </a:extLst>
            </p:cNvPr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E00775-E473-4E59-9FEB-680D604712BC}"/>
                </a:ext>
              </a:extLst>
            </p:cNvPr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4522" name="矩形 4">
            <a:extLst>
              <a:ext uri="{FF2B5EF4-FFF2-40B4-BE49-F238E27FC236}">
                <a16:creationId xmlns:a16="http://schemas.microsoft.com/office/drawing/2014/main" id="{9DCA8ED1-75AB-427E-A385-929A23B8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383" y="2917981"/>
            <a:ext cx="711396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zh-CN" sz="1400" dirty="0">
                <a:latin typeface="Courier New" panose="02070309020205020404" pitchFamily="49" charset="0"/>
              </a:rPr>
              <a:t>goods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sz="1400" dirty="0">
                <a:latin typeface="Courier New" panose="02070309020205020404" pitchFamily="49" charset="0"/>
              </a:rPr>
              <a:t> id=4,name='</a:t>
            </a:r>
            <a:r>
              <a:rPr lang="en-US" altLang="zh-CN" sz="1400" dirty="0" err="1">
                <a:latin typeface="Courier New" panose="02070309020205020404" pitchFamily="49" charset="0"/>
              </a:rPr>
              <a:t>notebook',price</a:t>
            </a:r>
            <a:r>
              <a:rPr lang="en-US" altLang="zh-CN" sz="1400" dirty="0">
                <a:latin typeface="Courier New" panose="02070309020205020404" pitchFamily="49" charset="0"/>
              </a:rPr>
              <a:t>=4500;</a:t>
            </a:r>
          </a:p>
          <a:p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400" dirty="0">
                <a:latin typeface="Courier New" panose="02070309020205020404" pitchFamily="49" charset="0"/>
              </a:rPr>
              <a:t> * 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1400" dirty="0">
                <a:latin typeface="Courier New" panose="02070309020205020404" pitchFamily="49" charset="0"/>
              </a:rPr>
              <a:t> goods;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92CF7F3F-64DD-4023-9AB6-9EDF96556E8B}"/>
              </a:ext>
            </a:extLst>
          </p:cNvPr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为所有字段添加数据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71346E1A-46C6-4F67-81D2-9D0D55269E5F}"/>
              </a:ext>
            </a:extLst>
          </p:cNvPr>
          <p:cNvSpPr txBox="1"/>
          <p:nvPr/>
        </p:nvSpPr>
        <p:spPr>
          <a:xfrm>
            <a:off x="411493" y="1890431"/>
            <a:ext cx="8305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：运用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INSERT…SET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语句为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数据表一条商品记录。</a:t>
            </a:r>
          </a:p>
        </p:txBody>
      </p:sp>
      <p:grpSp>
        <p:nvGrpSpPr>
          <p:cNvPr id="17" name="组合 10">
            <a:extLst>
              <a:ext uri="{FF2B5EF4-FFF2-40B4-BE49-F238E27FC236}">
                <a16:creationId xmlns:a16="http://schemas.microsoft.com/office/drawing/2014/main" id="{932A3985-F437-4DAD-831C-A10936281969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2854104"/>
            <a:ext cx="655638" cy="657225"/>
            <a:chOff x="765530" y="3286093"/>
            <a:chExt cx="656530" cy="657462"/>
          </a:xfrm>
        </p:grpSpPr>
        <p:sp>
          <p:nvSpPr>
            <p:cNvPr id="18" name="等腰三角形 11">
              <a:extLst>
                <a:ext uri="{FF2B5EF4-FFF2-40B4-BE49-F238E27FC236}">
                  <a16:creationId xmlns:a16="http://schemas.microsoft.com/office/drawing/2014/main" id="{9DB823A2-5E72-4296-AC4C-4EF52511B4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9" name="等腰三角形 12">
              <a:extLst>
                <a:ext uri="{FF2B5EF4-FFF2-40B4-BE49-F238E27FC236}">
                  <a16:creationId xmlns:a16="http://schemas.microsoft.com/office/drawing/2014/main" id="{575D69AA-8017-4BBA-8CFD-2861615B8F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63" y="3875209"/>
            <a:ext cx="2235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9600" smtClean="0">
            <a:solidFill>
              <a:schemeClr val="bg1">
                <a:lumMod val="95000"/>
              </a:schemeClr>
            </a:solidFill>
            <a:latin typeface="华文彩云" panose="02010800040101010101" pitchFamily="2" charset="-122"/>
            <a:ea typeface="华文彩云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5748</TotalTime>
  <Pages>0</Pages>
  <Words>2301</Words>
  <Characters>0</Characters>
  <Application>Microsoft Office PowerPoint</Application>
  <DocSecurity>0</DocSecurity>
  <PresentationFormat>全屏显示(4:3)</PresentationFormat>
  <Lines>0</Lines>
  <Paragraphs>301</Paragraphs>
  <Slides>36</Slides>
  <Notes>23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  <vt:variant>
        <vt:lpstr>自定义放映</vt:lpstr>
      </vt:variant>
      <vt:variant>
        <vt:i4>1</vt:i4>
      </vt:variant>
    </vt:vector>
  </HeadingPairs>
  <TitlesOfParts>
    <vt:vector size="48" baseType="lpstr">
      <vt:lpstr>Gulim</vt:lpstr>
      <vt:lpstr>黑体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Wingdings</vt:lpstr>
      <vt:lpstr>默认设计模板</vt:lpstr>
      <vt:lpstr>数据库基础与应用</vt:lpstr>
      <vt:lpstr>上讲回顾</vt:lpstr>
      <vt:lpstr>目录</vt:lpstr>
      <vt:lpstr>知识架构</vt:lpstr>
      <vt:lpstr>4.1 数据表添加数据</vt:lpstr>
      <vt:lpstr>4.1 数据表添加数据</vt:lpstr>
      <vt:lpstr>4.1 数据表添加数据</vt:lpstr>
      <vt:lpstr>4.1 数据表添加数据</vt:lpstr>
      <vt:lpstr>4.1 数据表添加数据</vt:lpstr>
      <vt:lpstr>4.1 数据表添加数据</vt:lpstr>
      <vt:lpstr>4.1 数据表添加数据</vt:lpstr>
      <vt:lpstr>4.1 数据表添加数据</vt:lpstr>
      <vt:lpstr>4.1 数据表添加数据</vt:lpstr>
      <vt:lpstr>4.1 数据表添加数据</vt:lpstr>
      <vt:lpstr>4.1 数据表添加数据</vt:lpstr>
      <vt:lpstr>4.1 数据表添加数据</vt:lpstr>
      <vt:lpstr>知识架构</vt:lpstr>
      <vt:lpstr>4.2 数据表修改数据</vt:lpstr>
      <vt:lpstr>4.2 数据表修改数据</vt:lpstr>
      <vt:lpstr>4.2 数据表修改数据</vt:lpstr>
      <vt:lpstr>4.2 数据表修改数据</vt:lpstr>
      <vt:lpstr>4.2 数据表修改数据</vt:lpstr>
      <vt:lpstr>知识架构</vt:lpstr>
      <vt:lpstr>4.3 数据表删除数据</vt:lpstr>
      <vt:lpstr>4.3 数据表删除数据</vt:lpstr>
      <vt:lpstr>4.3 数据表删除数据</vt:lpstr>
      <vt:lpstr>4.3 数据表删除数据</vt:lpstr>
      <vt:lpstr>4.3 数据表删除数据</vt:lpstr>
      <vt:lpstr>4.3 数据表删除数据</vt:lpstr>
      <vt:lpstr>4.3 数据表删除数据</vt:lpstr>
      <vt:lpstr>4.3 数据表删除数据</vt:lpstr>
      <vt:lpstr>4.3 数据表删除数据</vt:lpstr>
      <vt:lpstr>4.3 数据表删除数据</vt:lpstr>
      <vt:lpstr>提交作业</vt:lpstr>
      <vt:lpstr>下讲内容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nancy</cp:lastModifiedBy>
  <cp:revision>554</cp:revision>
  <dcterms:created xsi:type="dcterms:W3CDTF">2013-01-25T01:44:32Z</dcterms:created>
  <dcterms:modified xsi:type="dcterms:W3CDTF">2021-10-28T13:46:13Z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