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1.xml" ContentType="application/vnd.openxmlformats-officedocument.presentationml.tags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539" r:id="rId2"/>
    <p:sldId id="711" r:id="rId3"/>
    <p:sldId id="351" r:id="rId4"/>
    <p:sldId id="350" r:id="rId5"/>
    <p:sldId id="558" r:id="rId6"/>
    <p:sldId id="454" r:id="rId7"/>
    <p:sldId id="718" r:id="rId8"/>
    <p:sldId id="442" r:id="rId9"/>
    <p:sldId id="560" r:id="rId10"/>
    <p:sldId id="719" r:id="rId11"/>
    <p:sldId id="563" r:id="rId12"/>
    <p:sldId id="518" r:id="rId13"/>
    <p:sldId id="519" r:id="rId14"/>
    <p:sldId id="565" r:id="rId15"/>
    <p:sldId id="742" r:id="rId16"/>
    <p:sldId id="741" r:id="rId17"/>
    <p:sldId id="569" r:id="rId18"/>
    <p:sldId id="568" r:id="rId19"/>
    <p:sldId id="567" r:id="rId20"/>
    <p:sldId id="566" r:id="rId21"/>
    <p:sldId id="570" r:id="rId22"/>
    <p:sldId id="571" r:id="rId23"/>
    <p:sldId id="559" r:id="rId24"/>
    <p:sldId id="455" r:id="rId25"/>
    <p:sldId id="574" r:id="rId26"/>
    <p:sldId id="575" r:id="rId27"/>
    <p:sldId id="743" r:id="rId28"/>
    <p:sldId id="576" r:id="rId29"/>
    <p:sldId id="462" r:id="rId30"/>
    <p:sldId id="577" r:id="rId31"/>
    <p:sldId id="578" r:id="rId32"/>
    <p:sldId id="579" r:id="rId33"/>
    <p:sldId id="580" r:id="rId34"/>
    <p:sldId id="744" r:id="rId35"/>
    <p:sldId id="736" r:id="rId36"/>
    <p:sldId id="721" r:id="rId37"/>
    <p:sldId id="722" r:id="rId38"/>
    <p:sldId id="723" r:id="rId39"/>
    <p:sldId id="724" r:id="rId40"/>
    <p:sldId id="725" r:id="rId41"/>
    <p:sldId id="726" r:id="rId42"/>
    <p:sldId id="729" r:id="rId43"/>
    <p:sldId id="737" r:id="rId44"/>
    <p:sldId id="738" r:id="rId45"/>
    <p:sldId id="730" r:id="rId46"/>
    <p:sldId id="731" r:id="rId47"/>
    <p:sldId id="732" r:id="rId48"/>
    <p:sldId id="733" r:id="rId49"/>
    <p:sldId id="591" r:id="rId50"/>
    <p:sldId id="588" r:id="rId51"/>
    <p:sldId id="716" r:id="rId52"/>
  </p:sldIdLst>
  <p:sldSz cx="9144000" cy="6858000" type="screen4x3"/>
  <p:notesSz cx="6858000" cy="9144000"/>
  <p:custShowLst>
    <p:custShow name="自定义放映 1" id="0">
      <p:sldLst>
        <p:sld r:id="rId4"/>
      </p:sldLst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111"/>
    <a:srgbClr val="0D74C9"/>
    <a:srgbClr val="0F83E3"/>
    <a:srgbClr val="FFFFFF"/>
    <a:srgbClr val="CBE3F2"/>
    <a:srgbClr val="BFC6E1"/>
    <a:srgbClr val="596B9D"/>
    <a:srgbClr val="BED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81" autoAdjust="0"/>
    <p:restoredTop sz="99545" autoAdjust="0"/>
  </p:normalViewPr>
  <p:slideViewPr>
    <p:cSldViewPr snapToGrid="0" snapToObjects="1">
      <p:cViewPr varScale="1">
        <p:scale>
          <a:sx n="66" d="100"/>
          <a:sy n="66" d="100"/>
        </p:scale>
        <p:origin x="132" y="48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9A2FA7E-FD10-4298-A865-964BC5EED9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085A52D-98BF-47A8-AD6B-055EA3093BC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5D06C42-6F4F-4176-8EB7-911520F2F0F5}" type="datetimeFigureOut">
              <a:rPr lang="zh-CN" altLang="en-US"/>
              <a:pPr>
                <a:defRPr/>
              </a:pPr>
              <a:t>2022/11/2</a:t>
            </a:fld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E637AFC-C54C-41AE-B17D-62A1511EED0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96B87A9-B6EF-4E21-B752-40AEBFB6076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D5029EF-2CA7-471A-B3F4-2FE53FC2EA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6EEC868-4855-4510-B2A8-A5A79D6448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C1466230-0A20-4AB0-B98C-0A140DE1A0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87464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B9116D93-88AD-4199-8F31-458CDA36C9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64B1C603-B398-488F-93E7-49B5EB83A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7F79F915-5133-4273-9B0A-DEEB67A095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F00AF7A-A3A2-455F-B091-DF370AE0A05C}" type="slidenum">
              <a:rPr lang="zh-CN" altLang="en-US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C37E1578-1CE1-49A1-ADAB-B513C5D19E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000365A0-4C22-46DF-A832-91991D9BC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991B501E-43E3-4D73-9D6B-DDDFF9FC9E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CDABA9-D5FE-4517-899E-E4208806A044}" type="slidenum">
              <a:rPr lang="zh-CN" altLang="en-US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5834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C37E1578-1CE1-49A1-ADAB-B513C5D19E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000365A0-4C22-46DF-A832-91991D9BC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991B501E-43E3-4D73-9D6B-DDDFF9FC9E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CDABA9-D5FE-4517-899E-E4208806A044}" type="slidenum">
              <a:rPr lang="zh-CN" altLang="en-US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0512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C37E1578-1CE1-49A1-ADAB-B513C5D19E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000365A0-4C22-46DF-A832-91991D9BC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991B501E-43E3-4D73-9D6B-DDDFF9FC9E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CDABA9-D5FE-4517-899E-E4208806A044}" type="slidenum">
              <a:rPr lang="zh-CN" altLang="en-US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6506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C37E1578-1CE1-49A1-ADAB-B513C5D19E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000365A0-4C22-46DF-A832-91991D9BC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991B501E-43E3-4D73-9D6B-DDDFF9FC9E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CDABA9-D5FE-4517-899E-E4208806A044}" type="slidenum">
              <a:rPr lang="zh-CN" altLang="en-US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837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C37E1578-1CE1-49A1-ADAB-B513C5D19E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000365A0-4C22-46DF-A832-91991D9BC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991B501E-43E3-4D73-9D6B-DDDFF9FC9E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CDABA9-D5FE-4517-899E-E4208806A044}" type="slidenum">
              <a:rPr lang="zh-CN" altLang="en-US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070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C37E1578-1CE1-49A1-ADAB-B513C5D19E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000365A0-4C22-46DF-A832-91991D9BC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991B501E-43E3-4D73-9D6B-DDDFF9FC9E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CDABA9-D5FE-4517-899E-E4208806A044}" type="slidenum">
              <a:rPr lang="zh-CN" altLang="en-US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8030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C37E1578-1CE1-49A1-ADAB-B513C5D19E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000365A0-4C22-46DF-A832-91991D9BC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991B501E-43E3-4D73-9D6B-DDDFF9FC9E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CDABA9-D5FE-4517-899E-E4208806A044}" type="slidenum">
              <a:rPr lang="zh-CN" altLang="en-US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0569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3866A38D-D1F6-4525-BEC2-A495F58C7E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DEBAC655-3C97-4B23-AB4E-54458EBBF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B5723FBA-F6E5-4537-9D30-B1292126E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400BC65-8E20-4F42-ACE3-086A39B4AC04}" type="slidenum">
              <a:rPr lang="zh-CN" altLang="en-US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C37E1578-1CE1-49A1-ADAB-B513C5D19E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000365A0-4C22-46DF-A832-91991D9BC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991B501E-43E3-4D73-9D6B-DDDFF9FC9E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CDABA9-D5FE-4517-899E-E4208806A044}" type="slidenum">
              <a:rPr lang="zh-CN" altLang="en-US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6305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3866A38D-D1F6-4525-BEC2-A495F58C7E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DEBAC655-3C97-4B23-AB4E-54458EBBF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B5723FBA-F6E5-4537-9D30-B1292126E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400BC65-8E20-4F42-ACE3-086A39B4AC04}" type="slidenum">
              <a:rPr lang="zh-CN" altLang="en-US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9090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C37E1578-1CE1-49A1-ADAB-B513C5D19E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000365A0-4C22-46DF-A832-91991D9BC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991B501E-43E3-4D73-9D6B-DDDFF9FC9E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CDABA9-D5FE-4517-899E-E4208806A044}" type="slidenum">
              <a:rPr lang="zh-CN" altLang="en-US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3866A38D-D1F6-4525-BEC2-A495F58C7E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DEBAC655-3C97-4B23-AB4E-54458EBBF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B5723FBA-F6E5-4537-9D30-B1292126E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400BC65-8E20-4F42-ACE3-086A39B4AC04}" type="slidenum">
              <a:rPr lang="zh-CN" altLang="en-US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9090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3866A38D-D1F6-4525-BEC2-A495F58C7E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DEBAC655-3C97-4B23-AB4E-54458EBBF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B5723FBA-F6E5-4537-9D30-B1292126E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400BC65-8E20-4F42-ACE3-086A39B4AC04}" type="slidenum">
              <a:rPr lang="zh-CN" altLang="en-US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4920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幻灯片图像占位符 1">
            <a:extLst>
              <a:ext uri="{FF2B5EF4-FFF2-40B4-BE49-F238E27FC236}">
                <a16:creationId xmlns:a16="http://schemas.microsoft.com/office/drawing/2014/main" id="{600A06D1-8B1B-486A-8B65-9DAE079D8A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1011" name="备注占位符 2">
            <a:extLst>
              <a:ext uri="{FF2B5EF4-FFF2-40B4-BE49-F238E27FC236}">
                <a16:creationId xmlns:a16="http://schemas.microsoft.com/office/drawing/2014/main" id="{9ACE3386-37F1-469B-8871-0FA592D89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71012" name="灯片编号占位符 3">
            <a:extLst>
              <a:ext uri="{FF2B5EF4-FFF2-40B4-BE49-F238E27FC236}">
                <a16:creationId xmlns:a16="http://schemas.microsoft.com/office/drawing/2014/main" id="{D75A6C74-5664-41FE-BE21-E586EB1683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4DCD44-4FED-40AE-8E39-372D785223BD}" type="slidenum">
              <a:rPr lang="zh-CN" altLang="en-US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幻灯片图像占位符 1">
            <a:extLst>
              <a:ext uri="{FF2B5EF4-FFF2-40B4-BE49-F238E27FC236}">
                <a16:creationId xmlns:a16="http://schemas.microsoft.com/office/drawing/2014/main" id="{600A06D1-8B1B-486A-8B65-9DAE079D8A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1011" name="备注占位符 2">
            <a:extLst>
              <a:ext uri="{FF2B5EF4-FFF2-40B4-BE49-F238E27FC236}">
                <a16:creationId xmlns:a16="http://schemas.microsoft.com/office/drawing/2014/main" id="{9ACE3386-37F1-469B-8871-0FA592D89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71012" name="灯片编号占位符 3">
            <a:extLst>
              <a:ext uri="{FF2B5EF4-FFF2-40B4-BE49-F238E27FC236}">
                <a16:creationId xmlns:a16="http://schemas.microsoft.com/office/drawing/2014/main" id="{D75A6C74-5664-41FE-BE21-E586EB1683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4DCD44-4FED-40AE-8E39-372D785223BD}" type="slidenum">
              <a:rPr lang="zh-CN" altLang="en-US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7697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幻灯片图像占位符 1">
            <a:extLst>
              <a:ext uri="{FF2B5EF4-FFF2-40B4-BE49-F238E27FC236}">
                <a16:creationId xmlns:a16="http://schemas.microsoft.com/office/drawing/2014/main" id="{600A06D1-8B1B-486A-8B65-9DAE079D8A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1011" name="备注占位符 2">
            <a:extLst>
              <a:ext uri="{FF2B5EF4-FFF2-40B4-BE49-F238E27FC236}">
                <a16:creationId xmlns:a16="http://schemas.microsoft.com/office/drawing/2014/main" id="{9ACE3386-37F1-469B-8871-0FA592D89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71012" name="灯片编号占位符 3">
            <a:extLst>
              <a:ext uri="{FF2B5EF4-FFF2-40B4-BE49-F238E27FC236}">
                <a16:creationId xmlns:a16="http://schemas.microsoft.com/office/drawing/2014/main" id="{D75A6C74-5664-41FE-BE21-E586EB1683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4DCD44-4FED-40AE-8E39-372D785223BD}" type="slidenum">
              <a:rPr lang="zh-CN" altLang="en-US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9909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幻灯片图像占位符 1">
            <a:extLst>
              <a:ext uri="{FF2B5EF4-FFF2-40B4-BE49-F238E27FC236}">
                <a16:creationId xmlns:a16="http://schemas.microsoft.com/office/drawing/2014/main" id="{600A06D1-8B1B-486A-8B65-9DAE079D8A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1011" name="备注占位符 2">
            <a:extLst>
              <a:ext uri="{FF2B5EF4-FFF2-40B4-BE49-F238E27FC236}">
                <a16:creationId xmlns:a16="http://schemas.microsoft.com/office/drawing/2014/main" id="{9ACE3386-37F1-469B-8871-0FA592D89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71012" name="灯片编号占位符 3">
            <a:extLst>
              <a:ext uri="{FF2B5EF4-FFF2-40B4-BE49-F238E27FC236}">
                <a16:creationId xmlns:a16="http://schemas.microsoft.com/office/drawing/2014/main" id="{D75A6C74-5664-41FE-BE21-E586EB1683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4DCD44-4FED-40AE-8E39-372D785223BD}" type="slidenum">
              <a:rPr lang="zh-CN" altLang="en-US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02587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幻灯片图像占位符 1">
            <a:extLst>
              <a:ext uri="{FF2B5EF4-FFF2-40B4-BE49-F238E27FC236}">
                <a16:creationId xmlns:a16="http://schemas.microsoft.com/office/drawing/2014/main" id="{600A06D1-8B1B-486A-8B65-9DAE079D8A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1011" name="备注占位符 2">
            <a:extLst>
              <a:ext uri="{FF2B5EF4-FFF2-40B4-BE49-F238E27FC236}">
                <a16:creationId xmlns:a16="http://schemas.microsoft.com/office/drawing/2014/main" id="{9ACE3386-37F1-469B-8871-0FA592D89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71012" name="灯片编号占位符 3">
            <a:extLst>
              <a:ext uri="{FF2B5EF4-FFF2-40B4-BE49-F238E27FC236}">
                <a16:creationId xmlns:a16="http://schemas.microsoft.com/office/drawing/2014/main" id="{D75A6C74-5664-41FE-BE21-E586EB1683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4DCD44-4FED-40AE-8E39-372D785223BD}" type="slidenum">
              <a:rPr lang="zh-CN" altLang="en-US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06769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幻灯片图像占位符 1">
            <a:extLst>
              <a:ext uri="{FF2B5EF4-FFF2-40B4-BE49-F238E27FC236}">
                <a16:creationId xmlns:a16="http://schemas.microsoft.com/office/drawing/2014/main" id="{600A06D1-8B1B-486A-8B65-9DAE079D8A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1011" name="备注占位符 2">
            <a:extLst>
              <a:ext uri="{FF2B5EF4-FFF2-40B4-BE49-F238E27FC236}">
                <a16:creationId xmlns:a16="http://schemas.microsoft.com/office/drawing/2014/main" id="{9ACE3386-37F1-469B-8871-0FA592D89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71012" name="灯片编号占位符 3">
            <a:extLst>
              <a:ext uri="{FF2B5EF4-FFF2-40B4-BE49-F238E27FC236}">
                <a16:creationId xmlns:a16="http://schemas.microsoft.com/office/drawing/2014/main" id="{D75A6C74-5664-41FE-BE21-E586EB1683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4DCD44-4FED-40AE-8E39-372D785223BD}" type="slidenum">
              <a:rPr lang="zh-CN" altLang="en-US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0676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35714A18-8946-458A-B1C7-D6B2DF40EB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A606B3FF-1DCA-4E62-98E7-EA9D8192A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CC49C3D9-0DA0-4D89-886F-27B0F59408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E94EC8-26C5-4F5C-B633-2CBAFB717F46}" type="slidenum">
              <a:rPr lang="zh-CN" altLang="en-US"/>
              <a:pPr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F7862C3A-54C5-480A-89A6-B6F21D8C39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6CF0C6D8-ADE4-4CED-8B34-1A0179B7B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A7600867-92CB-4C6E-81FB-5EB17955CC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D27DC0-B378-42E4-823E-9F80BBDA139B}" type="slidenum">
              <a:rPr lang="zh-CN" altLang="en-US"/>
              <a:pPr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C37E1578-1CE1-49A1-ADAB-B513C5D19E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000365A0-4C22-46DF-A832-91991D9BC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991B501E-43E3-4D73-9D6B-DDDFF9FC9E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CDABA9-D5FE-4517-899E-E4208806A044}" type="slidenum">
              <a:rPr lang="zh-CN" altLang="en-US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3192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86D2722D-658D-4BA6-BF89-D84333D817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0BAA81D4-5205-411D-9916-806526272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D3B3D774-092A-488C-AF0D-FA51E7533B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D15D4B-284A-4D5F-A9A2-7F8238C15678}" type="slidenum">
              <a:rPr lang="zh-CN" altLang="en-US"/>
              <a:pPr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0AD4F7D9-81E7-4E1F-B58C-55230134E2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6E486292-5F91-4723-869B-9CD237FF0C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00EFAEFB-1799-45BA-978A-25B6EE8EA6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462EEA-EBEB-4509-B690-A1835840033D}" type="slidenum">
              <a:rPr lang="zh-CN" altLang="en-US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86D2722D-658D-4BA6-BF89-D84333D817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0BAA81D4-5205-411D-9916-806526272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D3B3D774-092A-488C-AF0D-FA51E7533B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D15D4B-284A-4D5F-A9A2-7F8238C15678}" type="slidenum">
              <a:rPr lang="zh-CN" altLang="en-US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8487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3DD000B3-5B74-4EB4-9DB5-15CD7E96CD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EA8CD038-404F-40F8-9114-2DC951B37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CD4DB19F-A0DE-4F35-9B1B-352A8313D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7AA4D6-4311-404C-B3AE-EDD0BA95DC4F}" type="slidenum">
              <a:rPr lang="zh-CN" altLang="en-US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15D15513-A1ED-4CC6-8FAF-2CDA81788D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A9D04B8D-3B98-44DE-8093-D22AC5E5E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6383AC77-62CC-432B-8169-F4EB6042C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0FE4A8-084F-4D32-BBCD-F4BA6D22186F}" type="slidenum">
              <a:rPr lang="zh-CN" altLang="en-US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109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15D15513-A1ED-4CC6-8FAF-2CDA81788D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A9D04B8D-3B98-44DE-8093-D22AC5E5E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6383AC77-62CC-432B-8169-F4EB6042C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0FE4A8-084F-4D32-BBCD-F4BA6D22186F}" type="slidenum">
              <a:rPr lang="zh-CN" altLang="en-US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8217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D7C95280-966F-41EE-BEE6-EED84A31CD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77C25C1D-15A0-4C60-9C36-37A28C2D3C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BE7FB74B-1AEE-4E9A-8138-8EAD2829B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107793A-982E-48D6-92FB-6E0D762C4C2C}" type="slidenum">
              <a:rPr lang="zh-CN" altLang="en-US"/>
              <a:pPr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2463EC50-DC5C-45DB-A1FC-FBB59C6633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C9460F14-03B5-4787-A229-C87D30A2E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D653F94C-AD41-4C2B-BCFE-B5E76B67CC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B36CDA1-0C0A-44D6-A3C2-48865358649B}" type="slidenum">
              <a:rPr lang="zh-CN" altLang="en-US"/>
              <a:pPr/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幻灯片图像占位符 1">
            <a:extLst>
              <a:ext uri="{FF2B5EF4-FFF2-40B4-BE49-F238E27FC236}">
                <a16:creationId xmlns:a16="http://schemas.microsoft.com/office/drawing/2014/main" id="{6D401C4E-D04B-4873-B9CC-51BA548519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8899" name="备注占位符 2">
            <a:extLst>
              <a:ext uri="{FF2B5EF4-FFF2-40B4-BE49-F238E27FC236}">
                <a16:creationId xmlns:a16="http://schemas.microsoft.com/office/drawing/2014/main" id="{FCA0B464-2ED0-4957-9BAB-1FD8D353C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08900" name="灯片编号占位符 3">
            <a:extLst>
              <a:ext uri="{FF2B5EF4-FFF2-40B4-BE49-F238E27FC236}">
                <a16:creationId xmlns:a16="http://schemas.microsoft.com/office/drawing/2014/main" id="{B323714A-D735-4336-BEC4-2F899F1435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F85CF0-850B-4059-8FE7-327D21A56081}" type="slidenum">
              <a:rPr lang="zh-CN" altLang="en-US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06382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F6713B16-42EA-4CF8-B23D-F950679D80A2}" type="slidenum">
              <a:rPr lang="zh-CN" altLang="en-US" smtClean="0"/>
              <a:pPr>
                <a:buFontTx/>
                <a:buNone/>
              </a:pPr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C37E1578-1CE1-49A1-ADAB-B513C5D19E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000365A0-4C22-46DF-A832-91991D9BC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991B501E-43E3-4D73-9D6B-DDDFF9FC9E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CDABA9-D5FE-4517-899E-E4208806A044}" type="slidenum">
              <a:rPr lang="zh-CN" altLang="en-US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901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>
            <a:extLst>
              <a:ext uri="{FF2B5EF4-FFF2-40B4-BE49-F238E27FC236}">
                <a16:creationId xmlns:a16="http://schemas.microsoft.com/office/drawing/2014/main" id="{525F39BC-0CB9-46AF-9F17-728BCF73E0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8243" name="备注占位符 2">
            <a:extLst>
              <a:ext uri="{FF2B5EF4-FFF2-40B4-BE49-F238E27FC236}">
                <a16:creationId xmlns:a16="http://schemas.microsoft.com/office/drawing/2014/main" id="{A3C4A20F-92F7-493E-A912-5238621B0B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8244" name="灯片编号占位符 3">
            <a:extLst>
              <a:ext uri="{FF2B5EF4-FFF2-40B4-BE49-F238E27FC236}">
                <a16:creationId xmlns:a16="http://schemas.microsoft.com/office/drawing/2014/main" id="{71BED903-8C0A-4594-8E85-4726A9E87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AB98CE3-7F48-4B86-B7AD-E28D6CDBDB21}" type="slidenum">
              <a:rPr lang="zh-CN" altLang="en-US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830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>
            <a:extLst>
              <a:ext uri="{FF2B5EF4-FFF2-40B4-BE49-F238E27FC236}">
                <a16:creationId xmlns:a16="http://schemas.microsoft.com/office/drawing/2014/main" id="{613CBB15-F358-40E2-99E5-3AB9B37BFC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1" name="备注占位符 2">
            <a:extLst>
              <a:ext uri="{FF2B5EF4-FFF2-40B4-BE49-F238E27FC236}">
                <a16:creationId xmlns:a16="http://schemas.microsoft.com/office/drawing/2014/main" id="{56FD0B78-6C7F-44E6-B32F-F9CEE9F93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40292" name="灯片编号占位符 3">
            <a:extLst>
              <a:ext uri="{FF2B5EF4-FFF2-40B4-BE49-F238E27FC236}">
                <a16:creationId xmlns:a16="http://schemas.microsoft.com/office/drawing/2014/main" id="{25536017-E111-4046-ABD4-31B49A08D6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4B687F-7F20-48E4-8528-5782C80BADB9}" type="slidenum">
              <a:rPr lang="zh-CN" altLang="en-US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231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C37E1578-1CE1-49A1-ADAB-B513C5D19E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000365A0-4C22-46DF-A832-91991D9BC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991B501E-43E3-4D73-9D6B-DDDFF9FC9E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CDABA9-D5FE-4517-899E-E4208806A044}" type="slidenum">
              <a:rPr lang="zh-CN" altLang="en-US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5979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C37E1578-1CE1-49A1-ADAB-B513C5D19E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000365A0-4C22-46DF-A832-91991D9BC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991B501E-43E3-4D73-9D6B-DDDFF9FC9E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CDABA9-D5FE-4517-899E-E4208806A044}" type="slidenum">
              <a:rPr lang="zh-CN" altLang="en-US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5979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C37E1578-1CE1-49A1-ADAB-B513C5D19E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000365A0-4C22-46DF-A832-91991D9BC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991B501E-43E3-4D73-9D6B-DDDFF9FC9E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CDABA9-D5FE-4517-899E-E4208806A044}" type="slidenum">
              <a:rPr lang="zh-CN" altLang="en-US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597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6">
            <a:extLst>
              <a:ext uri="{FF2B5EF4-FFF2-40B4-BE49-F238E27FC236}">
                <a16:creationId xmlns:a16="http://schemas.microsoft.com/office/drawing/2014/main" id="{1F75AD18-7510-40E4-A035-59397AD7193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485900" y="5554663"/>
            <a:ext cx="1017588" cy="792162"/>
            <a:chOff x="696160" y="5631842"/>
            <a:chExt cx="1017505" cy="79200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7106726-36F7-4A5C-A109-B9A5B23AE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961" y="5631842"/>
              <a:ext cx="793685" cy="792000"/>
            </a:xfrm>
            <a:prstGeom prst="ellipse">
              <a:avLst/>
            </a:prstGeom>
            <a:solidFill>
              <a:srgbClr val="F29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矩形 4">
              <a:extLst>
                <a:ext uri="{FF2B5EF4-FFF2-40B4-BE49-F238E27FC236}">
                  <a16:creationId xmlns:a16="http://schemas.microsoft.com/office/drawing/2014/main" id="{80792E30-C653-41A5-A93B-986A02865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160" y="5739770"/>
              <a:ext cx="1017505" cy="492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</a:t>
              </a: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MySQL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r>
              <a:rPr lang="en-US" altLang="zh-CN" dirty="0"/>
              <a:t>-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848585-1DA1-41AC-BD51-861BCE02ED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5" y="13221"/>
            <a:ext cx="345598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92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A2CC98B-E135-4491-A7E4-8F7D95E0BD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aseline="0">
                <a:solidFill>
                  <a:srgbClr val="1369B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4701A6-649E-4680-9162-2C2AF126A9D1}"/>
              </a:ext>
            </a:extLst>
          </p:cNvPr>
          <p:cNvSpPr/>
          <p:nvPr userDrawn="1"/>
        </p:nvSpPr>
        <p:spPr>
          <a:xfrm>
            <a:off x="0" y="6581775"/>
            <a:ext cx="5503985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400" b="1" dirty="0"/>
              <a:t>Shanghai University of International Business and Economics</a:t>
            </a:r>
            <a:endParaRPr lang="zh-CN" altLang="en-US" sz="1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465631-3EFD-4A28-BA32-AFE8DC318F82}"/>
              </a:ext>
            </a:extLst>
          </p:cNvPr>
          <p:cNvSpPr txBox="1"/>
          <p:nvPr userDrawn="1"/>
        </p:nvSpPr>
        <p:spPr>
          <a:xfrm>
            <a:off x="8253047" y="345557"/>
            <a:ext cx="539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A3DA38-CE4D-4796-9B5C-A14BA6EC0BBE}" type="slidenum">
              <a:rPr lang="zh-CN" altLang="en-US" sz="2000" b="1" i="1" smtClean="0">
                <a:solidFill>
                  <a:srgbClr val="0070C0"/>
                </a:solidFill>
                <a:latin typeface="Arial" panose="020B0604020202020204" pitchFamily="34" charset="0"/>
                <a:ea typeface="华文彩云" panose="02010800040101010101" pitchFamily="2" charset="-122"/>
                <a:cs typeface="Arial" panose="020B0604020202020204" pitchFamily="34" charset="0"/>
              </a:rPr>
              <a:t>‹#›</a:t>
            </a:fld>
            <a:endParaRPr lang="zh-CN" altLang="en-US" sz="2000" b="1" i="1" dirty="0">
              <a:solidFill>
                <a:srgbClr val="0070C0"/>
              </a:solidFill>
              <a:latin typeface="Arial" panose="020B0604020202020204" pitchFamily="34" charset="0"/>
              <a:ea typeface="华文彩云" panose="020108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48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739E90-B0C9-45F4-9F52-33A45C9FDF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312D4C-3923-444E-8A67-96C637AC009E}"/>
              </a:ext>
            </a:extLst>
          </p:cNvPr>
          <p:cNvSpPr/>
          <p:nvPr userDrawn="1"/>
        </p:nvSpPr>
        <p:spPr>
          <a:xfrm>
            <a:off x="0" y="6581775"/>
            <a:ext cx="5503985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400" b="1" dirty="0"/>
              <a:t>Shanghai University of International Business and Economics</a:t>
            </a:r>
            <a:endParaRPr lang="zh-CN" altLang="en-US" sz="1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5F0524-3969-4835-9662-5F53FE8EC28C}"/>
              </a:ext>
            </a:extLst>
          </p:cNvPr>
          <p:cNvSpPr txBox="1"/>
          <p:nvPr userDrawn="1"/>
        </p:nvSpPr>
        <p:spPr>
          <a:xfrm>
            <a:off x="8253047" y="345557"/>
            <a:ext cx="539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A3DA38-CE4D-4796-9B5C-A14BA6EC0BBE}" type="slidenum">
              <a:rPr lang="zh-CN" altLang="en-US" sz="2000" b="1" i="1" smtClean="0">
                <a:solidFill>
                  <a:srgbClr val="0070C0"/>
                </a:solidFill>
                <a:latin typeface="Arial" panose="020B0604020202020204" pitchFamily="34" charset="0"/>
                <a:ea typeface="华文彩云" panose="02010800040101010101" pitchFamily="2" charset="-122"/>
                <a:cs typeface="Arial" panose="020B0604020202020204" pitchFamily="34" charset="0"/>
              </a:rPr>
              <a:t>‹#›</a:t>
            </a:fld>
            <a:endParaRPr lang="zh-CN" altLang="en-US" sz="2000" b="1" i="1" dirty="0">
              <a:solidFill>
                <a:srgbClr val="0070C0"/>
              </a:solidFill>
              <a:latin typeface="Arial" panose="020B0604020202020204" pitchFamily="34" charset="0"/>
              <a:ea typeface="华文彩云" panose="020108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59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60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6583363"/>
            <a:ext cx="611505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400" b="1" dirty="0"/>
              <a:t>Shanghai University of International Business and Economics</a:t>
            </a:r>
            <a:endParaRPr lang="zh-CN" altLang="en-US" sz="1400" b="1" dirty="0"/>
          </a:p>
        </p:txBody>
      </p:sp>
      <p:sp>
        <p:nvSpPr>
          <p:cNvPr id="4" name="矩形 3"/>
          <p:cNvSpPr/>
          <p:nvPr userDrawn="1"/>
        </p:nvSpPr>
        <p:spPr>
          <a:xfrm>
            <a:off x="6210300" y="66675"/>
            <a:ext cx="2933700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1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49" y="183121"/>
            <a:ext cx="6048375" cy="776289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C07F2-CE24-438A-BF2E-F9F2934BE008}" type="datetime1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34350" y="360363"/>
            <a:ext cx="495300" cy="506412"/>
          </a:xfrm>
        </p:spPr>
        <p:txBody>
          <a:bodyPr/>
          <a:lstStyle>
            <a:lvl1pPr>
              <a:defRPr sz="1800" b="1" i="1"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fld id="{440EB464-772C-4BB4-970B-84FDBD7B46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7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1933575" y="6583363"/>
            <a:ext cx="7200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400" b="1" dirty="0"/>
              <a:t>Shanghai University of International Business and Economics</a:t>
            </a:r>
            <a:endParaRPr lang="zh-CN" altLang="en-US" sz="1400" b="1" dirty="0"/>
          </a:p>
        </p:txBody>
      </p:sp>
      <p:grpSp>
        <p:nvGrpSpPr>
          <p:cNvPr id="4" name="组合 9"/>
          <p:cNvGrpSpPr>
            <a:grpSpLocks/>
          </p:cNvGrpSpPr>
          <p:nvPr userDrawn="1"/>
        </p:nvGrpSpPr>
        <p:grpSpPr bwMode="auto">
          <a:xfrm>
            <a:off x="0" y="0"/>
            <a:ext cx="5981700" cy="638175"/>
            <a:chOff x="0" y="9525"/>
            <a:chExt cx="6902571" cy="736600"/>
          </a:xfrm>
        </p:grpSpPr>
        <p:pic>
          <p:nvPicPr>
            <p:cNvPr id="5" name="图片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25"/>
              <a:ext cx="3455987" cy="736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 userDrawn="1"/>
          </p:nvSpPr>
          <p:spPr>
            <a:xfrm>
              <a:off x="3445790" y="9525"/>
              <a:ext cx="3456781" cy="736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906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4390B534-7DEE-4BCD-A771-103C9A250F4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b="0" dirty="0"/>
              <a:t>数据库基础与应用</a:t>
            </a:r>
          </a:p>
        </p:txBody>
      </p:sp>
      <p:sp>
        <p:nvSpPr>
          <p:cNvPr id="4099" name="文本占位符 3">
            <a:extLst>
              <a:ext uri="{FF2B5EF4-FFF2-40B4-BE49-F238E27FC236}">
                <a16:creationId xmlns:a16="http://schemas.microsoft.com/office/drawing/2014/main" id="{95FAAE61-4E5A-473D-942B-1F10E54BDA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2709863" y="5388608"/>
            <a:ext cx="2714625" cy="869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数据库查询</a:t>
            </a:r>
          </a:p>
          <a:p>
            <a:r>
              <a:rPr lang="zh-CN" altLang="en-US" dirty="0"/>
              <a:t>简单查询</a:t>
            </a:r>
            <a:endParaRPr lang="en-US" altLang="zh-CN" dirty="0"/>
          </a:p>
          <a:p>
            <a:r>
              <a:rPr lang="zh-CN" altLang="en-US" dirty="0"/>
              <a:t>条件查询</a:t>
            </a:r>
            <a:endParaRPr lang="en-US" altLang="zh-CN" dirty="0"/>
          </a:p>
          <a:p>
            <a:r>
              <a:rPr lang="zh-CN" altLang="en-US" dirty="0"/>
              <a:t>限量与排序</a:t>
            </a:r>
            <a:endParaRPr lang="en-US" altLang="zh-CN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983D2A9-E8B7-4926-A03A-60D2A38D4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b="0" dirty="0"/>
              <a:t>第</a:t>
            </a:r>
            <a:r>
              <a:rPr lang="en-US" altLang="zh-CN" b="0" dirty="0"/>
              <a:t>5</a:t>
            </a:r>
            <a:r>
              <a:rPr lang="zh-CN" altLang="en-US" b="0" dirty="0"/>
              <a:t>讲 单表操作一</a:t>
            </a:r>
            <a:endParaRPr lang="en-US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6B3EBB07-ED5D-447E-980B-9E77DA9A844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b="1" dirty="0"/>
              <a:t>知识架构</a:t>
            </a:r>
            <a:endParaRPr lang="zh-CN" altLang="en-US" dirty="0"/>
          </a:p>
        </p:txBody>
      </p:sp>
      <p:sp>
        <p:nvSpPr>
          <p:cNvPr id="3" name="AutoShape 208">
            <a:extLst>
              <a:ext uri="{FF2B5EF4-FFF2-40B4-BE49-F238E27FC236}">
                <a16:creationId xmlns:a16="http://schemas.microsoft.com/office/drawing/2014/main" id="{F427A7E7-C132-42C5-8ECC-D0F059EDA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>
            <a:extLst>
              <a:ext uri="{FF2B5EF4-FFF2-40B4-BE49-F238E27FC236}">
                <a16:creationId xmlns:a16="http://schemas.microsoft.com/office/drawing/2014/main" id="{6458BE54-5046-4D88-B2F2-8BECFA935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5.3 </a:t>
            </a:r>
            <a:r>
              <a:rPr lang="zh-CN" altLang="en-US" sz="2800" b="1" kern="0" dirty="0">
                <a:solidFill>
                  <a:srgbClr val="1369B2"/>
                </a:solidFill>
              </a:rPr>
              <a:t>条件查询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>
            <a:extLst>
              <a:ext uri="{FF2B5EF4-FFF2-40B4-BE49-F238E27FC236}">
                <a16:creationId xmlns:a16="http://schemas.microsoft.com/office/drawing/2014/main" id="{7F77BEAF-0CA3-441A-846D-86CD2A90E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10248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5E48F4A0-EE05-4BF4-91C2-8D26A9735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>
            <a:extLst>
              <a:ext uri="{FF2B5EF4-FFF2-40B4-BE49-F238E27FC236}">
                <a16:creationId xmlns:a16="http://schemas.microsoft.com/office/drawing/2014/main" id="{26D6DC4A-FE3F-4385-B56D-F224353D2C88}"/>
              </a:ext>
            </a:extLst>
          </p:cNvPr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0" name="椭圆 7">
            <a:extLst>
              <a:ext uri="{FF2B5EF4-FFF2-40B4-BE49-F238E27FC236}">
                <a16:creationId xmlns:a16="http://schemas.microsoft.com/office/drawing/2014/main" id="{9CC01F37-F683-48F6-8CB3-61576B975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9" name="Line 188">
            <a:extLst>
              <a:ext uri="{FF2B5EF4-FFF2-40B4-BE49-F238E27FC236}">
                <a16:creationId xmlns:a16="http://schemas.microsoft.com/office/drawing/2014/main" id="{AA9929BA-52D1-478C-A24E-D100C0A46A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2" name="TextBox 218">
            <a:extLst>
              <a:ext uri="{FF2B5EF4-FFF2-40B4-BE49-F238E27FC236}">
                <a16:creationId xmlns:a16="http://schemas.microsoft.com/office/drawing/2014/main" id="{B3048DE6-6867-408F-BC1B-DC0E3C419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带关系运算符的查询</a:t>
            </a:r>
          </a:p>
        </p:txBody>
      </p:sp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C7F9CDE0-B8B0-4DE6-866B-75422F0716C4}"/>
              </a:ext>
            </a:extLst>
          </p:cNvPr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4" name="椭圆 11">
            <a:extLst>
              <a:ext uri="{FF2B5EF4-FFF2-40B4-BE49-F238E27FC236}">
                <a16:creationId xmlns:a16="http://schemas.microsoft.com/office/drawing/2014/main" id="{0CDC1C83-71CB-442C-83AD-16145917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3" name="Line 188">
            <a:extLst>
              <a:ext uri="{FF2B5EF4-FFF2-40B4-BE49-F238E27FC236}">
                <a16:creationId xmlns:a16="http://schemas.microsoft.com/office/drawing/2014/main" id="{3F93EA11-F68B-45EA-9FEE-6038576D3C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6" name="TextBox 218">
            <a:extLst>
              <a:ext uri="{FF2B5EF4-FFF2-40B4-BE49-F238E27FC236}">
                <a16:creationId xmlns:a16="http://schemas.microsoft.com/office/drawing/2014/main" id="{382E9926-B2F4-4304-A062-44728AF6B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关键字的查询</a:t>
            </a:r>
          </a:p>
        </p:txBody>
      </p:sp>
      <p:sp>
        <p:nvSpPr>
          <p:cNvPr id="15" name="任意多边形 6">
            <a:extLst>
              <a:ext uri="{FF2B5EF4-FFF2-40B4-BE49-F238E27FC236}">
                <a16:creationId xmlns:a16="http://schemas.microsoft.com/office/drawing/2014/main" id="{9517117D-A675-423B-B119-834C9E9532A4}"/>
              </a:ext>
            </a:extLst>
          </p:cNvPr>
          <p:cNvSpPr/>
          <p:nvPr/>
        </p:nvSpPr>
        <p:spPr>
          <a:xfrm>
            <a:off x="2759075" y="3873501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6" name="椭圆 7">
            <a:extLst>
              <a:ext uri="{FF2B5EF4-FFF2-40B4-BE49-F238E27FC236}">
                <a16:creationId xmlns:a16="http://schemas.microsoft.com/office/drawing/2014/main" id="{2F7B5D82-0FC6-41F3-A0B5-E00B6681F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873501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7" name="Line 188">
            <a:extLst>
              <a:ext uri="{FF2B5EF4-FFF2-40B4-BE49-F238E27FC236}">
                <a16:creationId xmlns:a16="http://schemas.microsoft.com/office/drawing/2014/main" id="{6BA8A675-4BC9-4A23-BD80-0D37EB682D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4143376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8" name="TextBox 218">
            <a:extLst>
              <a:ext uri="{FF2B5EF4-FFF2-40B4-BE49-F238E27FC236}">
                <a16:creationId xmlns:a16="http://schemas.microsoft.com/office/drawing/2014/main" id="{CA664C7F-1EDF-429E-AFA3-8D504175A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3989389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LIKE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关键字的查询</a:t>
            </a:r>
          </a:p>
        </p:txBody>
      </p:sp>
      <p:sp>
        <p:nvSpPr>
          <p:cNvPr id="19" name="任意多边形 10">
            <a:extLst>
              <a:ext uri="{FF2B5EF4-FFF2-40B4-BE49-F238E27FC236}">
                <a16:creationId xmlns:a16="http://schemas.microsoft.com/office/drawing/2014/main" id="{ADE067B0-42E7-4341-A3FA-F69691BEF82B}"/>
              </a:ext>
            </a:extLst>
          </p:cNvPr>
          <p:cNvSpPr/>
          <p:nvPr/>
        </p:nvSpPr>
        <p:spPr>
          <a:xfrm>
            <a:off x="2759075" y="4557714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0" name="椭圆 11">
            <a:extLst>
              <a:ext uri="{FF2B5EF4-FFF2-40B4-BE49-F238E27FC236}">
                <a16:creationId xmlns:a16="http://schemas.microsoft.com/office/drawing/2014/main" id="{E02DFE76-BF77-4DB3-94E5-486C007BB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557714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1" name="Line 188">
            <a:extLst>
              <a:ext uri="{FF2B5EF4-FFF2-40B4-BE49-F238E27FC236}">
                <a16:creationId xmlns:a16="http://schemas.microsoft.com/office/drawing/2014/main" id="{309A322E-283B-494E-A997-35A10F9B7E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4827589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2" name="TextBox 218">
            <a:extLst>
              <a:ext uri="{FF2B5EF4-FFF2-40B4-BE49-F238E27FC236}">
                <a16:creationId xmlns:a16="http://schemas.microsoft.com/office/drawing/2014/main" id="{9FB7AAE0-0150-4FEA-BB6C-59A93A667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4673601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关键字的多条件查询</a:t>
            </a:r>
          </a:p>
        </p:txBody>
      </p:sp>
    </p:spTree>
    <p:extLst>
      <p:ext uri="{BB962C8B-B14F-4D97-AF65-F5344CB8AC3E}">
        <p14:creationId xmlns:p14="http://schemas.microsoft.com/office/powerpoint/2010/main" val="4255074480"/>
      </p:ext>
    </p:extLst>
  </p:cSld>
  <p:clrMapOvr>
    <a:masterClrMapping/>
  </p:clrMapOvr>
  <p:transition spd="slow"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2A4CF-03E1-4B83-9DE6-164ED39567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5.3 </a:t>
            </a:r>
            <a:r>
              <a:rPr lang="zh-CN" altLang="en-US" dirty="0">
                <a:latin typeface="+mn-lt"/>
                <a:cs typeface="Times New Roman" pitchFamily="18" charset="0"/>
              </a:rPr>
              <a:t>条件查询</a:t>
            </a:r>
          </a:p>
        </p:txBody>
      </p:sp>
      <p:sp>
        <p:nvSpPr>
          <p:cNvPr id="36869" name="矩形 6">
            <a:extLst>
              <a:ext uri="{FF2B5EF4-FFF2-40B4-BE49-F238E27FC236}">
                <a16:creationId xmlns:a16="http://schemas.microsoft.com/office/drawing/2014/main" id="{D7DA8CA7-944C-4A72-B028-311338F82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345190"/>
            <a:ext cx="84026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        数据库中包含大量的数据，当我们需要根据需求获取指定的数据，或者对查询的数据重新进行排列组合时，就要在</a:t>
            </a:r>
            <a:r>
              <a:rPr lang="en-US" altLang="zh-CN" b="1" dirty="0">
                <a:solidFill>
                  <a:srgbClr val="0070C0"/>
                </a:solidFill>
              </a:rPr>
              <a:t>SELECT</a:t>
            </a:r>
            <a:r>
              <a:rPr lang="zh-CN" altLang="en-US" b="1" dirty="0">
                <a:solidFill>
                  <a:srgbClr val="0070C0"/>
                </a:solidFill>
              </a:rPr>
              <a:t>语句</a:t>
            </a:r>
            <a:r>
              <a:rPr lang="zh-CN" altLang="en-US" dirty="0"/>
              <a:t>中指定查询条件对查询结果进行过滤。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         </a:t>
            </a:r>
            <a:r>
              <a:rPr lang="en-US" altLang="zh-CN" b="1" dirty="0">
                <a:solidFill>
                  <a:srgbClr val="0070C0"/>
                </a:solidFill>
              </a:rPr>
              <a:t>SELECT</a:t>
            </a:r>
            <a:r>
              <a:rPr lang="zh-CN" altLang="en-US" b="1" dirty="0">
                <a:solidFill>
                  <a:srgbClr val="0070C0"/>
                </a:solidFill>
              </a:rPr>
              <a:t>语句</a:t>
            </a:r>
            <a:r>
              <a:rPr lang="zh-CN" altLang="en-US" dirty="0"/>
              <a:t>中最常见的是使用</a:t>
            </a:r>
            <a:r>
              <a:rPr lang="en-US" altLang="zh-CN" b="1" dirty="0">
                <a:solidFill>
                  <a:srgbClr val="0070C0"/>
                </a:solidFill>
              </a:rPr>
              <a:t>WHERE</a:t>
            </a:r>
            <a:r>
              <a:rPr lang="zh-CN" altLang="en-US" b="1" dirty="0">
                <a:solidFill>
                  <a:srgbClr val="0070C0"/>
                </a:solidFill>
              </a:rPr>
              <a:t>子句</a:t>
            </a:r>
            <a:r>
              <a:rPr lang="zh-CN" altLang="en-US" dirty="0"/>
              <a:t>指定查询条件，带有</a:t>
            </a:r>
            <a:r>
              <a:rPr lang="en-US" altLang="zh-CN" dirty="0"/>
              <a:t>WHERE</a:t>
            </a:r>
            <a:r>
              <a:rPr lang="zh-CN" altLang="en-US" dirty="0"/>
              <a:t>子句的查询有多种形式。</a:t>
            </a:r>
          </a:p>
        </p:txBody>
      </p:sp>
      <p:sp>
        <p:nvSpPr>
          <p:cNvPr id="4" name="圆角矩形 10">
            <a:extLst>
              <a:ext uri="{FF2B5EF4-FFF2-40B4-BE49-F238E27FC236}">
                <a16:creationId xmlns:a16="http://schemas.microsoft.com/office/drawing/2014/main" id="{CB58DC99-6C20-4CC2-8D76-93CBD7D05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77" y="4408683"/>
            <a:ext cx="7100815" cy="137126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11">
            <a:extLst>
              <a:ext uri="{FF2B5EF4-FFF2-40B4-BE49-F238E27FC236}">
                <a16:creationId xmlns:a16="http://schemas.microsoft.com/office/drawing/2014/main" id="{902F18A8-75AC-4711-80B3-1FCFAD1B9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051" y="4401128"/>
            <a:ext cx="7100815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SELECT </a:t>
            </a:r>
            <a:r>
              <a:rPr lang="zh-CN" altLang="en-US" dirty="0">
                <a:latin typeface="+mn-lt"/>
                <a:cs typeface="Times New Roman" pitchFamily="18" charset="0"/>
              </a:rPr>
              <a:t>字段名</a:t>
            </a:r>
            <a:r>
              <a:rPr lang="en-US" altLang="zh-CN" dirty="0">
                <a:latin typeface="+mn-lt"/>
                <a:cs typeface="Times New Roman" pitchFamily="18" charset="0"/>
              </a:rPr>
              <a:t>1,</a:t>
            </a:r>
            <a:r>
              <a:rPr lang="zh-CN" altLang="en-US" dirty="0">
                <a:latin typeface="+mn-lt"/>
                <a:cs typeface="Times New Roman" pitchFamily="18" charset="0"/>
              </a:rPr>
              <a:t>字段名</a:t>
            </a:r>
            <a:r>
              <a:rPr lang="en-US" altLang="zh-CN" dirty="0">
                <a:latin typeface="+mn-lt"/>
                <a:cs typeface="Times New Roman" pitchFamily="18" charset="0"/>
              </a:rPr>
              <a:t>2,……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FROM </a:t>
            </a:r>
            <a:r>
              <a:rPr lang="zh-CN" altLang="en-US" dirty="0">
                <a:latin typeface="+mn-lt"/>
                <a:cs typeface="Times New Roman" pitchFamily="18" charset="0"/>
              </a:rPr>
              <a:t>表名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WHERE</a:t>
            </a:r>
            <a:r>
              <a:rPr lang="en-US" altLang="zh-CN" dirty="0">
                <a:latin typeface="+mn-lt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条件表达式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F6F5DB-D4DA-4858-B6A9-66D0D99A5FE8}"/>
              </a:ext>
            </a:extLst>
          </p:cNvPr>
          <p:cNvSpPr/>
          <p:nvPr/>
        </p:nvSpPr>
        <p:spPr>
          <a:xfrm>
            <a:off x="2435996" y="6018633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>
                <a:solidFill>
                  <a:srgbClr val="0070C0"/>
                </a:solidFill>
              </a:rPr>
              <a:t>条件表达式中包含比较运算符。</a:t>
            </a:r>
          </a:p>
        </p:txBody>
      </p:sp>
    </p:spTree>
    <p:extLst>
      <p:ext uri="{BB962C8B-B14F-4D97-AF65-F5344CB8AC3E}">
        <p14:creationId xmlns:p14="http://schemas.microsoft.com/office/powerpoint/2010/main" val="176349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/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5E4C2-2917-4E68-A9C1-F016A7493B7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5.3 </a:t>
            </a:r>
            <a:r>
              <a:rPr lang="zh-CN" altLang="en-US" dirty="0">
                <a:cs typeface="Times New Roman" pitchFamily="18" charset="0"/>
              </a:rPr>
              <a:t>条件查询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C62C6DF-CCD8-4BAC-87DF-F94E3C27A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437266"/>
              </p:ext>
            </p:extLst>
          </p:nvPr>
        </p:nvGraphicFramePr>
        <p:xfrm>
          <a:off x="560388" y="2020888"/>
          <a:ext cx="8266112" cy="3330276"/>
        </p:xfrm>
        <a:graphic>
          <a:graphicData uri="http://schemas.openxmlformats.org/drawingml/2006/table">
            <a:tbl>
              <a:tblPr firstRow="1" bandRow="1"/>
              <a:tblGrid>
                <a:gridCol w="257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/>
                          <a:ea typeface="宋体"/>
                        </a:rPr>
                        <a:t>运算符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8" marR="6858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effectLst/>
                          <a:latin typeface="Times New Roman"/>
                          <a:ea typeface="宋体"/>
                        </a:rPr>
                        <a:t>示例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468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=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  <a:cs typeface="宋体"/>
                      </a:endParaRPr>
                    </a:p>
                  </a:txBody>
                  <a:tcPr marL="68584" marR="685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用于相等比较</a:t>
                      </a: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468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&lt;=&gt;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  <a:cs typeface="宋体"/>
                      </a:endParaRPr>
                    </a:p>
                  </a:txBody>
                  <a:tcPr marL="68584" marR="685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可以进行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NULL</a:t>
                      </a: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值比较的相等运算符</a:t>
                      </a: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468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&gt; 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  <a:cs typeface="宋体"/>
                      </a:endParaRPr>
                    </a:p>
                  </a:txBody>
                  <a:tcPr marL="68584" marR="685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表示大于比较</a:t>
                      </a: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468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&lt; 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  <a:cs typeface="宋体"/>
                      </a:endParaRPr>
                    </a:p>
                  </a:txBody>
                  <a:tcPr marL="68584" marR="685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表示小于比较</a:t>
                      </a: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77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&gt;=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  <a:cs typeface="宋体"/>
                      </a:endParaRPr>
                    </a:p>
                  </a:txBody>
                  <a:tcPr marL="68584" marR="685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表示大于等于比较</a:t>
                      </a: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77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&lt;=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  <a:cs typeface="宋体"/>
                      </a:endParaRPr>
                    </a:p>
                  </a:txBody>
                  <a:tcPr marL="68584" marR="685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表示小于等于比较</a:t>
                      </a: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77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&lt;&gt;</a:t>
                      </a:r>
                      <a:r>
                        <a:rPr lang="zh-CN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、</a:t>
                      </a: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!=</a:t>
                      </a:r>
                      <a:endParaRPr lang="zh-CN" sz="1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/>
                        <a:cs typeface="宋体"/>
                      </a:endParaRPr>
                    </a:p>
                  </a:txBody>
                  <a:tcPr marL="68584" marR="685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表示不等于比较</a:t>
                      </a: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84366163-700E-4BB1-B281-0E1DD011798D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B9B8679-ECCD-4088-9570-A83CF7F83D8F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D5CCFF-106C-4424-B205-06B4DF198B36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924B94C-05BE-476B-BAC1-67378F53771F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带比较运算符的查询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33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1A50B-FAA3-4A39-A072-BCA8656328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5.3 </a:t>
            </a:r>
            <a:r>
              <a:rPr lang="zh-CN" altLang="en-US" dirty="0">
                <a:cs typeface="Times New Roman" pitchFamily="18" charset="0"/>
              </a:rPr>
              <a:t>条件查询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F7CDC67-DCF3-47AB-B1CD-3AEA77F29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893144"/>
              </p:ext>
            </p:extLst>
          </p:nvPr>
        </p:nvGraphicFramePr>
        <p:xfrm>
          <a:off x="558800" y="2020888"/>
          <a:ext cx="8264525" cy="4406898"/>
        </p:xfrm>
        <a:graphic>
          <a:graphicData uri="http://schemas.openxmlformats.org/drawingml/2006/table">
            <a:tbl>
              <a:tblPr firstRow="1" bandRow="1"/>
              <a:tblGrid>
                <a:gridCol w="2576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7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/>
                          <a:ea typeface="宋体"/>
                        </a:rPr>
                        <a:t>运算符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effectLst/>
                          <a:latin typeface="Times New Roman"/>
                          <a:ea typeface="宋体"/>
                        </a:rPr>
                        <a:t>示例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990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BETWEEN…AND…</a:t>
                      </a:r>
                      <a:endParaRPr lang="zh-CN" sz="1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/>
                        <a:cs typeface="宋体"/>
                      </a:endParaRPr>
                    </a:p>
                  </a:txBody>
                  <a:tcPr marL="68574" marR="6857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比较一个数据是否在指定的闭区间范围内，若在则返回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1</a:t>
                      </a: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，若不在</a:t>
                      </a:r>
                      <a:endParaRPr lang="en-US" altLang="zh-CN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  <a:cs typeface="宋体"/>
                      </a:endParaRPr>
                    </a:p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则返回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0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  <a:cs typeface="宋体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990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NOT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BETWEEN…AND…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  <a:cs typeface="宋体"/>
                      </a:endParaRPr>
                    </a:p>
                  </a:txBody>
                  <a:tcPr marL="68574" marR="6857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比较一个数据是否不在指定的闭区间范围内，若不在则返回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1</a:t>
                      </a: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，若</a:t>
                      </a:r>
                      <a:endParaRPr lang="en-US" altLang="zh-CN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  <a:cs typeface="宋体"/>
                      </a:endParaRPr>
                    </a:p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在则返回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0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  <a:cs typeface="宋体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990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IS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  <a:cs typeface="宋体"/>
                      </a:endParaRPr>
                    </a:p>
                  </a:txBody>
                  <a:tcPr marL="68574" marR="6857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比较一个数据是否是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TRUE</a:t>
                      </a: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、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FALSE</a:t>
                      </a: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或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UNKNOWN</a:t>
                      </a: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，若是则返回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1</a:t>
                      </a: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，</a:t>
                      </a:r>
                      <a:endParaRPr lang="en-US" altLang="zh-CN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  <a:cs typeface="宋体"/>
                      </a:endParaRPr>
                    </a:p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否则返回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0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  <a:cs typeface="宋体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990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IS NOT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  <a:cs typeface="宋体"/>
                      </a:endParaRPr>
                    </a:p>
                  </a:txBody>
                  <a:tcPr marL="68574" marR="6857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比较一个数据是否不是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TRUE</a:t>
                      </a: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、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 FALSE</a:t>
                      </a: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或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UNKNOWN</a:t>
                      </a: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，若不是则返</a:t>
                      </a:r>
                      <a:endParaRPr lang="en-US" altLang="zh-CN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  <a:cs typeface="宋体"/>
                      </a:endParaRPr>
                    </a:p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回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1</a:t>
                      </a: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，否则返回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0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  <a:cs typeface="宋体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31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IS NULL</a:t>
                      </a:r>
                      <a:endParaRPr lang="zh-CN" sz="1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/>
                        <a:cs typeface="宋体"/>
                      </a:endParaRPr>
                    </a:p>
                  </a:txBody>
                  <a:tcPr marL="68574" marR="6857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比较一个数据是否是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NULL</a:t>
                      </a: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，若是则返回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1</a:t>
                      </a: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，否则返回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0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  <a:cs typeface="宋体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31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IS NOT NULL</a:t>
                      </a:r>
                      <a:endParaRPr lang="zh-CN" sz="14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/>
                        <a:cs typeface="宋体"/>
                      </a:endParaRPr>
                    </a:p>
                  </a:txBody>
                  <a:tcPr marL="68574" marR="6857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比较一个数据是否不是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NULL</a:t>
                      </a: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，若不是则返回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1</a:t>
                      </a: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，否则返回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0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  <a:cs typeface="宋体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31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LIKE '</a:t>
                      </a:r>
                      <a:r>
                        <a:rPr lang="zh-CN" sz="14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匹配模式</a:t>
                      </a:r>
                      <a:r>
                        <a:rPr lang="en-US" sz="14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'</a:t>
                      </a:r>
                      <a:endParaRPr lang="zh-CN" sz="14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/>
                        <a:cs typeface="宋体"/>
                      </a:endParaRPr>
                    </a:p>
                  </a:txBody>
                  <a:tcPr marL="68574" marR="6857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获取匹配到的数据</a:t>
                      </a:r>
                    </a:p>
                  </a:txBody>
                  <a:tcPr marL="68574" marR="6857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31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NOT LIKE '</a:t>
                      </a:r>
                      <a:r>
                        <a:rPr lang="zh-CN" sz="14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匹配模式</a:t>
                      </a:r>
                      <a:r>
                        <a:rPr lang="en-US" sz="14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'</a:t>
                      </a:r>
                      <a:endParaRPr lang="zh-CN" sz="14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/>
                        <a:cs typeface="宋体"/>
                      </a:endParaRPr>
                    </a:p>
                  </a:txBody>
                  <a:tcPr marL="68574" marR="6857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获取匹配不到的数据</a:t>
                      </a:r>
                    </a:p>
                  </a:txBody>
                  <a:tcPr marL="68574" marR="6857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84366163-700E-4BB1-B281-0E1DD011798D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B9B8679-ECCD-4088-9570-A83CF7F83D8F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D5CCFF-106C-4424-B205-06B4DF198B36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924B94C-05BE-476B-BAC1-67378F53771F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带比较运算符的查询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69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2A4CF-03E1-4B83-9DE6-164ED39567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5.3 </a:t>
            </a:r>
            <a:r>
              <a:rPr lang="zh-CN" altLang="en-US" dirty="0">
                <a:cs typeface="Times New Roman" pitchFamily="18" charset="0"/>
              </a:rPr>
              <a:t>条件查询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4366163-700E-4BB1-B281-0E1DD011798D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9B8679-ECCD-4088-9570-A83CF7F83D8F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D5CCFF-106C-4424-B205-06B4DF198B36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924B94C-05BE-476B-BAC1-67378F53771F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带比较运算符的查询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371C77A5-A3E3-42A2-BD3B-F3BF1E6AA8EC}"/>
              </a:ext>
            </a:extLst>
          </p:cNvPr>
          <p:cNvSpPr txBox="1"/>
          <p:nvPr/>
        </p:nvSpPr>
        <p:spPr>
          <a:xfrm>
            <a:off x="411493" y="1915810"/>
            <a:ext cx="83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：查询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表中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Product_Place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为“天津”的产品信息。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E0CEE00-78C2-4595-A24F-0896D670635E}"/>
              </a:ext>
            </a:extLst>
          </p:cNvPr>
          <p:cNvSpPr/>
          <p:nvPr/>
        </p:nvSpPr>
        <p:spPr bwMode="auto">
          <a:xfrm>
            <a:off x="427038" y="3035489"/>
            <a:ext cx="7075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：查询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表中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Price 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大于等于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的商品代码和名称。</a:t>
            </a:r>
            <a:endParaRPr lang="zh-CN" altLang="en-US" b="1" u="sng" dirty="0">
              <a:solidFill>
                <a:srgbClr val="0070C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0EB9199-E052-4B8D-A722-ABFF9362F27F}"/>
              </a:ext>
            </a:extLst>
          </p:cNvPr>
          <p:cNvSpPr/>
          <p:nvPr/>
        </p:nvSpPr>
        <p:spPr bwMode="auto">
          <a:xfrm>
            <a:off x="565862" y="3883136"/>
            <a:ext cx="7786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如果示例</a:t>
            </a:r>
            <a:r>
              <a:rPr lang="en-US" altLang="zh-CN" sz="1600" b="1" u="sng" dirty="0">
                <a:solidFill>
                  <a:srgbClr val="0070C0"/>
                </a:solidFill>
                <a:latin typeface="宋体" pitchFamily="2" charset="-122"/>
              </a:rPr>
              <a:t>4</a:t>
            </a:r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要求查询商品价格</a:t>
            </a:r>
            <a:r>
              <a:rPr lang="zh-CN" altLang="en-US" sz="1600" b="1" u="sng" dirty="0">
                <a:solidFill>
                  <a:srgbClr val="FF0000"/>
                </a:solidFill>
                <a:latin typeface="宋体" pitchFamily="2" charset="-122"/>
              </a:rPr>
              <a:t>大于等于</a:t>
            </a:r>
            <a:r>
              <a:rPr lang="en-US" altLang="zh-CN" sz="1600" b="1" u="sng" dirty="0">
                <a:solidFill>
                  <a:srgbClr val="FF0000"/>
                </a:solidFill>
                <a:latin typeface="宋体" pitchFamily="2" charset="-122"/>
              </a:rPr>
              <a:t>1000</a:t>
            </a:r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，并</a:t>
            </a:r>
            <a:r>
              <a:rPr lang="zh-CN" altLang="en-US" sz="1600" b="1" u="sng" dirty="0">
                <a:solidFill>
                  <a:srgbClr val="FF0000"/>
                </a:solidFill>
                <a:latin typeface="宋体" pitchFamily="2" charset="-122"/>
              </a:rPr>
              <a:t>小于等于</a:t>
            </a:r>
            <a:r>
              <a:rPr lang="en-US" altLang="zh-CN" sz="1600" b="1" u="sng" dirty="0">
                <a:solidFill>
                  <a:srgbClr val="FF0000"/>
                </a:solidFill>
                <a:latin typeface="宋体" pitchFamily="2" charset="-122"/>
              </a:rPr>
              <a:t>5000</a:t>
            </a:r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的商品代码和名称，如何设置条件？</a:t>
            </a:r>
          </a:p>
        </p:txBody>
      </p:sp>
    </p:spTree>
    <p:extLst>
      <p:ext uri="{BB962C8B-B14F-4D97-AF65-F5344CB8AC3E}">
        <p14:creationId xmlns:p14="http://schemas.microsoft.com/office/powerpoint/2010/main" val="103659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2A4CF-03E1-4B83-9DE6-164ED39567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5.3 </a:t>
            </a:r>
            <a:r>
              <a:rPr lang="zh-CN" altLang="en-US" dirty="0">
                <a:cs typeface="Times New Roman" pitchFamily="18" charset="0"/>
              </a:rPr>
              <a:t>条件查询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4366163-700E-4BB1-B281-0E1DD011798D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9B8679-ECCD-4088-9570-A83CF7F83D8F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D5CCFF-106C-4424-B205-06B4DF198B36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924B94C-05BE-476B-BAC1-67378F53771F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带比较运算符的查询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矩形 2">
            <a:extLst>
              <a:ext uri="{FF2B5EF4-FFF2-40B4-BE49-F238E27FC236}">
                <a16:creationId xmlns:a16="http://schemas.microsoft.com/office/drawing/2014/main" id="{B42B5C61-287E-4DF0-8B5E-03D6A37BE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360" y="2501852"/>
            <a:ext cx="60843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*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</a:rPr>
              <a:t>Product_Place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dirty="0">
                <a:latin typeface="Courier New" panose="02070309020205020404" pitchFamily="49" charset="0"/>
              </a:rPr>
              <a:t>'</a:t>
            </a:r>
            <a:r>
              <a:rPr lang="zh-CN" altLang="en-US" sz="1400" dirty="0">
                <a:latin typeface="Courier New" panose="02070309020205020404" pitchFamily="49" charset="0"/>
              </a:rPr>
              <a:t>天津</a:t>
            </a:r>
            <a:r>
              <a:rPr lang="en-US" altLang="zh-CN" sz="1400" dirty="0">
                <a:latin typeface="Courier New" panose="02070309020205020404" pitchFamily="49" charset="0"/>
              </a:rPr>
              <a:t>'; 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371C77A5-A3E3-42A2-BD3B-F3BF1E6AA8EC}"/>
              </a:ext>
            </a:extLst>
          </p:cNvPr>
          <p:cNvSpPr txBox="1"/>
          <p:nvPr/>
        </p:nvSpPr>
        <p:spPr>
          <a:xfrm>
            <a:off x="411493" y="1915810"/>
            <a:ext cx="83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：查询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表中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Product_Place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为“天津”的产品信息。</a:t>
            </a:r>
          </a:p>
        </p:txBody>
      </p:sp>
      <p:grpSp>
        <p:nvGrpSpPr>
          <p:cNvPr id="22" name="组合 10">
            <a:extLst>
              <a:ext uri="{FF2B5EF4-FFF2-40B4-BE49-F238E27FC236}">
                <a16:creationId xmlns:a16="http://schemas.microsoft.com/office/drawing/2014/main" id="{536BAC0A-D2C8-4FD9-9B4C-D3A43E8624AE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338206"/>
            <a:ext cx="655638" cy="657225"/>
            <a:chOff x="765530" y="3286093"/>
            <a:chExt cx="656530" cy="657462"/>
          </a:xfrm>
        </p:grpSpPr>
        <p:sp>
          <p:nvSpPr>
            <p:cNvPr id="24" name="等腰三角形 11">
              <a:extLst>
                <a:ext uri="{FF2B5EF4-FFF2-40B4-BE49-F238E27FC236}">
                  <a16:creationId xmlns:a16="http://schemas.microsoft.com/office/drawing/2014/main" id="{C2E9A2A0-04FB-4E05-89DC-4B5963CE58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8" name="等腰三角形 12">
              <a:extLst>
                <a:ext uri="{FF2B5EF4-FFF2-40B4-BE49-F238E27FC236}">
                  <a16:creationId xmlns:a16="http://schemas.microsoft.com/office/drawing/2014/main" id="{0FDB015B-4228-47BC-AC3E-2D65051000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8E0CEE00-78C2-4595-A24F-0896D670635E}"/>
              </a:ext>
            </a:extLst>
          </p:cNvPr>
          <p:cNvSpPr/>
          <p:nvPr/>
        </p:nvSpPr>
        <p:spPr bwMode="auto">
          <a:xfrm>
            <a:off x="427038" y="4205383"/>
            <a:ext cx="7075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：查询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表中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Price 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大于等于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的商品代码和名称。</a:t>
            </a:r>
            <a:endParaRPr lang="zh-CN" altLang="en-US" b="1" u="sng" dirty="0">
              <a:solidFill>
                <a:srgbClr val="0070C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30" name="矩形 2">
            <a:extLst>
              <a:ext uri="{FF2B5EF4-FFF2-40B4-BE49-F238E27FC236}">
                <a16:creationId xmlns:a16="http://schemas.microsoft.com/office/drawing/2014/main" id="{5933E6C6-F0B4-474F-8959-CF496BB92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360" y="4667965"/>
            <a:ext cx="60843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</a:rPr>
              <a:t>Product_ID</a:t>
            </a:r>
            <a:r>
              <a:rPr lang="en-US" altLang="zh-CN" sz="1400" dirty="0">
                <a:latin typeface="Courier New" panose="02070309020205020404" pitchFamily="49" charset="0"/>
              </a:rPr>
              <a:t>, Product_Name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dirty="0">
                <a:latin typeface="Courier New" panose="02070309020205020404" pitchFamily="49" charset="0"/>
              </a:rPr>
              <a:t> Price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&gt;=</a:t>
            </a:r>
            <a:r>
              <a:rPr lang="en-US" altLang="zh-CN" sz="1400" dirty="0">
                <a:latin typeface="Courier New" panose="02070309020205020404" pitchFamily="49" charset="0"/>
              </a:rPr>
              <a:t> 1000;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0EB9199-E052-4B8D-A722-ABFF9362F27F}"/>
              </a:ext>
            </a:extLst>
          </p:cNvPr>
          <p:cNvSpPr/>
          <p:nvPr/>
        </p:nvSpPr>
        <p:spPr bwMode="auto">
          <a:xfrm>
            <a:off x="189345" y="5873301"/>
            <a:ext cx="7786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如果示例</a:t>
            </a:r>
            <a:r>
              <a:rPr lang="en-US" altLang="zh-CN" sz="1600" b="1" u="sng" dirty="0">
                <a:solidFill>
                  <a:srgbClr val="0070C0"/>
                </a:solidFill>
                <a:latin typeface="宋体" pitchFamily="2" charset="-122"/>
              </a:rPr>
              <a:t>4</a:t>
            </a:r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要求查询商品价格</a:t>
            </a:r>
            <a:r>
              <a:rPr lang="zh-CN" altLang="en-US" sz="1600" b="1" u="sng" dirty="0">
                <a:solidFill>
                  <a:srgbClr val="FF0000"/>
                </a:solidFill>
                <a:latin typeface="宋体" pitchFamily="2" charset="-122"/>
              </a:rPr>
              <a:t>大于等于</a:t>
            </a:r>
            <a:r>
              <a:rPr lang="en-US" altLang="zh-CN" sz="1600" b="1" u="sng" dirty="0">
                <a:solidFill>
                  <a:srgbClr val="FF0000"/>
                </a:solidFill>
                <a:latin typeface="宋体" pitchFamily="2" charset="-122"/>
              </a:rPr>
              <a:t>1000</a:t>
            </a:r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，并</a:t>
            </a:r>
            <a:r>
              <a:rPr lang="zh-CN" altLang="en-US" sz="1600" b="1" u="sng" dirty="0">
                <a:solidFill>
                  <a:srgbClr val="FF0000"/>
                </a:solidFill>
                <a:latin typeface="宋体" pitchFamily="2" charset="-122"/>
              </a:rPr>
              <a:t>小于等于</a:t>
            </a:r>
            <a:r>
              <a:rPr lang="en-US" altLang="zh-CN" sz="1600" b="1" u="sng" dirty="0">
                <a:solidFill>
                  <a:srgbClr val="FF0000"/>
                </a:solidFill>
                <a:latin typeface="宋体" pitchFamily="2" charset="-122"/>
              </a:rPr>
              <a:t>5000</a:t>
            </a:r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的商品代码和名称，如何设置条件？</a:t>
            </a:r>
          </a:p>
        </p:txBody>
      </p:sp>
      <p:pic>
        <p:nvPicPr>
          <p:cNvPr id="2447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937" y="2961397"/>
            <a:ext cx="7150979" cy="1034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47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050" y="4602910"/>
            <a:ext cx="2516236" cy="11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7A34C8F2-18F5-43BC-8B7E-C36DAD23CDCA}"/>
              </a:ext>
            </a:extLst>
          </p:cNvPr>
          <p:cNvSpPr/>
          <p:nvPr/>
        </p:nvSpPr>
        <p:spPr>
          <a:xfrm>
            <a:off x="4564227" y="3869881"/>
            <a:ext cx="431248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600" b="1" dirty="0">
                <a:solidFill>
                  <a:srgbClr val="FF0000"/>
                </a:solidFill>
              </a:rPr>
              <a:t>……</a:t>
            </a:r>
            <a:r>
              <a:rPr lang="zh-CN" altLang="en-US" sz="1600" b="1" dirty="0">
                <a:solidFill>
                  <a:srgbClr val="FF0000"/>
                </a:solidFill>
              </a:rPr>
              <a:t>因篇幅有限，此处省略了其余的查询结果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A34C8F2-18F5-43BC-8B7E-C36DAD23CDCA}"/>
              </a:ext>
            </a:extLst>
          </p:cNvPr>
          <p:cNvSpPr/>
          <p:nvPr/>
        </p:nvSpPr>
        <p:spPr>
          <a:xfrm>
            <a:off x="4683802" y="5534747"/>
            <a:ext cx="431248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600" b="1" dirty="0">
                <a:solidFill>
                  <a:srgbClr val="FF0000"/>
                </a:solidFill>
              </a:rPr>
              <a:t>……</a:t>
            </a:r>
            <a:r>
              <a:rPr lang="zh-CN" altLang="en-US" sz="1600" b="1" dirty="0">
                <a:solidFill>
                  <a:srgbClr val="FF0000"/>
                </a:solidFill>
              </a:rPr>
              <a:t>因篇幅有限，此处省略了其余的查询结果</a:t>
            </a:r>
          </a:p>
        </p:txBody>
      </p:sp>
    </p:spTree>
    <p:extLst>
      <p:ext uri="{BB962C8B-B14F-4D97-AF65-F5344CB8AC3E}">
        <p14:creationId xmlns:p14="http://schemas.microsoft.com/office/powerpoint/2010/main" val="358626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2A4CF-03E1-4B83-9DE6-164ED39567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5.3 </a:t>
            </a:r>
            <a:r>
              <a:rPr lang="zh-CN" altLang="en-US" dirty="0">
                <a:cs typeface="Times New Roman" pitchFamily="18" charset="0"/>
              </a:rPr>
              <a:t>条件查询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4366163-700E-4BB1-B281-0E1DD011798D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9B8679-ECCD-4088-9570-A83CF7F83D8F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D5CCFF-106C-4424-B205-06B4DF198B36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924B94C-05BE-476B-BAC1-67378F53771F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带比较运算符的查询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矩形 2">
            <a:extLst>
              <a:ext uri="{FF2B5EF4-FFF2-40B4-BE49-F238E27FC236}">
                <a16:creationId xmlns:a16="http://schemas.microsoft.com/office/drawing/2014/main" id="{B42B5C61-287E-4DF0-8B5E-03D6A37BE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360" y="2501852"/>
            <a:ext cx="60843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*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</a:rPr>
              <a:t>Product_Place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dirty="0">
                <a:latin typeface="Courier New" panose="02070309020205020404" pitchFamily="49" charset="0"/>
              </a:rPr>
              <a:t>'</a:t>
            </a:r>
            <a:r>
              <a:rPr lang="zh-CN" altLang="en-US" sz="1400" dirty="0">
                <a:latin typeface="Courier New" panose="02070309020205020404" pitchFamily="49" charset="0"/>
              </a:rPr>
              <a:t>天津</a:t>
            </a:r>
            <a:r>
              <a:rPr lang="en-US" altLang="zh-CN" sz="1400" dirty="0">
                <a:latin typeface="Courier New" panose="02070309020205020404" pitchFamily="49" charset="0"/>
              </a:rPr>
              <a:t>'; 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371C77A5-A3E3-42A2-BD3B-F3BF1E6AA8EC}"/>
              </a:ext>
            </a:extLst>
          </p:cNvPr>
          <p:cNvSpPr txBox="1"/>
          <p:nvPr/>
        </p:nvSpPr>
        <p:spPr>
          <a:xfrm>
            <a:off x="411493" y="1915810"/>
            <a:ext cx="83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：查询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表中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Product_Place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为“天津”的产品信息。</a:t>
            </a:r>
          </a:p>
        </p:txBody>
      </p:sp>
      <p:grpSp>
        <p:nvGrpSpPr>
          <p:cNvPr id="22" name="组合 10">
            <a:extLst>
              <a:ext uri="{FF2B5EF4-FFF2-40B4-BE49-F238E27FC236}">
                <a16:creationId xmlns:a16="http://schemas.microsoft.com/office/drawing/2014/main" id="{536BAC0A-D2C8-4FD9-9B4C-D3A43E8624AE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338206"/>
            <a:ext cx="655638" cy="657225"/>
            <a:chOff x="765530" y="3286093"/>
            <a:chExt cx="656530" cy="657462"/>
          </a:xfrm>
        </p:grpSpPr>
        <p:sp>
          <p:nvSpPr>
            <p:cNvPr id="24" name="等腰三角形 11">
              <a:extLst>
                <a:ext uri="{FF2B5EF4-FFF2-40B4-BE49-F238E27FC236}">
                  <a16:creationId xmlns:a16="http://schemas.microsoft.com/office/drawing/2014/main" id="{C2E9A2A0-04FB-4E05-89DC-4B5963CE58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8" name="等腰三角形 12">
              <a:extLst>
                <a:ext uri="{FF2B5EF4-FFF2-40B4-BE49-F238E27FC236}">
                  <a16:creationId xmlns:a16="http://schemas.microsoft.com/office/drawing/2014/main" id="{0FDB015B-4228-47BC-AC3E-2D65051000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8E0CEE00-78C2-4595-A24F-0896D670635E}"/>
              </a:ext>
            </a:extLst>
          </p:cNvPr>
          <p:cNvSpPr/>
          <p:nvPr/>
        </p:nvSpPr>
        <p:spPr bwMode="auto">
          <a:xfrm>
            <a:off x="427038" y="4205383"/>
            <a:ext cx="7075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：查询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表中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Price 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大于等于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的商品代码和名称。</a:t>
            </a:r>
            <a:endParaRPr lang="zh-CN" altLang="en-US" b="1" u="sng" dirty="0">
              <a:solidFill>
                <a:srgbClr val="0070C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30" name="矩形 2">
            <a:extLst>
              <a:ext uri="{FF2B5EF4-FFF2-40B4-BE49-F238E27FC236}">
                <a16:creationId xmlns:a16="http://schemas.microsoft.com/office/drawing/2014/main" id="{5933E6C6-F0B4-474F-8959-CF496BB92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360" y="4667965"/>
            <a:ext cx="60843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</a:rPr>
              <a:t>Product_ID</a:t>
            </a:r>
            <a:r>
              <a:rPr lang="en-US" altLang="zh-CN" sz="1400" dirty="0">
                <a:latin typeface="Courier New" panose="02070309020205020404" pitchFamily="49" charset="0"/>
              </a:rPr>
              <a:t>, Product_Name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dirty="0">
                <a:latin typeface="Courier New" panose="02070309020205020404" pitchFamily="49" charset="0"/>
              </a:rPr>
              <a:t> Price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&gt;=</a:t>
            </a:r>
            <a:r>
              <a:rPr lang="en-US" altLang="zh-CN" sz="1400" dirty="0">
                <a:latin typeface="Courier New" panose="02070309020205020404" pitchFamily="49" charset="0"/>
              </a:rPr>
              <a:t> 1000;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0EB9199-E052-4B8D-A722-ABFF9362F27F}"/>
              </a:ext>
            </a:extLst>
          </p:cNvPr>
          <p:cNvSpPr/>
          <p:nvPr/>
        </p:nvSpPr>
        <p:spPr bwMode="auto">
          <a:xfrm>
            <a:off x="189345" y="5873301"/>
            <a:ext cx="7786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如果示例</a:t>
            </a:r>
            <a:r>
              <a:rPr lang="en-US" altLang="zh-CN" sz="1600" b="1" u="sng" dirty="0">
                <a:solidFill>
                  <a:srgbClr val="0070C0"/>
                </a:solidFill>
                <a:latin typeface="宋体" pitchFamily="2" charset="-122"/>
              </a:rPr>
              <a:t>4</a:t>
            </a:r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要求查询商品价格</a:t>
            </a:r>
            <a:r>
              <a:rPr lang="zh-CN" altLang="en-US" sz="1600" b="1" u="sng" dirty="0">
                <a:solidFill>
                  <a:srgbClr val="FF0000"/>
                </a:solidFill>
                <a:latin typeface="宋体" pitchFamily="2" charset="-122"/>
              </a:rPr>
              <a:t>大于等于</a:t>
            </a:r>
            <a:r>
              <a:rPr lang="en-US" altLang="zh-CN" sz="1600" b="1" u="sng" dirty="0">
                <a:solidFill>
                  <a:srgbClr val="FF0000"/>
                </a:solidFill>
                <a:latin typeface="宋体" pitchFamily="2" charset="-122"/>
              </a:rPr>
              <a:t>1000</a:t>
            </a:r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，并</a:t>
            </a:r>
            <a:r>
              <a:rPr lang="zh-CN" altLang="en-US" sz="1600" b="1" u="sng" dirty="0">
                <a:solidFill>
                  <a:srgbClr val="FF0000"/>
                </a:solidFill>
                <a:latin typeface="宋体" pitchFamily="2" charset="-122"/>
              </a:rPr>
              <a:t>小于等于</a:t>
            </a:r>
            <a:r>
              <a:rPr lang="en-US" altLang="zh-CN" sz="1600" b="1" u="sng" dirty="0">
                <a:solidFill>
                  <a:srgbClr val="FF0000"/>
                </a:solidFill>
                <a:latin typeface="宋体" pitchFamily="2" charset="-122"/>
              </a:rPr>
              <a:t>5000</a:t>
            </a:r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的商品代码和名称，如何设置条件？</a:t>
            </a:r>
          </a:p>
        </p:txBody>
      </p:sp>
      <p:pic>
        <p:nvPicPr>
          <p:cNvPr id="2447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937" y="2961397"/>
            <a:ext cx="7150979" cy="1034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47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050" y="4602910"/>
            <a:ext cx="2516236" cy="11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7A34C8F2-18F5-43BC-8B7E-C36DAD23CDCA}"/>
              </a:ext>
            </a:extLst>
          </p:cNvPr>
          <p:cNvSpPr/>
          <p:nvPr/>
        </p:nvSpPr>
        <p:spPr>
          <a:xfrm>
            <a:off x="4564227" y="3869881"/>
            <a:ext cx="431248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600" b="1" dirty="0">
                <a:solidFill>
                  <a:srgbClr val="FF0000"/>
                </a:solidFill>
              </a:rPr>
              <a:t>……</a:t>
            </a:r>
            <a:r>
              <a:rPr lang="zh-CN" altLang="en-US" sz="1600" b="1" dirty="0">
                <a:solidFill>
                  <a:srgbClr val="FF0000"/>
                </a:solidFill>
              </a:rPr>
              <a:t>因篇幅有限，此处省略了其余的查询结果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A34C8F2-18F5-43BC-8B7E-C36DAD23CDCA}"/>
              </a:ext>
            </a:extLst>
          </p:cNvPr>
          <p:cNvSpPr/>
          <p:nvPr/>
        </p:nvSpPr>
        <p:spPr>
          <a:xfrm>
            <a:off x="4683802" y="5534747"/>
            <a:ext cx="431248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600" b="1" dirty="0">
                <a:solidFill>
                  <a:srgbClr val="FF0000"/>
                </a:solidFill>
              </a:rPr>
              <a:t>……</a:t>
            </a:r>
            <a:r>
              <a:rPr lang="zh-CN" altLang="en-US" sz="1600" b="1" dirty="0">
                <a:solidFill>
                  <a:srgbClr val="FF0000"/>
                </a:solidFill>
              </a:rPr>
              <a:t>因篇幅有限，此处省略了其余的查询结果</a:t>
            </a:r>
          </a:p>
        </p:txBody>
      </p:sp>
    </p:spTree>
    <p:extLst>
      <p:ext uri="{BB962C8B-B14F-4D97-AF65-F5344CB8AC3E}">
        <p14:creationId xmlns:p14="http://schemas.microsoft.com/office/powerpoint/2010/main" val="338066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2A4CF-03E1-4B83-9DE6-164ED39567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5.3 </a:t>
            </a:r>
            <a:r>
              <a:rPr lang="zh-CN" altLang="en-US" dirty="0">
                <a:cs typeface="Times New Roman" pitchFamily="18" charset="0"/>
              </a:rPr>
              <a:t>条件查询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4366163-700E-4BB1-B281-0E1DD011798D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9B8679-ECCD-4088-9570-A83CF7F83D8F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D5CCFF-106C-4424-B205-06B4DF198B36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924B94C-05BE-476B-BAC1-67378F53771F}"/>
              </a:ext>
            </a:extLst>
          </p:cNvPr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BETWEEN  AND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关键字的查询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圆角矩形 10">
            <a:extLst>
              <a:ext uri="{FF2B5EF4-FFF2-40B4-BE49-F238E27FC236}">
                <a16:creationId xmlns:a16="http://schemas.microsoft.com/office/drawing/2014/main" id="{CB58DC99-6C20-4CC2-8D76-93CBD7D05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77" y="2914366"/>
            <a:ext cx="7100815" cy="94415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1">
            <a:extLst>
              <a:ext uri="{FF2B5EF4-FFF2-40B4-BE49-F238E27FC236}">
                <a16:creationId xmlns:a16="http://schemas.microsoft.com/office/drawing/2014/main" id="{902F18A8-75AC-4711-80B3-1FCFAD1B9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051" y="2906811"/>
            <a:ext cx="676010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SELECT *|{</a:t>
            </a:r>
            <a:r>
              <a:rPr lang="zh-CN" altLang="en-US" dirty="0">
                <a:latin typeface="+mn-lt"/>
                <a:cs typeface="Times New Roman" pitchFamily="18" charset="0"/>
              </a:rPr>
              <a:t>字段名</a:t>
            </a:r>
            <a:r>
              <a:rPr lang="en-US" altLang="zh-CN" dirty="0">
                <a:latin typeface="+mn-lt"/>
                <a:cs typeface="Times New Roman" pitchFamily="18" charset="0"/>
              </a:rPr>
              <a:t>1,</a:t>
            </a:r>
            <a:r>
              <a:rPr lang="zh-CN" altLang="en-US" dirty="0">
                <a:latin typeface="+mn-lt"/>
                <a:cs typeface="Times New Roman" pitchFamily="18" charset="0"/>
              </a:rPr>
              <a:t>字段名</a:t>
            </a:r>
            <a:r>
              <a:rPr lang="en-US" altLang="zh-CN" dirty="0">
                <a:latin typeface="+mn-lt"/>
                <a:cs typeface="Times New Roman" pitchFamily="18" charset="0"/>
              </a:rPr>
              <a:t>2,……}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FROM </a:t>
            </a:r>
            <a:r>
              <a:rPr lang="zh-CN" altLang="en-US" dirty="0">
                <a:latin typeface="+mn-lt"/>
                <a:cs typeface="Times New Roman" pitchFamily="18" charset="0"/>
              </a:rPr>
              <a:t>表名 </a:t>
            </a:r>
            <a:r>
              <a:rPr lang="en-US" altLang="zh-CN" dirty="0">
                <a:latin typeface="+mn-lt"/>
                <a:cs typeface="Times New Roman" pitchFamily="18" charset="0"/>
              </a:rPr>
              <a:t>WHERE </a:t>
            </a:r>
            <a:r>
              <a:rPr lang="zh-CN" altLang="en-US" dirty="0">
                <a:latin typeface="+mn-lt"/>
                <a:cs typeface="Times New Roman" pitchFamily="18" charset="0"/>
              </a:rPr>
              <a:t>字段名 </a:t>
            </a:r>
            <a:r>
              <a:rPr lang="en-US" altLang="zh-CN" dirty="0">
                <a:latin typeface="+mn-lt"/>
                <a:cs typeface="Times New Roman" pitchFamily="18" charset="0"/>
              </a:rPr>
              <a:t>[NOT]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BETWEEN</a:t>
            </a:r>
            <a:r>
              <a:rPr lang="en-US" altLang="zh-CN" dirty="0">
                <a:latin typeface="+mn-lt"/>
                <a:cs typeface="Times New Roman" pitchFamily="18" charset="0"/>
              </a:rPr>
              <a:t> </a:t>
            </a:r>
            <a:r>
              <a:rPr lang="zh-CN" altLang="en-US" dirty="0">
                <a:latin typeface="+mn-lt"/>
                <a:cs typeface="Times New Roman" pitchFamily="18" charset="0"/>
              </a:rPr>
              <a:t>值</a:t>
            </a:r>
            <a:r>
              <a:rPr lang="en-US" altLang="zh-CN" dirty="0">
                <a:latin typeface="+mn-lt"/>
                <a:cs typeface="Times New Roman" pitchFamily="18" charset="0"/>
              </a:rPr>
              <a:t>1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AND</a:t>
            </a:r>
            <a:r>
              <a:rPr lang="en-US" altLang="zh-CN" dirty="0">
                <a:latin typeface="+mn-lt"/>
                <a:cs typeface="Times New Roman" pitchFamily="18" charset="0"/>
              </a:rPr>
              <a:t> </a:t>
            </a:r>
            <a:r>
              <a:rPr lang="zh-CN" altLang="en-US" dirty="0">
                <a:latin typeface="+mn-lt"/>
                <a:cs typeface="Times New Roman" pitchFamily="18" charset="0"/>
              </a:rPr>
              <a:t>值</a:t>
            </a:r>
            <a:r>
              <a:rPr lang="en-US" altLang="zh-CN" dirty="0">
                <a:latin typeface="+mn-lt"/>
                <a:cs typeface="Times New Roman" pitchFamily="18" charset="0"/>
              </a:rPr>
              <a:t>2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BC29DA-3362-4FBD-985A-DE406189554B}"/>
              </a:ext>
            </a:extLst>
          </p:cNvPr>
          <p:cNvSpPr/>
          <p:nvPr/>
        </p:nvSpPr>
        <p:spPr>
          <a:xfrm>
            <a:off x="1206577" y="2209731"/>
            <a:ext cx="5530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>
                <a:solidFill>
                  <a:srgbClr val="0070C0"/>
                </a:solidFill>
              </a:rPr>
              <a:t>判断某个字段的值是否在指定的范围之内（含边界）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6CF0AFA-FC57-4F4A-B447-9E5FEFA0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58" y="4134265"/>
            <a:ext cx="8939841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070C0"/>
                </a:solidFill>
              </a:rPr>
              <a:t>NOT BETWEEN…AND…</a:t>
            </a:r>
            <a:r>
              <a:rPr lang="zh-CN" altLang="en-US" b="1" u="sng" dirty="0">
                <a:solidFill>
                  <a:srgbClr val="0070C0"/>
                </a:solidFill>
              </a:rPr>
              <a:t>表示不在指定范围内，与</a:t>
            </a:r>
            <a:r>
              <a:rPr lang="en-US" altLang="zh-CN" b="1" u="sng" dirty="0">
                <a:solidFill>
                  <a:srgbClr val="0070C0"/>
                </a:solidFill>
              </a:rPr>
              <a:t>BETWEEN…AND</a:t>
            </a:r>
            <a:r>
              <a:rPr lang="zh-CN" altLang="en-US" b="1" u="sng" dirty="0">
                <a:solidFill>
                  <a:srgbClr val="0070C0"/>
                </a:solidFill>
              </a:rPr>
              <a:t>使用方式相同。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44C2808B-FCE7-424A-BE84-E61E11DA0B2D}"/>
              </a:ext>
            </a:extLst>
          </p:cNvPr>
          <p:cNvSpPr txBox="1"/>
          <p:nvPr/>
        </p:nvSpPr>
        <p:spPr>
          <a:xfrm>
            <a:off x="204159" y="4887610"/>
            <a:ext cx="83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：查询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prodct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表中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Price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值在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500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（含）之间的商品信息。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E5C89C7-A46D-4F15-8FB8-1C669FBBF0B9}"/>
              </a:ext>
            </a:extLst>
          </p:cNvPr>
          <p:cNvSpPr/>
          <p:nvPr/>
        </p:nvSpPr>
        <p:spPr bwMode="auto">
          <a:xfrm>
            <a:off x="189345" y="5719806"/>
            <a:ext cx="86058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如果示例</a:t>
            </a:r>
            <a:r>
              <a:rPr lang="en-US" altLang="zh-CN" sz="1600" b="1" u="sng" dirty="0">
                <a:solidFill>
                  <a:srgbClr val="0070C0"/>
                </a:solidFill>
                <a:latin typeface="宋体" pitchFamily="2" charset="-122"/>
              </a:rPr>
              <a:t>5</a:t>
            </a:r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要求查询</a:t>
            </a:r>
            <a:r>
              <a:rPr lang="en-US" altLang="zh-CN" sz="1600" b="1" u="sng" dirty="0">
                <a:solidFill>
                  <a:srgbClr val="0070C0"/>
                </a:solidFill>
                <a:latin typeface="宋体" pitchFamily="2" charset="-122"/>
              </a:rPr>
              <a:t>product</a:t>
            </a:r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表中</a:t>
            </a:r>
            <a:r>
              <a:rPr lang="en-US" altLang="zh-CN" sz="1600" b="1" u="sng" dirty="0">
                <a:solidFill>
                  <a:srgbClr val="0070C0"/>
                </a:solidFill>
                <a:latin typeface="宋体" pitchFamily="2" charset="-122"/>
              </a:rPr>
              <a:t>Price</a:t>
            </a:r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值</a:t>
            </a:r>
            <a:r>
              <a:rPr lang="zh-CN" altLang="en-US" sz="1600" b="1" u="sng" dirty="0">
                <a:solidFill>
                  <a:srgbClr val="FF0000"/>
                </a:solidFill>
                <a:latin typeface="宋体" pitchFamily="2" charset="-122"/>
              </a:rPr>
              <a:t>不在</a:t>
            </a:r>
            <a:r>
              <a:rPr lang="en-US" altLang="zh-CN" sz="1600" b="1" u="sng" dirty="0">
                <a:solidFill>
                  <a:srgbClr val="0070C0"/>
                </a:solidFill>
                <a:latin typeface="宋体" pitchFamily="2" charset="-122"/>
              </a:rPr>
              <a:t>200</a:t>
            </a:r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和</a:t>
            </a:r>
            <a:r>
              <a:rPr lang="en-US" altLang="zh-CN" sz="1600" b="1" u="sng" dirty="0">
                <a:solidFill>
                  <a:srgbClr val="0070C0"/>
                </a:solidFill>
                <a:latin typeface="宋体" pitchFamily="2" charset="-122"/>
              </a:rPr>
              <a:t>500</a:t>
            </a:r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之间的</a:t>
            </a:r>
            <a:r>
              <a:rPr lang="zh-CN" altLang="en-US" sz="1600" b="1" u="sng">
                <a:solidFill>
                  <a:srgbClr val="0070C0"/>
                </a:solidFill>
                <a:latin typeface="宋体" pitchFamily="2" charset="-122"/>
              </a:rPr>
              <a:t>商品信息，</a:t>
            </a:r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如何设置条件？</a:t>
            </a:r>
          </a:p>
        </p:txBody>
      </p:sp>
    </p:spTree>
    <p:extLst>
      <p:ext uri="{BB962C8B-B14F-4D97-AF65-F5344CB8AC3E}">
        <p14:creationId xmlns:p14="http://schemas.microsoft.com/office/powerpoint/2010/main" val="233120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" grpId="0" animBg="1"/>
      <p:bldP spid="16" grpId="0"/>
      <p:bldP spid="1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2A4CF-03E1-4B83-9DE6-164ED39567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5.3 </a:t>
            </a:r>
            <a:r>
              <a:rPr lang="zh-CN" altLang="en-US" dirty="0">
                <a:cs typeface="Times New Roman" pitchFamily="18" charset="0"/>
              </a:rPr>
              <a:t>条件查询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4366163-700E-4BB1-B281-0E1DD011798D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9B8679-ECCD-4088-9570-A83CF7F83D8F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D5CCFF-106C-4424-B205-06B4DF198B36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矩形 2">
            <a:extLst>
              <a:ext uri="{FF2B5EF4-FFF2-40B4-BE49-F238E27FC236}">
                <a16:creationId xmlns:a16="http://schemas.microsoft.com/office/drawing/2014/main" id="{B42B5C61-287E-4DF0-8B5E-03D6A37BE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007" y="2386884"/>
            <a:ext cx="74254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*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dirty="0">
                <a:latin typeface="Courier New" panose="02070309020205020404" pitchFamily="49" charset="0"/>
              </a:rPr>
              <a:t> Price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BETWEEN</a:t>
            </a:r>
            <a:r>
              <a:rPr lang="en-US" altLang="zh-CN" sz="1400" dirty="0">
                <a:latin typeface="Courier New" panose="02070309020205020404" pitchFamily="49" charset="0"/>
              </a:rPr>
              <a:t> 200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sz="1400" dirty="0">
                <a:latin typeface="Courier New" panose="02070309020205020404" pitchFamily="49" charset="0"/>
              </a:rPr>
              <a:t> 500;</a:t>
            </a: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511DDEC1-83BC-4A66-AD4B-82BAFD4AA4B2}"/>
              </a:ext>
            </a:extLst>
          </p:cNvPr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BETWEEN  AND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关键字的查询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44C2808B-FCE7-424A-BE84-E61E11DA0B2D}"/>
              </a:ext>
            </a:extLst>
          </p:cNvPr>
          <p:cNvSpPr txBox="1"/>
          <p:nvPr/>
        </p:nvSpPr>
        <p:spPr>
          <a:xfrm>
            <a:off x="411493" y="1915810"/>
            <a:ext cx="83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：查询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prodct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表中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Price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值在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500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之间的商品信息。</a:t>
            </a:r>
          </a:p>
        </p:txBody>
      </p:sp>
      <p:grpSp>
        <p:nvGrpSpPr>
          <p:cNvPr id="25" name="组合 10">
            <a:extLst>
              <a:ext uri="{FF2B5EF4-FFF2-40B4-BE49-F238E27FC236}">
                <a16:creationId xmlns:a16="http://schemas.microsoft.com/office/drawing/2014/main" id="{A3C21BFF-6124-433A-A5E1-C6619468F70D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338206"/>
            <a:ext cx="655638" cy="657225"/>
            <a:chOff x="765530" y="3286093"/>
            <a:chExt cx="656530" cy="657462"/>
          </a:xfrm>
        </p:grpSpPr>
        <p:sp>
          <p:nvSpPr>
            <p:cNvPr id="26" name="等腰三角形 11">
              <a:extLst>
                <a:ext uri="{FF2B5EF4-FFF2-40B4-BE49-F238E27FC236}">
                  <a16:creationId xmlns:a16="http://schemas.microsoft.com/office/drawing/2014/main" id="{947CFA30-C016-4A6A-A05E-66D39B203D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8" name="等腰三角形 12">
              <a:extLst>
                <a:ext uri="{FF2B5EF4-FFF2-40B4-BE49-F238E27FC236}">
                  <a16:creationId xmlns:a16="http://schemas.microsoft.com/office/drawing/2014/main" id="{F55D64E9-FF3C-483E-AF7C-8C9F3C24DF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7C939892-CA8C-40AB-9B87-F44F3C5ABD33}"/>
              </a:ext>
            </a:extLst>
          </p:cNvPr>
          <p:cNvSpPr/>
          <p:nvPr/>
        </p:nvSpPr>
        <p:spPr bwMode="auto">
          <a:xfrm>
            <a:off x="1400980" y="4165619"/>
            <a:ext cx="69669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u="sng" dirty="0">
                <a:solidFill>
                  <a:srgbClr val="0D74C9"/>
                </a:solidFill>
                <a:latin typeface="+mn-lt"/>
                <a:ea typeface="+mn-ea"/>
              </a:rPr>
              <a:t>注意：</a:t>
            </a:r>
            <a:r>
              <a:rPr lang="en-US" altLang="zh-CN" sz="1600" b="1" u="sng" dirty="0">
                <a:solidFill>
                  <a:srgbClr val="0D74C9"/>
                </a:solidFill>
                <a:latin typeface="+mn-lt"/>
                <a:ea typeface="+mn-ea"/>
              </a:rPr>
              <a:t>BETWEEN…AND</a:t>
            </a:r>
            <a:r>
              <a:rPr lang="zh-CN" altLang="en-US" sz="1600" b="1" u="sng" dirty="0">
                <a:solidFill>
                  <a:srgbClr val="0D74C9"/>
                </a:solidFill>
                <a:latin typeface="+mn-lt"/>
                <a:ea typeface="+mn-ea"/>
              </a:rPr>
              <a:t>包含边界值。</a:t>
            </a:r>
          </a:p>
        </p:txBody>
      </p:sp>
      <p:pic>
        <p:nvPicPr>
          <p:cNvPr id="2457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980" y="2829053"/>
            <a:ext cx="7315982" cy="1018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7A34C8F2-18F5-43BC-8B7E-C36DAD23CDCA}"/>
              </a:ext>
            </a:extLst>
          </p:cNvPr>
          <p:cNvSpPr/>
          <p:nvPr/>
        </p:nvSpPr>
        <p:spPr>
          <a:xfrm>
            <a:off x="4564226" y="3666818"/>
            <a:ext cx="431248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600" b="1" dirty="0">
                <a:solidFill>
                  <a:srgbClr val="FF0000"/>
                </a:solidFill>
              </a:rPr>
              <a:t>……</a:t>
            </a:r>
            <a:r>
              <a:rPr lang="zh-CN" altLang="en-US" sz="1600" b="1" dirty="0">
                <a:solidFill>
                  <a:srgbClr val="FF0000"/>
                </a:solidFill>
              </a:rPr>
              <a:t>因篇幅有限，此处省略了其余的查询结果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5C89C7-A46D-4F15-8FB8-1C669FBBF0B9}"/>
              </a:ext>
            </a:extLst>
          </p:cNvPr>
          <p:cNvSpPr/>
          <p:nvPr/>
        </p:nvSpPr>
        <p:spPr bwMode="auto">
          <a:xfrm>
            <a:off x="381866" y="5101241"/>
            <a:ext cx="86058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如果示例</a:t>
            </a:r>
            <a:r>
              <a:rPr lang="en-US" altLang="zh-CN" sz="1600" b="1" u="sng" dirty="0">
                <a:solidFill>
                  <a:srgbClr val="0070C0"/>
                </a:solidFill>
                <a:latin typeface="宋体" pitchFamily="2" charset="-122"/>
              </a:rPr>
              <a:t>5</a:t>
            </a:r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要求查询</a:t>
            </a:r>
            <a:r>
              <a:rPr lang="en-US" altLang="zh-CN" sz="1600" b="1" u="sng" dirty="0">
                <a:solidFill>
                  <a:srgbClr val="0070C0"/>
                </a:solidFill>
                <a:latin typeface="宋体" pitchFamily="2" charset="-122"/>
              </a:rPr>
              <a:t>product</a:t>
            </a:r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表中</a:t>
            </a:r>
            <a:r>
              <a:rPr lang="en-US" altLang="zh-CN" sz="1600" b="1" u="sng" dirty="0">
                <a:solidFill>
                  <a:srgbClr val="0070C0"/>
                </a:solidFill>
                <a:latin typeface="宋体" pitchFamily="2" charset="-122"/>
              </a:rPr>
              <a:t>Price</a:t>
            </a:r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值</a:t>
            </a:r>
            <a:r>
              <a:rPr lang="zh-CN" altLang="en-US" sz="1600" b="1" u="sng" dirty="0">
                <a:solidFill>
                  <a:srgbClr val="FF0000"/>
                </a:solidFill>
                <a:latin typeface="宋体" pitchFamily="2" charset="-122"/>
              </a:rPr>
              <a:t>不在</a:t>
            </a:r>
            <a:r>
              <a:rPr lang="en-US" altLang="zh-CN" sz="1600" b="1" u="sng" dirty="0">
                <a:solidFill>
                  <a:srgbClr val="0070C0"/>
                </a:solidFill>
                <a:latin typeface="宋体" pitchFamily="2" charset="-122"/>
              </a:rPr>
              <a:t>200</a:t>
            </a:r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和</a:t>
            </a:r>
            <a:r>
              <a:rPr lang="en-US" altLang="zh-CN" sz="1600" b="1" u="sng" dirty="0">
                <a:solidFill>
                  <a:srgbClr val="0070C0"/>
                </a:solidFill>
                <a:latin typeface="宋体" pitchFamily="2" charset="-122"/>
              </a:rPr>
              <a:t>500</a:t>
            </a:r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之间的</a:t>
            </a:r>
            <a:r>
              <a:rPr lang="zh-CN" altLang="en-US" sz="1600" b="1" u="sng">
                <a:solidFill>
                  <a:srgbClr val="0070C0"/>
                </a:solidFill>
                <a:latin typeface="宋体" pitchFamily="2" charset="-122"/>
              </a:rPr>
              <a:t>商品信息，</a:t>
            </a:r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如何设置条件？</a:t>
            </a:r>
          </a:p>
        </p:txBody>
      </p:sp>
    </p:spTree>
    <p:extLst>
      <p:ext uri="{BB962C8B-B14F-4D97-AF65-F5344CB8AC3E}">
        <p14:creationId xmlns:p14="http://schemas.microsoft.com/office/powerpoint/2010/main" val="18480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2A4CF-03E1-4B83-9DE6-164ED39567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5.3 </a:t>
            </a:r>
            <a:r>
              <a:rPr lang="zh-CN" altLang="en-US" dirty="0">
                <a:cs typeface="Times New Roman" pitchFamily="18" charset="0"/>
              </a:rPr>
              <a:t>条件查询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4366163-700E-4BB1-B281-0E1DD011798D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9B8679-ECCD-4088-9570-A83CF7F83D8F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D5CCFF-106C-4424-B205-06B4DF198B36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924B94C-05BE-476B-BAC1-67378F53771F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IN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关键字的查询</a:t>
            </a:r>
          </a:p>
        </p:txBody>
      </p:sp>
      <p:sp>
        <p:nvSpPr>
          <p:cNvPr id="15" name="圆角矩形 10">
            <a:extLst>
              <a:ext uri="{FF2B5EF4-FFF2-40B4-BE49-F238E27FC236}">
                <a16:creationId xmlns:a16="http://schemas.microsoft.com/office/drawing/2014/main" id="{CB58DC99-6C20-4CC2-8D76-93CBD7D05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77" y="2411027"/>
            <a:ext cx="7100815" cy="137126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1">
            <a:extLst>
              <a:ext uri="{FF2B5EF4-FFF2-40B4-BE49-F238E27FC236}">
                <a16:creationId xmlns:a16="http://schemas.microsoft.com/office/drawing/2014/main" id="{902F18A8-75AC-4711-80B3-1FCFAD1B9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051" y="2403472"/>
            <a:ext cx="7100815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SELECT *|</a:t>
            </a:r>
            <a:r>
              <a:rPr lang="zh-CN" altLang="en-US" dirty="0">
                <a:latin typeface="+mn-lt"/>
                <a:cs typeface="Times New Roman" pitchFamily="18" charset="0"/>
              </a:rPr>
              <a:t>字段名</a:t>
            </a:r>
            <a:r>
              <a:rPr lang="en-US" altLang="zh-CN" dirty="0">
                <a:latin typeface="+mn-lt"/>
                <a:cs typeface="Times New Roman" pitchFamily="18" charset="0"/>
              </a:rPr>
              <a:t>1,</a:t>
            </a:r>
            <a:r>
              <a:rPr lang="zh-CN" altLang="en-US" dirty="0">
                <a:latin typeface="+mn-lt"/>
                <a:cs typeface="Times New Roman" pitchFamily="18" charset="0"/>
              </a:rPr>
              <a:t>字段名</a:t>
            </a:r>
            <a:r>
              <a:rPr lang="en-US" altLang="zh-CN" dirty="0">
                <a:latin typeface="+mn-lt"/>
                <a:cs typeface="Times New Roman" pitchFamily="18" charset="0"/>
              </a:rPr>
              <a:t>2,……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FROM </a:t>
            </a:r>
            <a:r>
              <a:rPr lang="zh-CN" altLang="en-US" dirty="0">
                <a:latin typeface="+mn-lt"/>
                <a:cs typeface="Times New Roman" pitchFamily="18" charset="0"/>
              </a:rPr>
              <a:t>表名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WHERE </a:t>
            </a:r>
            <a:r>
              <a:rPr lang="zh-CN" altLang="en-US" dirty="0">
                <a:latin typeface="+mn-lt"/>
                <a:cs typeface="Times New Roman" pitchFamily="18" charset="0"/>
              </a:rPr>
              <a:t>字段名 </a:t>
            </a:r>
            <a:r>
              <a:rPr lang="en-US" altLang="zh-CN" dirty="0">
                <a:latin typeface="+mn-lt"/>
                <a:cs typeface="Times New Roman" pitchFamily="18" charset="0"/>
              </a:rPr>
              <a:t>[NOT]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IN</a:t>
            </a:r>
            <a:r>
              <a:rPr lang="en-US" altLang="zh-CN" dirty="0">
                <a:latin typeface="+mn-lt"/>
                <a:cs typeface="Times New Roman" pitchFamily="18" charset="0"/>
              </a:rPr>
              <a:t> (</a:t>
            </a:r>
            <a:r>
              <a:rPr lang="zh-CN" altLang="en-US" dirty="0">
                <a:latin typeface="+mn-lt"/>
                <a:cs typeface="Times New Roman" pitchFamily="18" charset="0"/>
              </a:rPr>
              <a:t>元素</a:t>
            </a:r>
            <a:r>
              <a:rPr lang="en-US" altLang="zh-CN" dirty="0">
                <a:latin typeface="+mn-lt"/>
                <a:cs typeface="Times New Roman" pitchFamily="18" charset="0"/>
              </a:rPr>
              <a:t>1,</a:t>
            </a:r>
            <a:r>
              <a:rPr lang="zh-CN" altLang="en-US" dirty="0">
                <a:latin typeface="+mn-lt"/>
                <a:cs typeface="Times New Roman" pitchFamily="18" charset="0"/>
              </a:rPr>
              <a:t>元素</a:t>
            </a:r>
            <a:r>
              <a:rPr lang="en-US" altLang="zh-CN" dirty="0">
                <a:latin typeface="+mn-lt"/>
                <a:cs typeface="Times New Roman" pitchFamily="18" charset="0"/>
              </a:rPr>
              <a:t>2,……)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3BBCEDD-3310-4301-ACB0-5277CC7D30B7}"/>
              </a:ext>
            </a:extLst>
          </p:cNvPr>
          <p:cNvSpPr txBox="1"/>
          <p:nvPr/>
        </p:nvSpPr>
        <p:spPr>
          <a:xfrm>
            <a:off x="427038" y="4255598"/>
            <a:ext cx="83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：查找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表中产地为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天津，北京和日本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的商品的全部信息。</a:t>
            </a:r>
          </a:p>
        </p:txBody>
      </p:sp>
    </p:spTree>
    <p:extLst>
      <p:ext uri="{BB962C8B-B14F-4D97-AF65-F5344CB8AC3E}">
        <p14:creationId xmlns:p14="http://schemas.microsoft.com/office/powerpoint/2010/main" val="219068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B7F9FF8-F390-4444-8F0C-12E9AB4E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/>
              <a:t>上讲回顾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DC8059-F2B2-45AC-B215-1145224FD390}"/>
              </a:ext>
            </a:extLst>
          </p:cNvPr>
          <p:cNvSpPr/>
          <p:nvPr/>
        </p:nvSpPr>
        <p:spPr bwMode="auto">
          <a:xfrm>
            <a:off x="371475" y="1322903"/>
            <a:ext cx="8271080" cy="411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>
                <a:latin typeface="+mn-lt"/>
                <a:ea typeface="+mn-ea"/>
              </a:rPr>
              <a:t>掌握数据表添加数据的各种方法。</a:t>
            </a:r>
            <a:endParaRPr lang="en-US" altLang="zh-CN" dirty="0">
              <a:latin typeface="+mn-lt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en-US" altLang="zh-CN" sz="1600" dirty="0">
                <a:latin typeface="+mn-lt"/>
                <a:ea typeface="+mn-ea"/>
              </a:rPr>
              <a:t>INSERT INTO ……VALUES</a:t>
            </a: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en-US" altLang="zh-CN" sz="1600" dirty="0">
                <a:latin typeface="+mn-lt"/>
                <a:ea typeface="+mn-ea"/>
              </a:rPr>
              <a:t>INSERT [INTO] ……</a:t>
            </a:r>
            <a:r>
              <a:rPr lang="zh-CN" altLang="en-US" sz="1600" dirty="0">
                <a:latin typeface="+mn-lt"/>
                <a:ea typeface="+mn-ea"/>
              </a:rPr>
              <a:t> </a:t>
            </a:r>
            <a:r>
              <a:rPr lang="en-US" altLang="zh-CN" sz="1600" dirty="0">
                <a:latin typeface="+mn-lt"/>
                <a:ea typeface="+mn-ea"/>
              </a:rPr>
              <a:t>SET </a:t>
            </a:r>
            <a:endParaRPr lang="zh-CN" altLang="en-US" sz="1600" dirty="0">
              <a:latin typeface="+mn-lt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>
                <a:latin typeface="+mn-lt"/>
                <a:ea typeface="+mn-ea"/>
              </a:rPr>
              <a:t>掌握数据表修改数据的各种方法。</a:t>
            </a:r>
            <a:endParaRPr lang="en-US" altLang="zh-CN" dirty="0">
              <a:latin typeface="+mn-lt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en-US" altLang="zh-CN" sz="1600" dirty="0">
                <a:latin typeface="+mn-lt"/>
                <a:ea typeface="+mn-ea"/>
              </a:rPr>
              <a:t>UPDATE …… SET …… [WHERE …… ]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>
                <a:latin typeface="+mn-lt"/>
                <a:ea typeface="+mn-ea"/>
              </a:rPr>
              <a:t>掌握数据表删除数据的各种方法。</a:t>
            </a:r>
            <a:endParaRPr lang="en-US" altLang="zh-CN" dirty="0">
              <a:latin typeface="+mn-lt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en-US" altLang="zh-CN" sz="1600" dirty="0">
                <a:latin typeface="+mn-lt"/>
                <a:ea typeface="+mn-ea"/>
              </a:rPr>
              <a:t>DELETE FROM ……</a:t>
            </a:r>
            <a:r>
              <a:rPr lang="zh-CN" altLang="en-US" sz="1600" dirty="0">
                <a:latin typeface="+mn-lt"/>
                <a:ea typeface="+mn-ea"/>
              </a:rPr>
              <a:t> </a:t>
            </a:r>
            <a:r>
              <a:rPr lang="en-US" altLang="zh-CN" sz="1600" dirty="0">
                <a:latin typeface="+mn-lt"/>
                <a:ea typeface="+mn-ea"/>
              </a:rPr>
              <a:t>[WHERE …… ]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dirty="0">
                <a:latin typeface="+mn-lt"/>
                <a:ea typeface="+mn-ea"/>
              </a:rPr>
              <a:t>TRUNCATE</a:t>
            </a:r>
            <a:r>
              <a:rPr lang="zh-CN" altLang="en-US" dirty="0">
                <a:latin typeface="+mn-lt"/>
                <a:ea typeface="+mn-ea"/>
              </a:rPr>
              <a:t>与</a:t>
            </a:r>
            <a:r>
              <a:rPr lang="en-US" altLang="zh-CN" dirty="0">
                <a:latin typeface="+mn-lt"/>
                <a:ea typeface="+mn-ea"/>
              </a:rPr>
              <a:t>DELETE</a:t>
            </a:r>
            <a:r>
              <a:rPr lang="zh-CN" altLang="en-US" dirty="0">
                <a:latin typeface="+mn-lt"/>
                <a:ea typeface="+mn-ea"/>
              </a:rPr>
              <a:t>语句的区别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altLang="zh-CN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250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2A4CF-03E1-4B83-9DE6-164ED39567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5.3 </a:t>
            </a:r>
            <a:r>
              <a:rPr lang="zh-CN" altLang="en-US" dirty="0">
                <a:cs typeface="Times New Roman" pitchFamily="18" charset="0"/>
              </a:rPr>
              <a:t>条件查询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4366163-700E-4BB1-B281-0E1DD011798D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9B8679-ECCD-4088-9570-A83CF7F83D8F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D5CCFF-106C-4424-B205-06B4DF198B36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924B94C-05BE-476B-BAC1-67378F53771F}"/>
              </a:ext>
            </a:extLst>
          </p:cNvPr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IN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关键字的查询</a:t>
            </a:r>
          </a:p>
        </p:txBody>
      </p:sp>
      <p:sp>
        <p:nvSpPr>
          <p:cNvPr id="17" name="矩形 2">
            <a:extLst>
              <a:ext uri="{FF2B5EF4-FFF2-40B4-BE49-F238E27FC236}">
                <a16:creationId xmlns:a16="http://schemas.microsoft.com/office/drawing/2014/main" id="{B42B5C61-287E-4DF0-8B5E-03D6A37BE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907" y="2434933"/>
            <a:ext cx="75800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*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</a:rPr>
              <a:t>Product_Place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sz="1400" dirty="0">
                <a:latin typeface="Courier New" panose="02070309020205020404" pitchFamily="49" charset="0"/>
              </a:rPr>
              <a:t> ('</a:t>
            </a:r>
            <a:r>
              <a:rPr lang="zh-CN" altLang="en-US" sz="1400" dirty="0">
                <a:latin typeface="Courier New" panose="02070309020205020404" pitchFamily="49" charset="0"/>
              </a:rPr>
              <a:t>天津</a:t>
            </a:r>
            <a:r>
              <a:rPr lang="en-US" altLang="zh-CN" sz="1400" dirty="0">
                <a:latin typeface="Courier New" panose="02070309020205020404" pitchFamily="49" charset="0"/>
              </a:rPr>
              <a:t>','</a:t>
            </a:r>
            <a:r>
              <a:rPr lang="zh-CN" altLang="en-US" sz="1400" dirty="0">
                <a:latin typeface="Courier New" panose="02070309020205020404" pitchFamily="49" charset="0"/>
              </a:rPr>
              <a:t>北京</a:t>
            </a:r>
            <a:r>
              <a:rPr lang="en-US" altLang="zh-CN" sz="1400" dirty="0">
                <a:latin typeface="Courier New" panose="02070309020205020404" pitchFamily="49" charset="0"/>
              </a:rPr>
              <a:t>', '</a:t>
            </a:r>
            <a:r>
              <a:rPr lang="zh-CN" altLang="en-US" sz="1400" dirty="0">
                <a:latin typeface="Courier New" panose="02070309020205020404" pitchFamily="49" charset="0"/>
              </a:rPr>
              <a:t>日本</a:t>
            </a:r>
            <a:r>
              <a:rPr lang="en-US" altLang="zh-CN" sz="1400" dirty="0">
                <a:latin typeface="Courier New" panose="02070309020205020404" pitchFamily="49" charset="0"/>
              </a:rPr>
              <a:t>');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83BBCEDD-3310-4301-ACB0-5277CC7D30B7}"/>
              </a:ext>
            </a:extLst>
          </p:cNvPr>
          <p:cNvSpPr txBox="1"/>
          <p:nvPr/>
        </p:nvSpPr>
        <p:spPr>
          <a:xfrm>
            <a:off x="411493" y="1915810"/>
            <a:ext cx="83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：查找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表中产地为天津，北京和日本的商品的全部信息。</a:t>
            </a:r>
          </a:p>
        </p:txBody>
      </p:sp>
      <p:grpSp>
        <p:nvGrpSpPr>
          <p:cNvPr id="16" name="组合 10">
            <a:extLst>
              <a:ext uri="{FF2B5EF4-FFF2-40B4-BE49-F238E27FC236}">
                <a16:creationId xmlns:a16="http://schemas.microsoft.com/office/drawing/2014/main" id="{FF28F6F2-E19C-41BC-BC97-10D0DB7B09F9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2972842"/>
            <a:ext cx="655638" cy="657225"/>
            <a:chOff x="765530" y="3286093"/>
            <a:chExt cx="656530" cy="657462"/>
          </a:xfrm>
        </p:grpSpPr>
        <p:sp>
          <p:nvSpPr>
            <p:cNvPr id="22" name="等腰三角形 11">
              <a:extLst>
                <a:ext uri="{FF2B5EF4-FFF2-40B4-BE49-F238E27FC236}">
                  <a16:creationId xmlns:a16="http://schemas.microsoft.com/office/drawing/2014/main" id="{C5C993F3-23E8-44FB-97DB-F1816A013D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4" name="等腰三角形 12">
              <a:extLst>
                <a:ext uri="{FF2B5EF4-FFF2-40B4-BE49-F238E27FC236}">
                  <a16:creationId xmlns:a16="http://schemas.microsoft.com/office/drawing/2014/main" id="{90EF090E-7AF5-43EB-BA34-335F0DB80B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AE5C89C7-A46D-4F15-8FB8-1C669FBBF0B9}"/>
              </a:ext>
            </a:extLst>
          </p:cNvPr>
          <p:cNvSpPr/>
          <p:nvPr/>
        </p:nvSpPr>
        <p:spPr bwMode="auto">
          <a:xfrm>
            <a:off x="381866" y="5875311"/>
            <a:ext cx="7972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如果示例</a:t>
            </a:r>
            <a:r>
              <a:rPr lang="en-US" altLang="zh-CN" sz="1600" b="1" u="sng" dirty="0">
                <a:solidFill>
                  <a:srgbClr val="0070C0"/>
                </a:solidFill>
                <a:latin typeface="宋体" pitchFamily="2" charset="-122"/>
              </a:rPr>
              <a:t>6</a:t>
            </a:r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要求查询商品产地</a:t>
            </a:r>
            <a:r>
              <a:rPr lang="zh-CN" altLang="en-US" sz="1600" b="1" u="sng" dirty="0">
                <a:solidFill>
                  <a:srgbClr val="FF0000"/>
                </a:solidFill>
                <a:latin typeface="宋体" pitchFamily="2" charset="-122"/>
              </a:rPr>
              <a:t>不是</a:t>
            </a:r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“天津、北京、日本”的商品全部信息，如何设置条件？</a:t>
            </a:r>
          </a:p>
        </p:txBody>
      </p:sp>
      <p:pic>
        <p:nvPicPr>
          <p:cNvPr id="2467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842" y="2841673"/>
            <a:ext cx="7039893" cy="2807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7A34C8F2-18F5-43BC-8B7E-C36DAD23CDCA}"/>
              </a:ext>
            </a:extLst>
          </p:cNvPr>
          <p:cNvSpPr/>
          <p:nvPr/>
        </p:nvSpPr>
        <p:spPr>
          <a:xfrm>
            <a:off x="4627532" y="5479498"/>
            <a:ext cx="431248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600" b="1" dirty="0">
                <a:solidFill>
                  <a:srgbClr val="FF0000"/>
                </a:solidFill>
              </a:rPr>
              <a:t>……</a:t>
            </a:r>
            <a:r>
              <a:rPr lang="zh-CN" altLang="en-US" sz="1600" b="1" dirty="0">
                <a:solidFill>
                  <a:srgbClr val="FF0000"/>
                </a:solidFill>
              </a:rPr>
              <a:t>因篇幅有限，此处省略了其余的查询结果</a:t>
            </a:r>
          </a:p>
        </p:txBody>
      </p:sp>
    </p:spTree>
    <p:extLst>
      <p:ext uri="{BB962C8B-B14F-4D97-AF65-F5344CB8AC3E}">
        <p14:creationId xmlns:p14="http://schemas.microsoft.com/office/powerpoint/2010/main" val="1013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2A4CF-03E1-4B83-9DE6-164ED39567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5.3 </a:t>
            </a:r>
            <a:r>
              <a:rPr lang="zh-CN" altLang="en-US" dirty="0">
                <a:cs typeface="Times New Roman" pitchFamily="18" charset="0"/>
              </a:rPr>
              <a:t>条件查询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4366163-700E-4BB1-B281-0E1DD011798D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9B8679-ECCD-4088-9570-A83CF7F83D8F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D5CCFF-106C-4424-B205-06B4DF198B36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924B94C-05BE-476B-BAC1-67378F53771F}"/>
              </a:ext>
            </a:extLst>
          </p:cNvPr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空值查询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圆角矩形 10">
            <a:extLst>
              <a:ext uri="{FF2B5EF4-FFF2-40B4-BE49-F238E27FC236}">
                <a16:creationId xmlns:a16="http://schemas.microsoft.com/office/drawing/2014/main" id="{CB58DC99-6C20-4CC2-8D76-93CBD7D05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77" y="2914366"/>
            <a:ext cx="7100815" cy="1285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1">
            <a:extLst>
              <a:ext uri="{FF2B5EF4-FFF2-40B4-BE49-F238E27FC236}">
                <a16:creationId xmlns:a16="http://schemas.microsoft.com/office/drawing/2014/main" id="{902F18A8-75AC-4711-80B3-1FCFAD1B9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051" y="2906811"/>
            <a:ext cx="6760103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SELECT *|</a:t>
            </a:r>
            <a:r>
              <a:rPr lang="zh-CN" altLang="en-US" dirty="0">
                <a:latin typeface="+mn-lt"/>
                <a:cs typeface="Times New Roman" pitchFamily="18" charset="0"/>
              </a:rPr>
              <a:t>字段名</a:t>
            </a:r>
            <a:r>
              <a:rPr lang="en-US" altLang="zh-CN" dirty="0">
                <a:latin typeface="+mn-lt"/>
                <a:cs typeface="Times New Roman" pitchFamily="18" charset="0"/>
              </a:rPr>
              <a:t>1,</a:t>
            </a:r>
            <a:r>
              <a:rPr lang="zh-CN" altLang="en-US" dirty="0">
                <a:latin typeface="+mn-lt"/>
                <a:cs typeface="Times New Roman" pitchFamily="18" charset="0"/>
              </a:rPr>
              <a:t>字段名</a:t>
            </a:r>
            <a:r>
              <a:rPr lang="en-US" altLang="zh-CN" dirty="0">
                <a:latin typeface="+mn-lt"/>
                <a:cs typeface="Times New Roman" pitchFamily="18" charset="0"/>
              </a:rPr>
              <a:t>2,……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FROM </a:t>
            </a:r>
            <a:r>
              <a:rPr lang="zh-CN" altLang="en-US" dirty="0">
                <a:latin typeface="+mn-lt"/>
                <a:cs typeface="Times New Roman" pitchFamily="18" charset="0"/>
              </a:rPr>
              <a:t>表名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WHERE </a:t>
            </a:r>
            <a:r>
              <a:rPr lang="zh-CN" altLang="en-US" dirty="0">
                <a:latin typeface="+mn-lt"/>
                <a:cs typeface="Times New Roman" pitchFamily="18" charset="0"/>
              </a:rPr>
              <a:t>字段名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IS</a:t>
            </a:r>
            <a:r>
              <a:rPr lang="en-US" altLang="zh-CN" dirty="0">
                <a:latin typeface="+mn-lt"/>
                <a:cs typeface="Times New Roman" pitchFamily="18" charset="0"/>
              </a:rPr>
              <a:t> [NOT]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NULL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BC29DA-3362-4FBD-985A-DE406189554B}"/>
              </a:ext>
            </a:extLst>
          </p:cNvPr>
          <p:cNvSpPr/>
          <p:nvPr/>
        </p:nvSpPr>
        <p:spPr>
          <a:xfrm>
            <a:off x="1206577" y="2209731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>
                <a:solidFill>
                  <a:srgbClr val="0070C0"/>
                </a:solidFill>
              </a:rPr>
              <a:t>判断某些列是否有</a:t>
            </a:r>
            <a:r>
              <a:rPr lang="en-US" altLang="zh-CN" b="1" u="sng" dirty="0">
                <a:solidFill>
                  <a:srgbClr val="0070C0"/>
                </a:solidFill>
              </a:rPr>
              <a:t>NULL</a:t>
            </a:r>
            <a:r>
              <a:rPr lang="zh-CN" altLang="en-US" b="1" u="sng" dirty="0">
                <a:solidFill>
                  <a:srgbClr val="0070C0"/>
                </a:solidFill>
              </a:rPr>
              <a:t>值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D3E29EE-49BC-46F4-8CD1-815A00110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" y="4519591"/>
            <a:ext cx="85804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b="1" u="sng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IS NULL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或</a:t>
            </a:r>
            <a:r>
              <a:rPr lang="en-US" altLang="zh-CN" b="1" u="sng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IS NOT NULL</a:t>
            </a:r>
            <a:r>
              <a:rPr lang="zh-CN" altLang="en-US" b="1" u="sng" dirty="0">
                <a:solidFill>
                  <a:srgbClr val="0070C0"/>
                </a:solidFill>
              </a:rPr>
              <a:t>用于在条件表达式中判断字段是否为</a:t>
            </a:r>
            <a:r>
              <a:rPr lang="en-US" altLang="zh-CN" b="1" u="sng" dirty="0">
                <a:solidFill>
                  <a:srgbClr val="0070C0"/>
                </a:solidFill>
              </a:rPr>
              <a:t>NULL</a:t>
            </a:r>
            <a:r>
              <a:rPr lang="zh-CN" altLang="en-US" b="1" u="sng" dirty="0">
                <a:solidFill>
                  <a:srgbClr val="0070C0"/>
                </a:solidFill>
              </a:rPr>
              <a:t>。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6C4D629F-95E7-4AF0-9359-7DA71B12C445}"/>
              </a:ext>
            </a:extLst>
          </p:cNvPr>
          <p:cNvSpPr txBox="1"/>
          <p:nvPr/>
        </p:nvSpPr>
        <p:spPr>
          <a:xfrm>
            <a:off x="381866" y="5344810"/>
            <a:ext cx="83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：查询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表中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Product_Place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为空值的商品名称和价格。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5C89C7-A46D-4F15-8FB8-1C669FBBF0B9}"/>
              </a:ext>
            </a:extLst>
          </p:cNvPr>
          <p:cNvSpPr/>
          <p:nvPr/>
        </p:nvSpPr>
        <p:spPr bwMode="auto">
          <a:xfrm>
            <a:off x="460323" y="5890413"/>
            <a:ext cx="85933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如果示例</a:t>
            </a:r>
            <a:r>
              <a:rPr lang="en-US" altLang="zh-CN" sz="1600" b="1" u="sng" dirty="0">
                <a:solidFill>
                  <a:srgbClr val="0070C0"/>
                </a:solidFill>
                <a:latin typeface="宋体" pitchFamily="2" charset="-122"/>
              </a:rPr>
              <a:t>7</a:t>
            </a:r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要求查询</a:t>
            </a:r>
            <a:r>
              <a:rPr lang="en-US" altLang="zh-CN" sz="1600" b="1" u="sng" dirty="0">
                <a:solidFill>
                  <a:srgbClr val="0070C0"/>
                </a:solidFill>
                <a:latin typeface="宋体" pitchFamily="2" charset="-122"/>
              </a:rPr>
              <a:t>product</a:t>
            </a:r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表中</a:t>
            </a:r>
            <a:r>
              <a:rPr lang="en-US" altLang="zh-CN" sz="1600" b="1" u="sng" dirty="0" err="1">
                <a:solidFill>
                  <a:srgbClr val="0070C0"/>
                </a:solidFill>
                <a:latin typeface="宋体" pitchFamily="2" charset="-122"/>
              </a:rPr>
              <a:t>Product_Place</a:t>
            </a:r>
            <a:r>
              <a:rPr lang="zh-CN" altLang="en-US" sz="1600" b="1" u="sng" dirty="0">
                <a:solidFill>
                  <a:srgbClr val="FF0000"/>
                </a:solidFill>
                <a:latin typeface="宋体" pitchFamily="2" charset="-122"/>
              </a:rPr>
              <a:t>不为空值</a:t>
            </a:r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的记录，如何设置条件？</a:t>
            </a:r>
          </a:p>
        </p:txBody>
      </p:sp>
    </p:spTree>
    <p:extLst>
      <p:ext uri="{BB962C8B-B14F-4D97-AF65-F5344CB8AC3E}">
        <p14:creationId xmlns:p14="http://schemas.microsoft.com/office/powerpoint/2010/main" val="289948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" grpId="0" animBg="1"/>
      <p:bldP spid="16" grpId="0"/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2A4CF-03E1-4B83-9DE6-164ED39567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5.3 </a:t>
            </a:r>
            <a:r>
              <a:rPr lang="zh-CN" altLang="en-US" dirty="0">
                <a:cs typeface="Times New Roman" pitchFamily="18" charset="0"/>
              </a:rPr>
              <a:t>条件查询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4366163-700E-4BB1-B281-0E1DD011798D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9B8679-ECCD-4088-9570-A83CF7F83D8F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D5CCFF-106C-4424-B205-06B4DF198B36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924B94C-05BE-476B-BAC1-67378F53771F}"/>
              </a:ext>
            </a:extLst>
          </p:cNvPr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空值查询</a:t>
            </a:r>
          </a:p>
        </p:txBody>
      </p:sp>
      <p:sp>
        <p:nvSpPr>
          <p:cNvPr id="17" name="矩形 2">
            <a:extLst>
              <a:ext uri="{FF2B5EF4-FFF2-40B4-BE49-F238E27FC236}">
                <a16:creationId xmlns:a16="http://schemas.microsoft.com/office/drawing/2014/main" id="{B42B5C61-287E-4DF0-8B5E-03D6A37BE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759" y="3039844"/>
            <a:ext cx="60843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Product_Name, Price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 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</a:rPr>
              <a:t>Product_Place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IS NULL</a:t>
            </a:r>
            <a:r>
              <a:rPr lang="en-US" altLang="zh-CN" sz="1400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6C4D629F-95E7-4AF0-9359-7DA71B12C445}"/>
              </a:ext>
            </a:extLst>
          </p:cNvPr>
          <p:cNvSpPr txBox="1"/>
          <p:nvPr/>
        </p:nvSpPr>
        <p:spPr>
          <a:xfrm>
            <a:off x="411493" y="1915810"/>
            <a:ext cx="83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：查询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表中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Product_Place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为空值的商品名称和价格。</a:t>
            </a:r>
          </a:p>
        </p:txBody>
      </p:sp>
      <p:grpSp>
        <p:nvGrpSpPr>
          <p:cNvPr id="24" name="组合 10">
            <a:extLst>
              <a:ext uri="{FF2B5EF4-FFF2-40B4-BE49-F238E27FC236}">
                <a16:creationId xmlns:a16="http://schemas.microsoft.com/office/drawing/2014/main" id="{381C380C-7DDF-4D7B-87F8-F7A196FBE892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2972842"/>
            <a:ext cx="655638" cy="657225"/>
            <a:chOff x="765530" y="3286093"/>
            <a:chExt cx="656530" cy="657462"/>
          </a:xfrm>
        </p:grpSpPr>
        <p:sp>
          <p:nvSpPr>
            <p:cNvPr id="25" name="等腰三角形 11">
              <a:extLst>
                <a:ext uri="{FF2B5EF4-FFF2-40B4-BE49-F238E27FC236}">
                  <a16:creationId xmlns:a16="http://schemas.microsoft.com/office/drawing/2014/main" id="{CB996793-0C31-4B33-AB08-6725695F51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6" name="等腰三角形 12">
              <a:extLst>
                <a:ext uri="{FF2B5EF4-FFF2-40B4-BE49-F238E27FC236}">
                  <a16:creationId xmlns:a16="http://schemas.microsoft.com/office/drawing/2014/main" id="{E3797AB5-331B-4F59-A65A-2A04FF5388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2478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247" y="2427634"/>
            <a:ext cx="2967692" cy="167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7A34C8F2-18F5-43BC-8B7E-C36DAD23CDCA}"/>
              </a:ext>
            </a:extLst>
          </p:cNvPr>
          <p:cNvSpPr/>
          <p:nvPr/>
        </p:nvSpPr>
        <p:spPr>
          <a:xfrm>
            <a:off x="4564227" y="3833578"/>
            <a:ext cx="431248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600" b="1" dirty="0">
                <a:solidFill>
                  <a:srgbClr val="FF0000"/>
                </a:solidFill>
              </a:rPr>
              <a:t>……</a:t>
            </a:r>
            <a:r>
              <a:rPr lang="zh-CN" altLang="en-US" sz="1600" b="1" dirty="0">
                <a:solidFill>
                  <a:srgbClr val="FF0000"/>
                </a:solidFill>
              </a:rPr>
              <a:t>因篇幅有限，此处省略了其余的查询结果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E5C89C7-A46D-4F15-8FB8-1C669FBBF0B9}"/>
              </a:ext>
            </a:extLst>
          </p:cNvPr>
          <p:cNvSpPr/>
          <p:nvPr/>
        </p:nvSpPr>
        <p:spPr bwMode="auto">
          <a:xfrm>
            <a:off x="501441" y="4693625"/>
            <a:ext cx="85933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如果示例</a:t>
            </a:r>
            <a:r>
              <a:rPr lang="en-US" altLang="zh-CN" sz="1600" b="1" u="sng" dirty="0">
                <a:solidFill>
                  <a:srgbClr val="0070C0"/>
                </a:solidFill>
                <a:latin typeface="宋体" pitchFamily="2" charset="-122"/>
              </a:rPr>
              <a:t>7</a:t>
            </a:r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要求查询</a:t>
            </a:r>
            <a:r>
              <a:rPr lang="en-US" altLang="zh-CN" sz="1600" b="1" u="sng" dirty="0">
                <a:solidFill>
                  <a:srgbClr val="0070C0"/>
                </a:solidFill>
                <a:latin typeface="宋体" pitchFamily="2" charset="-122"/>
              </a:rPr>
              <a:t>product</a:t>
            </a:r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表中</a:t>
            </a:r>
            <a:r>
              <a:rPr lang="en-US" altLang="zh-CN" sz="1600" b="1" u="sng" dirty="0" err="1">
                <a:solidFill>
                  <a:srgbClr val="0070C0"/>
                </a:solidFill>
                <a:latin typeface="宋体" pitchFamily="2" charset="-122"/>
              </a:rPr>
              <a:t>Product_Place</a:t>
            </a:r>
            <a:r>
              <a:rPr lang="zh-CN" altLang="en-US" sz="1600" b="1" u="sng" dirty="0">
                <a:solidFill>
                  <a:srgbClr val="FF0000"/>
                </a:solidFill>
                <a:latin typeface="宋体" pitchFamily="2" charset="-122"/>
              </a:rPr>
              <a:t>不为空值</a:t>
            </a:r>
            <a:r>
              <a:rPr lang="zh-CN" altLang="en-US" sz="1600" b="1" u="sng" dirty="0">
                <a:solidFill>
                  <a:srgbClr val="0070C0"/>
                </a:solidFill>
                <a:latin typeface="宋体" pitchFamily="2" charset="-122"/>
              </a:rPr>
              <a:t>的记录，如何设置条件？</a:t>
            </a:r>
          </a:p>
        </p:txBody>
      </p:sp>
    </p:spTree>
    <p:extLst>
      <p:ext uri="{BB962C8B-B14F-4D97-AF65-F5344CB8AC3E}">
        <p14:creationId xmlns:p14="http://schemas.microsoft.com/office/powerpoint/2010/main" val="47907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2A4CF-03E1-4B83-9DE6-164ED39567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5.3 </a:t>
            </a:r>
            <a:r>
              <a:rPr lang="zh-CN" altLang="en-US" dirty="0">
                <a:cs typeface="Times New Roman" pitchFamily="18" charset="0"/>
              </a:rPr>
              <a:t>条件查询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4366163-700E-4BB1-B281-0E1DD011798D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9B8679-ECCD-4088-9570-A83CF7F83D8F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D5CCFF-106C-4424-B205-06B4DF198B36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924B94C-05BE-476B-BAC1-67378F53771F}"/>
              </a:ext>
            </a:extLst>
          </p:cNvPr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DISTINCT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关键字查询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6869" name="矩形 6">
            <a:extLst>
              <a:ext uri="{FF2B5EF4-FFF2-40B4-BE49-F238E27FC236}">
                <a16:creationId xmlns:a16="http://schemas.microsoft.com/office/drawing/2014/main" id="{D7DA8CA7-944C-4A72-B028-311338F82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实际应用中，出于对数据的分析需求，有时需要去除查询记录中重复的数据。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例如，查看商品表中共有几种分类，此时可以使用</a:t>
            </a:r>
            <a:r>
              <a:rPr lang="en-US" altLang="zh-CN" dirty="0"/>
              <a:t>SELECT</a:t>
            </a:r>
            <a:r>
              <a:rPr lang="zh-CN" altLang="en-US" dirty="0"/>
              <a:t>语句的选项。</a:t>
            </a:r>
          </a:p>
        </p:txBody>
      </p:sp>
      <p:sp>
        <p:nvSpPr>
          <p:cNvPr id="8" name="圆角矩形 10">
            <a:extLst>
              <a:ext uri="{FF2B5EF4-FFF2-40B4-BE49-F238E27FC236}">
                <a16:creationId xmlns:a16="http://schemas.microsoft.com/office/drawing/2014/main" id="{E8408555-59D0-4131-8D90-70AB7DC9A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129" y="3328453"/>
            <a:ext cx="7100815" cy="51869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11">
            <a:extLst>
              <a:ext uri="{FF2B5EF4-FFF2-40B4-BE49-F238E27FC236}">
                <a16:creationId xmlns:a16="http://schemas.microsoft.com/office/drawing/2014/main" id="{8870B03A-2F54-4E88-BD01-54A5CA31A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603" y="3320897"/>
            <a:ext cx="676010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SELECT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DISTINCT</a:t>
            </a:r>
            <a:r>
              <a:rPr lang="en-US" altLang="zh-CN" dirty="0">
                <a:latin typeface="+mn-lt"/>
                <a:cs typeface="Times New Roman" pitchFamily="18" charset="0"/>
              </a:rPr>
              <a:t> </a:t>
            </a:r>
            <a:r>
              <a:rPr lang="zh-CN" altLang="en-US" dirty="0">
                <a:latin typeface="+mn-lt"/>
                <a:cs typeface="Times New Roman" pitchFamily="18" charset="0"/>
              </a:rPr>
              <a:t>字段名 </a:t>
            </a:r>
            <a:r>
              <a:rPr lang="en-US" altLang="zh-CN" dirty="0">
                <a:latin typeface="+mn-lt"/>
                <a:cs typeface="Times New Roman" pitchFamily="18" charset="0"/>
              </a:rPr>
              <a:t>FROM </a:t>
            </a:r>
            <a:r>
              <a:rPr lang="zh-CN" altLang="en-US" dirty="0">
                <a:latin typeface="+mn-lt"/>
                <a:cs typeface="Times New Roman" pitchFamily="18" charset="0"/>
              </a:rPr>
              <a:t>表名</a:t>
            </a:r>
            <a:r>
              <a:rPr lang="en-US" altLang="zh-CN" dirty="0">
                <a:latin typeface="+mn-lt"/>
                <a:cs typeface="Times New Roman" pitchFamily="18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C6C489-F3CD-441A-92C7-A99BD80E7C25}"/>
              </a:ext>
            </a:extLst>
          </p:cNvPr>
          <p:cNvSpPr txBox="1"/>
          <p:nvPr/>
        </p:nvSpPr>
        <p:spPr>
          <a:xfrm>
            <a:off x="189345" y="4470752"/>
            <a:ext cx="8514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：查询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表中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Product_Place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字段的值，查询记录不能重复。</a:t>
            </a:r>
          </a:p>
        </p:txBody>
      </p:sp>
    </p:spTree>
    <p:extLst>
      <p:ext uri="{BB962C8B-B14F-4D97-AF65-F5344CB8AC3E}">
        <p14:creationId xmlns:p14="http://schemas.microsoft.com/office/powerpoint/2010/main" val="283805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6869" grpId="0" build="p"/>
      <p:bldP spid="8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8D584-FF60-4580-8B6D-4A3F52AE217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5.3 </a:t>
            </a:r>
            <a:r>
              <a:rPr lang="zh-CN" altLang="en-US" dirty="0">
                <a:cs typeface="Times New Roman" pitchFamily="18" charset="0"/>
              </a:rPr>
              <a:t>条件查询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388E3EE-CA6C-4E4C-8858-56B62A7B1A1E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F7DBFBE-138D-4CE2-8208-5DD0D5DF37C9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57E812-7EC5-416C-A9E7-5D0091C042F1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AC090AD-F837-419F-94E8-D68DD812762E}"/>
              </a:ext>
            </a:extLst>
          </p:cNvPr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DISTINCT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关键字查询</a:t>
            </a:r>
          </a:p>
        </p:txBody>
      </p:sp>
      <p:sp>
        <p:nvSpPr>
          <p:cNvPr id="26" name="矩形 2">
            <a:extLst>
              <a:ext uri="{FF2B5EF4-FFF2-40B4-BE49-F238E27FC236}">
                <a16:creationId xmlns:a16="http://schemas.microsoft.com/office/drawing/2014/main" id="{E39315F8-F591-41C3-9C60-B8C68C82E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285" y="3121223"/>
            <a:ext cx="62956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DISTINCT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</a:rPr>
              <a:t>Product_Place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product;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1DC6C489-F3CD-441A-92C7-A99BD80E7C25}"/>
              </a:ext>
            </a:extLst>
          </p:cNvPr>
          <p:cNvSpPr txBox="1"/>
          <p:nvPr/>
        </p:nvSpPr>
        <p:spPr>
          <a:xfrm>
            <a:off x="411493" y="1915810"/>
            <a:ext cx="8514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：查询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表中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Product_Place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字段的值，查询记录不能重复。</a:t>
            </a:r>
          </a:p>
        </p:txBody>
      </p:sp>
      <p:grpSp>
        <p:nvGrpSpPr>
          <p:cNvPr id="14" name="组合 10">
            <a:extLst>
              <a:ext uri="{FF2B5EF4-FFF2-40B4-BE49-F238E27FC236}">
                <a16:creationId xmlns:a16="http://schemas.microsoft.com/office/drawing/2014/main" id="{C66905E2-A9AE-4772-AB20-02B93A8C29BB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2972842"/>
            <a:ext cx="655638" cy="657225"/>
            <a:chOff x="765530" y="3286093"/>
            <a:chExt cx="656530" cy="657462"/>
          </a:xfrm>
        </p:grpSpPr>
        <p:sp>
          <p:nvSpPr>
            <p:cNvPr id="15" name="等腰三角形 11">
              <a:extLst>
                <a:ext uri="{FF2B5EF4-FFF2-40B4-BE49-F238E27FC236}">
                  <a16:creationId xmlns:a16="http://schemas.microsoft.com/office/drawing/2014/main" id="{5F0BABD9-1748-4EF5-AFC1-31DF197A41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6" name="等腰三角形 12">
              <a:extLst>
                <a:ext uri="{FF2B5EF4-FFF2-40B4-BE49-F238E27FC236}">
                  <a16:creationId xmlns:a16="http://schemas.microsoft.com/office/drawing/2014/main" id="{8B2389DF-2C27-4311-B7EB-B2FEBB0A72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2488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69" y="2793805"/>
            <a:ext cx="1371600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A34C8F2-18F5-43BC-8B7E-C36DAD23CDCA}"/>
              </a:ext>
            </a:extLst>
          </p:cNvPr>
          <p:cNvSpPr/>
          <p:nvPr/>
        </p:nvSpPr>
        <p:spPr>
          <a:xfrm>
            <a:off x="4217569" y="5850328"/>
            <a:ext cx="431248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600" b="1" dirty="0">
                <a:solidFill>
                  <a:srgbClr val="FF0000"/>
                </a:solidFill>
              </a:rPr>
              <a:t>……</a:t>
            </a:r>
            <a:r>
              <a:rPr lang="zh-CN" altLang="en-US" sz="1600" b="1" dirty="0">
                <a:solidFill>
                  <a:srgbClr val="FF0000"/>
                </a:solidFill>
              </a:rPr>
              <a:t>因篇幅有限，此处省略了其余的查询结果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2A4CF-03E1-4B83-9DE6-164ED39567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5.3 </a:t>
            </a:r>
            <a:r>
              <a:rPr lang="zh-CN" altLang="en-US" dirty="0">
                <a:cs typeface="Times New Roman" pitchFamily="18" charset="0"/>
              </a:rPr>
              <a:t>条件查询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4366163-700E-4BB1-B281-0E1DD011798D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9B8679-ECCD-4088-9570-A83CF7F83D8F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D5CCFF-106C-4424-B205-06B4DF198B36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924B94C-05BE-476B-BAC1-67378F53771F}"/>
              </a:ext>
            </a:extLst>
          </p:cNvPr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LIKE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关键字的查询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6869" name="矩形 6">
            <a:extLst>
              <a:ext uri="{FF2B5EF4-FFF2-40B4-BE49-F238E27FC236}">
                <a16:creationId xmlns:a16="http://schemas.microsoft.com/office/drawing/2014/main" id="{D7DA8CA7-944C-4A72-B028-311338F82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129" y="1901504"/>
            <a:ext cx="447849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判断两个字符串是否相匹配。</a:t>
            </a:r>
          </a:p>
        </p:txBody>
      </p:sp>
      <p:sp>
        <p:nvSpPr>
          <p:cNvPr id="8" name="圆角矩形 10">
            <a:extLst>
              <a:ext uri="{FF2B5EF4-FFF2-40B4-BE49-F238E27FC236}">
                <a16:creationId xmlns:a16="http://schemas.microsoft.com/office/drawing/2014/main" id="{E8408555-59D0-4131-8D90-70AB7DC9A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129" y="2758001"/>
            <a:ext cx="7100815" cy="14029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11">
            <a:extLst>
              <a:ext uri="{FF2B5EF4-FFF2-40B4-BE49-F238E27FC236}">
                <a16:creationId xmlns:a16="http://schemas.microsoft.com/office/drawing/2014/main" id="{8870B03A-2F54-4E88-BD01-54A5CA31A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603" y="2750446"/>
            <a:ext cx="6760103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SELECT *|{</a:t>
            </a:r>
            <a:r>
              <a:rPr lang="zh-CN" altLang="en-US" dirty="0">
                <a:latin typeface="+mn-lt"/>
                <a:cs typeface="Times New Roman" pitchFamily="18" charset="0"/>
              </a:rPr>
              <a:t>字段名</a:t>
            </a:r>
            <a:r>
              <a:rPr lang="en-US" altLang="zh-CN" dirty="0">
                <a:latin typeface="+mn-lt"/>
                <a:cs typeface="Times New Roman" pitchFamily="18" charset="0"/>
              </a:rPr>
              <a:t>1,</a:t>
            </a:r>
            <a:r>
              <a:rPr lang="zh-CN" altLang="en-US" dirty="0">
                <a:latin typeface="+mn-lt"/>
                <a:cs typeface="Times New Roman" pitchFamily="18" charset="0"/>
              </a:rPr>
              <a:t>字段名</a:t>
            </a:r>
            <a:r>
              <a:rPr lang="en-US" altLang="zh-CN" dirty="0">
                <a:latin typeface="+mn-lt"/>
                <a:cs typeface="Times New Roman" pitchFamily="18" charset="0"/>
              </a:rPr>
              <a:t>2,……}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FROM </a:t>
            </a:r>
            <a:r>
              <a:rPr lang="zh-CN" altLang="en-US" dirty="0">
                <a:latin typeface="+mn-lt"/>
                <a:cs typeface="Times New Roman" pitchFamily="18" charset="0"/>
              </a:rPr>
              <a:t>表名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WHERE </a:t>
            </a:r>
            <a:r>
              <a:rPr lang="zh-CN" altLang="en-US" dirty="0">
                <a:latin typeface="+mn-lt"/>
                <a:cs typeface="Times New Roman" pitchFamily="18" charset="0"/>
              </a:rPr>
              <a:t>字段名 </a:t>
            </a:r>
            <a:r>
              <a:rPr lang="en-US" altLang="zh-CN" dirty="0">
                <a:latin typeface="+mn-lt"/>
                <a:cs typeface="Times New Roman" pitchFamily="18" charset="0"/>
              </a:rPr>
              <a:t>[NOT]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LIKE</a:t>
            </a:r>
            <a:r>
              <a:rPr lang="en-US" altLang="zh-CN" dirty="0">
                <a:latin typeface="+mn-lt"/>
                <a:cs typeface="Times New Roman" pitchFamily="18" charset="0"/>
              </a:rPr>
              <a:t> '</a:t>
            </a:r>
            <a:r>
              <a:rPr lang="zh-CN" altLang="en-US" dirty="0">
                <a:latin typeface="+mn-lt"/>
                <a:cs typeface="Times New Roman" pitchFamily="18" charset="0"/>
              </a:rPr>
              <a:t>匹配字符串</a:t>
            </a:r>
            <a:r>
              <a:rPr lang="en-US" altLang="zh-CN" dirty="0">
                <a:latin typeface="+mn-lt"/>
                <a:cs typeface="Times New Roman" pitchFamily="18" charset="0"/>
              </a:rPr>
              <a:t>';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2B2563-A597-4D8B-86C6-E367839A30B7}"/>
              </a:ext>
            </a:extLst>
          </p:cNvPr>
          <p:cNvSpPr/>
          <p:nvPr/>
        </p:nvSpPr>
        <p:spPr>
          <a:xfrm>
            <a:off x="297729" y="4366044"/>
            <a:ext cx="83816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LIKE</a:t>
            </a:r>
            <a:r>
              <a:rPr lang="zh-CN" altLang="en-US" sz="1600" dirty="0"/>
              <a:t>语法格式中的“匹配字符串”指定用来匹配的字符串，其值可以是一个普通字符串，也可以是包含</a:t>
            </a:r>
            <a:r>
              <a:rPr lang="zh-CN" altLang="en-US" sz="1600" dirty="0">
                <a:solidFill>
                  <a:srgbClr val="FF0000"/>
                </a:solidFill>
              </a:rPr>
              <a:t>百分号</a:t>
            </a:r>
            <a:r>
              <a:rPr lang="en-US" altLang="zh-CN" sz="1600" dirty="0">
                <a:solidFill>
                  <a:srgbClr val="FF0000"/>
                </a:solidFill>
              </a:rPr>
              <a:t>(%)</a:t>
            </a:r>
            <a:r>
              <a:rPr lang="zh-CN" altLang="en-US" sz="1600" dirty="0"/>
              <a:t>和</a:t>
            </a:r>
            <a:r>
              <a:rPr lang="zh-CN" altLang="en-US" sz="1600" dirty="0">
                <a:solidFill>
                  <a:srgbClr val="FF0000"/>
                </a:solidFill>
              </a:rPr>
              <a:t>下划线</a:t>
            </a:r>
            <a:r>
              <a:rPr lang="en-US" altLang="zh-CN" sz="1600" dirty="0">
                <a:solidFill>
                  <a:srgbClr val="FF0000"/>
                </a:solidFill>
              </a:rPr>
              <a:t>(_)</a:t>
            </a:r>
            <a:r>
              <a:rPr lang="zh-CN" altLang="en-US" sz="1600" dirty="0"/>
              <a:t>的通配字符串。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%</a:t>
            </a:r>
            <a:r>
              <a:rPr lang="zh-CN" altLang="en-US" sz="1600" dirty="0"/>
              <a:t>和</a:t>
            </a:r>
            <a:r>
              <a:rPr lang="en-US" altLang="zh-CN" sz="1600" dirty="0"/>
              <a:t>_</a:t>
            </a:r>
            <a:r>
              <a:rPr lang="zh-CN" altLang="en-US" sz="1600" dirty="0"/>
              <a:t>统称为</a:t>
            </a:r>
            <a:r>
              <a:rPr lang="zh-CN" altLang="en-US" sz="1600" dirty="0">
                <a:solidFill>
                  <a:srgbClr val="FF0000"/>
                </a:solidFill>
              </a:rPr>
              <a:t>通配符</a:t>
            </a:r>
            <a:r>
              <a:rPr lang="zh-CN" altLang="en-US" sz="1600" dirty="0"/>
              <a:t>，它们在通配字符串中有特殊含义，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zh-CN" altLang="en-US" sz="1600" dirty="0">
                <a:solidFill>
                  <a:srgbClr val="FF0000"/>
                </a:solidFill>
              </a:rPr>
              <a:t>匹配任意长度</a:t>
            </a:r>
            <a:r>
              <a:rPr lang="zh-CN" altLang="en-US" sz="1600" dirty="0"/>
              <a:t>的字符串</a:t>
            </a:r>
            <a:r>
              <a:rPr lang="en-US" altLang="zh-CN" sz="1600" dirty="0"/>
              <a:t>(</a:t>
            </a:r>
            <a:r>
              <a:rPr lang="zh-CN" altLang="en-US" sz="1600" dirty="0"/>
              <a:t>含空格</a:t>
            </a:r>
            <a:r>
              <a:rPr lang="en-US" altLang="zh-CN" sz="1600" dirty="0"/>
              <a:t>), </a:t>
            </a:r>
            <a:r>
              <a:rPr lang="en-US" altLang="zh-CN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zh-CN" altLang="en-US" sz="1600" dirty="0">
                <a:solidFill>
                  <a:srgbClr val="FF0000"/>
                </a:solidFill>
              </a:rPr>
              <a:t>匹配单个字符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LIKE</a:t>
            </a:r>
            <a:r>
              <a:rPr lang="zh-CN" altLang="en-US" sz="1600" dirty="0"/>
              <a:t>运算符它的作用就是模糊匹配，</a:t>
            </a:r>
            <a:r>
              <a:rPr lang="en-US" altLang="zh-CN" sz="1600" dirty="0"/>
              <a:t>NOT LIKE</a:t>
            </a:r>
            <a:r>
              <a:rPr lang="zh-CN" altLang="en-US" sz="1600" dirty="0"/>
              <a:t>的使用方式与之相同，用于获取匹配不到的数据。</a:t>
            </a:r>
          </a:p>
        </p:txBody>
      </p:sp>
    </p:spTree>
    <p:extLst>
      <p:ext uri="{BB962C8B-B14F-4D97-AF65-F5344CB8AC3E}">
        <p14:creationId xmlns:p14="http://schemas.microsoft.com/office/powerpoint/2010/main" val="71362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6869" grpId="0" build="p"/>
      <p:bldP spid="8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8D584-FF60-4580-8B6D-4A3F52AE217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5.3 </a:t>
            </a:r>
            <a:r>
              <a:rPr lang="zh-CN" altLang="en-US" dirty="0">
                <a:cs typeface="Times New Roman" pitchFamily="18" charset="0"/>
              </a:rPr>
              <a:t>条件查询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388E3EE-CA6C-4E4C-8858-56B62A7B1A1E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F7DBFBE-138D-4CE2-8208-5DD0D5DF37C9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57E812-7EC5-416C-A9E7-5D0091C042F1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AC090AD-F837-419F-94E8-D68DD812762E}"/>
              </a:ext>
            </a:extLst>
          </p:cNvPr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LIKE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关键字的查询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42674FE-CB5F-40AC-A93D-F8F763959FC4}"/>
              </a:ext>
            </a:extLst>
          </p:cNvPr>
          <p:cNvGrpSpPr>
            <a:grpSpLocks/>
          </p:cNvGrpSpPr>
          <p:nvPr/>
        </p:nvGrpSpPr>
        <p:grpSpPr bwMode="auto">
          <a:xfrm>
            <a:off x="1229443" y="2689442"/>
            <a:ext cx="7873689" cy="1823491"/>
            <a:chOff x="1826217" y="2138811"/>
            <a:chExt cx="7750871" cy="162794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811A2F8-CC63-4EC0-B274-44FF8E72111D}"/>
                </a:ext>
              </a:extLst>
            </p:cNvPr>
            <p:cNvSpPr/>
            <p:nvPr/>
          </p:nvSpPr>
          <p:spPr>
            <a:xfrm>
              <a:off x="1857392" y="2138811"/>
              <a:ext cx="7681002" cy="30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b="1" u="sng" dirty="0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使用</a:t>
              </a:r>
              <a:r>
                <a:rPr lang="zh-CN" altLang="en-US" sz="1600" b="1" u="sng" dirty="0">
                  <a:solidFill>
                    <a:srgbClr val="0070C0"/>
                  </a:solidFill>
                  <a:cs typeface="Times New Roman" pitchFamily="18" charset="0"/>
                </a:rPr>
                <a:t>通配符</a:t>
              </a:r>
              <a:r>
                <a:rPr lang="en-US" altLang="zh-CN" sz="1600" b="1" u="sng" dirty="0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%</a:t>
              </a:r>
              <a:r>
                <a:rPr lang="zh-CN" altLang="en-US" sz="1600" b="1" u="sng" dirty="0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匹配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ABF0642-36C7-4F34-B883-AD0257ABE138}"/>
                </a:ext>
              </a:extLst>
            </p:cNvPr>
            <p:cNvSpPr/>
            <p:nvPr/>
          </p:nvSpPr>
          <p:spPr>
            <a:xfrm>
              <a:off x="1896086" y="2740798"/>
              <a:ext cx="7681002" cy="30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b="1" u="sng" dirty="0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使用通配符</a:t>
              </a:r>
              <a:r>
                <a:rPr lang="en-US" altLang="zh-CN" sz="1600" b="1" u="sng" dirty="0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_</a:t>
              </a:r>
              <a:r>
                <a:rPr lang="zh-CN" altLang="en-US" sz="1600" b="1" u="sng" dirty="0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匹配</a:t>
              </a:r>
              <a:endParaRPr lang="en-US" altLang="zh-CN" sz="1600" b="1" u="sng" dirty="0">
                <a:solidFill>
                  <a:srgbClr val="0070C0"/>
                </a:solidFill>
                <a:latin typeface="+mn-lt"/>
                <a:cs typeface="Times New Roman" pitchFamily="18" charset="0"/>
              </a:endParaRPr>
            </a:p>
          </p:txBody>
        </p:sp>
        <p:sp>
          <p:nvSpPr>
            <p:cNvPr id="16" name="矩形 2">
              <a:extLst>
                <a:ext uri="{FF2B5EF4-FFF2-40B4-BE49-F238E27FC236}">
                  <a16:creationId xmlns:a16="http://schemas.microsoft.com/office/drawing/2014/main" id="{BEF2DDE5-8ADE-4DD6-BB58-047F290B6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217" y="3491987"/>
              <a:ext cx="6197480" cy="274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/>
              <a:endParaRPr lang="en-US" altLang="zh-CN" sz="1400" dirty="0">
                <a:latin typeface="Courier New" panose="02070309020205020404" pitchFamily="49" charset="0"/>
              </a:endParaRPr>
            </a:p>
          </p:txBody>
        </p:sp>
      </p:grpSp>
      <p:sp>
        <p:nvSpPr>
          <p:cNvPr id="17" name="TextBox 9">
            <a:extLst>
              <a:ext uri="{FF2B5EF4-FFF2-40B4-BE49-F238E27FC236}">
                <a16:creationId xmlns:a16="http://schemas.microsoft.com/office/drawing/2014/main" id="{7211E9D0-A2BA-49E3-9FD8-2A7473AE9932}"/>
              </a:ext>
            </a:extLst>
          </p:cNvPr>
          <p:cNvSpPr txBox="1"/>
          <p:nvPr/>
        </p:nvSpPr>
        <p:spPr>
          <a:xfrm>
            <a:off x="411493" y="1915810"/>
            <a:ext cx="83054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：查找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表中商品名称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含有复印机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的商品名称，价格和产地。</a:t>
            </a:r>
          </a:p>
        </p:txBody>
      </p:sp>
      <p:grpSp>
        <p:nvGrpSpPr>
          <p:cNvPr id="28" name="组合 10">
            <a:extLst>
              <a:ext uri="{FF2B5EF4-FFF2-40B4-BE49-F238E27FC236}">
                <a16:creationId xmlns:a16="http://schemas.microsoft.com/office/drawing/2014/main" id="{D9E0FAB5-AB20-4477-B998-7E1DE5F21271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2972842"/>
            <a:ext cx="655638" cy="657225"/>
            <a:chOff x="765530" y="3286093"/>
            <a:chExt cx="656530" cy="657462"/>
          </a:xfrm>
        </p:grpSpPr>
        <p:sp>
          <p:nvSpPr>
            <p:cNvPr id="29" name="等腰三角形 11">
              <a:extLst>
                <a:ext uri="{FF2B5EF4-FFF2-40B4-BE49-F238E27FC236}">
                  <a16:creationId xmlns:a16="http://schemas.microsoft.com/office/drawing/2014/main" id="{FD34E184-9BF0-412D-A638-A060E06C6F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" name="等腰三角形 12">
              <a:extLst>
                <a:ext uri="{FF2B5EF4-FFF2-40B4-BE49-F238E27FC236}">
                  <a16:creationId xmlns:a16="http://schemas.microsoft.com/office/drawing/2014/main" id="{8B5CEA88-9E6D-4FD8-9D2D-5CB2C078C4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026755" y="4157883"/>
            <a:ext cx="6367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比较上面</a:t>
            </a:r>
            <a:r>
              <a:rPr lang="en-US" altLang="zh-CN" b="1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2</a:t>
            </a:r>
            <a:r>
              <a:rPr lang="zh-CN" altLang="en-US" b="1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条语句的执行结果</a:t>
            </a:r>
            <a:endParaRPr lang="en-US" altLang="zh-CN" b="1" dirty="0">
              <a:solidFill>
                <a:srgbClr val="0070C0"/>
              </a:solidFill>
              <a:latin typeface="+mn-lt"/>
              <a:cs typeface="Times New Roman" pitchFamily="18" charset="0"/>
            </a:endParaRPr>
          </a:p>
          <a:p>
            <a:r>
              <a:rPr lang="zh-CN" altLang="en-US" b="1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（注“复印机”前有</a:t>
            </a:r>
            <a:r>
              <a:rPr lang="en-US" altLang="zh-CN" b="1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6</a:t>
            </a:r>
            <a:r>
              <a:rPr lang="zh-CN" altLang="en-US" b="1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个“</a:t>
            </a:r>
            <a:r>
              <a:rPr lang="en-US" altLang="zh-CN" b="1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_”</a:t>
            </a:r>
            <a:r>
              <a:rPr lang="zh-CN" altLang="en-US" b="1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）</a:t>
            </a:r>
          </a:p>
        </p:txBody>
      </p:sp>
      <p:pic>
        <p:nvPicPr>
          <p:cNvPr id="2426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864" y="2455040"/>
            <a:ext cx="2645097" cy="185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26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864" y="4481049"/>
            <a:ext cx="2645098" cy="1116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27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8D584-FF60-4580-8B6D-4A3F52AE217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5.3 </a:t>
            </a:r>
            <a:r>
              <a:rPr lang="zh-CN" altLang="en-US" dirty="0">
                <a:cs typeface="Times New Roman" pitchFamily="18" charset="0"/>
              </a:rPr>
              <a:t>条件查询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388E3EE-CA6C-4E4C-8858-56B62A7B1A1E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F7DBFBE-138D-4CE2-8208-5DD0D5DF37C9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57E812-7EC5-416C-A9E7-5D0091C042F1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AC090AD-F837-419F-94E8-D68DD812762E}"/>
              </a:ext>
            </a:extLst>
          </p:cNvPr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LIKE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关键字的查询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42674FE-CB5F-40AC-A93D-F8F763959FC4}"/>
              </a:ext>
            </a:extLst>
          </p:cNvPr>
          <p:cNvGrpSpPr>
            <a:grpSpLocks/>
          </p:cNvGrpSpPr>
          <p:nvPr/>
        </p:nvGrpSpPr>
        <p:grpSpPr bwMode="auto">
          <a:xfrm>
            <a:off x="1197774" y="2689443"/>
            <a:ext cx="7866051" cy="2254379"/>
            <a:chOff x="1795042" y="2138811"/>
            <a:chExt cx="7743352" cy="2012629"/>
          </a:xfrm>
        </p:grpSpPr>
        <p:sp>
          <p:nvSpPr>
            <p:cNvPr id="26" name="矩形 2">
              <a:extLst>
                <a:ext uri="{FF2B5EF4-FFF2-40B4-BE49-F238E27FC236}">
                  <a16:creationId xmlns:a16="http://schemas.microsoft.com/office/drawing/2014/main" id="{E39315F8-F591-41C3-9C60-B8C68C82E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042" y="2478508"/>
              <a:ext cx="6197480" cy="659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/>
              <a:r>
                <a:rPr lang="en-US" altLang="zh-CN" sz="14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SELECT</a:t>
              </a:r>
              <a:r>
                <a:rPr lang="en-US" altLang="zh-CN" sz="1400" dirty="0">
                  <a:latin typeface="Courier New" panose="02070309020205020404" pitchFamily="49" charset="0"/>
                </a:rPr>
                <a:t> Product_Name, Price, </a:t>
              </a:r>
              <a:r>
                <a:rPr lang="en-US" altLang="zh-CN" sz="1400" dirty="0" err="1">
                  <a:latin typeface="Courier New" panose="02070309020205020404" pitchFamily="49" charset="0"/>
                </a:rPr>
                <a:t>Product_Place</a:t>
              </a:r>
              <a:r>
                <a:rPr lang="en-US" altLang="zh-CN" sz="1400" dirty="0">
                  <a:latin typeface="Courier New" panose="02070309020205020404" pitchFamily="49" charset="0"/>
                </a:rPr>
                <a:t> </a:t>
              </a:r>
            </a:p>
            <a:p>
              <a:pPr indent="0"/>
              <a:r>
                <a:rPr lang="en-US" altLang="zh-CN" sz="14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altLang="zh-CN" sz="1400" dirty="0">
                  <a:latin typeface="Courier New" panose="02070309020205020404" pitchFamily="49" charset="0"/>
                </a:rPr>
                <a:t> product </a:t>
              </a:r>
            </a:p>
            <a:p>
              <a:pPr indent="0"/>
              <a:r>
                <a:rPr lang="en-US" altLang="zh-CN" sz="14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WHERE</a:t>
              </a:r>
              <a:r>
                <a:rPr lang="en-US" altLang="zh-CN" sz="1400" dirty="0">
                  <a:latin typeface="Courier New" panose="02070309020205020404" pitchFamily="49" charset="0"/>
                </a:rPr>
                <a:t> Product_Name  </a:t>
              </a:r>
              <a:r>
                <a:rPr lang="en-US" altLang="zh-CN" sz="1400" b="1" dirty="0">
                  <a:solidFill>
                    <a:srgbClr val="F29111"/>
                  </a:solidFill>
                  <a:latin typeface="Courier New" panose="02070309020205020404" pitchFamily="49" charset="0"/>
                </a:rPr>
                <a:t>Like</a:t>
              </a:r>
              <a:r>
                <a:rPr lang="en-US" altLang="zh-CN" sz="1400" dirty="0">
                  <a:latin typeface="Courier New" panose="02070309020205020404" pitchFamily="49" charset="0"/>
                </a:rPr>
                <a:t> '</a:t>
              </a:r>
              <a:r>
                <a:rPr lang="en-US" altLang="zh-CN" sz="1400" b="1" dirty="0">
                  <a:solidFill>
                    <a:srgbClr val="F29111"/>
                  </a:solidFill>
                  <a:latin typeface="Courier New" panose="02070309020205020404" pitchFamily="49" charset="0"/>
                </a:rPr>
                <a:t>%</a:t>
              </a:r>
              <a:r>
                <a:rPr lang="zh-CN" altLang="en-US" sz="1400" dirty="0">
                  <a:latin typeface="Courier New" panose="02070309020205020404" pitchFamily="49" charset="0"/>
                </a:rPr>
                <a:t>复印机</a:t>
              </a:r>
              <a:r>
                <a:rPr lang="en-US" altLang="zh-CN" sz="1400" b="1" dirty="0">
                  <a:solidFill>
                    <a:srgbClr val="F29111"/>
                  </a:solidFill>
                  <a:latin typeface="Courier New" panose="02070309020205020404" pitchFamily="49" charset="0"/>
                </a:rPr>
                <a:t>%</a:t>
              </a:r>
              <a:r>
                <a:rPr lang="en-US" altLang="zh-CN" sz="1400" dirty="0">
                  <a:latin typeface="Courier New" panose="02070309020205020404" pitchFamily="49" charset="0"/>
                </a:rPr>
                <a:t>';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811A2F8-CC63-4EC0-B274-44FF8E72111D}"/>
                </a:ext>
              </a:extLst>
            </p:cNvPr>
            <p:cNvSpPr/>
            <p:nvPr/>
          </p:nvSpPr>
          <p:spPr>
            <a:xfrm>
              <a:off x="1857392" y="2138811"/>
              <a:ext cx="7681002" cy="30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600" b="1" u="sng" dirty="0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%</a:t>
              </a:r>
              <a:r>
                <a:rPr lang="zh-CN" altLang="en-US" sz="1600" b="1" u="sng" dirty="0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可以匹配任意长度的字符串，包括空字符串。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ABF0642-36C7-4F34-B883-AD0257ABE138}"/>
                </a:ext>
              </a:extLst>
            </p:cNvPr>
            <p:cNvSpPr/>
            <p:nvPr/>
          </p:nvSpPr>
          <p:spPr>
            <a:xfrm>
              <a:off x="1826217" y="3135734"/>
              <a:ext cx="7681002" cy="30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b="1" u="sng" dirty="0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下划线通配符只匹配单个字符。</a:t>
              </a:r>
              <a:endParaRPr lang="en-US" altLang="zh-CN" sz="1600" b="1" u="sng" dirty="0">
                <a:solidFill>
                  <a:srgbClr val="0070C0"/>
                </a:solidFill>
                <a:latin typeface="+mn-lt"/>
                <a:cs typeface="Times New Roman" pitchFamily="18" charset="0"/>
              </a:endParaRPr>
            </a:p>
          </p:txBody>
        </p:sp>
        <p:sp>
          <p:nvSpPr>
            <p:cNvPr id="16" name="矩形 2">
              <a:extLst>
                <a:ext uri="{FF2B5EF4-FFF2-40B4-BE49-F238E27FC236}">
                  <a16:creationId xmlns:a16="http://schemas.microsoft.com/office/drawing/2014/main" id="{BEF2DDE5-8ADE-4DD6-BB58-047F290B6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217" y="3491987"/>
              <a:ext cx="6197480" cy="659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/>
              <a:r>
                <a:rPr lang="en-US" altLang="zh-CN" sz="14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SELECT</a:t>
              </a:r>
              <a:r>
                <a:rPr lang="en-US" altLang="zh-CN" sz="1400" dirty="0">
                  <a:latin typeface="Courier New" panose="02070309020205020404" pitchFamily="49" charset="0"/>
                </a:rPr>
                <a:t> Product_Name, Price, </a:t>
              </a:r>
              <a:r>
                <a:rPr lang="en-US" altLang="zh-CN" sz="1400" dirty="0" err="1">
                  <a:latin typeface="Courier New" panose="02070309020205020404" pitchFamily="49" charset="0"/>
                </a:rPr>
                <a:t>Product_Place</a:t>
              </a:r>
              <a:r>
                <a:rPr lang="en-US" altLang="zh-CN" sz="1400" dirty="0">
                  <a:latin typeface="Courier New" panose="02070309020205020404" pitchFamily="49" charset="0"/>
                </a:rPr>
                <a:t> </a:t>
              </a:r>
            </a:p>
            <a:p>
              <a:pPr indent="0"/>
              <a:r>
                <a:rPr lang="en-US" altLang="zh-CN" sz="14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altLang="zh-CN" sz="1400" dirty="0">
                  <a:latin typeface="Courier New" panose="02070309020205020404" pitchFamily="49" charset="0"/>
                </a:rPr>
                <a:t> product </a:t>
              </a:r>
            </a:p>
            <a:p>
              <a:pPr indent="0"/>
              <a:r>
                <a:rPr lang="en-US" altLang="zh-CN" sz="14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WHERE</a:t>
              </a:r>
              <a:r>
                <a:rPr lang="en-US" altLang="zh-CN" sz="1400" dirty="0">
                  <a:latin typeface="Courier New" panose="02070309020205020404" pitchFamily="49" charset="0"/>
                </a:rPr>
                <a:t> Product_Name  </a:t>
              </a:r>
              <a:r>
                <a:rPr lang="en-US" altLang="zh-CN" sz="1400" b="1" dirty="0">
                  <a:solidFill>
                    <a:srgbClr val="F29111"/>
                  </a:solidFill>
                  <a:latin typeface="Courier New" panose="02070309020205020404" pitchFamily="49" charset="0"/>
                </a:rPr>
                <a:t>Like</a:t>
              </a:r>
              <a:r>
                <a:rPr lang="en-US" altLang="zh-CN" sz="1400" dirty="0">
                  <a:latin typeface="Courier New" panose="02070309020205020404" pitchFamily="49" charset="0"/>
                </a:rPr>
                <a:t> '</a:t>
              </a:r>
              <a:r>
                <a:rPr lang="en-US" altLang="zh-CN" sz="1400" b="1" dirty="0">
                  <a:solidFill>
                    <a:srgbClr val="F29111"/>
                  </a:solidFill>
                  <a:latin typeface="Courier New" panose="02070309020205020404" pitchFamily="49" charset="0"/>
                </a:rPr>
                <a:t>______</a:t>
              </a:r>
              <a:r>
                <a:rPr lang="zh-CN" altLang="en-US" sz="1400" dirty="0">
                  <a:latin typeface="Courier New" panose="02070309020205020404" pitchFamily="49" charset="0"/>
                </a:rPr>
                <a:t>复印机</a:t>
              </a:r>
              <a:r>
                <a:rPr lang="en-US" altLang="zh-CN" sz="1400" dirty="0">
                  <a:latin typeface="Courier New" panose="02070309020205020404" pitchFamily="49" charset="0"/>
                </a:rPr>
                <a:t>';</a:t>
              </a:r>
            </a:p>
          </p:txBody>
        </p:sp>
      </p:grpSp>
      <p:sp>
        <p:nvSpPr>
          <p:cNvPr id="17" name="TextBox 9">
            <a:extLst>
              <a:ext uri="{FF2B5EF4-FFF2-40B4-BE49-F238E27FC236}">
                <a16:creationId xmlns:a16="http://schemas.microsoft.com/office/drawing/2014/main" id="{7211E9D0-A2BA-49E3-9FD8-2A7473AE9932}"/>
              </a:ext>
            </a:extLst>
          </p:cNvPr>
          <p:cNvSpPr txBox="1"/>
          <p:nvPr/>
        </p:nvSpPr>
        <p:spPr>
          <a:xfrm>
            <a:off x="411493" y="1915810"/>
            <a:ext cx="83054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：查找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表中商品名称含有复印机的商品名称，价格和产地。</a:t>
            </a:r>
          </a:p>
        </p:txBody>
      </p:sp>
      <p:grpSp>
        <p:nvGrpSpPr>
          <p:cNvPr id="28" name="组合 10">
            <a:extLst>
              <a:ext uri="{FF2B5EF4-FFF2-40B4-BE49-F238E27FC236}">
                <a16:creationId xmlns:a16="http://schemas.microsoft.com/office/drawing/2014/main" id="{D9E0FAB5-AB20-4477-B998-7E1DE5F21271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2972842"/>
            <a:ext cx="655638" cy="657225"/>
            <a:chOff x="765530" y="3286093"/>
            <a:chExt cx="656530" cy="657462"/>
          </a:xfrm>
        </p:grpSpPr>
        <p:sp>
          <p:nvSpPr>
            <p:cNvPr id="29" name="等腰三角形 11">
              <a:extLst>
                <a:ext uri="{FF2B5EF4-FFF2-40B4-BE49-F238E27FC236}">
                  <a16:creationId xmlns:a16="http://schemas.microsoft.com/office/drawing/2014/main" id="{FD34E184-9BF0-412D-A638-A060E06C6F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" name="等腰三角形 12">
              <a:extLst>
                <a:ext uri="{FF2B5EF4-FFF2-40B4-BE49-F238E27FC236}">
                  <a16:creationId xmlns:a16="http://schemas.microsoft.com/office/drawing/2014/main" id="{8B5CEA88-9E6D-4FD8-9D2D-5CB2C078C4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579231" y="5750898"/>
            <a:ext cx="6367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比较上面</a:t>
            </a:r>
            <a:r>
              <a:rPr lang="en-US" altLang="zh-CN" b="1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2</a:t>
            </a:r>
            <a:r>
              <a:rPr lang="zh-CN" altLang="en-US" b="1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条语句的执行结果（注“复印机”前有</a:t>
            </a:r>
            <a:r>
              <a:rPr lang="en-US" altLang="zh-CN" b="1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6</a:t>
            </a:r>
            <a:r>
              <a:rPr lang="zh-CN" altLang="en-US" b="1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个“</a:t>
            </a:r>
            <a:r>
              <a:rPr lang="en-US" altLang="zh-CN" b="1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_”</a:t>
            </a:r>
            <a:r>
              <a:rPr lang="zh-CN" altLang="en-US" b="1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）</a:t>
            </a:r>
          </a:p>
        </p:txBody>
      </p:sp>
      <p:pic>
        <p:nvPicPr>
          <p:cNvPr id="2426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864" y="2455040"/>
            <a:ext cx="2645097" cy="185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26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864" y="4481049"/>
            <a:ext cx="2645098" cy="1116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7A34C8F2-18F5-43BC-8B7E-C36DAD23CDCA}"/>
              </a:ext>
            </a:extLst>
          </p:cNvPr>
          <p:cNvSpPr/>
          <p:nvPr/>
        </p:nvSpPr>
        <p:spPr>
          <a:xfrm>
            <a:off x="4790645" y="5412344"/>
            <a:ext cx="431248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600" b="1" dirty="0">
                <a:solidFill>
                  <a:srgbClr val="FF0000"/>
                </a:solidFill>
              </a:rPr>
              <a:t>……</a:t>
            </a:r>
            <a:r>
              <a:rPr lang="zh-CN" altLang="en-US" sz="1600" b="1" dirty="0">
                <a:solidFill>
                  <a:srgbClr val="FF0000"/>
                </a:solidFill>
              </a:rPr>
              <a:t>因篇幅有限，此处省略了其余的查询结果</a:t>
            </a:r>
          </a:p>
        </p:txBody>
      </p:sp>
    </p:spTree>
    <p:extLst>
      <p:ext uri="{BB962C8B-B14F-4D97-AF65-F5344CB8AC3E}">
        <p14:creationId xmlns:p14="http://schemas.microsoft.com/office/powerpoint/2010/main" val="375824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>
            <a:extLst>
              <a:ext uri="{FF2B5EF4-FFF2-40B4-BE49-F238E27FC236}">
                <a16:creationId xmlns:a16="http://schemas.microsoft.com/office/drawing/2014/main" id="{0CF17939-7353-4A00-9A73-1730099FC44F}"/>
              </a:ext>
            </a:extLst>
          </p:cNvPr>
          <p:cNvSpPr txBox="1"/>
          <p:nvPr/>
        </p:nvSpPr>
        <p:spPr>
          <a:xfrm>
            <a:off x="435859" y="3645617"/>
            <a:ext cx="83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：找出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表商品名称含有“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_”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的记录。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E28D584-FF60-4580-8B6D-4A3F52AE217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5.3 </a:t>
            </a:r>
            <a:r>
              <a:rPr lang="zh-CN" altLang="en-US" dirty="0">
                <a:cs typeface="Times New Roman" pitchFamily="18" charset="0"/>
              </a:rPr>
              <a:t>条件查询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388E3EE-CA6C-4E4C-8858-56B62A7B1A1E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F7DBFBE-138D-4CE2-8208-5DD0D5DF37C9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57E812-7EC5-416C-A9E7-5D0091C042F1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AC090AD-F837-419F-94E8-D68DD812762E}"/>
              </a:ext>
            </a:extLst>
          </p:cNvPr>
          <p:cNvSpPr txBox="1"/>
          <p:nvPr/>
        </p:nvSpPr>
        <p:spPr>
          <a:xfrm>
            <a:off x="427037" y="1493838"/>
            <a:ext cx="49670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使用百分号和下划线通配符进行查询操作</a:t>
            </a:r>
          </a:p>
        </p:txBody>
      </p:sp>
      <p:sp>
        <p:nvSpPr>
          <p:cNvPr id="26" name="矩形 2">
            <a:extLst>
              <a:ext uri="{FF2B5EF4-FFF2-40B4-BE49-F238E27FC236}">
                <a16:creationId xmlns:a16="http://schemas.microsoft.com/office/drawing/2014/main" id="{E39315F8-F591-41C3-9C60-B8C68C82E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4371670"/>
            <a:ext cx="62956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*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dirty="0">
                <a:latin typeface="Courier New" panose="02070309020205020404" pitchFamily="49" charset="0"/>
              </a:rPr>
              <a:t> Product_Name 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Like '%\_%'</a:t>
            </a:r>
            <a:r>
              <a:rPr lang="en-US" altLang="zh-CN" sz="1400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86F1A7-08A8-474B-AA82-0A57A401D587}"/>
              </a:ext>
            </a:extLst>
          </p:cNvPr>
          <p:cNvSpPr/>
          <p:nvPr/>
        </p:nvSpPr>
        <p:spPr>
          <a:xfrm>
            <a:off x="1012076" y="1943087"/>
            <a:ext cx="77292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 </a:t>
            </a:r>
            <a:r>
              <a:rPr lang="zh-CN" altLang="en-US" b="1" dirty="0">
                <a:solidFill>
                  <a:srgbClr val="0070C0"/>
                </a:solidFill>
              </a:rPr>
              <a:t>百分号</a:t>
            </a:r>
            <a:r>
              <a:rPr lang="zh-CN" altLang="en-US" dirty="0"/>
              <a:t>和下</a:t>
            </a:r>
            <a:r>
              <a:rPr lang="zh-CN" altLang="en-US" b="1" dirty="0">
                <a:solidFill>
                  <a:srgbClr val="0070C0"/>
                </a:solidFill>
              </a:rPr>
              <a:t>划线</a:t>
            </a:r>
            <a:r>
              <a:rPr lang="zh-CN" altLang="en-US" dirty="0"/>
              <a:t>是通配符，它们在通配字符串中有特殊含义，因此，如果要匹配字符串中的百分号和下划线，就需要在通配字符串中使用</a:t>
            </a:r>
            <a:r>
              <a:rPr lang="zh-CN" altLang="en-US" b="1" dirty="0">
                <a:solidFill>
                  <a:srgbClr val="0070C0"/>
                </a:solidFill>
              </a:rPr>
              <a:t>右斜线</a:t>
            </a:r>
            <a:r>
              <a:rPr lang="en-US" altLang="zh-CN" b="1" dirty="0">
                <a:solidFill>
                  <a:srgbClr val="0070C0"/>
                </a:solidFill>
              </a:rPr>
              <a:t>(“\”)</a:t>
            </a:r>
            <a:r>
              <a:rPr lang="zh-CN" altLang="en-US" dirty="0"/>
              <a:t>对百分号和下划线</a:t>
            </a:r>
            <a:r>
              <a:rPr lang="zh-CN" altLang="en-US" b="1" dirty="0">
                <a:solidFill>
                  <a:srgbClr val="0070C0"/>
                </a:solidFill>
              </a:rPr>
              <a:t>进行转义</a:t>
            </a:r>
            <a:r>
              <a:rPr lang="zh-CN" altLang="en-US" dirty="0"/>
              <a:t>，例如，“</a:t>
            </a:r>
            <a:r>
              <a:rPr lang="en-US" altLang="zh-CN" dirty="0">
                <a:solidFill>
                  <a:srgbClr val="FF0000"/>
                </a:solidFill>
              </a:rPr>
              <a:t>\%</a:t>
            </a:r>
            <a:r>
              <a:rPr lang="en-US" altLang="zh-CN" dirty="0"/>
              <a:t>”</a:t>
            </a:r>
            <a:r>
              <a:rPr lang="zh-CN" altLang="en-US" dirty="0">
                <a:solidFill>
                  <a:srgbClr val="FF0000"/>
                </a:solidFill>
              </a:rPr>
              <a:t>匹配百分号</a:t>
            </a:r>
            <a:r>
              <a:rPr lang="zh-CN" altLang="en-US" dirty="0"/>
              <a:t>字面值，“</a:t>
            </a:r>
            <a:r>
              <a:rPr lang="en-US" altLang="zh-CN" dirty="0">
                <a:solidFill>
                  <a:srgbClr val="FF0000"/>
                </a:solidFill>
              </a:rPr>
              <a:t>\_</a:t>
            </a:r>
            <a:r>
              <a:rPr lang="en-US" altLang="zh-CN" dirty="0"/>
              <a:t>”</a:t>
            </a:r>
            <a:r>
              <a:rPr lang="zh-CN" altLang="en-US" dirty="0">
                <a:solidFill>
                  <a:srgbClr val="FF0000"/>
                </a:solidFill>
              </a:rPr>
              <a:t>匹配下划线</a:t>
            </a:r>
            <a:r>
              <a:rPr lang="zh-CN" altLang="en-US" dirty="0"/>
              <a:t>字面值。</a:t>
            </a:r>
          </a:p>
        </p:txBody>
      </p:sp>
      <p:grpSp>
        <p:nvGrpSpPr>
          <p:cNvPr id="15" name="组合 10">
            <a:extLst>
              <a:ext uri="{FF2B5EF4-FFF2-40B4-BE49-F238E27FC236}">
                <a16:creationId xmlns:a16="http://schemas.microsoft.com/office/drawing/2014/main" id="{4CDE1B5F-F69F-44ED-8182-207EF2CF61A1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4196947"/>
            <a:ext cx="655638" cy="657225"/>
            <a:chOff x="765530" y="3286093"/>
            <a:chExt cx="656530" cy="657462"/>
          </a:xfrm>
        </p:grpSpPr>
        <p:sp>
          <p:nvSpPr>
            <p:cNvPr id="16" name="等腰三角形 11">
              <a:extLst>
                <a:ext uri="{FF2B5EF4-FFF2-40B4-BE49-F238E27FC236}">
                  <a16:creationId xmlns:a16="http://schemas.microsoft.com/office/drawing/2014/main" id="{4208D67D-9321-4EC7-AA85-88854EFBB7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7" name="等腰三角形 12">
              <a:extLst>
                <a:ext uri="{FF2B5EF4-FFF2-40B4-BE49-F238E27FC236}">
                  <a16:creationId xmlns:a16="http://schemas.microsoft.com/office/drawing/2014/main" id="{C1513B77-8662-4C81-BFCF-41839D1556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2437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45" y="5017233"/>
            <a:ext cx="8859374" cy="637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69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9B459-DF7A-4AED-9AD7-3B89038FEE3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5.3 </a:t>
            </a:r>
            <a:r>
              <a:rPr lang="zh-CN" altLang="en-US" dirty="0">
                <a:cs typeface="Times New Roman" pitchFamily="18" charset="0"/>
              </a:rPr>
              <a:t>条件查询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35EB9DC-A795-4B8A-8D92-37D0DBC78598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83AFF6D-8E6F-4F6A-810B-A4B2569553EC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504089-D1E5-4AFB-8C63-FB44877EF780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8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5FDF5C5-873E-474B-BCCC-2BCC1DBB2B74}"/>
              </a:ext>
            </a:extLst>
          </p:cNvPr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AND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关键字的多条件查询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A0AF11-2CAB-4702-A5BB-B242E0171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400" y="1924313"/>
            <a:ext cx="848518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连接两个或者多个查询条件</a:t>
            </a:r>
            <a:endParaRPr lang="zh-CN" altLang="en-US" dirty="0"/>
          </a:p>
        </p:txBody>
      </p:sp>
      <p:sp>
        <p:nvSpPr>
          <p:cNvPr id="8" name="圆角矩形 10">
            <a:extLst>
              <a:ext uri="{FF2B5EF4-FFF2-40B4-BE49-F238E27FC236}">
                <a16:creationId xmlns:a16="http://schemas.microsoft.com/office/drawing/2014/main" id="{D63BF275-3A65-495A-BC38-7DC2622C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129" y="2758001"/>
            <a:ext cx="7100815" cy="14029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11">
            <a:extLst>
              <a:ext uri="{FF2B5EF4-FFF2-40B4-BE49-F238E27FC236}">
                <a16:creationId xmlns:a16="http://schemas.microsoft.com/office/drawing/2014/main" id="{F928BA49-7DAF-467A-A505-F98D56497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603" y="2750446"/>
            <a:ext cx="6760103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SELECT *|{</a:t>
            </a:r>
            <a:r>
              <a:rPr lang="zh-CN" altLang="en-US" dirty="0">
                <a:latin typeface="+mn-lt"/>
                <a:cs typeface="Times New Roman" pitchFamily="18" charset="0"/>
              </a:rPr>
              <a:t>字段名</a:t>
            </a:r>
            <a:r>
              <a:rPr lang="en-US" altLang="zh-CN" dirty="0">
                <a:latin typeface="+mn-lt"/>
                <a:cs typeface="Times New Roman" pitchFamily="18" charset="0"/>
              </a:rPr>
              <a:t>1,</a:t>
            </a:r>
            <a:r>
              <a:rPr lang="zh-CN" altLang="en-US" dirty="0">
                <a:latin typeface="+mn-lt"/>
                <a:cs typeface="Times New Roman" pitchFamily="18" charset="0"/>
              </a:rPr>
              <a:t>字段名</a:t>
            </a:r>
            <a:r>
              <a:rPr lang="en-US" altLang="zh-CN" dirty="0">
                <a:latin typeface="+mn-lt"/>
                <a:cs typeface="Times New Roman" pitchFamily="18" charset="0"/>
              </a:rPr>
              <a:t>2,……}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FROM </a:t>
            </a:r>
            <a:r>
              <a:rPr lang="zh-CN" altLang="en-US" dirty="0">
                <a:latin typeface="+mn-lt"/>
                <a:cs typeface="Times New Roman" pitchFamily="18" charset="0"/>
              </a:rPr>
              <a:t>表名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WHERE </a:t>
            </a:r>
            <a:r>
              <a:rPr lang="zh-CN" altLang="en-US" dirty="0">
                <a:latin typeface="+mn-lt"/>
                <a:cs typeface="Times New Roman" pitchFamily="18" charset="0"/>
              </a:rPr>
              <a:t>条件表达式</a:t>
            </a:r>
            <a:r>
              <a:rPr lang="en-US" altLang="zh-CN" dirty="0">
                <a:latin typeface="+mn-lt"/>
                <a:cs typeface="Times New Roman" pitchFamily="18" charset="0"/>
              </a:rPr>
              <a:t>1 [……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AND</a:t>
            </a:r>
            <a:r>
              <a:rPr lang="en-US" altLang="zh-CN" dirty="0">
                <a:latin typeface="+mn-lt"/>
                <a:cs typeface="Times New Roman" pitchFamily="18" charset="0"/>
              </a:rPr>
              <a:t> </a:t>
            </a:r>
            <a:r>
              <a:rPr lang="zh-CN" altLang="en-US" dirty="0">
                <a:latin typeface="+mn-lt"/>
                <a:cs typeface="Times New Roman" pitchFamily="18" charset="0"/>
              </a:rPr>
              <a:t>条件表达式</a:t>
            </a:r>
            <a:r>
              <a:rPr lang="en-US" altLang="zh-CN" dirty="0">
                <a:latin typeface="+mn-lt"/>
                <a:cs typeface="Times New Roman" pitchFamily="18" charset="0"/>
              </a:rPr>
              <a:t>n];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43EADC-F392-45C3-A161-516FBD1F484C}"/>
              </a:ext>
            </a:extLst>
          </p:cNvPr>
          <p:cNvSpPr txBox="1"/>
          <p:nvPr/>
        </p:nvSpPr>
        <p:spPr>
          <a:xfrm>
            <a:off x="579273" y="4348147"/>
            <a:ext cx="83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：找出产地在天津的，商品名称末尾是复印机的记录。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 build="p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5F49AFA9-E00C-48A3-B806-1D08D5513B8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b="1" dirty="0"/>
              <a:t>目录</a:t>
            </a:r>
            <a:endParaRPr lang="zh-CN" altLang="en-US" dirty="0"/>
          </a:p>
        </p:txBody>
      </p:sp>
      <p:sp>
        <p:nvSpPr>
          <p:cNvPr id="7171" name="TextBox 126">
            <a:hlinkClick r:id="rId2" action="ppaction://hlinksldjump"/>
            <a:extLst>
              <a:ext uri="{FF2B5EF4-FFF2-40B4-BE49-F238E27FC236}">
                <a16:creationId xmlns:a16="http://schemas.microsoft.com/office/drawing/2014/main" id="{0617D455-0CEC-48F9-AE37-8B96EC373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3098800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</a:p>
        </p:txBody>
      </p:sp>
      <p:sp>
        <p:nvSpPr>
          <p:cNvPr id="7172" name="TextBox 126">
            <a:hlinkClick r:id="rId3" action="ppaction://hlinksldjump"/>
            <a:extLst>
              <a:ext uri="{FF2B5EF4-FFF2-40B4-BE49-F238E27FC236}">
                <a16:creationId xmlns:a16="http://schemas.microsoft.com/office/drawing/2014/main" id="{5EE76B43-BD74-41FE-8E7D-7FFAB4D02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4F11033-38B3-4918-964E-90702D735F43}"/>
              </a:ext>
            </a:extLst>
          </p:cNvPr>
          <p:cNvCxnSpPr/>
          <p:nvPr/>
        </p:nvCxnSpPr>
        <p:spPr bwMode="auto">
          <a:xfrm>
            <a:off x="3873500" y="3079750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7174" name="矩形 36">
            <a:extLst>
              <a:ext uri="{FF2B5EF4-FFF2-40B4-BE49-F238E27FC236}">
                <a16:creationId xmlns:a16="http://schemas.microsoft.com/office/drawing/2014/main" id="{F652890D-5FA3-4F4C-8D0E-2A8DC2A0BE7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6650" y="257651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简单查询</a:t>
            </a:r>
          </a:p>
        </p:txBody>
      </p:sp>
      <p:grpSp>
        <p:nvGrpSpPr>
          <p:cNvPr id="7175" name="组合 111">
            <a:extLst>
              <a:ext uri="{FF2B5EF4-FFF2-40B4-BE49-F238E27FC236}">
                <a16:creationId xmlns:a16="http://schemas.microsoft.com/office/drawing/2014/main" id="{2CE39717-E214-4391-907B-8627111E7BFE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2751138" y="2576513"/>
            <a:ext cx="884237" cy="954087"/>
            <a:chOff x="1936217" y="1275606"/>
            <a:chExt cx="1296545" cy="1728192"/>
          </a:xfrm>
        </p:grpSpPr>
        <p:grpSp>
          <p:nvGrpSpPr>
            <p:cNvPr id="7201" name="组合 112">
              <a:extLst>
                <a:ext uri="{FF2B5EF4-FFF2-40B4-BE49-F238E27FC236}">
                  <a16:creationId xmlns:a16="http://schemas.microsoft.com/office/drawing/2014/main" id="{5E4E7386-901A-4DAE-838A-5F32EF41BF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6EB1040A-42E7-4A8E-B424-0648CF1440A2}"/>
                  </a:ext>
                </a:extLst>
              </p:cNvPr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5.2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260BB249-94A9-4FB0-84F3-B8E4C14C8B67}"/>
                  </a:ext>
                </a:extLst>
              </p:cNvPr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9" name="圆角矩形 5">
              <a:extLst>
                <a:ext uri="{FF2B5EF4-FFF2-40B4-BE49-F238E27FC236}">
                  <a16:creationId xmlns:a16="http://schemas.microsoft.com/office/drawing/2014/main" id="{B3FC798F-A38B-4493-A76B-B41C34B1F1B8}"/>
                </a:ext>
              </a:extLst>
            </p:cNvPr>
            <p:cNvSpPr/>
            <p:nvPr/>
          </p:nvSpPr>
          <p:spPr>
            <a:xfrm>
              <a:off x="1893147" y="2060424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7176" name="4.1">
            <a:extLst>
              <a:ext uri="{FF2B5EF4-FFF2-40B4-BE49-F238E27FC236}">
                <a16:creationId xmlns:a16="http://schemas.microsoft.com/office/drawing/2014/main" id="{9A7BCB5A-83ED-4E88-B6C2-557F183AF1E1}"/>
              </a:ext>
            </a:extLst>
          </p:cNvPr>
          <p:cNvGrpSpPr>
            <a:grpSpLocks/>
          </p:cNvGrpSpPr>
          <p:nvPr/>
        </p:nvGrpSpPr>
        <p:grpSpPr bwMode="auto">
          <a:xfrm>
            <a:off x="1711325" y="1271588"/>
            <a:ext cx="4411663" cy="952500"/>
            <a:chOff x="1711765" y="1263328"/>
            <a:chExt cx="4411519" cy="952284"/>
          </a:xfrm>
        </p:grpSpPr>
        <p:grpSp>
          <p:nvGrpSpPr>
            <p:cNvPr id="7194" name="组合 29">
              <a:extLst>
                <a:ext uri="{FF2B5EF4-FFF2-40B4-BE49-F238E27FC236}">
                  <a16:creationId xmlns:a16="http://schemas.microsoft.com/office/drawing/2014/main" id="{FF64F4FB-B49C-42EF-94A9-861EB5F3B8F3}"/>
                </a:ext>
              </a:extLst>
            </p:cNvPr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7197" name="组合 31">
                <a:extLst>
                  <a:ext uri="{FF2B5EF4-FFF2-40B4-BE49-F238E27FC236}">
                    <a16:creationId xmlns:a16="http://schemas.microsoft.com/office/drawing/2014/main" id="{77A82B6D-77E5-4C75-9296-856A6538D8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5" name="圆角矩形 24">
                  <a:extLst>
                    <a:ext uri="{FF2B5EF4-FFF2-40B4-BE49-F238E27FC236}">
                      <a16:creationId xmlns:a16="http://schemas.microsoft.com/office/drawing/2014/main" id="{109D5DE6-B4C1-4E40-903C-9C0123F132EA}"/>
                    </a:ext>
                  </a:extLst>
                </p:cNvPr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5.1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6" name="圆角矩形 25">
                  <a:extLst>
                    <a:ext uri="{FF2B5EF4-FFF2-40B4-BE49-F238E27FC236}">
                      <a16:creationId xmlns:a16="http://schemas.microsoft.com/office/drawing/2014/main" id="{15D202DC-FAB4-400B-8E40-A6435248E974}"/>
                    </a:ext>
                  </a:extLst>
                </p:cNvPr>
                <p:cNvSpPr/>
                <p:nvPr/>
              </p:nvSpPr>
              <p:spPr>
                <a:xfrm>
                  <a:off x="1961216" y="1347611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4" name="圆角矩形 5">
                <a:extLst>
                  <a:ext uri="{FF2B5EF4-FFF2-40B4-BE49-F238E27FC236}">
                    <a16:creationId xmlns:a16="http://schemas.microsoft.com/office/drawing/2014/main" id="{B65DB511-93F9-4A10-B526-8654C85C3B64}"/>
                  </a:ext>
                </a:extLst>
              </p:cNvPr>
              <p:cNvSpPr/>
              <p:nvPr/>
            </p:nvSpPr>
            <p:spPr>
              <a:xfrm>
                <a:off x="1923818" y="2061687"/>
                <a:ext cx="1214464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B276FB8-4AA1-4792-B5FC-B3DE4A6B2B4A}"/>
                </a:ext>
              </a:extLst>
            </p:cNvPr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7196" name="矩形 35">
              <a:extLst>
                <a:ext uri="{FF2B5EF4-FFF2-40B4-BE49-F238E27FC236}">
                  <a16:creationId xmlns:a16="http://schemas.microsoft.com/office/drawing/2014/main" id="{87E713AD-7B24-4FE6-9FCC-37294503D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559" y="1286488"/>
              <a:ext cx="1723493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数据库查询</a:t>
              </a:r>
            </a:p>
          </p:txBody>
        </p:sp>
      </p:grpSp>
      <p:sp>
        <p:nvSpPr>
          <p:cNvPr id="7177" name="TextBox 126">
            <a:hlinkClick r:id="rId4" action="ppaction://hlinksldjump"/>
            <a:extLst>
              <a:ext uri="{FF2B5EF4-FFF2-40B4-BE49-F238E27FC236}">
                <a16:creationId xmlns:a16="http://schemas.microsoft.com/office/drawing/2014/main" id="{CF132679-CEEE-4F44-9F10-EE17153E3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513" y="4392613"/>
            <a:ext cx="352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</a:p>
        </p:txBody>
      </p:sp>
      <p:grpSp>
        <p:nvGrpSpPr>
          <p:cNvPr id="7178" name="4.1">
            <a:extLst>
              <a:ext uri="{FF2B5EF4-FFF2-40B4-BE49-F238E27FC236}">
                <a16:creationId xmlns:a16="http://schemas.microsoft.com/office/drawing/2014/main" id="{65F1F64E-D534-46A7-929A-1EB57CE8291E}"/>
              </a:ext>
            </a:extLst>
          </p:cNvPr>
          <p:cNvGrpSpPr>
            <a:grpSpLocks/>
          </p:cNvGrpSpPr>
          <p:nvPr/>
        </p:nvGrpSpPr>
        <p:grpSpPr bwMode="auto">
          <a:xfrm>
            <a:off x="1704975" y="3879850"/>
            <a:ext cx="4411663" cy="952500"/>
            <a:chOff x="1711765" y="1263328"/>
            <a:chExt cx="4411519" cy="952284"/>
          </a:xfrm>
        </p:grpSpPr>
        <p:grpSp>
          <p:nvGrpSpPr>
            <p:cNvPr id="7187" name="组合 29">
              <a:extLst>
                <a:ext uri="{FF2B5EF4-FFF2-40B4-BE49-F238E27FC236}">
                  <a16:creationId xmlns:a16="http://schemas.microsoft.com/office/drawing/2014/main" id="{4C28CDEF-E440-46F3-882F-8CBA39A120A1}"/>
                </a:ext>
              </a:extLst>
            </p:cNvPr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7190" name="组合 31">
                <a:extLst>
                  <a:ext uri="{FF2B5EF4-FFF2-40B4-BE49-F238E27FC236}">
                    <a16:creationId xmlns:a16="http://schemas.microsoft.com/office/drawing/2014/main" id="{857EC7DB-64FD-4E6A-BF21-C0C085D28A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1" name="圆角矩形 30">
                  <a:extLst>
                    <a:ext uri="{FF2B5EF4-FFF2-40B4-BE49-F238E27FC236}">
                      <a16:creationId xmlns:a16="http://schemas.microsoft.com/office/drawing/2014/main" id="{4301A698-5CEB-457D-A5DE-03E51E5E985E}"/>
                    </a:ext>
                  </a:extLst>
                </p:cNvPr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5.3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>
                  <a:extLst>
                    <a:ext uri="{FF2B5EF4-FFF2-40B4-BE49-F238E27FC236}">
                      <a16:creationId xmlns:a16="http://schemas.microsoft.com/office/drawing/2014/main" id="{21FBB02E-FA8E-45B2-8D81-504F23CD2257}"/>
                    </a:ext>
                  </a:extLst>
                </p:cNvPr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>
                <a:extLst>
                  <a:ext uri="{FF2B5EF4-FFF2-40B4-BE49-F238E27FC236}">
                    <a16:creationId xmlns:a16="http://schemas.microsoft.com/office/drawing/2014/main" id="{FF6B9928-3C7D-4A4F-8CE3-3F925428D6B4}"/>
                  </a:ext>
                </a:extLst>
              </p:cNvPr>
              <p:cNvSpPr/>
              <p:nvPr/>
            </p:nvSpPr>
            <p:spPr>
              <a:xfrm>
                <a:off x="1923818" y="2061689"/>
                <a:ext cx="1214464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A5718F1-9288-4DE6-8E44-0C15469144AD}"/>
                </a:ext>
              </a:extLst>
            </p:cNvPr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7189" name="矩形 35">
              <a:extLst>
                <a:ext uri="{FF2B5EF4-FFF2-40B4-BE49-F238E27FC236}">
                  <a16:creationId xmlns:a16="http://schemas.microsoft.com/office/drawing/2014/main" id="{4D58398D-B02C-4ADA-8365-F783BCC03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559" y="1286488"/>
              <a:ext cx="1415726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条件查询</a:t>
              </a:r>
            </a:p>
          </p:txBody>
        </p:sp>
      </p:grpSp>
      <p:sp>
        <p:nvSpPr>
          <p:cNvPr id="29" name="TextBox 126">
            <a:hlinkClick r:id="rId2" action="ppaction://hlinksldjump"/>
            <a:extLst>
              <a:ext uri="{FF2B5EF4-FFF2-40B4-BE49-F238E27FC236}">
                <a16:creationId xmlns:a16="http://schemas.microsoft.com/office/drawing/2014/main" id="{1E942BDD-6244-42F1-A5EF-727DD0F27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921" y="5615532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</a:p>
        </p:txBody>
      </p:sp>
      <p:grpSp>
        <p:nvGrpSpPr>
          <p:cNvPr id="33" name="4.1">
            <a:extLst>
              <a:ext uri="{FF2B5EF4-FFF2-40B4-BE49-F238E27FC236}">
                <a16:creationId xmlns:a16="http://schemas.microsoft.com/office/drawing/2014/main" id="{9B4B3AD8-3F5C-4739-B4C9-4BA340C1181F}"/>
              </a:ext>
            </a:extLst>
          </p:cNvPr>
          <p:cNvGrpSpPr>
            <a:grpSpLocks/>
          </p:cNvGrpSpPr>
          <p:nvPr/>
        </p:nvGrpSpPr>
        <p:grpSpPr bwMode="auto">
          <a:xfrm>
            <a:off x="2827383" y="5102770"/>
            <a:ext cx="4411663" cy="952500"/>
            <a:chOff x="1711765" y="1263328"/>
            <a:chExt cx="4411519" cy="952284"/>
          </a:xfrm>
        </p:grpSpPr>
        <p:grpSp>
          <p:nvGrpSpPr>
            <p:cNvPr id="34" name="组合 29">
              <a:extLst>
                <a:ext uri="{FF2B5EF4-FFF2-40B4-BE49-F238E27FC236}">
                  <a16:creationId xmlns:a16="http://schemas.microsoft.com/office/drawing/2014/main" id="{AC6C984E-29FC-43B5-93DF-CA5EC8919219}"/>
                </a:ext>
              </a:extLst>
            </p:cNvPr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37" name="组合 31">
                <a:extLst>
                  <a:ext uri="{FF2B5EF4-FFF2-40B4-BE49-F238E27FC236}">
                    <a16:creationId xmlns:a16="http://schemas.microsoft.com/office/drawing/2014/main" id="{B5CC95BA-45F2-4120-BFB7-C718DF3BBD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9" name="圆角矩形 38">
                  <a:extLst>
                    <a:ext uri="{FF2B5EF4-FFF2-40B4-BE49-F238E27FC236}">
                      <a16:creationId xmlns:a16="http://schemas.microsoft.com/office/drawing/2014/main" id="{109D5DE6-B4C1-4E40-903C-9C0123F132EA}"/>
                    </a:ext>
                  </a:extLst>
                </p:cNvPr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5.4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0" name="圆角矩形 39">
                  <a:extLst>
                    <a:ext uri="{FF2B5EF4-FFF2-40B4-BE49-F238E27FC236}">
                      <a16:creationId xmlns:a16="http://schemas.microsoft.com/office/drawing/2014/main" id="{15D202DC-FAB4-400B-8E40-A6435248E974}"/>
                    </a:ext>
                  </a:extLst>
                </p:cNvPr>
                <p:cNvSpPr/>
                <p:nvPr/>
              </p:nvSpPr>
              <p:spPr>
                <a:xfrm>
                  <a:off x="1961216" y="1347611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8" name="圆角矩形 5">
                <a:extLst>
                  <a:ext uri="{FF2B5EF4-FFF2-40B4-BE49-F238E27FC236}">
                    <a16:creationId xmlns:a16="http://schemas.microsoft.com/office/drawing/2014/main" id="{B65DB511-93F9-4A10-B526-8654C85C3B64}"/>
                  </a:ext>
                </a:extLst>
              </p:cNvPr>
              <p:cNvSpPr/>
              <p:nvPr/>
            </p:nvSpPr>
            <p:spPr>
              <a:xfrm>
                <a:off x="1923818" y="2061687"/>
                <a:ext cx="1214464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B276FB8-4AA1-4792-B5FC-B3DE4A6B2B4A}"/>
                </a:ext>
              </a:extLst>
            </p:cNvPr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128301F-918F-43A2-8B81-5633DC9BB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559" y="1286488"/>
              <a:ext cx="1723493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排序与限量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9B459-DF7A-4AED-9AD7-3B89038FEE3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5.3 </a:t>
            </a:r>
            <a:r>
              <a:rPr lang="zh-CN" altLang="en-US" dirty="0">
                <a:cs typeface="Times New Roman" pitchFamily="18" charset="0"/>
              </a:rPr>
              <a:t>条件查询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35EB9DC-A795-4B8A-8D92-37D0DBC78598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83AFF6D-8E6F-4F6A-810B-A4B2569553EC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504089-D1E5-4AFB-8C63-FB44877EF780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8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5FDF5C5-873E-474B-BCCC-2BCC1DBB2B74}"/>
              </a:ext>
            </a:extLst>
          </p:cNvPr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AND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关键字的多条件查询</a:t>
            </a:r>
          </a:p>
        </p:txBody>
      </p:sp>
      <p:sp>
        <p:nvSpPr>
          <p:cNvPr id="14" name="矩形 2">
            <a:extLst>
              <a:ext uri="{FF2B5EF4-FFF2-40B4-BE49-F238E27FC236}">
                <a16:creationId xmlns:a16="http://schemas.microsoft.com/office/drawing/2014/main" id="{E4FA241D-5FE4-4261-91B5-A5EB4F213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6" y="3074775"/>
            <a:ext cx="71355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*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 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</a:rPr>
              <a:t>Product_Name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Like</a:t>
            </a:r>
            <a:r>
              <a:rPr lang="en-US" altLang="zh-CN" sz="1400" dirty="0">
                <a:latin typeface="Courier New" panose="02070309020205020404" pitchFamily="49" charset="0"/>
              </a:rPr>
              <a:t> '%</a:t>
            </a:r>
            <a:r>
              <a:rPr lang="zh-CN" altLang="en-US" sz="1400" dirty="0">
                <a:latin typeface="Courier New" panose="02070309020205020404" pitchFamily="49" charset="0"/>
              </a:rPr>
              <a:t>复印机</a:t>
            </a:r>
            <a:r>
              <a:rPr lang="en-US" altLang="zh-CN" sz="1400" dirty="0">
                <a:latin typeface="Courier New" panose="02070309020205020404" pitchFamily="49" charset="0"/>
              </a:rPr>
              <a:t>'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</a:rPr>
              <a:t>Product_Place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dirty="0">
                <a:latin typeface="Courier New" panose="02070309020205020404" pitchFamily="49" charset="0"/>
              </a:rPr>
              <a:t>'</a:t>
            </a:r>
            <a:r>
              <a:rPr lang="zh-CN" altLang="en-US" sz="1400" dirty="0">
                <a:latin typeface="Courier New" panose="02070309020205020404" pitchFamily="49" charset="0"/>
              </a:rPr>
              <a:t>天津</a:t>
            </a:r>
            <a:r>
              <a:rPr lang="en-US" altLang="zh-CN" sz="1400" dirty="0">
                <a:latin typeface="Courier New" panose="02070309020205020404" pitchFamily="49" charset="0"/>
              </a:rPr>
              <a:t>';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4C43EADC-F392-45C3-A161-516FBD1F484C}"/>
              </a:ext>
            </a:extLst>
          </p:cNvPr>
          <p:cNvSpPr txBox="1"/>
          <p:nvPr/>
        </p:nvSpPr>
        <p:spPr>
          <a:xfrm>
            <a:off x="411493" y="1940507"/>
            <a:ext cx="83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：找出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产地在天津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的，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商品名称末尾是复印机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的记录。</a:t>
            </a:r>
          </a:p>
        </p:txBody>
      </p:sp>
      <p:grpSp>
        <p:nvGrpSpPr>
          <p:cNvPr id="17" name="组合 10">
            <a:extLst>
              <a:ext uri="{FF2B5EF4-FFF2-40B4-BE49-F238E27FC236}">
                <a16:creationId xmlns:a16="http://schemas.microsoft.com/office/drawing/2014/main" id="{DCDF8BE1-7711-43BB-B2D0-F790CBF1F0D2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022236"/>
            <a:ext cx="655638" cy="657225"/>
            <a:chOff x="765530" y="3286093"/>
            <a:chExt cx="656530" cy="657462"/>
          </a:xfrm>
        </p:grpSpPr>
        <p:sp>
          <p:nvSpPr>
            <p:cNvPr id="21" name="等腰三角形 11">
              <a:extLst>
                <a:ext uri="{FF2B5EF4-FFF2-40B4-BE49-F238E27FC236}">
                  <a16:creationId xmlns:a16="http://schemas.microsoft.com/office/drawing/2014/main" id="{B0E63CC3-B831-4F16-9ECC-1BB6349AC3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2" name="等腰三角形 12">
              <a:extLst>
                <a:ext uri="{FF2B5EF4-FFF2-40B4-BE49-F238E27FC236}">
                  <a16:creationId xmlns:a16="http://schemas.microsoft.com/office/drawing/2014/main" id="{2C49FBF8-1333-492C-A4A5-D2E8A6A7DC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2447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4150360"/>
            <a:ext cx="8527617" cy="99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47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9B459-DF7A-4AED-9AD7-3B89038FEE3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5.3 </a:t>
            </a:r>
            <a:r>
              <a:rPr lang="zh-CN" altLang="en-US" dirty="0">
                <a:cs typeface="Times New Roman" pitchFamily="18" charset="0"/>
              </a:rPr>
              <a:t>条件查询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35EB9DC-A795-4B8A-8D92-37D0DBC78598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83AFF6D-8E6F-4F6A-810B-A4B2569553EC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504089-D1E5-4AFB-8C63-FB44877EF780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9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5FDF5C5-873E-474B-BCCC-2BCC1DBB2B74}"/>
              </a:ext>
            </a:extLst>
          </p:cNvPr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OR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关键字的多条件查询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A0AF11-2CAB-4702-A5BB-B242E0171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8518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记录满足任意一个条件即被查出</a:t>
            </a:r>
            <a:endParaRPr lang="zh-CN" altLang="en-US" dirty="0"/>
          </a:p>
        </p:txBody>
      </p:sp>
      <p:sp>
        <p:nvSpPr>
          <p:cNvPr id="8" name="圆角矩形 10">
            <a:extLst>
              <a:ext uri="{FF2B5EF4-FFF2-40B4-BE49-F238E27FC236}">
                <a16:creationId xmlns:a16="http://schemas.microsoft.com/office/drawing/2014/main" id="{D63BF275-3A65-495A-BC38-7DC2622C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129" y="2758001"/>
            <a:ext cx="7100815" cy="14029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11">
            <a:extLst>
              <a:ext uri="{FF2B5EF4-FFF2-40B4-BE49-F238E27FC236}">
                <a16:creationId xmlns:a16="http://schemas.microsoft.com/office/drawing/2014/main" id="{F928BA49-7DAF-467A-A505-F98D56497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603" y="2750446"/>
            <a:ext cx="6760103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SELECT *|{</a:t>
            </a:r>
            <a:r>
              <a:rPr lang="zh-CN" altLang="en-US" dirty="0">
                <a:latin typeface="+mn-lt"/>
                <a:cs typeface="Times New Roman" pitchFamily="18" charset="0"/>
              </a:rPr>
              <a:t>字段名</a:t>
            </a:r>
            <a:r>
              <a:rPr lang="en-US" altLang="zh-CN" dirty="0">
                <a:latin typeface="+mn-lt"/>
                <a:cs typeface="Times New Roman" pitchFamily="18" charset="0"/>
              </a:rPr>
              <a:t>1,</a:t>
            </a:r>
            <a:r>
              <a:rPr lang="zh-CN" altLang="en-US" dirty="0">
                <a:latin typeface="+mn-lt"/>
                <a:cs typeface="Times New Roman" pitchFamily="18" charset="0"/>
              </a:rPr>
              <a:t>字段名</a:t>
            </a:r>
            <a:r>
              <a:rPr lang="en-US" altLang="zh-CN" dirty="0">
                <a:latin typeface="+mn-lt"/>
                <a:cs typeface="Times New Roman" pitchFamily="18" charset="0"/>
              </a:rPr>
              <a:t>2,……}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FROM </a:t>
            </a:r>
            <a:r>
              <a:rPr lang="zh-CN" altLang="en-US" dirty="0">
                <a:latin typeface="+mn-lt"/>
                <a:cs typeface="Times New Roman" pitchFamily="18" charset="0"/>
              </a:rPr>
              <a:t>表名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WHERE </a:t>
            </a:r>
            <a:r>
              <a:rPr lang="zh-CN" altLang="en-US" dirty="0">
                <a:latin typeface="+mn-lt"/>
                <a:cs typeface="Times New Roman" pitchFamily="18" charset="0"/>
              </a:rPr>
              <a:t>条件表达式</a:t>
            </a:r>
            <a:r>
              <a:rPr lang="en-US" altLang="zh-CN" dirty="0">
                <a:latin typeface="+mn-lt"/>
                <a:cs typeface="Times New Roman" pitchFamily="18" charset="0"/>
              </a:rPr>
              <a:t>1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OR</a:t>
            </a:r>
            <a:r>
              <a:rPr lang="en-US" altLang="zh-CN" dirty="0">
                <a:latin typeface="+mn-lt"/>
                <a:cs typeface="Times New Roman" pitchFamily="18" charset="0"/>
              </a:rPr>
              <a:t> […… OR </a:t>
            </a:r>
            <a:r>
              <a:rPr lang="zh-CN" altLang="en-US" dirty="0">
                <a:latin typeface="+mn-lt"/>
                <a:cs typeface="Times New Roman" pitchFamily="18" charset="0"/>
              </a:rPr>
              <a:t>条件表达式</a:t>
            </a:r>
            <a:r>
              <a:rPr lang="en-US" altLang="zh-CN" dirty="0">
                <a:latin typeface="+mn-lt"/>
                <a:cs typeface="Times New Roman" pitchFamily="18" charset="0"/>
              </a:rPr>
              <a:t>n];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BE684-BBFF-44A7-8DE4-0E6DE9588984}"/>
              </a:ext>
            </a:extLst>
          </p:cNvPr>
          <p:cNvSpPr txBox="1"/>
          <p:nvPr/>
        </p:nvSpPr>
        <p:spPr>
          <a:xfrm>
            <a:off x="204159" y="4675318"/>
            <a:ext cx="83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：找出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商品名称末尾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是复印机和过胶机的商品记录。</a:t>
            </a:r>
          </a:p>
        </p:txBody>
      </p:sp>
    </p:spTree>
    <p:extLst>
      <p:ext uri="{BB962C8B-B14F-4D97-AF65-F5344CB8AC3E}">
        <p14:creationId xmlns:p14="http://schemas.microsoft.com/office/powerpoint/2010/main" val="164201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 build="p"/>
      <p:bldP spid="8" grpId="0" animBg="1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9B459-DF7A-4AED-9AD7-3B89038FEE3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5.3 </a:t>
            </a:r>
            <a:r>
              <a:rPr lang="zh-CN" altLang="en-US" dirty="0">
                <a:cs typeface="Times New Roman" pitchFamily="18" charset="0"/>
              </a:rPr>
              <a:t>条件查询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35EB9DC-A795-4B8A-8D92-37D0DBC78598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83AFF6D-8E6F-4F6A-810B-A4B2569553EC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504089-D1E5-4AFB-8C63-FB44877EF780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9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5FDF5C5-873E-474B-BCCC-2BCC1DBB2B74}"/>
              </a:ext>
            </a:extLst>
          </p:cNvPr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OR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关键字的多条件查询</a:t>
            </a:r>
          </a:p>
        </p:txBody>
      </p:sp>
      <p:sp>
        <p:nvSpPr>
          <p:cNvPr id="14" name="矩形 2">
            <a:extLst>
              <a:ext uri="{FF2B5EF4-FFF2-40B4-BE49-F238E27FC236}">
                <a16:creationId xmlns:a16="http://schemas.microsoft.com/office/drawing/2014/main" id="{E4FA241D-5FE4-4261-91B5-A5EB4F213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483" y="3076442"/>
            <a:ext cx="75291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*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 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dirty="0">
                <a:latin typeface="Courier New" panose="02070309020205020404" pitchFamily="49" charset="0"/>
              </a:rPr>
              <a:t> Product_Name 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Like</a:t>
            </a:r>
            <a:r>
              <a:rPr lang="en-US" altLang="zh-CN" sz="1400" dirty="0">
                <a:latin typeface="Courier New" panose="02070309020205020404" pitchFamily="49" charset="0"/>
              </a:rPr>
              <a:t> '%</a:t>
            </a:r>
            <a:r>
              <a:rPr lang="zh-CN" altLang="en-US" sz="1400" dirty="0">
                <a:latin typeface="Courier New" panose="02070309020205020404" pitchFamily="49" charset="0"/>
              </a:rPr>
              <a:t>复印机</a:t>
            </a:r>
            <a:r>
              <a:rPr lang="en-US" altLang="zh-CN" sz="1400" dirty="0">
                <a:latin typeface="Courier New" panose="02070309020205020404" pitchFamily="49" charset="0"/>
              </a:rPr>
              <a:t>'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OR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</a:rPr>
              <a:t>Product_Name</a:t>
            </a:r>
            <a:r>
              <a:rPr lang="en-US" altLang="zh-CN" sz="1400" dirty="0">
                <a:latin typeface="Courier New" panose="02070309020205020404" pitchFamily="49" charset="0"/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Like</a:t>
            </a:r>
            <a:r>
              <a:rPr lang="en-US" altLang="zh-CN" sz="1400" dirty="0">
                <a:latin typeface="Courier New" panose="02070309020205020404" pitchFamily="49" charset="0"/>
              </a:rPr>
              <a:t> '%</a:t>
            </a:r>
            <a:r>
              <a:rPr lang="zh-CN" altLang="en-US" sz="1400" dirty="0">
                <a:latin typeface="Courier New" panose="02070309020205020404" pitchFamily="49" charset="0"/>
              </a:rPr>
              <a:t>过胶机</a:t>
            </a:r>
            <a:r>
              <a:rPr lang="en-US" altLang="zh-CN" sz="1400" dirty="0">
                <a:latin typeface="Courier New" panose="02070309020205020404" pitchFamily="49" charset="0"/>
              </a:rPr>
              <a:t>' ;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E1DBE684-BBFF-44A7-8DE4-0E6DE9588984}"/>
              </a:ext>
            </a:extLst>
          </p:cNvPr>
          <p:cNvSpPr txBox="1"/>
          <p:nvPr/>
        </p:nvSpPr>
        <p:spPr>
          <a:xfrm>
            <a:off x="411493" y="1940507"/>
            <a:ext cx="83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：找出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中商品名称末尾是复印机和过胶机的商品记录。</a:t>
            </a:r>
          </a:p>
        </p:txBody>
      </p:sp>
      <p:grpSp>
        <p:nvGrpSpPr>
          <p:cNvPr id="17" name="组合 10">
            <a:extLst>
              <a:ext uri="{FF2B5EF4-FFF2-40B4-BE49-F238E27FC236}">
                <a16:creationId xmlns:a16="http://schemas.microsoft.com/office/drawing/2014/main" id="{0D692E19-8602-4FEA-AC8B-2DA6A73C5AD2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022236"/>
            <a:ext cx="655638" cy="657225"/>
            <a:chOff x="765530" y="3286093"/>
            <a:chExt cx="656530" cy="657462"/>
          </a:xfrm>
        </p:grpSpPr>
        <p:sp>
          <p:nvSpPr>
            <p:cNvPr id="21" name="等腰三角形 11">
              <a:extLst>
                <a:ext uri="{FF2B5EF4-FFF2-40B4-BE49-F238E27FC236}">
                  <a16:creationId xmlns:a16="http://schemas.microsoft.com/office/drawing/2014/main" id="{76D51EC3-9E2F-43DB-9DEE-F6981F84A6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2" name="等腰三角形 12">
              <a:extLst>
                <a:ext uri="{FF2B5EF4-FFF2-40B4-BE49-F238E27FC236}">
                  <a16:creationId xmlns:a16="http://schemas.microsoft.com/office/drawing/2014/main" id="{20C0D162-190E-41FA-B979-2B4B399B7C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2457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31" y="3841197"/>
            <a:ext cx="8003460" cy="2025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A34C8F2-18F5-43BC-8B7E-C36DAD23CDCA}"/>
              </a:ext>
            </a:extLst>
          </p:cNvPr>
          <p:cNvSpPr/>
          <p:nvPr/>
        </p:nvSpPr>
        <p:spPr>
          <a:xfrm>
            <a:off x="830953" y="5995726"/>
            <a:ext cx="605518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600" b="1" dirty="0">
                <a:solidFill>
                  <a:srgbClr val="FF0000"/>
                </a:solidFill>
              </a:rPr>
              <a:t>……</a:t>
            </a:r>
            <a:r>
              <a:rPr lang="zh-CN" altLang="en-US" sz="1600" b="1" dirty="0">
                <a:solidFill>
                  <a:srgbClr val="FF0000"/>
                </a:solidFill>
              </a:rPr>
              <a:t>因篇幅有限，此处截取了查询结果的中间部分</a:t>
            </a:r>
          </a:p>
        </p:txBody>
      </p:sp>
    </p:spTree>
    <p:extLst>
      <p:ext uri="{BB962C8B-B14F-4D97-AF65-F5344CB8AC3E}">
        <p14:creationId xmlns:p14="http://schemas.microsoft.com/office/powerpoint/2010/main" val="407558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9B459-DF7A-4AED-9AD7-3B89038FEE3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5.3 </a:t>
            </a:r>
            <a:r>
              <a:rPr lang="zh-CN" altLang="en-US" dirty="0">
                <a:cs typeface="Times New Roman" pitchFamily="18" charset="0"/>
              </a:rPr>
              <a:t>条件查询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35EB9DC-A795-4B8A-8D92-37D0DBC78598}"/>
              </a:ext>
            </a:extLst>
          </p:cNvPr>
          <p:cNvGrpSpPr/>
          <p:nvPr/>
        </p:nvGrpSpPr>
        <p:grpSpPr>
          <a:xfrm>
            <a:off x="-3177" y="1265272"/>
            <a:ext cx="585417" cy="584791"/>
            <a:chOff x="-16824" y="1265272"/>
            <a:chExt cx="416813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83AFF6D-8E6F-4F6A-810B-A4B2569553EC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504089-D1E5-4AFB-8C63-FB44877EF780}"/>
                </a:ext>
              </a:extLst>
            </p:cNvPr>
            <p:cNvSpPr txBox="1"/>
            <p:nvPr/>
          </p:nvSpPr>
          <p:spPr>
            <a:xfrm>
              <a:off x="-16824" y="1296057"/>
              <a:ext cx="416813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10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5FDF5C5-873E-474B-BCCC-2BCC1DBB2B74}"/>
              </a:ext>
            </a:extLst>
          </p:cNvPr>
          <p:cNvSpPr txBox="1"/>
          <p:nvPr/>
        </p:nvSpPr>
        <p:spPr>
          <a:xfrm>
            <a:off x="574752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OR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AND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关键字一起使用的情况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677600-937F-4D7A-9B02-DB15AEA94EA7}"/>
              </a:ext>
            </a:extLst>
          </p:cNvPr>
          <p:cNvSpPr/>
          <p:nvPr/>
        </p:nvSpPr>
        <p:spPr>
          <a:xfrm>
            <a:off x="574752" y="1965952"/>
            <a:ext cx="79772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AND</a:t>
            </a:r>
            <a:r>
              <a:rPr lang="zh-CN" altLang="en-US" dirty="0"/>
              <a:t>的优先级高于</a:t>
            </a:r>
            <a:r>
              <a:rPr lang="en-US" altLang="zh-CN" dirty="0"/>
              <a:t>OR</a:t>
            </a:r>
            <a:r>
              <a:rPr lang="zh-CN" altLang="en-US" dirty="0"/>
              <a:t>，因此当两者在一起使用时，应该先运算</a:t>
            </a:r>
            <a:r>
              <a:rPr lang="en-US" altLang="zh-CN" dirty="0"/>
              <a:t>AND</a:t>
            </a:r>
            <a:r>
              <a:rPr lang="zh-CN" altLang="en-US" dirty="0"/>
              <a:t>两边的条件表达式，再运算</a:t>
            </a:r>
            <a:r>
              <a:rPr lang="en-US" altLang="zh-CN" dirty="0"/>
              <a:t>OR</a:t>
            </a:r>
            <a:r>
              <a:rPr lang="zh-CN" altLang="en-US" dirty="0"/>
              <a:t>两边的条件表达式。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21754328-1BB5-496D-975D-466E9635C091}"/>
              </a:ext>
            </a:extLst>
          </p:cNvPr>
          <p:cNvSpPr txBox="1"/>
          <p:nvPr/>
        </p:nvSpPr>
        <p:spPr>
          <a:xfrm>
            <a:off x="411493" y="2897122"/>
            <a:ext cx="8396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：找出产地为北京，商品名称末尾是复印机和过胶机的商品记录。</a:t>
            </a:r>
          </a:p>
        </p:txBody>
      </p:sp>
    </p:spTree>
    <p:extLst>
      <p:ext uri="{BB962C8B-B14F-4D97-AF65-F5344CB8AC3E}">
        <p14:creationId xmlns:p14="http://schemas.microsoft.com/office/powerpoint/2010/main" val="30923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9B459-DF7A-4AED-9AD7-3B89038FEE3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5.3 </a:t>
            </a:r>
            <a:r>
              <a:rPr lang="zh-CN" altLang="en-US" dirty="0">
                <a:cs typeface="Times New Roman" pitchFamily="18" charset="0"/>
              </a:rPr>
              <a:t>条件查询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35EB9DC-A795-4B8A-8D92-37D0DBC78598}"/>
              </a:ext>
            </a:extLst>
          </p:cNvPr>
          <p:cNvGrpSpPr/>
          <p:nvPr/>
        </p:nvGrpSpPr>
        <p:grpSpPr>
          <a:xfrm>
            <a:off x="-3177" y="1265272"/>
            <a:ext cx="585417" cy="584791"/>
            <a:chOff x="-16824" y="1265272"/>
            <a:chExt cx="416813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83AFF6D-8E6F-4F6A-810B-A4B2569553EC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504089-D1E5-4AFB-8C63-FB44877EF780}"/>
                </a:ext>
              </a:extLst>
            </p:cNvPr>
            <p:cNvSpPr txBox="1"/>
            <p:nvPr/>
          </p:nvSpPr>
          <p:spPr>
            <a:xfrm>
              <a:off x="-16824" y="1296057"/>
              <a:ext cx="416813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10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5FDF5C5-873E-474B-BCCC-2BCC1DBB2B74}"/>
              </a:ext>
            </a:extLst>
          </p:cNvPr>
          <p:cNvSpPr txBox="1"/>
          <p:nvPr/>
        </p:nvSpPr>
        <p:spPr>
          <a:xfrm>
            <a:off x="574752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OR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AND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关键字一起使用的情况</a:t>
            </a:r>
          </a:p>
        </p:txBody>
      </p:sp>
      <p:sp>
        <p:nvSpPr>
          <p:cNvPr id="14" name="矩形 2">
            <a:extLst>
              <a:ext uri="{FF2B5EF4-FFF2-40B4-BE49-F238E27FC236}">
                <a16:creationId xmlns:a16="http://schemas.microsoft.com/office/drawing/2014/main" id="{E4FA241D-5FE4-4261-91B5-A5EB4F213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450" y="3507331"/>
            <a:ext cx="713558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*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 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WHERE</a:t>
            </a:r>
          </a:p>
          <a:p>
            <a:r>
              <a:rPr lang="en-US" altLang="zh-CN" sz="1400" dirty="0" err="1">
                <a:latin typeface="Courier New" panose="02070309020205020404" pitchFamily="49" charset="0"/>
              </a:rPr>
              <a:t>Product_Name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like</a:t>
            </a:r>
            <a:r>
              <a:rPr lang="en-US" altLang="zh-CN" sz="1400" dirty="0">
                <a:latin typeface="Courier New" panose="02070309020205020404" pitchFamily="49" charset="0"/>
              </a:rPr>
              <a:t> '%</a:t>
            </a:r>
            <a:r>
              <a:rPr lang="zh-CN" altLang="en-US" sz="1400" dirty="0">
                <a:latin typeface="Courier New" panose="02070309020205020404" pitchFamily="49" charset="0"/>
              </a:rPr>
              <a:t>复印机</a:t>
            </a:r>
            <a:r>
              <a:rPr lang="en-US" altLang="zh-CN" sz="1400" dirty="0">
                <a:latin typeface="Courier New" panose="02070309020205020404" pitchFamily="49" charset="0"/>
              </a:rPr>
              <a:t>'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</a:rPr>
              <a:t>Product_Place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dirty="0">
                <a:latin typeface="Courier New" panose="02070309020205020404" pitchFamily="49" charset="0"/>
              </a:rPr>
              <a:t>'</a:t>
            </a:r>
            <a:r>
              <a:rPr lang="zh-CN" altLang="en-US" sz="1400" dirty="0">
                <a:latin typeface="Courier New" panose="02070309020205020404" pitchFamily="49" charset="0"/>
              </a:rPr>
              <a:t>北京</a:t>
            </a:r>
            <a:r>
              <a:rPr lang="en-US" altLang="zh-CN" sz="1400" dirty="0">
                <a:latin typeface="Courier New" panose="02070309020205020404" pitchFamily="49" charset="0"/>
              </a:rPr>
              <a:t>'    </a:t>
            </a:r>
            <a:r>
              <a:rPr lang="en-US" altLang="zh-CN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#</a:t>
            </a:r>
            <a:r>
              <a:rPr lang="zh-CN" altLang="en-US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条件</a:t>
            </a:r>
            <a:r>
              <a:rPr lang="en-US" altLang="zh-CN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1</a:t>
            </a:r>
          </a:p>
          <a:p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OR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 err="1">
                <a:latin typeface="Courier New" panose="02070309020205020404" pitchFamily="49" charset="0"/>
              </a:rPr>
              <a:t>Product_Name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like</a:t>
            </a:r>
            <a:r>
              <a:rPr lang="en-US" altLang="zh-CN" sz="1400" dirty="0">
                <a:latin typeface="Courier New" panose="02070309020205020404" pitchFamily="49" charset="0"/>
              </a:rPr>
              <a:t> '%</a:t>
            </a:r>
            <a:r>
              <a:rPr lang="zh-CN" altLang="en-US" sz="1400" dirty="0">
                <a:latin typeface="Courier New" panose="02070309020205020404" pitchFamily="49" charset="0"/>
              </a:rPr>
              <a:t>过胶机</a:t>
            </a:r>
            <a:r>
              <a:rPr lang="en-US" altLang="zh-CN" sz="1400" dirty="0">
                <a:latin typeface="Courier New" panose="02070309020205020404" pitchFamily="49" charset="0"/>
              </a:rPr>
              <a:t>'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</a:rPr>
              <a:t>Product_Place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dirty="0">
                <a:latin typeface="Courier New" panose="02070309020205020404" pitchFamily="49" charset="0"/>
              </a:rPr>
              <a:t>'</a:t>
            </a:r>
            <a:r>
              <a:rPr lang="zh-CN" altLang="en-US" sz="1400" dirty="0">
                <a:latin typeface="Courier New" panose="02070309020205020404" pitchFamily="49" charset="0"/>
              </a:rPr>
              <a:t>北京</a:t>
            </a:r>
            <a:r>
              <a:rPr lang="en-US" altLang="zh-CN" sz="1400" dirty="0">
                <a:latin typeface="Courier New" panose="02070309020205020404" pitchFamily="49" charset="0"/>
              </a:rPr>
              <a:t>';   </a:t>
            </a:r>
            <a:r>
              <a:rPr lang="en-US" altLang="zh-CN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#</a:t>
            </a:r>
            <a:r>
              <a:rPr lang="zh-CN" altLang="en-US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条件</a:t>
            </a:r>
            <a:r>
              <a:rPr lang="en-US" altLang="zh-CN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677600-937F-4D7A-9B02-DB15AEA94EA7}"/>
              </a:ext>
            </a:extLst>
          </p:cNvPr>
          <p:cNvSpPr/>
          <p:nvPr/>
        </p:nvSpPr>
        <p:spPr>
          <a:xfrm>
            <a:off x="574752" y="1965952"/>
            <a:ext cx="79772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AND</a:t>
            </a:r>
            <a:r>
              <a:rPr lang="zh-CN" altLang="en-US" dirty="0"/>
              <a:t>的优先级高于</a:t>
            </a:r>
            <a:r>
              <a:rPr lang="en-US" altLang="zh-CN" dirty="0"/>
              <a:t>OR</a:t>
            </a:r>
            <a:r>
              <a:rPr lang="zh-CN" altLang="en-US" dirty="0"/>
              <a:t>，因此当两者在一起使用时，应该先运算</a:t>
            </a:r>
            <a:r>
              <a:rPr lang="en-US" altLang="zh-CN" dirty="0"/>
              <a:t>AND</a:t>
            </a:r>
            <a:r>
              <a:rPr lang="zh-CN" altLang="en-US" dirty="0"/>
              <a:t>两边的条件表达式，再运算</a:t>
            </a:r>
            <a:r>
              <a:rPr lang="en-US" altLang="zh-CN" dirty="0"/>
              <a:t>OR</a:t>
            </a:r>
            <a:r>
              <a:rPr lang="zh-CN" altLang="en-US" dirty="0"/>
              <a:t>两边的条件表达式。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21754328-1BB5-496D-975D-466E9635C091}"/>
              </a:ext>
            </a:extLst>
          </p:cNvPr>
          <p:cNvSpPr txBox="1"/>
          <p:nvPr/>
        </p:nvSpPr>
        <p:spPr>
          <a:xfrm>
            <a:off x="411493" y="2897122"/>
            <a:ext cx="8396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：找出产地为北京，商品名称末尾是复印机和过胶机的商品记录。</a:t>
            </a:r>
          </a:p>
        </p:txBody>
      </p:sp>
      <p:grpSp>
        <p:nvGrpSpPr>
          <p:cNvPr id="17" name="组合 10">
            <a:extLst>
              <a:ext uri="{FF2B5EF4-FFF2-40B4-BE49-F238E27FC236}">
                <a16:creationId xmlns:a16="http://schemas.microsoft.com/office/drawing/2014/main" id="{0A6E6800-C410-47AB-AB5C-FCD164E598A7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660683"/>
            <a:ext cx="655638" cy="657225"/>
            <a:chOff x="765530" y="3286093"/>
            <a:chExt cx="656530" cy="657462"/>
          </a:xfrm>
        </p:grpSpPr>
        <p:sp>
          <p:nvSpPr>
            <p:cNvPr id="21" name="等腰三角形 11">
              <a:extLst>
                <a:ext uri="{FF2B5EF4-FFF2-40B4-BE49-F238E27FC236}">
                  <a16:creationId xmlns:a16="http://schemas.microsoft.com/office/drawing/2014/main" id="{BDE4230F-E4F4-4570-84D1-1377974989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2" name="等腰三角形 12">
              <a:extLst>
                <a:ext uri="{FF2B5EF4-FFF2-40B4-BE49-F238E27FC236}">
                  <a16:creationId xmlns:a16="http://schemas.microsoft.com/office/drawing/2014/main" id="{DD8D72E4-ECAB-4F28-8ED7-3DEBC3B8CF7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2467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4" y="4519315"/>
            <a:ext cx="7948442" cy="200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82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BC68F72-2704-4BB1-928E-2A85E13D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0" y="154546"/>
            <a:ext cx="5014820" cy="77628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cs typeface="Times New Roman" pitchFamily="18" charset="0"/>
              </a:rPr>
              <a:t>5.3 </a:t>
            </a:r>
            <a:r>
              <a:rPr lang="zh-CN" altLang="en-US" dirty="0">
                <a:cs typeface="Times New Roman" pitchFamily="18" charset="0"/>
              </a:rPr>
              <a:t>条件查询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C65894-D040-485D-BD2C-B01DC4E5F7EE}"/>
              </a:ext>
            </a:extLst>
          </p:cNvPr>
          <p:cNvSpPr/>
          <p:nvPr/>
        </p:nvSpPr>
        <p:spPr bwMode="auto">
          <a:xfrm>
            <a:off x="253218" y="2095265"/>
            <a:ext cx="8700868" cy="4542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>
                <a:latin typeface="+mn-lt"/>
                <a:ea typeface="+mn-ea"/>
              </a:rPr>
              <a:t>通过</a:t>
            </a:r>
            <a:r>
              <a:rPr lang="en-US" altLang="zh-CN" dirty="0">
                <a:latin typeface="+mn-lt"/>
                <a:ea typeface="+mn-ea"/>
              </a:rPr>
              <a:t>Workbench</a:t>
            </a:r>
            <a:r>
              <a:rPr lang="zh-CN" altLang="en-US" dirty="0">
                <a:latin typeface="+mn-lt"/>
                <a:ea typeface="+mn-ea"/>
              </a:rPr>
              <a:t>将</a:t>
            </a:r>
            <a:r>
              <a:rPr lang="en-US" altLang="zh-CN" dirty="0" err="1">
                <a:latin typeface="+mn-lt"/>
                <a:ea typeface="+mn-ea"/>
              </a:rPr>
              <a:t>purchase.sql</a:t>
            </a:r>
            <a:r>
              <a:rPr lang="zh-CN" altLang="en-US" dirty="0">
                <a:latin typeface="+mn-lt"/>
                <a:ea typeface="+mn-ea"/>
              </a:rPr>
              <a:t>文件导入，新建数据库名为</a:t>
            </a:r>
            <a:r>
              <a:rPr lang="en-US" altLang="zh-CN" dirty="0">
                <a:latin typeface="+mn-lt"/>
                <a:ea typeface="+mn-ea"/>
              </a:rPr>
              <a:t>unit5_db</a:t>
            </a:r>
            <a:r>
              <a:rPr lang="zh-CN" altLang="en-US" dirty="0">
                <a:latin typeface="+mn-lt"/>
                <a:ea typeface="+mn-ea"/>
              </a:rPr>
              <a:t>。基于</a:t>
            </a:r>
            <a:r>
              <a:rPr lang="en-US" altLang="zh-CN" dirty="0">
                <a:latin typeface="+mn-lt"/>
                <a:ea typeface="+mn-ea"/>
              </a:rPr>
              <a:t>unit5_db</a:t>
            </a:r>
            <a:r>
              <a:rPr lang="zh-CN" altLang="en-US" dirty="0">
                <a:latin typeface="+mn-lt"/>
                <a:ea typeface="+mn-ea"/>
              </a:rPr>
              <a:t>数据库，根据</a:t>
            </a:r>
            <a:r>
              <a:rPr lang="en-US" altLang="zh-CN" dirty="0">
                <a:latin typeface="+mn-lt"/>
                <a:ea typeface="+mn-ea"/>
              </a:rPr>
              <a:t>product</a:t>
            </a:r>
            <a:r>
              <a:rPr lang="zh-CN" altLang="en-US" dirty="0">
                <a:latin typeface="+mn-lt"/>
                <a:ea typeface="+mn-ea"/>
              </a:rPr>
              <a:t>表中的数据完成以下练习：</a:t>
            </a:r>
            <a:endParaRPr lang="en-US" altLang="zh-CN" dirty="0">
              <a:latin typeface="+mn-lt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1600" dirty="0">
                <a:latin typeface="+mn-lt"/>
                <a:ea typeface="+mn-ea"/>
              </a:rPr>
              <a:t>课堂示例</a:t>
            </a:r>
            <a:r>
              <a:rPr lang="en-US" altLang="zh-CN" sz="1600" dirty="0">
                <a:latin typeface="+mn-lt"/>
                <a:ea typeface="+mn-ea"/>
              </a:rPr>
              <a:t>1-14</a:t>
            </a:r>
            <a:r>
              <a:rPr lang="zh-CN" altLang="en-US" sz="1600" dirty="0">
                <a:latin typeface="+mn-lt"/>
                <a:ea typeface="+mn-ea"/>
              </a:rPr>
              <a:t>。</a:t>
            </a: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1600" dirty="0">
                <a:latin typeface="+mn-lt"/>
                <a:ea typeface="+mn-ea"/>
              </a:rPr>
              <a:t>找出</a:t>
            </a:r>
            <a:r>
              <a:rPr lang="en-US" altLang="zh-CN" sz="1600" dirty="0">
                <a:latin typeface="+mn-lt"/>
                <a:ea typeface="+mn-ea"/>
              </a:rPr>
              <a:t>2016</a:t>
            </a:r>
            <a:r>
              <a:rPr lang="zh-CN" altLang="en-US" sz="1600" dirty="0">
                <a:latin typeface="+mn-lt"/>
                <a:ea typeface="+mn-ea"/>
              </a:rPr>
              <a:t>和</a:t>
            </a:r>
            <a:r>
              <a:rPr lang="en-US" altLang="zh-CN" sz="1600" dirty="0">
                <a:latin typeface="+mn-lt"/>
                <a:ea typeface="+mn-ea"/>
              </a:rPr>
              <a:t>2017</a:t>
            </a:r>
            <a:r>
              <a:rPr lang="zh-CN" altLang="en-US" sz="1600" dirty="0">
                <a:latin typeface="+mn-lt"/>
                <a:ea typeface="+mn-ea"/>
              </a:rPr>
              <a:t>生产的商品记录，显示</a:t>
            </a:r>
            <a:r>
              <a:rPr lang="en-US" altLang="zh-CN" sz="1600" dirty="0" err="1">
                <a:latin typeface="+mn-lt"/>
                <a:ea typeface="+mn-ea"/>
              </a:rPr>
              <a:t>Product_ID</a:t>
            </a:r>
            <a:r>
              <a:rPr lang="en-US" altLang="zh-CN" sz="1600" dirty="0">
                <a:latin typeface="+mn-lt"/>
                <a:ea typeface="+mn-ea"/>
              </a:rPr>
              <a:t>, </a:t>
            </a:r>
            <a:r>
              <a:rPr lang="en-US" altLang="zh-CN" sz="1600" dirty="0" err="1">
                <a:latin typeface="+mn-lt"/>
                <a:ea typeface="+mn-ea"/>
              </a:rPr>
              <a:t>Product_Name</a:t>
            </a:r>
            <a:r>
              <a:rPr lang="en-US" altLang="zh-CN" sz="1600" dirty="0">
                <a:latin typeface="+mn-lt"/>
                <a:ea typeface="+mn-ea"/>
              </a:rPr>
              <a:t>, Price, </a:t>
            </a:r>
            <a:r>
              <a:rPr lang="en-US" altLang="zh-CN" sz="1600" dirty="0" err="1">
                <a:latin typeface="+mn-lt"/>
                <a:ea typeface="+mn-ea"/>
              </a:rPr>
              <a:t>Product_Date</a:t>
            </a:r>
            <a:r>
              <a:rPr lang="zh-CN" altLang="en-US" sz="1600" dirty="0">
                <a:latin typeface="+mn-lt"/>
                <a:ea typeface="+mn-ea"/>
              </a:rPr>
              <a:t>字段信息。</a:t>
            </a:r>
            <a:endParaRPr lang="en-US" altLang="zh-CN" sz="1600" dirty="0">
              <a:latin typeface="+mn-lt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1600" dirty="0">
                <a:latin typeface="+mn-lt"/>
                <a:ea typeface="+mn-ea"/>
              </a:rPr>
              <a:t>找出商品名称中含有“理光”和“墨粉”的商品所有记录信息。（思考：如果查询条件是</a:t>
            </a:r>
            <a:r>
              <a:rPr lang="zh-CN" altLang="en-US" sz="1600" dirty="0"/>
              <a:t>“理光”或“墨粉”，该如何设置</a:t>
            </a:r>
            <a:r>
              <a:rPr lang="en-US" altLang="zh-CN" sz="1600" dirty="0"/>
              <a:t>where</a:t>
            </a:r>
            <a:r>
              <a:rPr lang="zh-CN" altLang="en-US" sz="1600" dirty="0"/>
              <a:t>条件。 </a:t>
            </a:r>
            <a:r>
              <a:rPr lang="zh-CN" altLang="en-US" sz="1600" dirty="0">
                <a:latin typeface="+mn-lt"/>
                <a:ea typeface="+mn-ea"/>
              </a:rPr>
              <a:t>）</a:t>
            </a:r>
            <a:endParaRPr lang="en-US" altLang="zh-CN" sz="1600" dirty="0">
              <a:latin typeface="+mn-lt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1600" dirty="0">
                <a:latin typeface="+mn-lt"/>
                <a:ea typeface="+mn-ea"/>
              </a:rPr>
              <a:t>找出产地不为空的计算器商品所有记录信息。</a:t>
            </a: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1600" dirty="0">
                <a:latin typeface="+mn-lt"/>
                <a:ea typeface="+mn-ea"/>
              </a:rPr>
              <a:t>找出生产电话机的各个产地，要求产地不重复。</a:t>
            </a: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1600" dirty="0">
                <a:latin typeface="+mn-lt"/>
                <a:ea typeface="+mn-ea"/>
              </a:rPr>
              <a:t>找出价格在</a:t>
            </a:r>
            <a:r>
              <a:rPr lang="en-US" altLang="zh-CN" sz="1600" dirty="0">
                <a:latin typeface="+mn-lt"/>
                <a:ea typeface="+mn-ea"/>
              </a:rPr>
              <a:t>1000</a:t>
            </a:r>
            <a:r>
              <a:rPr lang="zh-CN" altLang="en-US" sz="1600" dirty="0">
                <a:latin typeface="+mn-lt"/>
                <a:ea typeface="+mn-ea"/>
              </a:rPr>
              <a:t>元以下的书柜和价格在</a:t>
            </a:r>
            <a:r>
              <a:rPr lang="en-US" altLang="zh-CN" sz="1600" dirty="0">
                <a:latin typeface="+mn-lt"/>
                <a:ea typeface="+mn-ea"/>
              </a:rPr>
              <a:t>1000</a:t>
            </a:r>
            <a:r>
              <a:rPr lang="zh-CN" altLang="en-US" sz="1600" dirty="0">
                <a:latin typeface="+mn-lt"/>
                <a:ea typeface="+mn-ea"/>
              </a:rPr>
              <a:t>元到</a:t>
            </a:r>
            <a:r>
              <a:rPr lang="en-US" altLang="zh-CN" sz="1600" dirty="0">
                <a:latin typeface="+mn-lt"/>
                <a:ea typeface="+mn-ea"/>
              </a:rPr>
              <a:t>2000</a:t>
            </a:r>
            <a:r>
              <a:rPr lang="zh-CN" altLang="en-US" sz="1600" dirty="0">
                <a:latin typeface="+mn-lt"/>
                <a:ea typeface="+mn-ea"/>
              </a:rPr>
              <a:t>元之间（不包含边界）的保险柜商品记录。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2811BC4-9157-43E4-B06C-9F54B3CEA8A0}"/>
              </a:ext>
            </a:extLst>
          </p:cNvPr>
          <p:cNvCxnSpPr/>
          <p:nvPr/>
        </p:nvCxnSpPr>
        <p:spPr bwMode="auto">
          <a:xfrm>
            <a:off x="371475" y="1956816"/>
            <a:ext cx="2232025" cy="0"/>
          </a:xfrm>
          <a:prstGeom prst="line">
            <a:avLst/>
          </a:prstGeom>
          <a:ln w="19050"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2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17">
            <a:extLst>
              <a:ext uri="{FF2B5EF4-FFF2-40B4-BE49-F238E27FC236}">
                <a16:creationId xmlns:a16="http://schemas.microsoft.com/office/drawing/2014/main" id="{7A38A974-3660-48CC-8661-AD7FBABED1F5}"/>
              </a:ext>
            </a:extLst>
          </p:cNvPr>
          <p:cNvGrpSpPr>
            <a:grpSpLocks/>
          </p:cNvGrpSpPr>
          <p:nvPr/>
        </p:nvGrpSpPr>
        <p:grpSpPr bwMode="auto">
          <a:xfrm>
            <a:off x="371475" y="1273175"/>
            <a:ext cx="2232025" cy="503238"/>
            <a:chOff x="6444208" y="1011134"/>
            <a:chExt cx="2232248" cy="504056"/>
          </a:xfrm>
          <a:solidFill>
            <a:srgbClr val="F29111"/>
          </a:solidFill>
        </p:grpSpPr>
        <p:grpSp>
          <p:nvGrpSpPr>
            <p:cNvPr id="7" name="组合 18">
              <a:extLst>
                <a:ext uri="{FF2B5EF4-FFF2-40B4-BE49-F238E27FC236}">
                  <a16:creationId xmlns:a16="http://schemas.microsoft.com/office/drawing/2014/main" id="{B4514F97-C42B-4EE1-B057-968961B00E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  <a:grpFill/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723E7A1-9D45-4B9F-BC71-6F585E8BA066}"/>
                  </a:ext>
                </a:extLst>
              </p:cNvPr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</a:t>
                </a: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3C244ACB-E957-4BA0-BD34-9151F1479EB0}"/>
                  </a:ext>
                </a:extLst>
              </p:cNvPr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堂</a:t>
                </a: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611432E4-C259-4401-A542-3FCAEC74048B}"/>
                  </a:ext>
                </a:extLst>
              </p:cNvPr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</a:t>
                </a: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18DDE18-3CAA-4C86-A1CA-18C9D72B5F62}"/>
                  </a:ext>
                </a:extLst>
              </p:cNvPr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习</a:t>
                </a:r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5A624DD-4D4D-4C0E-9A16-EB6858F861F7}"/>
                </a:ext>
              </a:extLst>
            </p:cNvPr>
            <p:cNvCxnSpPr/>
            <p:nvPr/>
          </p:nvCxnSpPr>
          <p:spPr>
            <a:xfrm>
              <a:off x="6444208" y="1695886"/>
              <a:ext cx="2232248" cy="0"/>
            </a:xfrm>
            <a:prstGeom prst="line">
              <a:avLst/>
            </a:prstGeom>
            <a:grpFill/>
            <a:ln w="19050">
              <a:gradFill flip="none" rotWithShape="1">
                <a:gsLst>
                  <a:gs pos="100000">
                    <a:srgbClr val="F29111"/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6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30FC057E-BED2-4EC0-A498-C79B11A0D3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b="1" dirty="0"/>
              <a:t>知识架构</a:t>
            </a:r>
            <a:endParaRPr lang="zh-CN" altLang="en-US" dirty="0"/>
          </a:p>
        </p:txBody>
      </p:sp>
      <p:sp>
        <p:nvSpPr>
          <p:cNvPr id="3" name="AutoShape 208">
            <a:extLst>
              <a:ext uri="{FF2B5EF4-FFF2-40B4-BE49-F238E27FC236}">
                <a16:creationId xmlns:a16="http://schemas.microsoft.com/office/drawing/2014/main" id="{FE92E7C2-218E-4139-987E-4741BC1AA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>
            <a:extLst>
              <a:ext uri="{FF2B5EF4-FFF2-40B4-BE49-F238E27FC236}">
                <a16:creationId xmlns:a16="http://schemas.microsoft.com/office/drawing/2014/main" id="{A694C175-68B8-4048-887F-291EABC81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5.4 </a:t>
            </a:r>
            <a:r>
              <a:rPr lang="zh-CN" altLang="en-US" sz="2800" b="1" kern="0" dirty="0">
                <a:solidFill>
                  <a:srgbClr val="1369B2"/>
                </a:solidFill>
              </a:rPr>
              <a:t>排序与限量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>
            <a:extLst>
              <a:ext uri="{FF2B5EF4-FFF2-40B4-BE49-F238E27FC236}">
                <a16:creationId xmlns:a16="http://schemas.microsoft.com/office/drawing/2014/main" id="{10E4F4A0-66CB-4DF9-B468-9AA11D431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922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56B71990-960C-44AC-B714-F99B820C1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>
            <a:extLst>
              <a:ext uri="{FF2B5EF4-FFF2-40B4-BE49-F238E27FC236}">
                <a16:creationId xmlns:a16="http://schemas.microsoft.com/office/drawing/2014/main" id="{C586C3B3-DBCD-4D1E-9C55-3396069CD4B8}"/>
              </a:ext>
            </a:extLst>
          </p:cNvPr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26" name="椭圆 7">
            <a:extLst>
              <a:ext uri="{FF2B5EF4-FFF2-40B4-BE49-F238E27FC236}">
                <a16:creationId xmlns:a16="http://schemas.microsoft.com/office/drawing/2014/main" id="{455FCA93-D019-4B2C-9858-85F4E27DC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9" name="Line 188">
            <a:extLst>
              <a:ext uri="{FF2B5EF4-FFF2-40B4-BE49-F238E27FC236}">
                <a16:creationId xmlns:a16="http://schemas.microsoft.com/office/drawing/2014/main" id="{CD04D01E-FAA0-4B26-8D6E-3E99D1B1A4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28" name="TextBox 218">
            <a:extLst>
              <a:ext uri="{FF2B5EF4-FFF2-40B4-BE49-F238E27FC236}">
                <a16:creationId xmlns:a16="http://schemas.microsoft.com/office/drawing/2014/main" id="{15974A78-787A-4AE8-A395-11700482E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</a:p>
        </p:txBody>
      </p:sp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A05AEB76-9AD3-4928-92B9-BE6CDEAF0A90}"/>
              </a:ext>
            </a:extLst>
          </p:cNvPr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0" name="椭圆 11">
            <a:extLst>
              <a:ext uri="{FF2B5EF4-FFF2-40B4-BE49-F238E27FC236}">
                <a16:creationId xmlns:a16="http://schemas.microsoft.com/office/drawing/2014/main" id="{5DC2F541-3565-4618-9E49-AAA81AD6F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3" name="Line 188">
            <a:extLst>
              <a:ext uri="{FF2B5EF4-FFF2-40B4-BE49-F238E27FC236}">
                <a16:creationId xmlns:a16="http://schemas.microsoft.com/office/drawing/2014/main" id="{5D2F5838-7331-4914-86C2-9FC16AEE42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2" name="TextBox 218">
            <a:extLst>
              <a:ext uri="{FF2B5EF4-FFF2-40B4-BE49-F238E27FC236}">
                <a16:creationId xmlns:a16="http://schemas.microsoft.com/office/drawing/2014/main" id="{8A4D89D9-0867-4D80-9AC6-74B3022F9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限量</a:t>
            </a:r>
          </a:p>
        </p:txBody>
      </p:sp>
    </p:spTree>
    <p:extLst>
      <p:ext uri="{BB962C8B-B14F-4D97-AF65-F5344CB8AC3E}">
        <p14:creationId xmlns:p14="http://schemas.microsoft.com/office/powerpoint/2010/main" val="176526343"/>
      </p:ext>
    </p:extLst>
  </p:cSld>
  <p:clrMapOvr>
    <a:masterClrMapping/>
  </p:clrMapOvr>
  <p:transition spd="slow"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45D84-D820-4AC6-8385-1286021AA9E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5.4 </a:t>
            </a:r>
            <a:r>
              <a:rPr lang="zh-CN" altLang="en-US" dirty="0">
                <a:latin typeface="+mn-lt"/>
                <a:cs typeface="Times New Roman" pitchFamily="18" charset="0"/>
              </a:rPr>
              <a:t>排序与限量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905D2B1-8EB2-4352-ABE8-78BAA2001756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B76E8D5-05D4-44CF-B5D3-F6239F357D02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DD3B10-1536-4AA5-9B34-0A5C202BF230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F3E8A41-3C26-411C-8668-80B582AC122F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排序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9B70F4-A362-4FBD-81A0-C199A95F7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/>
              <a:t>在项目开发时，为了使查询的数据结果满足用户的要求，通常会对查询出的数据进行</a:t>
            </a:r>
            <a:r>
              <a:rPr lang="zh-CN" altLang="en-US" b="1" u="sng">
                <a:solidFill>
                  <a:srgbClr val="0070C0"/>
                </a:solidFill>
              </a:rPr>
              <a:t>上升或下降</a:t>
            </a:r>
            <a:r>
              <a:rPr lang="zh-CN" altLang="en-US"/>
              <a:t>的排序。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en-US" altLang="zh-CN"/>
              <a:t>MySQL</a:t>
            </a:r>
            <a:r>
              <a:rPr lang="zh-CN" altLang="en-US"/>
              <a:t>提供了两种排序的方式，分别为</a:t>
            </a:r>
            <a:r>
              <a:rPr lang="zh-CN" altLang="en-US" b="1" u="sng">
                <a:solidFill>
                  <a:srgbClr val="0070C0"/>
                </a:solidFill>
              </a:rPr>
              <a:t>单字段排序</a:t>
            </a:r>
            <a:r>
              <a:rPr lang="zh-CN" altLang="en-US"/>
              <a:t>和</a:t>
            </a:r>
            <a:r>
              <a:rPr lang="zh-CN" altLang="en-US" b="1" u="sng">
                <a:solidFill>
                  <a:srgbClr val="0070C0"/>
                </a:solidFill>
              </a:rPr>
              <a:t>多字段排序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0828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D9D9A-C813-4756-923C-F023876212F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5.4 </a:t>
            </a:r>
            <a:r>
              <a:rPr lang="zh-CN" altLang="en-US" dirty="0">
                <a:cs typeface="Times New Roman" pitchFamily="18" charset="0"/>
              </a:rPr>
              <a:t>排序与限量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9446A45-7ABD-47CC-A88D-6EDDEE7D6711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6404162-D3C5-4995-B871-127C43E81E29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B8B3AD-E9BE-44D3-B259-E0A23F84C26F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E75B5E3-D4CF-4F1C-91C2-BC4350A86D4D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排序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EA13FD-0A46-4CBF-A37B-70B13AE0A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单字段排序</a:t>
            </a:r>
            <a:r>
              <a:rPr lang="zh-CN" altLang="en-US" dirty="0"/>
              <a:t>：指的是查询时仅按照一个指定字段进行升序或降序排序。</a:t>
            </a:r>
          </a:p>
        </p:txBody>
      </p:sp>
      <p:sp>
        <p:nvSpPr>
          <p:cNvPr id="8" name="圆角矩形 2">
            <a:extLst>
              <a:ext uri="{FF2B5EF4-FFF2-40B4-BE49-F238E27FC236}">
                <a16:creationId xmlns:a16="http://schemas.microsoft.com/office/drawing/2014/main" id="{263B1930-5D22-438A-A862-C2C1B7D7C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88" y="2674938"/>
            <a:ext cx="6450012" cy="1435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zh-CN" altLang="en-US">
              <a:latin typeface="+mn-lt"/>
              <a:cs typeface="Times New Roman" pitchFamily="18" charset="0"/>
            </a:endParaRPr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3DD98FF6-1376-408E-9B39-2E082BB81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88" y="2968625"/>
            <a:ext cx="64500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SELECT  *|{</a:t>
            </a:r>
            <a:r>
              <a:rPr lang="zh-CN" altLang="en-US" dirty="0">
                <a:latin typeface="+mn-lt"/>
                <a:cs typeface="Times New Roman" pitchFamily="18" charset="0"/>
              </a:rPr>
              <a:t>字段列表</a:t>
            </a:r>
            <a:r>
              <a:rPr lang="en-US" altLang="zh-CN" dirty="0">
                <a:latin typeface="+mn-lt"/>
                <a:cs typeface="Times New Roman" pitchFamily="18" charset="0"/>
              </a:rPr>
              <a:t>} FROM </a:t>
            </a:r>
            <a:r>
              <a:rPr lang="zh-CN" altLang="en-US" dirty="0">
                <a:latin typeface="+mn-lt"/>
                <a:cs typeface="Times New Roman" pitchFamily="18" charset="0"/>
              </a:rPr>
              <a:t>数据表名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ORDER BY </a:t>
            </a:r>
            <a:r>
              <a:rPr lang="zh-CN" altLang="en-US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字段名 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[ASC | DESC];</a:t>
            </a:r>
          </a:p>
        </p:txBody>
      </p:sp>
      <p:sp>
        <p:nvSpPr>
          <p:cNvPr id="10" name="矩形 4">
            <a:extLst>
              <a:ext uri="{FF2B5EF4-FFF2-40B4-BE49-F238E27FC236}">
                <a16:creationId xmlns:a16="http://schemas.microsoft.com/office/drawing/2014/main" id="{D9A9377F-A139-43CD-A6DC-E9F59B0EA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38" y="4151313"/>
            <a:ext cx="6859587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b="1" u="sng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ASC</a:t>
            </a:r>
            <a:r>
              <a:rPr lang="zh-CN" altLang="en-US" dirty="0"/>
              <a:t>表示升序，</a:t>
            </a:r>
            <a:r>
              <a:rPr lang="en-US" altLang="zh-CN" b="1" u="sng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DESC</a:t>
            </a:r>
            <a:r>
              <a:rPr lang="zh-CN" altLang="en-US" dirty="0"/>
              <a:t>表示降序。</a:t>
            </a:r>
            <a:endParaRPr lang="en-US" altLang="zh-CN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ORDER BY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默认值</a:t>
            </a:r>
            <a:r>
              <a:rPr lang="zh-CN" altLang="en-US" dirty="0"/>
              <a:t>为</a:t>
            </a:r>
            <a:r>
              <a:rPr lang="en-US" altLang="zh-CN" dirty="0"/>
              <a:t>ASC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B21840CA-4E1F-432B-A510-0DA255CCE8FD}"/>
              </a:ext>
            </a:extLst>
          </p:cNvPr>
          <p:cNvSpPr txBox="1"/>
          <p:nvPr/>
        </p:nvSpPr>
        <p:spPr>
          <a:xfrm>
            <a:off x="459119" y="5522578"/>
            <a:ext cx="83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：找出理光公司生产的墨粉的商品记录， 按零售价降序排列。</a:t>
            </a:r>
          </a:p>
        </p:txBody>
      </p:sp>
    </p:spTree>
    <p:extLst>
      <p:ext uri="{BB962C8B-B14F-4D97-AF65-F5344CB8AC3E}">
        <p14:creationId xmlns:p14="http://schemas.microsoft.com/office/powerpoint/2010/main" val="297876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9" grpId="0"/>
      <p:bldP spid="1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23E08-037B-4C05-AF8E-A2D919372CC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5.4 </a:t>
            </a:r>
            <a:r>
              <a:rPr lang="zh-CN" altLang="en-US" dirty="0">
                <a:cs typeface="Times New Roman" pitchFamily="18" charset="0"/>
              </a:rPr>
              <a:t>排序与限量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E5FDAF8-9A1F-4A3B-9B6A-B79D56D56910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0064439-61D3-4AE4-A7F9-E33D4A0D9A30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CD5617-77F2-4456-B378-4761F50DD221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7D0842E-A672-4794-806E-1B733CA8C522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排序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2535" name="矩形 2">
            <a:extLst>
              <a:ext uri="{FF2B5EF4-FFF2-40B4-BE49-F238E27FC236}">
                <a16:creationId xmlns:a16="http://schemas.microsoft.com/office/drawing/2014/main" id="{30C4E5C6-69DE-4548-9E5B-ED1DCA4CE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450" y="3542268"/>
            <a:ext cx="72326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*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 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dirty="0">
                <a:latin typeface="Courier New" panose="02070309020205020404" pitchFamily="49" charset="0"/>
              </a:rPr>
              <a:t> Product_Name LIKE '%</a:t>
            </a:r>
            <a:r>
              <a:rPr lang="zh-CN" altLang="en-US" sz="1400" dirty="0">
                <a:latin typeface="Courier New" panose="02070309020205020404" pitchFamily="49" charset="0"/>
              </a:rPr>
              <a:t>理光</a:t>
            </a:r>
            <a:r>
              <a:rPr lang="en-US" altLang="zh-CN" sz="1400" dirty="0">
                <a:latin typeface="Courier New" panose="02070309020205020404" pitchFamily="49" charset="0"/>
              </a:rPr>
              <a:t>%</a:t>
            </a:r>
            <a:r>
              <a:rPr lang="zh-CN" altLang="en-US" sz="1400" dirty="0">
                <a:latin typeface="Courier New" panose="02070309020205020404" pitchFamily="49" charset="0"/>
              </a:rPr>
              <a:t>墨粉</a:t>
            </a:r>
            <a:r>
              <a:rPr lang="en-US" altLang="zh-CN" sz="1400" dirty="0">
                <a:latin typeface="Courier New" panose="02070309020205020404" pitchFamily="49" charset="0"/>
              </a:rPr>
              <a:t>%' </a:t>
            </a:r>
          </a:p>
          <a:p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zh-CN" sz="1400" dirty="0">
                <a:latin typeface="Courier New" panose="02070309020205020404" pitchFamily="49" charset="0"/>
              </a:rPr>
              <a:t>Price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sz="1400" dirty="0">
                <a:latin typeface="Courier New" panose="02070309020205020404" pitchFamily="49" charset="0"/>
              </a:rPr>
              <a:t>;</a:t>
            </a:r>
          </a:p>
        </p:txBody>
      </p:sp>
      <p:grpSp>
        <p:nvGrpSpPr>
          <p:cNvPr id="26" name="组合 10">
            <a:extLst>
              <a:ext uri="{FF2B5EF4-FFF2-40B4-BE49-F238E27FC236}">
                <a16:creationId xmlns:a16="http://schemas.microsoft.com/office/drawing/2014/main" id="{7616734E-B1E2-487D-ADBA-193D97AC8EA3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582987"/>
            <a:ext cx="655638" cy="657225"/>
            <a:chOff x="765530" y="3286093"/>
            <a:chExt cx="656530" cy="657462"/>
          </a:xfrm>
        </p:grpSpPr>
        <p:sp>
          <p:nvSpPr>
            <p:cNvPr id="27" name="等腰三角形 11">
              <a:extLst>
                <a:ext uri="{FF2B5EF4-FFF2-40B4-BE49-F238E27FC236}">
                  <a16:creationId xmlns:a16="http://schemas.microsoft.com/office/drawing/2014/main" id="{B622E9DC-DE19-42D7-B295-31D744BB67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8" name="等腰三角形 12">
              <a:extLst>
                <a:ext uri="{FF2B5EF4-FFF2-40B4-BE49-F238E27FC236}">
                  <a16:creationId xmlns:a16="http://schemas.microsoft.com/office/drawing/2014/main" id="{57712E57-C982-4252-849B-D403810E45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2437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2" y="4484896"/>
            <a:ext cx="8138160" cy="1724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9">
            <a:extLst>
              <a:ext uri="{FF2B5EF4-FFF2-40B4-BE49-F238E27FC236}">
                <a16:creationId xmlns:a16="http://schemas.microsoft.com/office/drawing/2014/main" id="{B4A70735-AC99-4249-AB68-9B82BCB7E4FF}"/>
              </a:ext>
            </a:extLst>
          </p:cNvPr>
          <p:cNvSpPr txBox="1"/>
          <p:nvPr/>
        </p:nvSpPr>
        <p:spPr>
          <a:xfrm>
            <a:off x="411493" y="2010192"/>
            <a:ext cx="83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：找出理光公司生产的墨粉的商品记录， 按零售价降序排列。</a:t>
            </a:r>
          </a:p>
        </p:txBody>
      </p:sp>
    </p:spTree>
    <p:extLst>
      <p:ext uri="{BB962C8B-B14F-4D97-AF65-F5344CB8AC3E}">
        <p14:creationId xmlns:p14="http://schemas.microsoft.com/office/powerpoint/2010/main" val="388444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8CB501E4-056F-45AA-9AD1-174B34F516E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b="1" dirty="0"/>
              <a:t>知识架构</a:t>
            </a:r>
            <a:endParaRPr lang="zh-CN" altLang="en-US" dirty="0"/>
          </a:p>
        </p:txBody>
      </p:sp>
      <p:sp>
        <p:nvSpPr>
          <p:cNvPr id="3" name="AutoShape 208">
            <a:extLst>
              <a:ext uri="{FF2B5EF4-FFF2-40B4-BE49-F238E27FC236}">
                <a16:creationId xmlns:a16="http://schemas.microsoft.com/office/drawing/2014/main" id="{F1016BE7-5ED2-4D46-854A-DCADF4B05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>
            <a:extLst>
              <a:ext uri="{FF2B5EF4-FFF2-40B4-BE49-F238E27FC236}">
                <a16:creationId xmlns:a16="http://schemas.microsoft.com/office/drawing/2014/main" id="{98F72A2A-6554-45F6-B118-B6AC48F46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5.1 </a:t>
            </a:r>
            <a:r>
              <a:rPr lang="zh-CN" altLang="en-US" sz="2800" b="1" kern="0" dirty="0">
                <a:solidFill>
                  <a:srgbClr val="1369B2"/>
                </a:solidFill>
              </a:rPr>
              <a:t>数据库查询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>
            <a:extLst>
              <a:ext uri="{FF2B5EF4-FFF2-40B4-BE49-F238E27FC236}">
                <a16:creationId xmlns:a16="http://schemas.microsoft.com/office/drawing/2014/main" id="{0FDDD2FD-470E-40B5-AD4A-301780A8A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8200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DC1464DE-07BD-46E8-B307-98618A00C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>
            <a:extLst>
              <a:ext uri="{FF2B5EF4-FFF2-40B4-BE49-F238E27FC236}">
                <a16:creationId xmlns:a16="http://schemas.microsoft.com/office/drawing/2014/main" id="{091CF9B2-76E3-4E86-B198-64CA6D2902CF}"/>
              </a:ext>
            </a:extLst>
          </p:cNvPr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2" name="椭圆 7">
            <a:extLst>
              <a:ext uri="{FF2B5EF4-FFF2-40B4-BE49-F238E27FC236}">
                <a16:creationId xmlns:a16="http://schemas.microsoft.com/office/drawing/2014/main" id="{6A65C728-7256-45DF-B0B4-28ADF4B71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9" name="Line 188">
            <a:extLst>
              <a:ext uri="{FF2B5EF4-FFF2-40B4-BE49-F238E27FC236}">
                <a16:creationId xmlns:a16="http://schemas.microsoft.com/office/drawing/2014/main" id="{C00EFF93-B2BF-4B10-A83B-7F8203485E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4" name="TextBox 218">
            <a:extLst>
              <a:ext uri="{FF2B5EF4-FFF2-40B4-BE49-F238E27FC236}">
                <a16:creationId xmlns:a16="http://schemas.microsoft.com/office/drawing/2014/main" id="{CADDA053-9F55-4961-8953-C8A40121B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查询基本语句</a:t>
            </a:r>
          </a:p>
        </p:txBody>
      </p:sp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6FC51DA0-8AA7-4DDB-9607-8A1D78F265F4}"/>
              </a:ext>
            </a:extLst>
          </p:cNvPr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6" name="椭圆 11">
            <a:extLst>
              <a:ext uri="{FF2B5EF4-FFF2-40B4-BE49-F238E27FC236}">
                <a16:creationId xmlns:a16="http://schemas.microsoft.com/office/drawing/2014/main" id="{5DC8AF7C-02AD-4E5F-BEA2-42673630C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3" name="Line 188">
            <a:extLst>
              <a:ext uri="{FF2B5EF4-FFF2-40B4-BE49-F238E27FC236}">
                <a16:creationId xmlns:a16="http://schemas.microsoft.com/office/drawing/2014/main" id="{820845F9-D407-40F2-93FF-38D62F1BE6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8" name="TextBox 218">
            <a:extLst>
              <a:ext uri="{FF2B5EF4-FFF2-40B4-BE49-F238E27FC236}">
                <a16:creationId xmlns:a16="http://schemas.microsoft.com/office/drawing/2014/main" id="{9FC6412D-6436-4096-A9B6-737DBB8B6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查询语句中参数</a:t>
            </a:r>
          </a:p>
        </p:txBody>
      </p:sp>
    </p:spTree>
  </p:cSld>
  <p:clrMapOvr>
    <a:masterClrMapping/>
  </p:clrMapOvr>
  <p:transition spd="slow"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FEBDD-FB58-4E46-A1A4-0D164975740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5.4 </a:t>
            </a:r>
            <a:r>
              <a:rPr lang="zh-CN" altLang="en-US" dirty="0">
                <a:cs typeface="Times New Roman" pitchFamily="18" charset="0"/>
              </a:rPr>
              <a:t>排序与限量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D20C3F4-7E67-4E57-A5FA-E3C27BD4DE70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C807C3A-1597-4B54-BB47-27EDE1DFB948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1D29917-FD11-4405-B79C-6EF329A6A892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A902FC1-0C54-463C-820F-19FEE6A8363F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排序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65E0DB-E8FD-41A6-8C78-8E0F5F7F2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多字段排序</a:t>
            </a:r>
            <a:r>
              <a:rPr lang="zh-CN" altLang="en-US"/>
              <a:t>：指的是查询时按照指定的多个字段进行升序或降序排序。</a:t>
            </a:r>
          </a:p>
        </p:txBody>
      </p:sp>
      <p:sp>
        <p:nvSpPr>
          <p:cNvPr id="8" name="圆角矩形 2">
            <a:extLst>
              <a:ext uri="{FF2B5EF4-FFF2-40B4-BE49-F238E27FC236}">
                <a16:creationId xmlns:a16="http://schemas.microsoft.com/office/drawing/2014/main" id="{87E6B3F2-A9D8-4E63-B126-8712E3B1F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88" y="2674938"/>
            <a:ext cx="6996112" cy="1435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zh-CN" altLang="en-US">
              <a:latin typeface="+mn-lt"/>
              <a:cs typeface="Times New Roman" pitchFamily="18" charset="0"/>
            </a:endParaRPr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D9393C90-EEC9-4D3B-82DF-9FA49D629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88" y="2968625"/>
            <a:ext cx="69961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SELECT  *|{</a:t>
            </a:r>
            <a:r>
              <a:rPr lang="zh-CN" altLang="en-US" dirty="0">
                <a:latin typeface="+mn-lt"/>
                <a:cs typeface="Times New Roman" pitchFamily="18" charset="0"/>
              </a:rPr>
              <a:t>字段列表</a:t>
            </a:r>
            <a:r>
              <a:rPr lang="en-US" altLang="zh-CN" dirty="0">
                <a:latin typeface="+mn-lt"/>
                <a:cs typeface="Times New Roman" pitchFamily="18" charset="0"/>
              </a:rPr>
              <a:t>} FROM </a:t>
            </a:r>
            <a:r>
              <a:rPr lang="zh-CN" altLang="en-US" dirty="0">
                <a:latin typeface="+mn-lt"/>
                <a:cs typeface="Times New Roman" pitchFamily="18" charset="0"/>
              </a:rPr>
              <a:t>数据表名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ORDER BY </a:t>
            </a:r>
            <a:r>
              <a:rPr lang="zh-CN" altLang="en-US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字段名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 [ASC | DESC] [, </a:t>
            </a:r>
            <a:r>
              <a:rPr lang="zh-CN" altLang="en-US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字段名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2 [ASC | DESC]]…;</a:t>
            </a:r>
          </a:p>
        </p:txBody>
      </p:sp>
      <p:sp>
        <p:nvSpPr>
          <p:cNvPr id="10" name="矩形 4">
            <a:extLst>
              <a:ext uri="{FF2B5EF4-FFF2-40B4-BE49-F238E27FC236}">
                <a16:creationId xmlns:a16="http://schemas.microsoft.com/office/drawing/2014/main" id="{73845D14-51E2-43AA-8D20-4A4720DEA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38" y="4151313"/>
            <a:ext cx="6859587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多字段排序首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先按照字段名</a:t>
            </a:r>
            <a:r>
              <a:rPr lang="en-US" altLang="zh-CN" b="1" u="sng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1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进行排序</a:t>
            </a:r>
            <a:r>
              <a:rPr lang="zh-CN" altLang="en-US" dirty="0"/>
              <a:t>，当字段</a:t>
            </a:r>
            <a:r>
              <a:rPr lang="en-US" altLang="zh-CN" dirty="0"/>
              <a:t>1</a:t>
            </a:r>
            <a:r>
              <a:rPr lang="zh-CN" altLang="en-US" dirty="0"/>
              <a:t>的值相同时，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再按照字段</a:t>
            </a:r>
            <a:r>
              <a:rPr lang="en-US" altLang="zh-CN" b="1" u="sng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2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进行排序</a:t>
            </a:r>
            <a:r>
              <a:rPr lang="zh-CN" altLang="en-US" dirty="0"/>
              <a:t>，依次类推。</a:t>
            </a:r>
            <a:endParaRPr lang="zh-CN" altLang="zh-CN" dirty="0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6ADDEF5-1222-4080-81DF-57BFA38BD5C1}"/>
              </a:ext>
            </a:extLst>
          </p:cNvPr>
          <p:cNvSpPr txBox="1"/>
          <p:nvPr/>
        </p:nvSpPr>
        <p:spPr>
          <a:xfrm>
            <a:off x="578809" y="5508401"/>
            <a:ext cx="83054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：找出商品名称中含有“理光”和“墨粉”的商品记录， 按零售价降序排列，产品编号升序排列。（理光公司的墨粉产品）。</a:t>
            </a:r>
          </a:p>
        </p:txBody>
      </p:sp>
    </p:spTree>
    <p:extLst>
      <p:ext uri="{BB962C8B-B14F-4D97-AF65-F5344CB8AC3E}">
        <p14:creationId xmlns:p14="http://schemas.microsoft.com/office/powerpoint/2010/main" val="96253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9" grpId="0"/>
      <p:bldP spid="1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23E08-037B-4C05-AF8E-A2D919372CC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5.4 </a:t>
            </a:r>
            <a:r>
              <a:rPr lang="zh-CN" altLang="en-US" dirty="0">
                <a:cs typeface="Times New Roman" pitchFamily="18" charset="0"/>
              </a:rPr>
              <a:t>排序与限量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E5FDAF8-9A1F-4A3B-9B6A-B79D56D56910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0064439-61D3-4AE4-A7F9-E33D4A0D9A30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CD5617-77F2-4456-B378-4761F50DD221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7D0842E-A672-4794-806E-1B733CA8C522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排序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2535" name="矩形 2">
            <a:extLst>
              <a:ext uri="{FF2B5EF4-FFF2-40B4-BE49-F238E27FC236}">
                <a16:creationId xmlns:a16="http://schemas.microsoft.com/office/drawing/2014/main" id="{30C4E5C6-69DE-4548-9E5B-ED1DCA4CE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6" y="3542268"/>
            <a:ext cx="72326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*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 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dirty="0">
                <a:latin typeface="Courier New" panose="02070309020205020404" pitchFamily="49" charset="0"/>
              </a:rPr>
              <a:t> Product_Name LIKE '%</a:t>
            </a:r>
            <a:r>
              <a:rPr lang="zh-CN" altLang="en-US" sz="1400" dirty="0">
                <a:latin typeface="Courier New" panose="02070309020205020404" pitchFamily="49" charset="0"/>
              </a:rPr>
              <a:t>理光</a:t>
            </a:r>
            <a:r>
              <a:rPr lang="en-US" altLang="zh-CN" sz="1400" dirty="0">
                <a:latin typeface="Courier New" panose="02070309020205020404" pitchFamily="49" charset="0"/>
              </a:rPr>
              <a:t>%</a:t>
            </a:r>
            <a:r>
              <a:rPr lang="zh-CN" altLang="en-US" sz="1400" dirty="0">
                <a:latin typeface="Courier New" panose="02070309020205020404" pitchFamily="49" charset="0"/>
              </a:rPr>
              <a:t>墨粉</a:t>
            </a:r>
            <a:r>
              <a:rPr lang="en-US" altLang="zh-CN" sz="1400" dirty="0">
                <a:latin typeface="Courier New" panose="02070309020205020404" pitchFamily="49" charset="0"/>
              </a:rPr>
              <a:t>%' </a:t>
            </a:r>
          </a:p>
          <a:p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zh-CN" sz="1400" dirty="0">
                <a:latin typeface="Courier New" panose="02070309020205020404" pitchFamily="49" charset="0"/>
              </a:rPr>
              <a:t>Price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sz="1400" b="1" dirty="0">
                <a:latin typeface="Courier New" panose="02070309020205020404" pitchFamily="49" charset="0"/>
              </a:rPr>
              <a:t>,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</a:rPr>
              <a:t>Product_ID</a:t>
            </a:r>
            <a:r>
              <a:rPr lang="en-US" altLang="zh-CN" sz="1400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A6ADDEF5-1222-4080-81DF-57BFA38BD5C1}"/>
              </a:ext>
            </a:extLst>
          </p:cNvPr>
          <p:cNvSpPr txBox="1"/>
          <p:nvPr/>
        </p:nvSpPr>
        <p:spPr>
          <a:xfrm>
            <a:off x="411493" y="2010192"/>
            <a:ext cx="83054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：找出商品名称中含有“理光”和“墨粉”的商品记录， 按零售价降序排列，产品编号升序排列。（理光公司的墨粉产品）。</a:t>
            </a:r>
          </a:p>
        </p:txBody>
      </p:sp>
      <p:grpSp>
        <p:nvGrpSpPr>
          <p:cNvPr id="15" name="组合 10">
            <a:extLst>
              <a:ext uri="{FF2B5EF4-FFF2-40B4-BE49-F238E27FC236}">
                <a16:creationId xmlns:a16="http://schemas.microsoft.com/office/drawing/2014/main" id="{7164582C-F2F1-432E-8178-447ACD7BE69B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582987"/>
            <a:ext cx="655638" cy="657225"/>
            <a:chOff x="765530" y="3286093"/>
            <a:chExt cx="656530" cy="657462"/>
          </a:xfrm>
        </p:grpSpPr>
        <p:sp>
          <p:nvSpPr>
            <p:cNvPr id="16" name="等腰三角形 11">
              <a:extLst>
                <a:ext uri="{FF2B5EF4-FFF2-40B4-BE49-F238E27FC236}">
                  <a16:creationId xmlns:a16="http://schemas.microsoft.com/office/drawing/2014/main" id="{965D4B1F-006A-4B29-8309-8FE347C020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7" name="等腰三角形 12">
              <a:extLst>
                <a:ext uri="{FF2B5EF4-FFF2-40B4-BE49-F238E27FC236}">
                  <a16:creationId xmlns:a16="http://schemas.microsoft.com/office/drawing/2014/main" id="{CE80898D-320F-4B3D-9846-376680B896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2" y="4484896"/>
            <a:ext cx="8138160" cy="1724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234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72187-67F8-46C3-A4E5-016245EDEC7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5.4 </a:t>
            </a:r>
            <a:r>
              <a:rPr lang="zh-CN" altLang="en-US" dirty="0">
                <a:cs typeface="Times New Roman" pitchFamily="18" charset="0"/>
              </a:rPr>
              <a:t>排序与限量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6C8ED06-3C62-4CAB-B930-F5FAAB6C49ED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9DC2088-E59D-4C1F-8D9A-ACE350682308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159DDC-630F-4E28-8CB3-BF9C02723E8F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0E527F9-9499-4C2F-82B9-FA53E9F0A01F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排序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30725" name="组合 13">
            <a:extLst>
              <a:ext uri="{FF2B5EF4-FFF2-40B4-BE49-F238E27FC236}">
                <a16:creationId xmlns:a16="http://schemas.microsoft.com/office/drawing/2014/main" id="{BAE84750-CAB1-4421-98F0-1999BB2BD9A5}"/>
              </a:ext>
            </a:extLst>
          </p:cNvPr>
          <p:cNvGrpSpPr>
            <a:grpSpLocks/>
          </p:cNvGrpSpPr>
          <p:nvPr/>
        </p:nvGrpSpPr>
        <p:grpSpPr bwMode="auto">
          <a:xfrm>
            <a:off x="6846888" y="2466975"/>
            <a:ext cx="2084387" cy="2084388"/>
            <a:chOff x="6858001" y="2169043"/>
            <a:chExt cx="2083980" cy="2083980"/>
          </a:xfrm>
        </p:grpSpPr>
        <p:sp>
          <p:nvSpPr>
            <p:cNvPr id="30727" name="椭圆 14">
              <a:extLst>
                <a:ext uri="{FF2B5EF4-FFF2-40B4-BE49-F238E27FC236}">
                  <a16:creationId xmlns:a16="http://schemas.microsoft.com/office/drawing/2014/main" id="{3FDD0ED0-D1BD-4EF7-8552-BF8FFA054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1" y="2169043"/>
              <a:ext cx="2083980" cy="2083980"/>
            </a:xfrm>
            <a:prstGeom prst="ellipse">
              <a:avLst/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728" name="TextBox 15">
              <a:extLst>
                <a:ext uri="{FF2B5EF4-FFF2-40B4-BE49-F238E27FC236}">
                  <a16:creationId xmlns:a16="http://schemas.microsoft.com/office/drawing/2014/main" id="{5132E030-5443-4249-B4EE-057827314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4049" y="2296644"/>
              <a:ext cx="949481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9600">
                  <a:solidFill>
                    <a:schemeClr val="bg1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！</a:t>
              </a:r>
            </a:p>
          </p:txBody>
        </p:sp>
      </p:grpSp>
      <p:sp>
        <p:nvSpPr>
          <p:cNvPr id="21" name="矩形 16">
            <a:extLst>
              <a:ext uri="{FF2B5EF4-FFF2-40B4-BE49-F238E27FC236}">
                <a16:creationId xmlns:a16="http://schemas.microsoft.com/office/drawing/2014/main" id="{B2CE18AF-568F-42BF-8951-8954F5C4B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" y="2710452"/>
            <a:ext cx="6429375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+mn-lt"/>
              </a:rPr>
              <a:t>在按照指定字段进行升序排列时，如果某条记录的字段值为</a:t>
            </a:r>
            <a:r>
              <a:rPr lang="en-US" altLang="zh-CN" dirty="0">
                <a:latin typeface="+mn-lt"/>
              </a:rPr>
              <a:t>NULL</a:t>
            </a:r>
            <a:r>
              <a:rPr lang="zh-CN" altLang="en-US" dirty="0">
                <a:latin typeface="+mn-lt"/>
              </a:rPr>
              <a:t>，则系统会将</a:t>
            </a:r>
            <a:r>
              <a:rPr lang="en-US" altLang="zh-CN" dirty="0">
                <a:latin typeface="+mn-lt"/>
              </a:rPr>
              <a:t>NULL</a:t>
            </a:r>
            <a:r>
              <a:rPr lang="zh-CN" altLang="en-US" dirty="0">
                <a:latin typeface="+mn-lt"/>
              </a:rPr>
              <a:t>看作是最小的值，从而将其显示在查询结果中的第一条记录的位置。</a:t>
            </a:r>
          </a:p>
        </p:txBody>
      </p:sp>
    </p:spTree>
    <p:extLst>
      <p:ext uri="{BB962C8B-B14F-4D97-AF65-F5344CB8AC3E}">
        <p14:creationId xmlns:p14="http://schemas.microsoft.com/office/powerpoint/2010/main" val="2726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7378E-8B6E-4C00-BF5C-F2C5EB691C7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5.4 </a:t>
            </a:r>
            <a:r>
              <a:rPr lang="zh-CN" altLang="en-US" dirty="0">
                <a:cs typeface="Times New Roman" pitchFamily="18" charset="0"/>
              </a:rPr>
              <a:t>排序与限量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12" name="组合 21">
            <a:extLst>
              <a:ext uri="{FF2B5EF4-FFF2-40B4-BE49-F238E27FC236}">
                <a16:creationId xmlns:a16="http://schemas.microsoft.com/office/drawing/2014/main" id="{181FE5D3-18BE-41B1-ADDE-C7754DED7563}"/>
              </a:ext>
            </a:extLst>
          </p:cNvPr>
          <p:cNvGrpSpPr>
            <a:grpSpLocks/>
          </p:cNvGrpSpPr>
          <p:nvPr/>
        </p:nvGrpSpPr>
        <p:grpSpPr bwMode="auto"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77830" name="组合 22">
              <a:extLst>
                <a:ext uri="{FF2B5EF4-FFF2-40B4-BE49-F238E27FC236}">
                  <a16:creationId xmlns:a16="http://schemas.microsoft.com/office/drawing/2014/main" id="{9571B753-47E0-4E32-801D-F4FB24D947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D1712DF9-6B7E-49E9-BDA7-B878C6CE8D22}"/>
                  </a:ext>
                </a:extLst>
              </p:cNvPr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242D86B8-8770-486F-84A4-72377911967A}"/>
                  </a:ext>
                </a:extLst>
              </p:cNvPr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341288E5-58B1-4D40-94A2-7389CE03E68A}"/>
                  </a:ext>
                </a:extLst>
              </p:cNvPr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0A381460-1328-4487-834C-9FC04586D0B9}"/>
                  </a:ext>
                </a:extLst>
              </p:cNvPr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ECCF7FD-18DC-4688-A683-14369701985E}"/>
                </a:ext>
              </a:extLst>
            </p:cNvPr>
            <p:cNvCxnSpPr/>
            <p:nvPr/>
          </p:nvCxnSpPr>
          <p:spPr>
            <a:xfrm>
              <a:off x="6444208" y="178747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38">
            <a:extLst>
              <a:ext uri="{FF2B5EF4-FFF2-40B4-BE49-F238E27FC236}">
                <a16:creationId xmlns:a16="http://schemas.microsoft.com/office/drawing/2014/main" id="{0F64DFCC-34FA-4B8B-9F4A-E2A1FA0FA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938" y="1403350"/>
            <a:ext cx="5878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字段按中文排序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9A8CC63-667B-44AA-AD6D-70A4306B8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2249488"/>
            <a:ext cx="851930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        数据表的字符集是</a:t>
            </a:r>
            <a:r>
              <a:rPr lang="en-US" altLang="zh-CN" b="1" dirty="0">
                <a:solidFill>
                  <a:srgbClr val="0070C0"/>
                </a:solidFill>
              </a:rPr>
              <a:t>utf8</a:t>
            </a:r>
            <a:r>
              <a:rPr lang="zh-CN" altLang="en-US" dirty="0"/>
              <a:t>，当排序的字段为中文时，默认不会按照中文拼音的顺序排序。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        在不改变数据表结构的情况下，可以使用“</a:t>
            </a:r>
            <a:r>
              <a:rPr lang="en-US" altLang="zh-CN" b="1" dirty="0">
                <a:solidFill>
                  <a:srgbClr val="0070C0"/>
                </a:solidFill>
              </a:rPr>
              <a:t>CONVERT(</a:t>
            </a:r>
            <a:r>
              <a:rPr lang="zh-CN" altLang="en-US" b="1" dirty="0">
                <a:solidFill>
                  <a:srgbClr val="0070C0"/>
                </a:solidFill>
              </a:rPr>
              <a:t>字段名 </a:t>
            </a:r>
            <a:r>
              <a:rPr lang="en-US" altLang="zh-CN" b="1" dirty="0">
                <a:solidFill>
                  <a:srgbClr val="0070C0"/>
                </a:solidFill>
              </a:rPr>
              <a:t>USING </a:t>
            </a:r>
            <a:r>
              <a:rPr lang="en-US" altLang="zh-CN" b="1" dirty="0" err="1">
                <a:solidFill>
                  <a:srgbClr val="0070C0"/>
                </a:solidFill>
              </a:rPr>
              <a:t>gbk</a:t>
            </a:r>
            <a:r>
              <a:rPr lang="en-US" altLang="zh-CN" b="1" dirty="0">
                <a:solidFill>
                  <a:srgbClr val="0070C0"/>
                </a:solidFill>
              </a:rPr>
              <a:t>)</a:t>
            </a:r>
            <a:r>
              <a:rPr lang="en-US" altLang="zh-CN" dirty="0"/>
              <a:t>”</a:t>
            </a:r>
            <a:r>
              <a:rPr lang="zh-CN" altLang="en-US" dirty="0"/>
              <a:t>函数强制让指定的字段按中文排序。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0922D54E-78C9-4EBF-93AB-26B3CF8F2A95}"/>
              </a:ext>
            </a:extLst>
          </p:cNvPr>
          <p:cNvSpPr txBox="1"/>
          <p:nvPr/>
        </p:nvSpPr>
        <p:spPr>
          <a:xfrm>
            <a:off x="374981" y="4749692"/>
            <a:ext cx="83054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：找出商品名称中含有 “墨粉”的商品记录， 并按商品名称降序排列。</a:t>
            </a:r>
          </a:p>
        </p:txBody>
      </p:sp>
    </p:spTree>
    <p:extLst>
      <p:ext uri="{BB962C8B-B14F-4D97-AF65-F5344CB8AC3E}">
        <p14:creationId xmlns:p14="http://schemas.microsoft.com/office/powerpoint/2010/main" val="328087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7378E-8B6E-4C00-BF5C-F2C5EB691C7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5.4 </a:t>
            </a:r>
            <a:r>
              <a:rPr lang="zh-CN" altLang="en-US" dirty="0">
                <a:cs typeface="Times New Roman" pitchFamily="18" charset="0"/>
              </a:rPr>
              <a:t>排序与限量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12" name="组合 21">
            <a:extLst>
              <a:ext uri="{FF2B5EF4-FFF2-40B4-BE49-F238E27FC236}">
                <a16:creationId xmlns:a16="http://schemas.microsoft.com/office/drawing/2014/main" id="{181FE5D3-18BE-41B1-ADDE-C7754DED7563}"/>
              </a:ext>
            </a:extLst>
          </p:cNvPr>
          <p:cNvGrpSpPr>
            <a:grpSpLocks/>
          </p:cNvGrpSpPr>
          <p:nvPr/>
        </p:nvGrpSpPr>
        <p:grpSpPr bwMode="auto"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77830" name="组合 22">
              <a:extLst>
                <a:ext uri="{FF2B5EF4-FFF2-40B4-BE49-F238E27FC236}">
                  <a16:creationId xmlns:a16="http://schemas.microsoft.com/office/drawing/2014/main" id="{9571B753-47E0-4E32-801D-F4FB24D947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D1712DF9-6B7E-49E9-BDA7-B878C6CE8D22}"/>
                  </a:ext>
                </a:extLst>
              </p:cNvPr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242D86B8-8770-486F-84A4-72377911967A}"/>
                  </a:ext>
                </a:extLst>
              </p:cNvPr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341288E5-58B1-4D40-94A2-7389CE03E68A}"/>
                  </a:ext>
                </a:extLst>
              </p:cNvPr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0A381460-1328-4487-834C-9FC04586D0B9}"/>
                  </a:ext>
                </a:extLst>
              </p:cNvPr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ECCF7FD-18DC-4688-A683-14369701985E}"/>
                </a:ext>
              </a:extLst>
            </p:cNvPr>
            <p:cNvCxnSpPr/>
            <p:nvPr/>
          </p:nvCxnSpPr>
          <p:spPr>
            <a:xfrm>
              <a:off x="6444208" y="178747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38">
            <a:extLst>
              <a:ext uri="{FF2B5EF4-FFF2-40B4-BE49-F238E27FC236}">
                <a16:creationId xmlns:a16="http://schemas.microsoft.com/office/drawing/2014/main" id="{0F64DFCC-34FA-4B8B-9F4A-E2A1FA0FA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938" y="1403350"/>
            <a:ext cx="5878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字段按中文排序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0922D54E-78C9-4EBF-93AB-26B3CF8F2A95}"/>
              </a:ext>
            </a:extLst>
          </p:cNvPr>
          <p:cNvSpPr txBox="1"/>
          <p:nvPr/>
        </p:nvSpPr>
        <p:spPr>
          <a:xfrm>
            <a:off x="411493" y="2232995"/>
            <a:ext cx="83054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：找出商品名称中含有 “墨粉”的商品记录， 并按商品名称降序排列。</a:t>
            </a:r>
          </a:p>
        </p:txBody>
      </p:sp>
      <p:grpSp>
        <p:nvGrpSpPr>
          <p:cNvPr id="18" name="组合 10">
            <a:extLst>
              <a:ext uri="{FF2B5EF4-FFF2-40B4-BE49-F238E27FC236}">
                <a16:creationId xmlns:a16="http://schemas.microsoft.com/office/drawing/2014/main" id="{507875A1-80D7-41B1-B7D8-A738E2EA0C11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582987"/>
            <a:ext cx="655638" cy="657225"/>
            <a:chOff x="765530" y="3286093"/>
            <a:chExt cx="656530" cy="657462"/>
          </a:xfrm>
        </p:grpSpPr>
        <p:sp>
          <p:nvSpPr>
            <p:cNvPr id="19" name="等腰三角形 11">
              <a:extLst>
                <a:ext uri="{FF2B5EF4-FFF2-40B4-BE49-F238E27FC236}">
                  <a16:creationId xmlns:a16="http://schemas.microsoft.com/office/drawing/2014/main" id="{C89848F4-4FF8-47EF-BF2B-88D26DDA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0" name="等腰三角形 12">
              <a:extLst>
                <a:ext uri="{FF2B5EF4-FFF2-40B4-BE49-F238E27FC236}">
                  <a16:creationId xmlns:a16="http://schemas.microsoft.com/office/drawing/2014/main" id="{9CA7B1E6-613B-44F7-9B7E-CDDD2F06C9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3" name="矩形 2">
            <a:extLst>
              <a:ext uri="{FF2B5EF4-FFF2-40B4-BE49-F238E27FC236}">
                <a16:creationId xmlns:a16="http://schemas.microsoft.com/office/drawing/2014/main" id="{4282EE14-1195-4EB9-9258-1E6460C42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6" y="3542268"/>
            <a:ext cx="723265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/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*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 </a:t>
            </a:r>
          </a:p>
          <a:p>
            <a:pPr indent="0"/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dirty="0">
                <a:latin typeface="Courier New" panose="02070309020205020404" pitchFamily="49" charset="0"/>
              </a:rPr>
              <a:t> Product_Name LIKE '%</a:t>
            </a:r>
            <a:r>
              <a:rPr lang="zh-CN" altLang="en-US" sz="1400" dirty="0">
                <a:latin typeface="Courier New" panose="02070309020205020404" pitchFamily="49" charset="0"/>
              </a:rPr>
              <a:t>墨粉</a:t>
            </a:r>
            <a:r>
              <a:rPr lang="en-US" altLang="zh-CN" sz="1400" dirty="0">
                <a:latin typeface="Courier New" panose="02070309020205020404" pitchFamily="49" charset="0"/>
              </a:rPr>
              <a:t>%' </a:t>
            </a:r>
          </a:p>
          <a:p>
            <a:pPr indent="0"/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zh-CN" sz="1400" dirty="0">
                <a:latin typeface="Courier New" panose="02070309020205020404" pitchFamily="49" charset="0"/>
              </a:rPr>
              <a:t>Product_Name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sz="1400" dirty="0">
                <a:latin typeface="Courier New" panose="02070309020205020404" pitchFamily="49" charset="0"/>
              </a:rPr>
              <a:t>;</a:t>
            </a:r>
          </a:p>
          <a:p>
            <a:pPr indent="0"/>
            <a:endParaRPr lang="en-US" altLang="zh-CN" sz="1400" dirty="0">
              <a:latin typeface="Courier New" panose="02070309020205020404" pitchFamily="49" charset="0"/>
            </a:endParaRPr>
          </a:p>
          <a:p>
            <a:pPr indent="0"/>
            <a:endParaRPr lang="en-US" altLang="zh-CN" sz="1400" dirty="0">
              <a:latin typeface="Courier New" panose="02070309020205020404" pitchFamily="49" charset="0"/>
            </a:endParaRPr>
          </a:p>
          <a:p>
            <a:pPr indent="0"/>
            <a:endParaRPr lang="en-US" altLang="zh-CN" sz="14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indent="0"/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*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 </a:t>
            </a:r>
          </a:p>
          <a:p>
            <a:pPr indent="0"/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dirty="0">
                <a:latin typeface="Courier New" panose="02070309020205020404" pitchFamily="49" charset="0"/>
              </a:rPr>
              <a:t> Product_Name LIKE '%</a:t>
            </a:r>
            <a:r>
              <a:rPr lang="zh-CN" altLang="en-US" sz="1400" dirty="0">
                <a:latin typeface="Courier New" panose="02070309020205020404" pitchFamily="49" charset="0"/>
              </a:rPr>
              <a:t>墨粉</a:t>
            </a:r>
            <a:r>
              <a:rPr lang="en-US" altLang="zh-CN" sz="1400" dirty="0">
                <a:latin typeface="Courier New" panose="02070309020205020404" pitchFamily="49" charset="0"/>
              </a:rPr>
              <a:t>%' </a:t>
            </a:r>
          </a:p>
          <a:p>
            <a:pPr indent="0"/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ORDER BY CONVERT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>
                <a:latin typeface="Courier New" panose="02070309020205020404" pitchFamily="49" charset="0"/>
              </a:rPr>
              <a:t>Product_Name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USING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</a:rPr>
              <a:t>gbk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)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sz="1400" dirty="0"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7DF23F-2A73-42FF-BA5C-C367D5C83F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9243"/>
          <a:stretch/>
        </p:blipFill>
        <p:spPr>
          <a:xfrm>
            <a:off x="4657107" y="2774873"/>
            <a:ext cx="1716706" cy="19745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A54F86-4845-4AA9-AF91-B31A8327D8D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0060"/>
          <a:stretch/>
        </p:blipFill>
        <p:spPr>
          <a:xfrm>
            <a:off x="6502995" y="2774873"/>
            <a:ext cx="1673511" cy="1974581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7A34C8F2-18F5-43BC-8B7E-C36DAD23CDCA}"/>
              </a:ext>
            </a:extLst>
          </p:cNvPr>
          <p:cNvSpPr/>
          <p:nvPr/>
        </p:nvSpPr>
        <p:spPr>
          <a:xfrm>
            <a:off x="4657107" y="4730456"/>
            <a:ext cx="43124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……</a:t>
            </a:r>
            <a:r>
              <a:rPr lang="zh-CN" altLang="en-US" sz="1600" b="1" dirty="0">
                <a:solidFill>
                  <a:srgbClr val="FF0000"/>
                </a:solidFill>
              </a:rPr>
              <a:t>因篇幅有限，此处省略了其余的查询结果</a:t>
            </a:r>
          </a:p>
        </p:txBody>
      </p:sp>
    </p:spTree>
    <p:extLst>
      <p:ext uri="{BB962C8B-B14F-4D97-AF65-F5344CB8AC3E}">
        <p14:creationId xmlns:p14="http://schemas.microsoft.com/office/powerpoint/2010/main" val="328089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290FF-2683-4266-8B96-6DE7CD37746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5.4 </a:t>
            </a:r>
            <a:r>
              <a:rPr lang="zh-CN" altLang="en-US" dirty="0">
                <a:cs typeface="Times New Roman" pitchFamily="18" charset="0"/>
              </a:rPr>
              <a:t>排序与限量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AFFC238-A5FF-4CFC-826B-8E1B2A0FDF27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01B37F0-84F3-482C-84E2-7E2F1E31FA18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3B5206-DCCF-4291-90EA-2590FD6FED26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63A4AAB-950E-41AE-B30C-9704B06DC2C3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限量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8345C0-2E7D-4271-A271-4C0947EF4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/>
              <a:t>对于一次性查询出的大量记录，不仅不便于阅读查看，还会浪费系统效率。</a:t>
            </a:r>
            <a:endParaRPr lang="en-US" altLang="zh-CN" dirty="0"/>
          </a:p>
          <a:p>
            <a:pPr>
              <a:lnSpc>
                <a:spcPct val="200000"/>
              </a:lnSpc>
              <a:defRPr/>
            </a:pPr>
            <a:r>
              <a:rPr lang="en-US" altLang="zh-CN" dirty="0"/>
              <a:t>MySQL</a:t>
            </a:r>
            <a:r>
              <a:rPr lang="zh-CN" altLang="en-US" dirty="0"/>
              <a:t>中提供了一个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关键字</a:t>
            </a:r>
            <a:r>
              <a:rPr lang="en-US" altLang="zh-CN" b="1" u="sng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LIMIT</a:t>
            </a:r>
            <a:r>
              <a:rPr lang="zh-CN" altLang="en-US" dirty="0"/>
              <a:t>，可以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限定记录的数量</a:t>
            </a:r>
            <a:r>
              <a:rPr lang="zh-CN" altLang="en-US" dirty="0"/>
              <a:t>，也可以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指定查询从哪一条记录开始</a:t>
            </a:r>
            <a:r>
              <a:rPr lang="zh-CN" altLang="en-US" dirty="0"/>
              <a:t>（通常用于分页）。</a:t>
            </a:r>
          </a:p>
        </p:txBody>
      </p:sp>
    </p:spTree>
    <p:extLst>
      <p:ext uri="{BB962C8B-B14F-4D97-AF65-F5344CB8AC3E}">
        <p14:creationId xmlns:p14="http://schemas.microsoft.com/office/powerpoint/2010/main" val="26472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B0859-C451-44EA-8142-2E03E86A6BE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5.4 </a:t>
            </a:r>
            <a:r>
              <a:rPr lang="zh-CN" altLang="en-US" dirty="0">
                <a:cs typeface="Times New Roman" pitchFamily="18" charset="0"/>
              </a:rPr>
              <a:t>排序与限量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629616A-A11D-4C1E-B672-AF55DD51BB96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DD58ABA-008B-4549-B79B-8B9CD21A8B53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B4C11D-697B-4574-AE53-E2C663E22E20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6953C67-ED75-4504-A494-1BDE9AEA2456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限量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圆角矩形 10">
            <a:extLst>
              <a:ext uri="{FF2B5EF4-FFF2-40B4-BE49-F238E27FC236}">
                <a16:creationId xmlns:a16="http://schemas.microsoft.com/office/drawing/2014/main" id="{49B80A16-0D5B-4743-9199-871B0031A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1837112"/>
            <a:ext cx="6450012" cy="15335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11">
            <a:extLst>
              <a:ext uri="{FF2B5EF4-FFF2-40B4-BE49-F238E27FC236}">
                <a16:creationId xmlns:a16="http://schemas.microsoft.com/office/drawing/2014/main" id="{E9289203-A295-4C1D-9F08-C0B5414A5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87" y="1966385"/>
            <a:ext cx="6450012" cy="128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SELECT [select </a:t>
            </a:r>
            <a:r>
              <a:rPr lang="zh-CN" altLang="en-US" dirty="0">
                <a:latin typeface="+mn-lt"/>
                <a:cs typeface="Times New Roman" pitchFamily="18" charset="0"/>
              </a:rPr>
              <a:t>选项</a:t>
            </a:r>
            <a:r>
              <a:rPr lang="en-US" altLang="zh-CN" dirty="0">
                <a:latin typeface="+mn-lt"/>
                <a:cs typeface="Times New Roman" pitchFamily="18" charset="0"/>
              </a:rPr>
              <a:t>] </a:t>
            </a:r>
            <a:r>
              <a:rPr lang="zh-CN" altLang="en-US" dirty="0">
                <a:latin typeface="+mn-lt"/>
                <a:cs typeface="Times New Roman" pitchFamily="18" charset="0"/>
              </a:rPr>
              <a:t>字段列表 </a:t>
            </a:r>
            <a:r>
              <a:rPr lang="en-US" altLang="zh-CN" dirty="0">
                <a:latin typeface="+mn-lt"/>
                <a:cs typeface="Times New Roman" pitchFamily="18" charset="0"/>
              </a:rPr>
              <a:t>FROM </a:t>
            </a:r>
            <a:r>
              <a:rPr lang="zh-CN" altLang="en-US" dirty="0">
                <a:latin typeface="+mn-lt"/>
                <a:cs typeface="Times New Roman" pitchFamily="18" charset="0"/>
              </a:rPr>
              <a:t>数据表名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[WHERE </a:t>
            </a:r>
            <a:r>
              <a:rPr lang="zh-CN" altLang="en-US" dirty="0">
                <a:latin typeface="+mn-lt"/>
                <a:cs typeface="Times New Roman" pitchFamily="18" charset="0"/>
              </a:rPr>
              <a:t>条件表达式</a:t>
            </a:r>
            <a:r>
              <a:rPr lang="en-US" altLang="zh-CN" dirty="0">
                <a:latin typeface="+mn-lt"/>
                <a:cs typeface="Times New Roman" pitchFamily="18" charset="0"/>
              </a:rPr>
              <a:t>] [ORDER BY </a:t>
            </a:r>
            <a:r>
              <a:rPr lang="zh-CN" altLang="en-US" dirty="0">
                <a:latin typeface="+mn-lt"/>
                <a:cs typeface="Times New Roman" pitchFamily="18" charset="0"/>
              </a:rPr>
              <a:t>字段 </a:t>
            </a:r>
            <a:r>
              <a:rPr lang="en-US" altLang="zh-CN" dirty="0">
                <a:latin typeface="+mn-lt"/>
                <a:cs typeface="Times New Roman" pitchFamily="18" charset="0"/>
              </a:rPr>
              <a:t>ASC|DESC]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LIMIT [OFFSET,] 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记录数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;</a:t>
            </a:r>
          </a:p>
        </p:txBody>
      </p:sp>
      <p:sp>
        <p:nvSpPr>
          <p:cNvPr id="11" name="矩形 19">
            <a:extLst>
              <a:ext uri="{FF2B5EF4-FFF2-40B4-BE49-F238E27FC236}">
                <a16:creationId xmlns:a16="http://schemas.microsoft.com/office/drawing/2014/main" id="{2176B687-44F4-4F2D-A8BD-2AA4DC1C5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667125"/>
            <a:ext cx="68421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u="sng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记录数</a:t>
            </a:r>
            <a:r>
              <a:rPr lang="zh-CN" altLang="en-US" dirty="0">
                <a:latin typeface="+mn-lt"/>
                <a:cs typeface="Times New Roman" pitchFamily="18" charset="0"/>
              </a:rPr>
              <a:t>：表示</a:t>
            </a:r>
            <a:r>
              <a:rPr lang="zh-CN" altLang="en-US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限定获取的</a:t>
            </a:r>
            <a:r>
              <a:rPr lang="zh-CN" altLang="en-US" dirty="0">
                <a:latin typeface="+mn-lt"/>
                <a:cs typeface="Times New Roman" pitchFamily="18" charset="0"/>
              </a:rPr>
              <a:t>最大</a:t>
            </a:r>
            <a:r>
              <a:rPr lang="zh-CN" altLang="en-US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记录数量</a:t>
            </a:r>
            <a:r>
              <a:rPr lang="zh-CN" altLang="en-US" dirty="0">
                <a:latin typeface="+mn-lt"/>
                <a:cs typeface="Times New Roman" pitchFamily="18" charset="0"/>
              </a:rPr>
              <a:t>。仅含此参数时，表示从第</a:t>
            </a:r>
            <a:r>
              <a:rPr lang="en-US" altLang="zh-CN" dirty="0">
                <a:latin typeface="+mn-lt"/>
                <a:cs typeface="Times New Roman" pitchFamily="18" charset="0"/>
              </a:rPr>
              <a:t>1</a:t>
            </a:r>
            <a:r>
              <a:rPr lang="zh-CN" altLang="en-US" dirty="0">
                <a:latin typeface="+mn-lt"/>
                <a:cs typeface="Times New Roman" pitchFamily="18" charset="0"/>
              </a:rPr>
              <a:t>条记录开始获取。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b="1" u="sng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OFFSET</a:t>
            </a:r>
            <a:r>
              <a:rPr lang="zh-CN" altLang="en-US" dirty="0">
                <a:latin typeface="+mn-lt"/>
                <a:cs typeface="Times New Roman" pitchFamily="18" charset="0"/>
              </a:rPr>
              <a:t>：表示偏移量，用于设置</a:t>
            </a:r>
            <a:r>
              <a:rPr lang="zh-CN" altLang="en-US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从哪条记录开始</a:t>
            </a:r>
            <a:r>
              <a:rPr lang="zh-CN" altLang="en-US" dirty="0">
                <a:latin typeface="+mn-lt"/>
                <a:cs typeface="Times New Roman" pitchFamily="18" charset="0"/>
              </a:rPr>
              <a:t>，默认第</a:t>
            </a:r>
            <a:r>
              <a:rPr lang="en-US" altLang="zh-CN" dirty="0">
                <a:latin typeface="+mn-lt"/>
                <a:cs typeface="Times New Roman" pitchFamily="18" charset="0"/>
              </a:rPr>
              <a:t>1</a:t>
            </a:r>
            <a:r>
              <a:rPr lang="zh-CN" altLang="en-US" dirty="0">
                <a:latin typeface="+mn-lt"/>
                <a:cs typeface="Times New Roman" pitchFamily="18" charset="0"/>
              </a:rPr>
              <a:t>条记录的偏移量值为</a:t>
            </a:r>
            <a:r>
              <a:rPr lang="en-US" altLang="zh-CN" dirty="0">
                <a:latin typeface="+mn-lt"/>
                <a:cs typeface="Times New Roman" pitchFamily="18" charset="0"/>
              </a:rPr>
              <a:t>0</a:t>
            </a:r>
            <a:r>
              <a:rPr lang="zh-CN" altLang="en-US" dirty="0">
                <a:latin typeface="+mn-lt"/>
                <a:cs typeface="Times New Roman" pitchFamily="18" charset="0"/>
              </a:rPr>
              <a:t>，第</a:t>
            </a:r>
            <a:r>
              <a:rPr lang="en-US" altLang="zh-CN" dirty="0">
                <a:latin typeface="+mn-lt"/>
                <a:cs typeface="Times New Roman" pitchFamily="18" charset="0"/>
              </a:rPr>
              <a:t>2</a:t>
            </a:r>
            <a:r>
              <a:rPr lang="zh-CN" altLang="en-US" dirty="0">
                <a:latin typeface="+mn-lt"/>
                <a:cs typeface="Times New Roman" pitchFamily="18" charset="0"/>
              </a:rPr>
              <a:t>条记录的偏移量值为</a:t>
            </a:r>
            <a:r>
              <a:rPr lang="en-US" altLang="zh-CN" dirty="0">
                <a:latin typeface="+mn-lt"/>
                <a:cs typeface="Times New Roman" pitchFamily="18" charset="0"/>
              </a:rPr>
              <a:t>1</a:t>
            </a:r>
            <a:r>
              <a:rPr lang="zh-CN" altLang="en-US" dirty="0">
                <a:latin typeface="+mn-lt"/>
                <a:cs typeface="Times New Roman" pitchFamily="18" charset="0"/>
              </a:rPr>
              <a:t>，依次类推。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55F35302-2C7E-45A7-9862-446A8D5D0B53}"/>
              </a:ext>
            </a:extLst>
          </p:cNvPr>
          <p:cNvSpPr txBox="1"/>
          <p:nvPr/>
        </p:nvSpPr>
        <p:spPr>
          <a:xfrm>
            <a:off x="204159" y="5793627"/>
            <a:ext cx="83054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：找出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表中价格最贵的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种产品，显示产品编号、产品名称和价格。</a:t>
            </a:r>
          </a:p>
        </p:txBody>
      </p:sp>
    </p:spTree>
    <p:extLst>
      <p:ext uri="{BB962C8B-B14F-4D97-AF65-F5344CB8AC3E}">
        <p14:creationId xmlns:p14="http://schemas.microsoft.com/office/powerpoint/2010/main" val="39437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523D0-9ABF-4D01-B047-89043D68649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5.4 </a:t>
            </a:r>
            <a:r>
              <a:rPr lang="zh-CN" altLang="en-US" dirty="0">
                <a:cs typeface="Times New Roman" pitchFamily="18" charset="0"/>
              </a:rPr>
              <a:t>排序与限量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80680CA-1831-4828-898B-36BF54F87D12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1AB6972-F468-4689-AD4F-B471A5D40274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3E93DE-D343-47A4-BC68-11AD1731B06E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FC8E5AF-7243-4F48-ABFD-5DC499D41009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限量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6810" name="矩形 2">
            <a:extLst>
              <a:ext uri="{FF2B5EF4-FFF2-40B4-BE49-F238E27FC236}">
                <a16:creationId xmlns:a16="http://schemas.microsoft.com/office/drawing/2014/main" id="{D0CF0F0C-8723-4B3A-8CF4-51C6A7AA6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56" y="3616703"/>
            <a:ext cx="6075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</a:rPr>
              <a:t>Product_ID,Product_name,Price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zh-CN" sz="1400" dirty="0">
                <a:latin typeface="Courier New" panose="02070309020205020404" pitchFamily="49" charset="0"/>
              </a:rPr>
              <a:t>price DESC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LIMIT</a:t>
            </a:r>
            <a:r>
              <a:rPr lang="en-US" altLang="zh-CN" sz="1400" dirty="0">
                <a:latin typeface="Courier New" panose="02070309020205020404" pitchFamily="49" charset="0"/>
              </a:rPr>
              <a:t> 10;</a:t>
            </a:r>
            <a:endParaRPr lang="zh-CN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55F35302-2C7E-45A7-9862-446A8D5D0B53}"/>
              </a:ext>
            </a:extLst>
          </p:cNvPr>
          <p:cNvSpPr txBox="1"/>
          <p:nvPr/>
        </p:nvSpPr>
        <p:spPr>
          <a:xfrm>
            <a:off x="411493" y="2010192"/>
            <a:ext cx="83054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：找出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表中价格最贵的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种产品，显示产品编号、产品名称和价格。</a:t>
            </a:r>
          </a:p>
        </p:txBody>
      </p:sp>
      <p:grpSp>
        <p:nvGrpSpPr>
          <p:cNvPr id="13" name="组合 10">
            <a:extLst>
              <a:ext uri="{FF2B5EF4-FFF2-40B4-BE49-F238E27FC236}">
                <a16:creationId xmlns:a16="http://schemas.microsoft.com/office/drawing/2014/main" id="{F8C47CF8-A92F-472D-A708-6278B88BE1C0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582987"/>
            <a:ext cx="655638" cy="657225"/>
            <a:chOff x="765530" y="3286093"/>
            <a:chExt cx="656530" cy="657462"/>
          </a:xfrm>
        </p:grpSpPr>
        <p:sp>
          <p:nvSpPr>
            <p:cNvPr id="14" name="等腰三角形 11">
              <a:extLst>
                <a:ext uri="{FF2B5EF4-FFF2-40B4-BE49-F238E27FC236}">
                  <a16:creationId xmlns:a16="http://schemas.microsoft.com/office/drawing/2014/main" id="{63A3C90C-A267-4C8E-A6A0-5CCCD318F5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5" name="等腰三角形 12">
              <a:extLst>
                <a:ext uri="{FF2B5EF4-FFF2-40B4-BE49-F238E27FC236}">
                  <a16:creationId xmlns:a16="http://schemas.microsoft.com/office/drawing/2014/main" id="{BA2E9FF2-5C5C-40D9-BFA3-1E85D2272E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17" name="TextBox 9">
            <a:extLst>
              <a:ext uri="{FF2B5EF4-FFF2-40B4-BE49-F238E27FC236}">
                <a16:creationId xmlns:a16="http://schemas.microsoft.com/office/drawing/2014/main" id="{B157C6AE-7612-4D17-A456-38F95442B923}"/>
              </a:ext>
            </a:extLst>
          </p:cNvPr>
          <p:cNvSpPr txBox="1"/>
          <p:nvPr/>
        </p:nvSpPr>
        <p:spPr>
          <a:xfrm>
            <a:off x="579230" y="4929077"/>
            <a:ext cx="45515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u="sng" dirty="0">
                <a:solidFill>
                  <a:srgbClr val="0070C0"/>
                </a:solidFill>
              </a:rPr>
              <a:t>如何找出</a:t>
            </a:r>
            <a:r>
              <a:rPr lang="en-US" altLang="zh-CN" sz="1600" b="1" u="sng" dirty="0">
                <a:solidFill>
                  <a:srgbClr val="0070C0"/>
                </a:solidFill>
              </a:rPr>
              <a:t>Product</a:t>
            </a:r>
            <a:r>
              <a:rPr lang="zh-CN" altLang="en-US" sz="1600" b="1" u="sng" dirty="0">
                <a:solidFill>
                  <a:srgbClr val="0070C0"/>
                </a:solidFill>
              </a:rPr>
              <a:t>表中价格</a:t>
            </a:r>
            <a:r>
              <a:rPr lang="zh-CN" altLang="en-US" sz="1600" b="1" u="sng" dirty="0">
                <a:solidFill>
                  <a:srgbClr val="FF0000"/>
                </a:solidFill>
              </a:rPr>
              <a:t>前</a:t>
            </a:r>
            <a:r>
              <a:rPr lang="en-US" altLang="zh-CN" sz="1600" b="1" u="sng" dirty="0">
                <a:solidFill>
                  <a:srgbClr val="FF0000"/>
                </a:solidFill>
              </a:rPr>
              <a:t>5-10</a:t>
            </a:r>
            <a:r>
              <a:rPr lang="zh-CN" altLang="en-US" sz="1600" b="1" u="sng" dirty="0">
                <a:solidFill>
                  <a:srgbClr val="0070C0"/>
                </a:solidFill>
              </a:rPr>
              <a:t>的产品，显示产品编号、产品名称和价格？</a:t>
            </a:r>
          </a:p>
        </p:txBody>
      </p:sp>
      <p:pic>
        <p:nvPicPr>
          <p:cNvPr id="2488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609" y="4240212"/>
            <a:ext cx="3066099" cy="202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52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BC68F72-2704-4BB1-928E-2A85E13D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0" y="154546"/>
            <a:ext cx="5014820" cy="77628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cs typeface="Times New Roman" pitchFamily="18" charset="0"/>
              </a:rPr>
              <a:t>5.4 </a:t>
            </a:r>
            <a:r>
              <a:rPr lang="zh-CN" altLang="en-US" dirty="0">
                <a:cs typeface="Times New Roman" pitchFamily="18" charset="0"/>
              </a:rPr>
              <a:t>排序与限量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C65894-D040-485D-BD2C-B01DC4E5F7EE}"/>
              </a:ext>
            </a:extLst>
          </p:cNvPr>
          <p:cNvSpPr/>
          <p:nvPr/>
        </p:nvSpPr>
        <p:spPr bwMode="auto">
          <a:xfrm>
            <a:off x="253218" y="2095265"/>
            <a:ext cx="8700868" cy="2548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>
                <a:latin typeface="+mn-lt"/>
                <a:ea typeface="+mn-ea"/>
              </a:rPr>
              <a:t>通过</a:t>
            </a:r>
            <a:r>
              <a:rPr lang="en-US" altLang="zh-CN" dirty="0">
                <a:latin typeface="+mn-lt"/>
                <a:ea typeface="+mn-ea"/>
              </a:rPr>
              <a:t>Workbench</a:t>
            </a:r>
            <a:r>
              <a:rPr lang="zh-CN" altLang="en-US" dirty="0">
                <a:latin typeface="+mn-lt"/>
                <a:ea typeface="+mn-ea"/>
              </a:rPr>
              <a:t>将</a:t>
            </a:r>
            <a:r>
              <a:rPr lang="en-US" altLang="zh-CN" dirty="0" err="1">
                <a:latin typeface="+mn-lt"/>
                <a:ea typeface="+mn-ea"/>
              </a:rPr>
              <a:t>purchase.sql</a:t>
            </a:r>
            <a:r>
              <a:rPr lang="zh-CN" altLang="en-US" dirty="0">
                <a:latin typeface="+mn-lt"/>
                <a:ea typeface="+mn-ea"/>
              </a:rPr>
              <a:t>文件导入，新建数据库名为</a:t>
            </a:r>
            <a:r>
              <a:rPr lang="en-US" altLang="zh-CN" dirty="0">
                <a:latin typeface="+mn-lt"/>
                <a:ea typeface="+mn-ea"/>
              </a:rPr>
              <a:t>unit5_db</a:t>
            </a:r>
            <a:r>
              <a:rPr lang="zh-CN" altLang="en-US" dirty="0">
                <a:latin typeface="+mn-lt"/>
                <a:ea typeface="+mn-ea"/>
              </a:rPr>
              <a:t>。基于</a:t>
            </a:r>
            <a:r>
              <a:rPr lang="en-US" altLang="zh-CN" dirty="0">
                <a:latin typeface="+mn-lt"/>
                <a:ea typeface="+mn-ea"/>
              </a:rPr>
              <a:t>unit5_db</a:t>
            </a:r>
            <a:r>
              <a:rPr lang="zh-CN" altLang="en-US" dirty="0">
                <a:latin typeface="+mn-lt"/>
                <a:ea typeface="+mn-ea"/>
              </a:rPr>
              <a:t>数据库，根据</a:t>
            </a:r>
            <a:r>
              <a:rPr lang="en-US" altLang="zh-CN" dirty="0">
                <a:latin typeface="+mn-lt"/>
                <a:ea typeface="+mn-ea"/>
              </a:rPr>
              <a:t>product</a:t>
            </a:r>
            <a:r>
              <a:rPr lang="zh-CN" altLang="en-US" dirty="0">
                <a:latin typeface="+mn-lt"/>
                <a:ea typeface="+mn-ea"/>
              </a:rPr>
              <a:t>表中的数据完成以下练习：</a:t>
            </a:r>
            <a:endParaRPr lang="en-US" altLang="zh-CN" dirty="0">
              <a:latin typeface="+mn-lt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1600" dirty="0">
                <a:latin typeface="+mn-lt"/>
                <a:ea typeface="+mn-ea"/>
              </a:rPr>
              <a:t>课堂示例</a:t>
            </a:r>
            <a:r>
              <a:rPr lang="en-US" altLang="zh-CN" sz="1600" dirty="0">
                <a:latin typeface="+mn-lt"/>
                <a:ea typeface="+mn-ea"/>
              </a:rPr>
              <a:t>15-18</a:t>
            </a:r>
            <a:r>
              <a:rPr lang="zh-CN" altLang="en-US" sz="1600" dirty="0">
                <a:latin typeface="+mn-lt"/>
                <a:ea typeface="+mn-ea"/>
              </a:rPr>
              <a:t>。</a:t>
            </a: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1600" dirty="0">
                <a:latin typeface="+mn-lt"/>
                <a:ea typeface="+mn-ea"/>
              </a:rPr>
              <a:t>查找</a:t>
            </a:r>
            <a:r>
              <a:rPr lang="en-US" altLang="zh-CN" sz="1600" dirty="0" err="1">
                <a:latin typeface="+mn-lt"/>
                <a:ea typeface="+mn-ea"/>
              </a:rPr>
              <a:t>Product_ID</a:t>
            </a:r>
            <a:r>
              <a:rPr lang="en-US" altLang="zh-CN" sz="1600" dirty="0">
                <a:latin typeface="+mn-lt"/>
                <a:ea typeface="+mn-ea"/>
              </a:rPr>
              <a:t>, </a:t>
            </a:r>
            <a:r>
              <a:rPr lang="en-US" altLang="zh-CN" sz="1600" dirty="0" err="1">
                <a:latin typeface="+mn-lt"/>
                <a:ea typeface="+mn-ea"/>
              </a:rPr>
              <a:t>Product_Name,Product_Date</a:t>
            </a:r>
            <a:r>
              <a:rPr lang="zh-CN" altLang="en-US" sz="1600" dirty="0">
                <a:latin typeface="+mn-lt"/>
                <a:ea typeface="+mn-ea"/>
              </a:rPr>
              <a:t>和</a:t>
            </a:r>
            <a:r>
              <a:rPr lang="en-US" altLang="zh-CN" sz="1600" dirty="0" err="1">
                <a:latin typeface="+mn-lt"/>
                <a:ea typeface="+mn-ea"/>
              </a:rPr>
              <a:t>SubSort_ID</a:t>
            </a:r>
            <a:r>
              <a:rPr lang="zh-CN" altLang="en-US" sz="1600" dirty="0">
                <a:latin typeface="+mn-lt"/>
                <a:ea typeface="+mn-ea"/>
              </a:rPr>
              <a:t>，显示第</a:t>
            </a:r>
            <a:r>
              <a:rPr lang="en-US" altLang="zh-CN" sz="1600" dirty="0">
                <a:latin typeface="+mn-lt"/>
                <a:ea typeface="+mn-ea"/>
              </a:rPr>
              <a:t>11</a:t>
            </a:r>
            <a:r>
              <a:rPr lang="zh-CN" altLang="en-US" sz="1600" dirty="0">
                <a:latin typeface="+mn-lt"/>
                <a:ea typeface="+mn-ea"/>
              </a:rPr>
              <a:t>条到第</a:t>
            </a:r>
            <a:r>
              <a:rPr lang="en-US" altLang="zh-CN" sz="1600" dirty="0">
                <a:latin typeface="+mn-lt"/>
                <a:ea typeface="+mn-ea"/>
              </a:rPr>
              <a:t>20</a:t>
            </a:r>
            <a:r>
              <a:rPr lang="zh-CN" altLang="en-US" sz="1600" dirty="0">
                <a:latin typeface="+mn-lt"/>
                <a:ea typeface="+mn-ea"/>
              </a:rPr>
              <a:t>条记录。</a:t>
            </a:r>
            <a:endParaRPr lang="en-US" altLang="zh-CN" sz="1600" dirty="0">
              <a:latin typeface="+mn-lt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1600" dirty="0">
                <a:latin typeface="+mn-lt"/>
                <a:ea typeface="+mn-ea"/>
              </a:rPr>
              <a:t>查找价格最高的产品信息。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2811BC4-9157-43E4-B06C-9F54B3CEA8A0}"/>
              </a:ext>
            </a:extLst>
          </p:cNvPr>
          <p:cNvCxnSpPr/>
          <p:nvPr/>
        </p:nvCxnSpPr>
        <p:spPr bwMode="auto">
          <a:xfrm>
            <a:off x="371475" y="1956816"/>
            <a:ext cx="2232025" cy="0"/>
          </a:xfrm>
          <a:prstGeom prst="line">
            <a:avLst/>
          </a:prstGeom>
          <a:ln w="19050"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2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17">
            <a:extLst>
              <a:ext uri="{FF2B5EF4-FFF2-40B4-BE49-F238E27FC236}">
                <a16:creationId xmlns:a16="http://schemas.microsoft.com/office/drawing/2014/main" id="{7A38A974-3660-48CC-8661-AD7FBABED1F5}"/>
              </a:ext>
            </a:extLst>
          </p:cNvPr>
          <p:cNvGrpSpPr>
            <a:grpSpLocks/>
          </p:cNvGrpSpPr>
          <p:nvPr/>
        </p:nvGrpSpPr>
        <p:grpSpPr bwMode="auto">
          <a:xfrm>
            <a:off x="371475" y="1273175"/>
            <a:ext cx="2232025" cy="503238"/>
            <a:chOff x="6444208" y="1011134"/>
            <a:chExt cx="2232248" cy="504056"/>
          </a:xfrm>
          <a:solidFill>
            <a:srgbClr val="F29111"/>
          </a:solidFill>
        </p:grpSpPr>
        <p:grpSp>
          <p:nvGrpSpPr>
            <p:cNvPr id="7" name="组合 18">
              <a:extLst>
                <a:ext uri="{FF2B5EF4-FFF2-40B4-BE49-F238E27FC236}">
                  <a16:creationId xmlns:a16="http://schemas.microsoft.com/office/drawing/2014/main" id="{B4514F97-C42B-4EE1-B057-968961B00E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  <a:grpFill/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723E7A1-9D45-4B9F-BC71-6F585E8BA066}"/>
                  </a:ext>
                </a:extLst>
              </p:cNvPr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</a:t>
                </a: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3C244ACB-E957-4BA0-BD34-9151F1479EB0}"/>
                  </a:ext>
                </a:extLst>
              </p:cNvPr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堂</a:t>
                </a: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611432E4-C259-4401-A542-3FCAEC74048B}"/>
                  </a:ext>
                </a:extLst>
              </p:cNvPr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</a:t>
                </a: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18DDE18-3CAA-4C86-A1CA-18C9D72B5F62}"/>
                  </a:ext>
                </a:extLst>
              </p:cNvPr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习</a:t>
                </a:r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5A624DD-4D4D-4C0E-9A16-EB6858F861F7}"/>
                </a:ext>
              </a:extLst>
            </p:cNvPr>
            <p:cNvCxnSpPr/>
            <p:nvPr/>
          </p:nvCxnSpPr>
          <p:spPr>
            <a:xfrm>
              <a:off x="6444208" y="1695886"/>
              <a:ext cx="2232248" cy="0"/>
            </a:xfrm>
            <a:prstGeom prst="line">
              <a:avLst/>
            </a:prstGeom>
            <a:grpFill/>
            <a:ln w="19050">
              <a:gradFill flip="none" rotWithShape="1">
                <a:gsLst>
                  <a:gs pos="100000">
                    <a:srgbClr val="F29111"/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550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571500" indent="-571500" algn="l" eaLnBrk="1" hangingPunct="1">
              <a:buFont typeface="Wingdings" pitchFamily="2" charset="2"/>
              <a:buNone/>
            </a:pPr>
            <a:r>
              <a:rPr lang="zh-CN" altLang="en-US" b="1" dirty="0">
                <a:sym typeface="Wingdings" pitchFamily="2" charset="2"/>
              </a:rPr>
              <a:t>提交作业</a:t>
            </a:r>
            <a:endParaRPr lang="zh-CN" altLang="en-US" b="1" dirty="0">
              <a:sym typeface="宋体" pitchFamily="2" charset="-122"/>
            </a:endParaRPr>
          </a:p>
        </p:txBody>
      </p:sp>
      <p:sp>
        <p:nvSpPr>
          <p:cNvPr id="7" name="矩形 16">
            <a:extLst>
              <a:ext uri="{FF2B5EF4-FFF2-40B4-BE49-F238E27FC236}">
                <a16:creationId xmlns:a16="http://schemas.microsoft.com/office/drawing/2014/main" id="{B8A77BE7-9FA3-44B2-B280-A42540532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" y="1223999"/>
            <a:ext cx="8347266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/>
              <a:t>完成课堂示例，将相关的</a:t>
            </a:r>
            <a:r>
              <a:rPr lang="en-US" altLang="zh-CN" dirty="0"/>
              <a:t>SQL</a:t>
            </a:r>
            <a:r>
              <a:rPr lang="zh-CN" altLang="en-US" dirty="0"/>
              <a:t>语句保存为</a:t>
            </a:r>
            <a:r>
              <a:rPr lang="en-US" altLang="zh-CN" dirty="0"/>
              <a:t>unit5_sleg.sql</a:t>
            </a:r>
            <a:r>
              <a:rPr lang="zh-CN" altLang="en-US" dirty="0"/>
              <a:t>提交。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/>
              <a:t>完成课堂练习，将相关的</a:t>
            </a:r>
            <a:r>
              <a:rPr lang="en-US" altLang="zh-CN" dirty="0"/>
              <a:t>SQL</a:t>
            </a:r>
            <a:r>
              <a:rPr lang="zh-CN" altLang="en-US" dirty="0"/>
              <a:t>语句保存为</a:t>
            </a:r>
            <a:r>
              <a:rPr lang="en-US" altLang="zh-CN" dirty="0"/>
              <a:t>unit5_lxeg.sql</a:t>
            </a:r>
            <a:r>
              <a:rPr lang="zh-CN" altLang="en-US" dirty="0"/>
              <a:t>提交。</a:t>
            </a:r>
          </a:p>
        </p:txBody>
      </p:sp>
    </p:spTree>
    <p:extLst>
      <p:ext uri="{BB962C8B-B14F-4D97-AF65-F5344CB8AC3E}">
        <p14:creationId xmlns:p14="http://schemas.microsoft.com/office/powerpoint/2010/main" val="127458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 dirty="0"/>
              <a:t>5.1 </a:t>
            </a:r>
            <a:r>
              <a:rPr lang="zh-CN" altLang="en-US" dirty="0"/>
              <a:t>数据库查询</a:t>
            </a:r>
          </a:p>
        </p:txBody>
      </p:sp>
      <p:sp>
        <p:nvSpPr>
          <p:cNvPr id="4" name="矩形 3"/>
          <p:cNvSpPr/>
          <p:nvPr/>
        </p:nvSpPr>
        <p:spPr>
          <a:xfrm>
            <a:off x="549274" y="2261333"/>
            <a:ext cx="81425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dirty="0"/>
              <a:t>        查询是数据库的主要功能之一。</a:t>
            </a:r>
            <a:r>
              <a:rPr lang="en-US" altLang="zh-CN" dirty="0"/>
              <a:t>MySQL</a:t>
            </a:r>
            <a:r>
              <a:rPr lang="zh-CN" altLang="en-US" dirty="0"/>
              <a:t>从数据表中查询数据的基本语句是</a:t>
            </a:r>
            <a:r>
              <a:rPr lang="en-US" altLang="zh-CN" dirty="0"/>
              <a:t>SELECT</a:t>
            </a:r>
            <a:r>
              <a:rPr lang="zh-CN" altLang="en-US" dirty="0"/>
              <a:t>语句。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4366163-700E-4BB1-B281-0E1DD011798D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B9B8679-ECCD-4088-9570-A83CF7F83D8F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D5CCFF-106C-4424-B205-06B4DF198B36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924B94C-05BE-476B-BAC1-67378F53771F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查询基本语句</a:t>
            </a:r>
          </a:p>
        </p:txBody>
      </p:sp>
    </p:spTree>
    <p:extLst>
      <p:ext uri="{BB962C8B-B14F-4D97-AF65-F5344CB8AC3E}">
        <p14:creationId xmlns:p14="http://schemas.microsoft.com/office/powerpoint/2010/main" val="27480807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10627-731A-4216-AE8F-9004A406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下讲内容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708931B-49CB-4DB0-B602-E797520B7EAF}"/>
              </a:ext>
            </a:extLst>
          </p:cNvPr>
          <p:cNvSpPr/>
          <p:nvPr/>
        </p:nvSpPr>
        <p:spPr>
          <a:xfrm>
            <a:off x="927334" y="1487433"/>
            <a:ext cx="1468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单表操作二</a:t>
            </a:r>
          </a:p>
        </p:txBody>
      </p:sp>
      <p:grpSp>
        <p:nvGrpSpPr>
          <p:cNvPr id="10" name="组合 41">
            <a:extLst>
              <a:ext uri="{FF2B5EF4-FFF2-40B4-BE49-F238E27FC236}">
                <a16:creationId xmlns:a16="http://schemas.microsoft.com/office/drawing/2014/main" id="{C1BF0A21-29E2-4813-9FE2-1DDFFAE26C00}"/>
              </a:ext>
            </a:extLst>
          </p:cNvPr>
          <p:cNvGrpSpPr>
            <a:grpSpLocks/>
          </p:cNvGrpSpPr>
          <p:nvPr/>
        </p:nvGrpSpPr>
        <p:grpSpPr bwMode="auto">
          <a:xfrm>
            <a:off x="606659" y="1881954"/>
            <a:ext cx="4754563" cy="307975"/>
            <a:chOff x="2909458" y="1448789"/>
            <a:chExt cx="4754598" cy="30876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E98976D-5330-47C5-BBC0-405847E1C3E7}"/>
                </a:ext>
              </a:extLst>
            </p:cNvPr>
            <p:cNvCxnSpPr/>
            <p:nvPr/>
          </p:nvCxnSpPr>
          <p:spPr bwMode="auto">
            <a:xfrm>
              <a:off x="3230135" y="1603170"/>
              <a:ext cx="4433921" cy="0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十字箭头标注 43">
              <a:extLst>
                <a:ext uri="{FF2B5EF4-FFF2-40B4-BE49-F238E27FC236}">
                  <a16:creationId xmlns:a16="http://schemas.microsoft.com/office/drawing/2014/main" id="{0E7EF0D6-B8BF-4ECD-8ABA-4E753D16DFE2}"/>
                </a:ext>
              </a:extLst>
            </p:cNvPr>
            <p:cNvSpPr/>
            <p:nvPr/>
          </p:nvSpPr>
          <p:spPr bwMode="auto">
            <a:xfrm>
              <a:off x="2909458" y="1448789"/>
              <a:ext cx="307977" cy="308760"/>
            </a:xfrm>
            <a:prstGeom prst="quadArrowCallou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5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9796A-F99C-4246-B9EB-13C66FAEA88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/>
              <a:t>5.1 </a:t>
            </a:r>
            <a:r>
              <a:rPr lang="zh-CN" altLang="en-US" dirty="0"/>
              <a:t>数据库查询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sp>
        <p:nvSpPr>
          <p:cNvPr id="10" name="矩形 12">
            <a:extLst>
              <a:ext uri="{FF2B5EF4-FFF2-40B4-BE49-F238E27FC236}">
                <a16:creationId xmlns:a16="http://schemas.microsoft.com/office/drawing/2014/main" id="{AFD8BCAD-487D-4782-AD41-E8B86B8C2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45" y="3972900"/>
            <a:ext cx="857019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200" dirty="0">
                <a:latin typeface="+mn-lt"/>
                <a:cs typeface="Times New Roman" pitchFamily="18" charset="0"/>
              </a:rPr>
              <a:t>“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SELECT</a:t>
            </a:r>
            <a:r>
              <a:rPr lang="zh-CN" altLang="en-US" sz="1200" dirty="0">
                <a:latin typeface="+mn-lt"/>
                <a:cs typeface="Times New Roman" pitchFamily="18" charset="0"/>
              </a:rPr>
              <a:t>”：“字段</a:t>
            </a:r>
            <a:r>
              <a:rPr lang="en-US" altLang="zh-CN" sz="1200" dirty="0">
                <a:latin typeface="+mn-lt"/>
                <a:cs typeface="Times New Roman" pitchFamily="18" charset="0"/>
              </a:rPr>
              <a:t>1</a:t>
            </a:r>
            <a:r>
              <a:rPr lang="zh-CN" altLang="en-US" sz="1200" dirty="0">
                <a:latin typeface="+mn-lt"/>
                <a:cs typeface="Times New Roman" pitchFamily="18" charset="0"/>
              </a:rPr>
              <a:t>，字段</a:t>
            </a:r>
            <a:r>
              <a:rPr lang="en-US" altLang="zh-CN" sz="1200" dirty="0">
                <a:latin typeface="+mn-lt"/>
                <a:cs typeface="Times New Roman" pitchFamily="18" charset="0"/>
              </a:rPr>
              <a:t>2…”</a:t>
            </a:r>
            <a:r>
              <a:rPr lang="zh-CN" altLang="en-US" sz="1200" dirty="0">
                <a:latin typeface="+mn-lt"/>
                <a:cs typeface="Times New Roman" pitchFamily="18" charset="0"/>
              </a:rPr>
              <a:t>表示从表中查询的指定字段，星号</a:t>
            </a:r>
            <a:r>
              <a:rPr lang="en-US" altLang="zh-CN" sz="1200" dirty="0">
                <a:latin typeface="+mn-lt"/>
                <a:cs typeface="Times New Roman" pitchFamily="18" charset="0"/>
              </a:rPr>
              <a:t>(“*”)</a:t>
            </a:r>
            <a:r>
              <a:rPr lang="zh-CN" altLang="en-US" sz="1200" dirty="0">
                <a:latin typeface="+mn-lt"/>
                <a:cs typeface="Times New Roman" pitchFamily="18" charset="0"/>
              </a:rPr>
              <a:t>通配符表示表中所有字段。</a:t>
            </a:r>
            <a:endParaRPr lang="en-US" altLang="zh-CN" sz="1200" dirty="0">
              <a:latin typeface="+mn-lt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200" dirty="0">
                <a:latin typeface="+mn-lt"/>
                <a:cs typeface="Times New Roman" pitchFamily="18" charset="0"/>
              </a:rPr>
              <a:t>“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DISTINCT</a:t>
            </a:r>
            <a:r>
              <a:rPr lang="zh-CN" altLang="en-US" sz="1200" dirty="0">
                <a:latin typeface="+mn-lt"/>
                <a:cs typeface="Times New Roman" pitchFamily="18" charset="0"/>
              </a:rPr>
              <a:t>”是可选参数，用于剔除查询结果中重复的数据。</a:t>
            </a:r>
            <a:endParaRPr lang="en-US" altLang="zh-CN" sz="1200" dirty="0">
              <a:latin typeface="+mn-lt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200" dirty="0">
                <a:latin typeface="+mn-lt"/>
                <a:cs typeface="Times New Roman" pitchFamily="18" charset="0"/>
              </a:rPr>
              <a:t>“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FROM</a:t>
            </a:r>
            <a:r>
              <a:rPr lang="zh-CN" altLang="en-US" sz="1200" dirty="0">
                <a:latin typeface="+mn-lt"/>
                <a:cs typeface="Times New Roman" pitchFamily="18" charset="0"/>
              </a:rPr>
              <a:t>”：表示从指定的表中查询数据。</a:t>
            </a:r>
            <a:endParaRPr lang="en-US" altLang="zh-CN" sz="1200" dirty="0">
              <a:latin typeface="+mn-lt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200" dirty="0">
                <a:latin typeface="+mn-lt"/>
                <a:cs typeface="Times New Roman" pitchFamily="18" charset="0"/>
              </a:rPr>
              <a:t>“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WHERE</a:t>
            </a:r>
            <a:r>
              <a:rPr lang="zh-CN" altLang="en-US" sz="1200" dirty="0">
                <a:latin typeface="+mn-lt"/>
                <a:cs typeface="Times New Roman" pitchFamily="18" charset="0"/>
              </a:rPr>
              <a:t>”：表示指定查询条件。</a:t>
            </a:r>
            <a:endParaRPr lang="en-US" altLang="zh-CN" sz="1200" dirty="0">
              <a:latin typeface="+mn-lt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200" dirty="0">
                <a:latin typeface="+mn-lt"/>
                <a:cs typeface="Times New Roman" pitchFamily="18" charset="0"/>
              </a:rPr>
              <a:t>“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GROUP BY</a:t>
            </a:r>
            <a:r>
              <a:rPr lang="zh-CN" altLang="en-US" sz="1200" dirty="0">
                <a:latin typeface="+mn-lt"/>
                <a:cs typeface="Times New Roman" pitchFamily="18" charset="0"/>
              </a:rPr>
              <a:t>”：是可选参数，用于将查询结果按照指定字段进行分组，“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HAVING</a:t>
            </a:r>
            <a:r>
              <a:rPr lang="en-US" altLang="zh-CN" sz="1200" dirty="0">
                <a:latin typeface="+mn-lt"/>
                <a:cs typeface="Times New Roman" pitchFamily="18" charset="0"/>
              </a:rPr>
              <a:t>”</a:t>
            </a:r>
            <a:r>
              <a:rPr lang="zh-CN" altLang="en-US" sz="1200" dirty="0">
                <a:latin typeface="+mn-lt"/>
                <a:cs typeface="Times New Roman" pitchFamily="18" charset="0"/>
              </a:rPr>
              <a:t>也是可选参数，用于对分组后的结果进行过滤。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200" dirty="0">
                <a:latin typeface="+mn-lt"/>
                <a:cs typeface="Times New Roman" pitchFamily="18" charset="0"/>
              </a:rPr>
              <a:t>“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ORDER BY</a:t>
            </a:r>
            <a:r>
              <a:rPr lang="zh-CN" altLang="en-US" sz="1200" dirty="0">
                <a:latin typeface="+mn-lt"/>
                <a:cs typeface="Times New Roman" pitchFamily="18" charset="0"/>
              </a:rPr>
              <a:t>”：是可选参数，用于将查询结果按照指定字段进行排序，其中</a:t>
            </a:r>
            <a:r>
              <a:rPr lang="en-US" altLang="zh-CN" sz="1200" dirty="0">
                <a:latin typeface="+mn-lt"/>
                <a:cs typeface="Times New Roman" pitchFamily="18" charset="0"/>
              </a:rPr>
              <a:t>ASC</a:t>
            </a:r>
            <a:r>
              <a:rPr lang="zh-CN" altLang="en-US" sz="1200" dirty="0">
                <a:latin typeface="+mn-lt"/>
                <a:cs typeface="Times New Roman" pitchFamily="18" charset="0"/>
              </a:rPr>
              <a:t>表示按升序进行排列，</a:t>
            </a:r>
            <a:r>
              <a:rPr lang="en-US" altLang="zh-CN" sz="1200" dirty="0">
                <a:latin typeface="+mn-lt"/>
                <a:cs typeface="Times New Roman" pitchFamily="18" charset="0"/>
              </a:rPr>
              <a:t>DESC</a:t>
            </a:r>
            <a:r>
              <a:rPr lang="zh-CN" altLang="en-US" sz="1200" dirty="0">
                <a:latin typeface="+mn-lt"/>
                <a:cs typeface="Times New Roman" pitchFamily="18" charset="0"/>
              </a:rPr>
              <a:t>表示按降序进行排列。如果不指定参数，默认为升序排列。</a:t>
            </a:r>
            <a:endParaRPr lang="en-US" altLang="zh-CN" sz="1200" dirty="0">
              <a:latin typeface="+mn-lt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200" dirty="0">
                <a:latin typeface="+mn-lt"/>
                <a:cs typeface="Times New Roman" pitchFamily="18" charset="0"/>
              </a:rPr>
              <a:t>“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LIMIT</a:t>
            </a:r>
            <a:r>
              <a:rPr lang="zh-CN" altLang="en-US" sz="1200" dirty="0">
                <a:latin typeface="+mn-lt"/>
                <a:cs typeface="Times New Roman" pitchFamily="18" charset="0"/>
              </a:rPr>
              <a:t>”：是可选参数，用于限制查询结果的数量。</a:t>
            </a:r>
          </a:p>
        </p:txBody>
      </p:sp>
      <p:sp>
        <p:nvSpPr>
          <p:cNvPr id="13" name="圆角矩形 10">
            <a:extLst>
              <a:ext uri="{FF2B5EF4-FFF2-40B4-BE49-F238E27FC236}">
                <a16:creationId xmlns:a16="http://schemas.microsoft.com/office/drawing/2014/main" id="{31F1C6E9-A6EB-4CD2-84CA-22919E8BD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236" y="1850063"/>
            <a:ext cx="7100815" cy="21127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1">
            <a:extLst>
              <a:ext uri="{FF2B5EF4-FFF2-40B4-BE49-F238E27FC236}">
                <a16:creationId xmlns:a16="http://schemas.microsoft.com/office/drawing/2014/main" id="{488C1388-3548-4049-B002-65999E5A5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284" y="1890772"/>
            <a:ext cx="6550909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+mn-lt"/>
                <a:cs typeface="Times New Roman" pitchFamily="18" charset="0"/>
              </a:rPr>
              <a:t>SELECT  [DISTINCT] *|{</a:t>
            </a:r>
            <a:r>
              <a:rPr lang="zh-CN" altLang="en-US" sz="1400" dirty="0">
                <a:latin typeface="+mn-lt"/>
                <a:cs typeface="Times New Roman" pitchFamily="18" charset="0"/>
              </a:rPr>
              <a:t>字段名</a:t>
            </a:r>
            <a:r>
              <a:rPr lang="en-US" altLang="zh-CN" sz="1400" dirty="0">
                <a:latin typeface="+mn-lt"/>
                <a:cs typeface="Times New Roman" pitchFamily="18" charset="0"/>
              </a:rPr>
              <a:t>1, </a:t>
            </a:r>
            <a:r>
              <a:rPr lang="zh-CN" altLang="en-US" sz="1400" dirty="0">
                <a:latin typeface="+mn-lt"/>
                <a:cs typeface="Times New Roman" pitchFamily="18" charset="0"/>
              </a:rPr>
              <a:t>字段名</a:t>
            </a:r>
            <a:r>
              <a:rPr lang="en-US" altLang="zh-CN" sz="1400" dirty="0">
                <a:latin typeface="+mn-lt"/>
                <a:cs typeface="Times New Roman" pitchFamily="18" charset="0"/>
              </a:rPr>
              <a:t>2, </a:t>
            </a:r>
            <a:r>
              <a:rPr lang="zh-CN" altLang="en-US" sz="1400" dirty="0">
                <a:latin typeface="+mn-lt"/>
                <a:cs typeface="Times New Roman" pitchFamily="18" charset="0"/>
              </a:rPr>
              <a:t>字段名</a:t>
            </a:r>
            <a:r>
              <a:rPr lang="en-US" altLang="zh-CN" sz="1400" dirty="0">
                <a:latin typeface="+mn-lt"/>
                <a:cs typeface="Times New Roman" pitchFamily="18" charset="0"/>
              </a:rPr>
              <a:t>3,……}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+mn-lt"/>
                <a:cs typeface="Times New Roman" pitchFamily="18" charset="0"/>
              </a:rPr>
              <a:t>                       FROM </a:t>
            </a:r>
            <a:r>
              <a:rPr lang="zh-CN" altLang="en-US" sz="1400" dirty="0">
                <a:latin typeface="+mn-lt"/>
                <a:cs typeface="Times New Roman" pitchFamily="18" charset="0"/>
              </a:rPr>
              <a:t>表名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+mn-lt"/>
                <a:cs typeface="Times New Roman" pitchFamily="18" charset="0"/>
              </a:rPr>
              <a:t>	         </a:t>
            </a:r>
            <a:r>
              <a:rPr lang="en-US" altLang="zh-CN" sz="1400" dirty="0">
                <a:latin typeface="+mn-lt"/>
                <a:cs typeface="Times New Roman" pitchFamily="18" charset="0"/>
              </a:rPr>
              <a:t>[WHERE </a:t>
            </a:r>
            <a:r>
              <a:rPr lang="zh-CN" altLang="en-US" sz="1400" dirty="0">
                <a:latin typeface="+mn-lt"/>
                <a:cs typeface="Times New Roman" pitchFamily="18" charset="0"/>
              </a:rPr>
              <a:t>条件表达式</a:t>
            </a:r>
            <a:r>
              <a:rPr lang="en-US" altLang="zh-CN" sz="1400" dirty="0">
                <a:latin typeface="+mn-lt"/>
                <a:cs typeface="Times New Roman" pitchFamily="18" charset="0"/>
              </a:rPr>
              <a:t>1]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+mn-lt"/>
                <a:cs typeface="Times New Roman" pitchFamily="18" charset="0"/>
              </a:rPr>
              <a:t>	         [GROUP BY </a:t>
            </a:r>
            <a:r>
              <a:rPr lang="zh-CN" altLang="en-US" sz="1400" dirty="0">
                <a:latin typeface="+mn-lt"/>
                <a:cs typeface="Times New Roman" pitchFamily="18" charset="0"/>
              </a:rPr>
              <a:t>字段名 </a:t>
            </a:r>
            <a:r>
              <a:rPr lang="en-US" altLang="zh-CN" sz="1400" dirty="0">
                <a:latin typeface="+mn-lt"/>
                <a:cs typeface="Times New Roman" pitchFamily="18" charset="0"/>
              </a:rPr>
              <a:t>[HAVING </a:t>
            </a:r>
            <a:r>
              <a:rPr lang="zh-CN" altLang="en-US" sz="1400" dirty="0">
                <a:latin typeface="+mn-lt"/>
                <a:cs typeface="Times New Roman" pitchFamily="18" charset="0"/>
              </a:rPr>
              <a:t>条件表达式</a:t>
            </a:r>
            <a:r>
              <a:rPr lang="en-US" altLang="zh-CN" sz="1400" dirty="0">
                <a:latin typeface="+mn-lt"/>
                <a:cs typeface="Times New Roman" pitchFamily="18" charset="0"/>
              </a:rPr>
              <a:t>2]]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+mn-lt"/>
                <a:cs typeface="Times New Roman" pitchFamily="18" charset="0"/>
              </a:rPr>
              <a:t>	         [ORDER BY </a:t>
            </a:r>
            <a:r>
              <a:rPr lang="zh-CN" altLang="en-US" sz="1400" dirty="0">
                <a:latin typeface="+mn-lt"/>
                <a:cs typeface="Times New Roman" pitchFamily="18" charset="0"/>
              </a:rPr>
              <a:t>字段名 </a:t>
            </a:r>
            <a:r>
              <a:rPr lang="en-US" altLang="zh-CN" sz="1400" dirty="0">
                <a:latin typeface="+mn-lt"/>
                <a:cs typeface="Times New Roman" pitchFamily="18" charset="0"/>
              </a:rPr>
              <a:t>[ASC|DESC]]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+mn-lt"/>
                <a:cs typeface="Times New Roman" pitchFamily="18" charset="0"/>
              </a:rPr>
              <a:t>	         [LIMIT [OFFSET] </a:t>
            </a:r>
            <a:r>
              <a:rPr lang="zh-CN" altLang="en-US" sz="1400" dirty="0">
                <a:latin typeface="+mn-lt"/>
                <a:cs typeface="Times New Roman" pitchFamily="18" charset="0"/>
              </a:rPr>
              <a:t>记录数</a:t>
            </a:r>
            <a:r>
              <a:rPr lang="en-US" altLang="zh-CN" sz="1400" dirty="0">
                <a:latin typeface="+mn-lt"/>
                <a:cs typeface="Times New Roman" pitchFamily="18" charset="0"/>
              </a:rPr>
              <a:t>]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4366163-700E-4BB1-B281-0E1DD011798D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B9B8679-ECCD-4088-9570-A83CF7F83D8F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D5CCFF-106C-4424-B205-06B4DF198B36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924B94C-05BE-476B-BAC1-67378F53771F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查询语句中参数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 animBg="1"/>
      <p:bldP spid="14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9761EE23-B68B-417B-8688-B18D7634061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b="1" dirty="0"/>
              <a:t>知识架构</a:t>
            </a:r>
            <a:endParaRPr lang="zh-CN" altLang="en-US" dirty="0"/>
          </a:p>
        </p:txBody>
      </p:sp>
      <p:sp>
        <p:nvSpPr>
          <p:cNvPr id="3" name="AutoShape 208">
            <a:extLst>
              <a:ext uri="{FF2B5EF4-FFF2-40B4-BE49-F238E27FC236}">
                <a16:creationId xmlns:a16="http://schemas.microsoft.com/office/drawing/2014/main" id="{FE92E7C2-218E-4139-987E-4741BC1AA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>
            <a:extLst>
              <a:ext uri="{FF2B5EF4-FFF2-40B4-BE49-F238E27FC236}">
                <a16:creationId xmlns:a16="http://schemas.microsoft.com/office/drawing/2014/main" id="{A694C175-68B8-4048-887F-291EABC81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5.2 </a:t>
            </a:r>
            <a:r>
              <a:rPr lang="zh-CN" altLang="en-US" sz="2800" b="1" kern="0" dirty="0">
                <a:solidFill>
                  <a:srgbClr val="1369B2"/>
                </a:solidFill>
              </a:rPr>
              <a:t>简单查询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>
            <a:extLst>
              <a:ext uri="{FF2B5EF4-FFF2-40B4-BE49-F238E27FC236}">
                <a16:creationId xmlns:a16="http://schemas.microsoft.com/office/drawing/2014/main" id="{10E4F4A0-66CB-4DF9-B468-9AA11D431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922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04C3B35F-9144-4297-A2E9-CCCE2A93D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>
            <a:extLst>
              <a:ext uri="{FF2B5EF4-FFF2-40B4-BE49-F238E27FC236}">
                <a16:creationId xmlns:a16="http://schemas.microsoft.com/office/drawing/2014/main" id="{C586C3B3-DBCD-4D1E-9C55-3396069CD4B8}"/>
              </a:ext>
            </a:extLst>
          </p:cNvPr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26" name="椭圆 7">
            <a:extLst>
              <a:ext uri="{FF2B5EF4-FFF2-40B4-BE49-F238E27FC236}">
                <a16:creationId xmlns:a16="http://schemas.microsoft.com/office/drawing/2014/main" id="{9FD8D7B8-A0BF-4A94-AFA8-D9596E754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9" name="Line 188">
            <a:extLst>
              <a:ext uri="{FF2B5EF4-FFF2-40B4-BE49-F238E27FC236}">
                <a16:creationId xmlns:a16="http://schemas.microsoft.com/office/drawing/2014/main" id="{CD04D01E-FAA0-4B26-8D6E-3E99D1B1A4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28" name="TextBox 218">
            <a:extLst>
              <a:ext uri="{FF2B5EF4-FFF2-40B4-BE49-F238E27FC236}">
                <a16:creationId xmlns:a16="http://schemas.microsoft.com/office/drawing/2014/main" id="{13DB163F-C93A-4181-9072-2751A3C65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简单查询</a:t>
            </a:r>
          </a:p>
        </p:txBody>
      </p:sp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A05AEB76-9AD3-4928-92B9-BE6CDEAF0A90}"/>
              </a:ext>
            </a:extLst>
          </p:cNvPr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0" name="椭圆 11">
            <a:extLst>
              <a:ext uri="{FF2B5EF4-FFF2-40B4-BE49-F238E27FC236}">
                <a16:creationId xmlns:a16="http://schemas.microsoft.com/office/drawing/2014/main" id="{716281BA-F0B2-46D8-A602-3F2E7B716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3" name="Line 188">
            <a:extLst>
              <a:ext uri="{FF2B5EF4-FFF2-40B4-BE49-F238E27FC236}">
                <a16:creationId xmlns:a16="http://schemas.microsoft.com/office/drawing/2014/main" id="{5D2F5838-7331-4914-86C2-9FC16AEE42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2" name="TextBox 218">
            <a:extLst>
              <a:ext uri="{FF2B5EF4-FFF2-40B4-BE49-F238E27FC236}">
                <a16:creationId xmlns:a16="http://schemas.microsoft.com/office/drawing/2014/main" id="{D31D262E-D6ED-491F-AFAB-E6E6D02CF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查询的保存</a:t>
            </a:r>
          </a:p>
        </p:txBody>
      </p:sp>
    </p:spTree>
    <p:extLst>
      <p:ext uri="{BB962C8B-B14F-4D97-AF65-F5344CB8AC3E}">
        <p14:creationId xmlns:p14="http://schemas.microsoft.com/office/powerpoint/2010/main" val="870113520"/>
      </p:ext>
    </p:extLst>
  </p:cSld>
  <p:clrMapOvr>
    <a:masterClrMapping/>
  </p:clrMapOvr>
  <p:transition spd="slow"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2A4CF-03E1-4B83-9DE6-164ED39567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5.2 </a:t>
            </a:r>
            <a:r>
              <a:rPr lang="zh-CN" altLang="en-US" dirty="0">
                <a:latin typeface="+mn-lt"/>
                <a:cs typeface="Times New Roman" pitchFamily="18" charset="0"/>
              </a:rPr>
              <a:t>简单查询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4366163-700E-4BB1-B281-0E1DD011798D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9B8679-ECCD-4088-9570-A83CF7F83D8F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D5CCFF-106C-4424-B205-06B4DF198B36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924B94C-05BE-476B-BAC1-67378F53771F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简单查询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6869" name="矩形 6">
            <a:extLst>
              <a:ext uri="{FF2B5EF4-FFF2-40B4-BE49-F238E27FC236}">
                <a16:creationId xmlns:a16="http://schemas.microsoft.com/office/drawing/2014/main" id="{D7DA8CA7-944C-4A72-B028-311338F82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查询所有字段</a:t>
            </a:r>
            <a:r>
              <a:rPr lang="zh-CN" altLang="en-US" dirty="0"/>
              <a:t>是指查询表中所有字段的数据，</a:t>
            </a:r>
            <a:r>
              <a:rPr lang="en-US" altLang="zh-CN" dirty="0"/>
              <a:t>MySQL</a:t>
            </a:r>
            <a:r>
              <a:rPr lang="zh-CN" altLang="en-US" dirty="0"/>
              <a:t>中有两种方式可以查询表中所有字段。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3E72897-4675-4729-B0C2-25C6E3D27325}"/>
              </a:ext>
            </a:extLst>
          </p:cNvPr>
          <p:cNvGrpSpPr>
            <a:grpSpLocks/>
          </p:cNvGrpSpPr>
          <p:nvPr/>
        </p:nvGrpSpPr>
        <p:grpSpPr bwMode="auto">
          <a:xfrm>
            <a:off x="1391373" y="3735942"/>
            <a:ext cx="5588369" cy="1849456"/>
            <a:chOff x="1662900" y="2508064"/>
            <a:chExt cx="5588854" cy="1651127"/>
          </a:xfrm>
        </p:grpSpPr>
        <p:sp>
          <p:nvSpPr>
            <p:cNvPr id="14" name="矩形 2">
              <a:extLst>
                <a:ext uri="{FF2B5EF4-FFF2-40B4-BE49-F238E27FC236}">
                  <a16:creationId xmlns:a16="http://schemas.microsoft.com/office/drawing/2014/main" id="{33AB52C9-B80D-4C15-AC4C-5BCB5F28C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042" y="2839037"/>
              <a:ext cx="5456712" cy="659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SELECT</a:t>
              </a:r>
              <a:r>
                <a:rPr lang="en-US" altLang="zh-CN" sz="1400" dirty="0">
                  <a:latin typeface="Courier New" panose="02070309020205020404" pitchFamily="49" charset="0"/>
                </a:rPr>
                <a:t>  </a:t>
              </a:r>
              <a:r>
                <a:rPr lang="en-US" altLang="zh-CN" sz="1400" dirty="0" err="1">
                  <a:latin typeface="Courier New" panose="02070309020205020404" pitchFamily="49" charset="0"/>
                </a:rPr>
                <a:t>Product_ID</a:t>
              </a:r>
              <a:r>
                <a:rPr lang="en-US" altLang="zh-CN" sz="1400" dirty="0">
                  <a:latin typeface="Courier New" panose="02070309020205020404" pitchFamily="49" charset="0"/>
                </a:rPr>
                <a:t>, </a:t>
              </a:r>
              <a:r>
                <a:rPr lang="en-US" altLang="zh-CN" sz="1400" dirty="0" err="1">
                  <a:latin typeface="Courier New" panose="02070309020205020404" pitchFamily="49" charset="0"/>
                </a:rPr>
                <a:t>Product_Name</a:t>
              </a:r>
              <a:r>
                <a:rPr lang="en-US" altLang="zh-CN" sz="1400" dirty="0">
                  <a:latin typeface="Courier New" panose="02070309020205020404" pitchFamily="49" charset="0"/>
                </a:rPr>
                <a:t>, </a:t>
              </a:r>
              <a:r>
                <a:rPr lang="en-US" altLang="zh-CN" sz="1400" dirty="0" err="1">
                  <a:latin typeface="Courier New" panose="02070309020205020404" pitchFamily="49" charset="0"/>
                </a:rPr>
                <a:t>Product_Code</a:t>
              </a:r>
              <a:r>
                <a:rPr lang="en-US" altLang="zh-CN" sz="1400" dirty="0">
                  <a:latin typeface="Courier New" panose="02070309020205020404" pitchFamily="49" charset="0"/>
                </a:rPr>
                <a:t>, </a:t>
              </a:r>
              <a:r>
                <a:rPr lang="en-US" altLang="zh-CN" sz="1400" dirty="0" err="1">
                  <a:latin typeface="Courier New" panose="02070309020205020404" pitchFamily="49" charset="0"/>
                </a:rPr>
                <a:t>Product_Place</a:t>
              </a:r>
              <a:r>
                <a:rPr lang="en-US" altLang="zh-CN" sz="1400" dirty="0">
                  <a:latin typeface="Courier New" panose="02070309020205020404" pitchFamily="49" charset="0"/>
                </a:rPr>
                <a:t>, </a:t>
              </a:r>
              <a:r>
                <a:rPr lang="en-US" altLang="zh-CN" sz="1400" dirty="0" err="1">
                  <a:latin typeface="Courier New" panose="02070309020205020404" pitchFamily="49" charset="0"/>
                </a:rPr>
                <a:t>Product_Date</a:t>
              </a:r>
              <a:r>
                <a:rPr lang="en-US" altLang="zh-CN" sz="1400" dirty="0">
                  <a:latin typeface="Courier New" panose="02070309020205020404" pitchFamily="49" charset="0"/>
                </a:rPr>
                <a:t>, Price, Unit, Detail, </a:t>
              </a:r>
              <a:r>
                <a:rPr lang="en-US" altLang="zh-CN" sz="1400" dirty="0" err="1">
                  <a:latin typeface="Courier New" panose="02070309020205020404" pitchFamily="49" charset="0"/>
                </a:rPr>
                <a:t>Subsort_ID</a:t>
              </a:r>
              <a:r>
                <a:rPr lang="en-US" altLang="zh-CN" sz="1400" dirty="0">
                  <a:latin typeface="Courier New" panose="02070309020205020404" pitchFamily="49" charset="0"/>
                </a:rPr>
                <a:t>, </a:t>
              </a:r>
              <a:r>
                <a:rPr lang="en-US" altLang="zh-CN" sz="1400" dirty="0" err="1">
                  <a:latin typeface="Courier New" panose="02070309020205020404" pitchFamily="49" charset="0"/>
                </a:rPr>
                <a:t>Sort_ID</a:t>
              </a:r>
              <a:r>
                <a:rPr lang="en-US" altLang="zh-CN" sz="1400" dirty="0">
                  <a:latin typeface="Courier New" panose="02070309020205020404" pitchFamily="49" charset="0"/>
                </a:rPr>
                <a:t> </a:t>
              </a:r>
              <a:r>
                <a:rPr lang="en-US" altLang="zh-CN" sz="14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altLang="zh-CN" sz="1400" dirty="0">
                  <a:latin typeface="Courier New" panose="02070309020205020404" pitchFamily="49" charset="0"/>
                </a:rPr>
                <a:t> Product;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B70E178-976B-45CF-866F-563A90CAEBAA}"/>
                </a:ext>
              </a:extLst>
            </p:cNvPr>
            <p:cNvSpPr/>
            <p:nvPr/>
          </p:nvSpPr>
          <p:spPr>
            <a:xfrm>
              <a:off x="1857392" y="2508064"/>
              <a:ext cx="1900044" cy="2747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b="1" u="sng" dirty="0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方法</a:t>
              </a:r>
              <a:r>
                <a:rPr lang="en-US" altLang="zh-CN" sz="1400" b="1" u="sng" dirty="0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1</a:t>
              </a:r>
              <a:r>
                <a:rPr lang="zh-CN" altLang="en-US" sz="1400" b="1" u="sng" dirty="0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：指定所有字段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9BD513E-E49C-4F60-A2E6-2788005039A2}"/>
                </a:ext>
              </a:extLst>
            </p:cNvPr>
            <p:cNvSpPr/>
            <p:nvPr/>
          </p:nvSpPr>
          <p:spPr>
            <a:xfrm>
              <a:off x="1828695" y="3554693"/>
              <a:ext cx="4041842" cy="3297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u="sng" dirty="0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方法</a:t>
              </a:r>
              <a:r>
                <a:rPr lang="en-US" altLang="zh-CN" sz="1400" b="1" u="sng" dirty="0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2</a:t>
              </a:r>
              <a:r>
                <a:rPr lang="zh-CN" altLang="en-US" sz="1400" b="1" u="sng" dirty="0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：使用星号</a:t>
              </a:r>
              <a:r>
                <a:rPr lang="en-US" altLang="zh-CN" sz="1400" b="1" u="sng" dirty="0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(“*”)</a:t>
              </a:r>
              <a:r>
                <a:rPr lang="zh-CN" altLang="en-US" sz="1400" b="1" u="sng" dirty="0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通配符查询数据</a:t>
              </a:r>
            </a:p>
          </p:txBody>
        </p:sp>
        <p:sp>
          <p:nvSpPr>
            <p:cNvPr id="21" name="矩形 2">
              <a:extLst>
                <a:ext uri="{FF2B5EF4-FFF2-40B4-BE49-F238E27FC236}">
                  <a16:creationId xmlns:a16="http://schemas.microsoft.com/office/drawing/2014/main" id="{509B7F45-629B-453E-AE18-A8B6106D1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900" y="3884419"/>
              <a:ext cx="5456712" cy="274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SELECT  * FROM</a:t>
              </a:r>
              <a:r>
                <a:rPr lang="en-US" altLang="zh-CN" sz="1400" dirty="0">
                  <a:latin typeface="Courier New" panose="02070309020205020404" pitchFamily="49" charset="0"/>
                </a:rPr>
                <a:t> Product;</a:t>
              </a:r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2A340F67-D22D-489B-B598-BB4D6799FBDB}"/>
              </a:ext>
            </a:extLst>
          </p:cNvPr>
          <p:cNvSpPr txBox="1"/>
          <p:nvPr/>
        </p:nvSpPr>
        <p:spPr>
          <a:xfrm>
            <a:off x="411493" y="3207716"/>
            <a:ext cx="83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：查询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表所有字段信息。</a:t>
            </a:r>
          </a:p>
        </p:txBody>
      </p:sp>
      <p:grpSp>
        <p:nvGrpSpPr>
          <p:cNvPr id="24" name="组合 10">
            <a:extLst>
              <a:ext uri="{FF2B5EF4-FFF2-40B4-BE49-F238E27FC236}">
                <a16:creationId xmlns:a16="http://schemas.microsoft.com/office/drawing/2014/main" id="{DAF22282-7658-4278-8DA2-30976146B28C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4197181"/>
            <a:ext cx="655638" cy="657225"/>
            <a:chOff x="765530" y="3286093"/>
            <a:chExt cx="656530" cy="657462"/>
          </a:xfrm>
        </p:grpSpPr>
        <p:sp>
          <p:nvSpPr>
            <p:cNvPr id="25" name="等腰三角形 11">
              <a:extLst>
                <a:ext uri="{FF2B5EF4-FFF2-40B4-BE49-F238E27FC236}">
                  <a16:creationId xmlns:a16="http://schemas.microsoft.com/office/drawing/2014/main" id="{C47D0E88-12DB-4D1C-B02B-13B4E8335A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6" name="等腰三角形 12">
              <a:extLst>
                <a:ext uri="{FF2B5EF4-FFF2-40B4-BE49-F238E27FC236}">
                  <a16:creationId xmlns:a16="http://schemas.microsoft.com/office/drawing/2014/main" id="{AAB4868C-158F-431E-9ADE-17C6D30CDE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2426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4" y="5576537"/>
            <a:ext cx="8932985" cy="98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7A34C8F2-18F5-43BC-8B7E-C36DAD23CDCA}"/>
              </a:ext>
            </a:extLst>
          </p:cNvPr>
          <p:cNvSpPr/>
          <p:nvPr/>
        </p:nvSpPr>
        <p:spPr>
          <a:xfrm>
            <a:off x="4831513" y="5264118"/>
            <a:ext cx="431248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600" b="1" dirty="0">
                <a:solidFill>
                  <a:srgbClr val="FF0000"/>
                </a:solidFill>
              </a:rPr>
              <a:t>……</a:t>
            </a:r>
            <a:r>
              <a:rPr lang="zh-CN" altLang="en-US" sz="1600" b="1" dirty="0">
                <a:solidFill>
                  <a:srgbClr val="FF0000"/>
                </a:solidFill>
              </a:rPr>
              <a:t>因篇幅有限，此处省略了其余的查询结果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686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2A4CF-03E1-4B83-9DE6-164ED39567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5.2 </a:t>
            </a:r>
            <a:r>
              <a:rPr lang="zh-CN" altLang="en-US" dirty="0">
                <a:latin typeface="+mn-lt"/>
                <a:cs typeface="Times New Roman" pitchFamily="18" charset="0"/>
              </a:rPr>
              <a:t>简单查询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4366163-700E-4BB1-B281-0E1DD011798D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9B8679-ECCD-4088-9570-A83CF7F83D8F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D5CCFF-106C-4424-B205-06B4DF198B36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924B94C-05BE-476B-BAC1-67378F53771F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简单查询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6869" name="矩形 6">
            <a:extLst>
              <a:ext uri="{FF2B5EF4-FFF2-40B4-BE49-F238E27FC236}">
                <a16:creationId xmlns:a16="http://schemas.microsoft.com/office/drawing/2014/main" id="{D7DA8CA7-944C-4A72-B028-311338F82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查询指定字段</a:t>
            </a:r>
            <a:r>
              <a:rPr lang="zh-CN" altLang="en-US" dirty="0"/>
              <a:t>是指在</a:t>
            </a:r>
            <a:r>
              <a:rPr lang="en-US" altLang="zh-CN" dirty="0"/>
              <a:t>SELECT</a:t>
            </a:r>
            <a:r>
              <a:rPr lang="zh-CN" altLang="en-US" dirty="0"/>
              <a:t>语句的字段列表中指定要查询的字段，这种方式只针对部分字段进行查询。</a:t>
            </a:r>
          </a:p>
        </p:txBody>
      </p:sp>
      <p:sp>
        <p:nvSpPr>
          <p:cNvPr id="14" name="矩形 2">
            <a:extLst>
              <a:ext uri="{FF2B5EF4-FFF2-40B4-BE49-F238E27FC236}">
                <a16:creationId xmlns:a16="http://schemas.microsoft.com/office/drawing/2014/main" id="{33AB52C9-B80D-4C15-AC4C-5BCB5F28C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460" y="4363727"/>
            <a:ext cx="619694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  </a:t>
            </a:r>
            <a:r>
              <a:rPr lang="en-US" altLang="zh-CN" sz="1400" dirty="0" err="1">
                <a:latin typeface="Courier New" panose="02070309020205020404" pitchFamily="49" charset="0"/>
              </a:rPr>
              <a:t>Product_ID</a:t>
            </a:r>
            <a:r>
              <a:rPr lang="en-US" altLang="zh-CN" sz="1400" dirty="0">
                <a:latin typeface="Courier New" panose="02070309020205020404" pitchFamily="49" charset="0"/>
              </a:rPr>
              <a:t>, </a:t>
            </a:r>
            <a:r>
              <a:rPr lang="en-US" altLang="zh-CN" sz="1400" dirty="0" err="1">
                <a:latin typeface="Courier New" panose="02070309020205020404" pitchFamily="49" charset="0"/>
              </a:rPr>
              <a:t>Product_Name</a:t>
            </a:r>
            <a:r>
              <a:rPr lang="en-US" altLang="zh-CN" sz="1400" dirty="0">
                <a:latin typeface="Courier New" panose="02070309020205020404" pitchFamily="49" charset="0"/>
              </a:rPr>
              <a:t>, Price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 </a:t>
            </a:r>
            <a:r>
              <a:rPr lang="en-US" altLang="zh-CN" sz="1400" dirty="0">
                <a:latin typeface="Courier New" panose="02070309020205020404" pitchFamily="49" charset="0"/>
              </a:rPr>
              <a:t>Product;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C3AD5215-0808-46C2-B955-37AF3D9B6D9B}"/>
              </a:ext>
            </a:extLst>
          </p:cNvPr>
          <p:cNvSpPr txBox="1"/>
          <p:nvPr/>
        </p:nvSpPr>
        <p:spPr>
          <a:xfrm>
            <a:off x="411493" y="3207716"/>
            <a:ext cx="83054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：查询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表中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Product_ID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Product_Name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, Price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字段信息。</a:t>
            </a:r>
          </a:p>
        </p:txBody>
      </p:sp>
      <p:grpSp>
        <p:nvGrpSpPr>
          <p:cNvPr id="16" name="组合 10">
            <a:extLst>
              <a:ext uri="{FF2B5EF4-FFF2-40B4-BE49-F238E27FC236}">
                <a16:creationId xmlns:a16="http://schemas.microsoft.com/office/drawing/2014/main" id="{56341B4B-2C01-45A4-8EE1-602EB466564B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4197181"/>
            <a:ext cx="655638" cy="657225"/>
            <a:chOff x="765530" y="3286093"/>
            <a:chExt cx="656530" cy="657462"/>
          </a:xfrm>
        </p:grpSpPr>
        <p:sp>
          <p:nvSpPr>
            <p:cNvPr id="21" name="等腰三角形 11">
              <a:extLst>
                <a:ext uri="{FF2B5EF4-FFF2-40B4-BE49-F238E27FC236}">
                  <a16:creationId xmlns:a16="http://schemas.microsoft.com/office/drawing/2014/main" id="{C1E70576-01B9-497A-8E21-7081F0A785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2" name="等腰三角形 12">
              <a:extLst>
                <a:ext uri="{FF2B5EF4-FFF2-40B4-BE49-F238E27FC236}">
                  <a16:creationId xmlns:a16="http://schemas.microsoft.com/office/drawing/2014/main" id="{AF6FD7E2-8C66-44E3-9A8F-C36633BE0A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2437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3" y="4854406"/>
            <a:ext cx="4076700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A34C8F2-18F5-43BC-8B7E-C36DAD23CDCA}"/>
              </a:ext>
            </a:extLst>
          </p:cNvPr>
          <p:cNvSpPr/>
          <p:nvPr/>
        </p:nvSpPr>
        <p:spPr>
          <a:xfrm>
            <a:off x="4335463" y="6270209"/>
            <a:ext cx="431248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600" b="1" dirty="0">
                <a:solidFill>
                  <a:srgbClr val="FF0000"/>
                </a:solidFill>
              </a:rPr>
              <a:t>……</a:t>
            </a:r>
            <a:r>
              <a:rPr lang="zh-CN" altLang="en-US" sz="1600" b="1" dirty="0">
                <a:solidFill>
                  <a:srgbClr val="FF0000"/>
                </a:solidFill>
              </a:rPr>
              <a:t>因篇幅有限，此处省略了其余的查询结果</a:t>
            </a:r>
          </a:p>
        </p:txBody>
      </p:sp>
    </p:spTree>
    <p:extLst>
      <p:ext uri="{BB962C8B-B14F-4D97-AF65-F5344CB8AC3E}">
        <p14:creationId xmlns:p14="http://schemas.microsoft.com/office/powerpoint/2010/main" val="373543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686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9600" smtClean="0">
            <a:solidFill>
              <a:schemeClr val="bg1">
                <a:lumMod val="95000"/>
              </a:schemeClr>
            </a:solidFill>
            <a:latin typeface="华文彩云" panose="02010800040101010101" pitchFamily="2" charset="-122"/>
            <a:ea typeface="华文彩云" panose="02010800040101010101" pitchFamily="2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6648</TotalTime>
  <Pages>0</Pages>
  <Words>3790</Words>
  <Characters>0</Characters>
  <Application>Microsoft Office PowerPoint</Application>
  <DocSecurity>0</DocSecurity>
  <PresentationFormat>全屏显示(4:3)</PresentationFormat>
  <Lines>0</Lines>
  <Paragraphs>468</Paragraphs>
  <Slides>51</Slides>
  <Notes>39</Notes>
  <HiddenSlides>4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  <vt:variant>
        <vt:lpstr>自定义放映</vt:lpstr>
      </vt:variant>
      <vt:variant>
        <vt:i4>1</vt:i4>
      </vt:variant>
    </vt:vector>
  </HeadingPairs>
  <TitlesOfParts>
    <vt:vector size="64" baseType="lpstr">
      <vt:lpstr>Gulim</vt:lpstr>
      <vt:lpstr>黑体</vt:lpstr>
      <vt:lpstr>华文彩云</vt:lpstr>
      <vt:lpstr>宋体</vt:lpstr>
      <vt:lpstr>微软雅黑</vt:lpstr>
      <vt:lpstr>Arial</vt:lpstr>
      <vt:lpstr>Calibri</vt:lpstr>
      <vt:lpstr>Cambria Math</vt:lpstr>
      <vt:lpstr>Courier New</vt:lpstr>
      <vt:lpstr>Times New Roman</vt:lpstr>
      <vt:lpstr>Wingdings</vt:lpstr>
      <vt:lpstr>默认设计模板</vt:lpstr>
      <vt:lpstr>数据库基础与应用</vt:lpstr>
      <vt:lpstr>上讲回顾</vt:lpstr>
      <vt:lpstr>目录</vt:lpstr>
      <vt:lpstr>知识架构</vt:lpstr>
      <vt:lpstr>5.1 数据库查询</vt:lpstr>
      <vt:lpstr>5.1 数据库查询</vt:lpstr>
      <vt:lpstr>知识架构</vt:lpstr>
      <vt:lpstr>5.2 简单查询</vt:lpstr>
      <vt:lpstr>5.2 简单查询</vt:lpstr>
      <vt:lpstr>知识架构</vt:lpstr>
      <vt:lpstr>5.3 条件查询</vt:lpstr>
      <vt:lpstr>5.3 条件查询</vt:lpstr>
      <vt:lpstr>5.3 条件查询</vt:lpstr>
      <vt:lpstr>5.3 条件查询</vt:lpstr>
      <vt:lpstr>5.3 条件查询</vt:lpstr>
      <vt:lpstr>5.3 条件查询</vt:lpstr>
      <vt:lpstr>5.3 条件查询</vt:lpstr>
      <vt:lpstr>5.3 条件查询</vt:lpstr>
      <vt:lpstr>5.3 条件查询</vt:lpstr>
      <vt:lpstr>5.3 条件查询</vt:lpstr>
      <vt:lpstr>5.3 条件查询</vt:lpstr>
      <vt:lpstr>5.3 条件查询</vt:lpstr>
      <vt:lpstr>5.3 条件查询</vt:lpstr>
      <vt:lpstr>5.3 条件查询</vt:lpstr>
      <vt:lpstr>5.3 条件查询</vt:lpstr>
      <vt:lpstr>5.3 条件查询</vt:lpstr>
      <vt:lpstr>5.3 条件查询</vt:lpstr>
      <vt:lpstr>5.3 条件查询</vt:lpstr>
      <vt:lpstr>5.3 条件查询</vt:lpstr>
      <vt:lpstr>5.3 条件查询</vt:lpstr>
      <vt:lpstr>5.3 条件查询</vt:lpstr>
      <vt:lpstr>5.3 条件查询</vt:lpstr>
      <vt:lpstr>5.3 条件查询</vt:lpstr>
      <vt:lpstr>5.3 条件查询</vt:lpstr>
      <vt:lpstr>5.3 条件查询</vt:lpstr>
      <vt:lpstr>知识架构</vt:lpstr>
      <vt:lpstr>5.4 排序与限量</vt:lpstr>
      <vt:lpstr>5.4 排序与限量</vt:lpstr>
      <vt:lpstr>5.4 排序与限量</vt:lpstr>
      <vt:lpstr>5.4 排序与限量</vt:lpstr>
      <vt:lpstr>5.4 排序与限量</vt:lpstr>
      <vt:lpstr>5.4 排序与限量</vt:lpstr>
      <vt:lpstr>5.4 排序与限量</vt:lpstr>
      <vt:lpstr>5.4 排序与限量</vt:lpstr>
      <vt:lpstr>5.4 排序与限量</vt:lpstr>
      <vt:lpstr>5.4 排序与限量</vt:lpstr>
      <vt:lpstr>5.4 排序与限量</vt:lpstr>
      <vt:lpstr>5.4 排序与限量</vt:lpstr>
      <vt:lpstr>提交作业</vt:lpstr>
      <vt:lpstr>下讲内容</vt:lpstr>
      <vt:lpstr>PowerPoint 演示文稿</vt:lpstr>
      <vt:lpstr>自定义放映 1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nancy</cp:lastModifiedBy>
  <cp:revision>553</cp:revision>
  <dcterms:created xsi:type="dcterms:W3CDTF">2013-01-25T01:44:32Z</dcterms:created>
  <dcterms:modified xsi:type="dcterms:W3CDTF">2022-11-02T13:58:13Z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