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539" r:id="rId2"/>
    <p:sldId id="711" r:id="rId3"/>
    <p:sldId id="718" r:id="rId4"/>
    <p:sldId id="724" r:id="rId5"/>
    <p:sldId id="728" r:id="rId6"/>
    <p:sldId id="722" r:id="rId7"/>
    <p:sldId id="459" r:id="rId8"/>
    <p:sldId id="496" r:id="rId9"/>
    <p:sldId id="497" r:id="rId10"/>
    <p:sldId id="473" r:id="rId11"/>
    <p:sldId id="730" r:id="rId12"/>
    <p:sldId id="458" r:id="rId13"/>
    <p:sldId id="478" r:id="rId14"/>
    <p:sldId id="479" r:id="rId15"/>
    <p:sldId id="737" r:id="rId16"/>
    <p:sldId id="725" r:id="rId17"/>
    <p:sldId id="541" r:id="rId18"/>
    <p:sldId id="744" r:id="rId19"/>
    <p:sldId id="738" r:id="rId20"/>
    <p:sldId id="731" r:id="rId21"/>
    <p:sldId id="732" r:id="rId22"/>
    <p:sldId id="491" r:id="rId23"/>
    <p:sldId id="720" r:id="rId24"/>
    <p:sldId id="739" r:id="rId25"/>
    <p:sldId id="490" r:id="rId26"/>
    <p:sldId id="726" r:id="rId27"/>
    <p:sldId id="745" r:id="rId28"/>
    <p:sldId id="743" r:id="rId29"/>
    <p:sldId id="740" r:id="rId30"/>
    <p:sldId id="741" r:id="rId31"/>
    <p:sldId id="733" r:id="rId32"/>
    <p:sldId id="492" r:id="rId33"/>
    <p:sldId id="493" r:id="rId34"/>
    <p:sldId id="494" r:id="rId35"/>
    <p:sldId id="714" r:id="rId36"/>
    <p:sldId id="727" r:id="rId37"/>
    <p:sldId id="735" r:id="rId38"/>
    <p:sldId id="591" r:id="rId39"/>
    <p:sldId id="588" r:id="rId40"/>
    <p:sldId id="716" r:id="rId41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4C9"/>
    <a:srgbClr val="F29111"/>
    <a:srgbClr val="0F83E3"/>
    <a:srgbClr val="FFFFFF"/>
    <a:srgbClr val="CBE3F2"/>
    <a:srgbClr val="BFC6E1"/>
    <a:srgbClr val="596B9D"/>
    <a:srgbClr val="BED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1" autoAdjust="0"/>
    <p:restoredTop sz="96291" autoAdjust="0"/>
  </p:normalViewPr>
  <p:slideViewPr>
    <p:cSldViewPr snapToGrid="0" snapToObjects="1">
      <p:cViewPr varScale="1">
        <p:scale>
          <a:sx n="69" d="100"/>
          <a:sy n="69" d="100"/>
        </p:scale>
        <p:origin x="1602" y="36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9A2FA7E-FD10-4298-A865-964BC5EED9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085A52D-98BF-47A8-AD6B-055EA3093B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5D06C42-6F4F-4176-8EB7-911520F2F0F5}" type="datetimeFigureOut">
              <a:rPr lang="zh-CN" altLang="en-US"/>
              <a:pPr>
                <a:defRPr/>
              </a:pPr>
              <a:t>2022/11/10</a:t>
            </a:fld>
            <a:endParaRPr lang="en-US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E637AFC-C54C-41AE-B17D-62A1511EED0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96B87A9-B6EF-4E21-B752-40AEBFB607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D5029EF-2CA7-471A-B3F4-2FE53FC2EA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6EEC868-4855-4510-B2A8-A5A79D6448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C1466230-0A20-4AB0-B98C-0A140DE1A0E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5268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幻灯片图像占位符 1">
            <a:extLst>
              <a:ext uri="{FF2B5EF4-FFF2-40B4-BE49-F238E27FC236}">
                <a16:creationId xmlns:a16="http://schemas.microsoft.com/office/drawing/2014/main" id="{E6B509D3-CC38-4CAC-8EAB-9BE0B1B871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5827" name="备注占位符 2">
            <a:extLst>
              <a:ext uri="{FF2B5EF4-FFF2-40B4-BE49-F238E27FC236}">
                <a16:creationId xmlns:a16="http://schemas.microsoft.com/office/drawing/2014/main" id="{FDF7CDC1-DFA6-4986-BAA5-37CF4358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05828" name="灯片编号占位符 3">
            <a:extLst>
              <a:ext uri="{FF2B5EF4-FFF2-40B4-BE49-F238E27FC236}">
                <a16:creationId xmlns:a16="http://schemas.microsoft.com/office/drawing/2014/main" id="{A7CBD493-CF5A-4765-A8A6-B0922EEC9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12141C-A80B-4DFD-B29C-BF336C18DDB7}" type="slidenum">
              <a:rPr lang="zh-CN" altLang="en-US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CC981011-AA50-4E47-9626-F59E00ED9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CCB61E48-BBC0-46AE-A8A6-104F2A997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62917310-427E-4F4D-9A8C-378D9C3137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515458-2707-4C1A-B593-F1FB1BB917D5}" type="slidenum">
              <a:rPr lang="zh-CN" altLang="en-US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5125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E27F57F4-C8A9-478C-AA55-629D1D6D4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012CB900-E7A2-4B52-B978-34C2DE711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F28E3317-2C7C-4EB6-894E-3F685463B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421BFB-EB1E-457A-BDBA-02163AD250B1}" type="slidenum">
              <a:rPr lang="zh-CN" altLang="en-US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3179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E27F57F4-C8A9-478C-AA55-629D1D6D4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012CB900-E7A2-4B52-B978-34C2DE711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F28E3317-2C7C-4EB6-894E-3F685463B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421BFB-EB1E-457A-BDBA-02163AD250B1}" type="slidenum">
              <a:rPr lang="zh-CN" altLang="en-US"/>
              <a:pPr/>
              <a:t>19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980B72E5-7095-4C84-886B-572EC301A5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C777CC78-98F8-4D6B-90E6-405F55E12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4BA9EB1D-1A4D-4B4C-A905-25A265F87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D684D9-D141-4DF2-96E6-C0458964D9CD}" type="slidenum">
              <a:rPr lang="zh-CN" altLang="en-US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E27F57F4-C8A9-478C-AA55-629D1D6D4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012CB900-E7A2-4B52-B978-34C2DE711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F28E3317-2C7C-4EB6-894E-3F685463B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421BFB-EB1E-457A-BDBA-02163AD250B1}" type="slidenum">
              <a:rPr lang="zh-CN" altLang="en-US"/>
              <a:pPr/>
              <a:t>21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48A1E886-98AC-4E0C-97AC-0C62557009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D037FA19-D810-439F-AE82-12313FF38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D6B4955B-5A80-4849-B955-0560D0AE1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2122E8-1773-458E-8291-816276015C81}" type="slidenum">
              <a:rPr lang="zh-CN" altLang="en-US"/>
              <a:pPr/>
              <a:t>22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B84AC28A-9338-4960-8A6E-7A944187A0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2BD34608-1DA9-43E7-8AA6-C74E27E60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09082C4B-8510-4B51-9719-8FD2E348B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F7E2FA-FCEB-4EB4-B581-486B735DA007}" type="slidenum">
              <a:rPr lang="zh-CN" altLang="en-US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EB7A2658-CF47-4D46-A5C9-0E9C4E0EC2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81B9F599-6DD9-425E-8EE6-87ABB5B74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E3A8A3FD-2CE0-4D07-8318-E2544FB0D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5462B8-D80A-404D-B871-3AA89F6B2B42}" type="slidenum">
              <a:rPr lang="zh-CN" altLang="en-US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7247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B84AC28A-9338-4960-8A6E-7A944187A0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2BD34608-1DA9-43E7-8AA6-C74E27E60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09082C4B-8510-4B51-9719-8FD2E348B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F7E2FA-FCEB-4EB4-B581-486B735DA007}" type="slidenum">
              <a:rPr lang="zh-CN" altLang="en-US"/>
              <a:pPr/>
              <a:t>25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B84AC28A-9338-4960-8A6E-7A944187A0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2BD34608-1DA9-43E7-8AA6-C74E27E60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09082C4B-8510-4B51-9719-8FD2E348B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F7E2FA-FCEB-4EB4-B581-486B735DA007}" type="slidenum">
              <a:rPr lang="zh-CN" altLang="en-US"/>
              <a:pPr/>
              <a:t>26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幻灯片图像占位符 1">
            <a:extLst>
              <a:ext uri="{FF2B5EF4-FFF2-40B4-BE49-F238E27FC236}">
                <a16:creationId xmlns:a16="http://schemas.microsoft.com/office/drawing/2014/main" id="{E9839259-06AA-42BE-B6AD-890977AD0B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6851" name="备注占位符 2">
            <a:extLst>
              <a:ext uri="{FF2B5EF4-FFF2-40B4-BE49-F238E27FC236}">
                <a16:creationId xmlns:a16="http://schemas.microsoft.com/office/drawing/2014/main" id="{731BEEE5-A257-49C2-9AC9-F07CAB943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06852" name="灯片编号占位符 3">
            <a:extLst>
              <a:ext uri="{FF2B5EF4-FFF2-40B4-BE49-F238E27FC236}">
                <a16:creationId xmlns:a16="http://schemas.microsoft.com/office/drawing/2014/main" id="{CFF06DED-444B-4B3E-9926-2BDA85DB5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05B9DF-1971-4D03-8700-7DB3E653F900}" type="slidenum">
              <a:rPr lang="zh-CN" altLang="en-US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B84AC28A-9338-4960-8A6E-7A944187A0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2BD34608-1DA9-43E7-8AA6-C74E27E60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09082C4B-8510-4B51-9719-8FD2E348B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F7E2FA-FCEB-4EB4-B581-486B735DA007}" type="slidenum">
              <a:rPr lang="zh-CN" altLang="en-US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15D15513-A1ED-4CC6-8FAF-2CDA81788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A9D04B8D-3B98-44DE-8093-D22AC5E5E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6383AC77-62CC-432B-8169-F4EB6042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0FE4A8-084F-4D32-BBCD-F4BA6D22186F}" type="slidenum">
              <a:rPr lang="zh-CN" altLang="en-US"/>
              <a:pPr/>
              <a:t>32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9D19B666-A5BB-4F88-BC9E-802AEF24F5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BF6FD093-ADA3-4CD6-9FC9-A4284DE17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B5473E2B-1F13-403E-A927-DD340A538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A60D79-2A80-495B-B093-CC9B43BFC74C}" type="slidenum">
              <a:rPr lang="zh-CN" altLang="en-US"/>
              <a:pPr/>
              <a:t>33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355D36A7-9291-45FE-BA51-AF2C2FBF7F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76411594-76A8-4E6B-A367-FC70295F6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42DAD43F-6FDA-43E5-8539-A857AD6A9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CA1DC7-ED91-4792-8830-7146762DF82B}" type="slidenum">
              <a:rPr lang="zh-CN" altLang="en-US"/>
              <a:pPr/>
              <a:t>34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F6713B16-42EA-4CF8-B23D-F950679D80A2}" type="slidenum">
              <a:rPr lang="zh-CN" altLang="en-US" smtClean="0"/>
              <a:pPr>
                <a:buFontTx/>
                <a:buNone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幻灯片图像占位符 1">
            <a:extLst>
              <a:ext uri="{FF2B5EF4-FFF2-40B4-BE49-F238E27FC236}">
                <a16:creationId xmlns:a16="http://schemas.microsoft.com/office/drawing/2014/main" id="{8C9C9E93-1A3B-4BBA-A67D-4BAF5BA969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7875" name="备注占位符 2">
            <a:extLst>
              <a:ext uri="{FF2B5EF4-FFF2-40B4-BE49-F238E27FC236}">
                <a16:creationId xmlns:a16="http://schemas.microsoft.com/office/drawing/2014/main" id="{BFE35A9C-A7B7-4438-8F0F-4310EEC5A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07876" name="灯片编号占位符 3">
            <a:extLst>
              <a:ext uri="{FF2B5EF4-FFF2-40B4-BE49-F238E27FC236}">
                <a16:creationId xmlns:a16="http://schemas.microsoft.com/office/drawing/2014/main" id="{7A2A5455-0896-4904-8FD0-9F6CC89E52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79F76B-420F-4C35-B402-415505A0595E}" type="slidenum">
              <a:rPr lang="zh-CN" altLang="en-US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F6E85141-8FE9-4A48-A5E8-6F1D45068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E59A50DA-7E54-43A3-9F09-BFBE884F5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A78337C2-1C9C-4DC0-81B1-F052B7D29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AFD105-7F24-4ACC-A49F-A48DA4391FD6}" type="slidenum">
              <a:rPr lang="zh-CN" altLang="en-US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328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1980888-9875-4DAF-9F09-9FF0EE2D43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C5317C1E-A309-49AC-97EA-4AC4DE7A8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086F39C1-4CD0-443D-94B1-B13550918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2004CC-A9D5-4B10-A88E-7D1BE7E9E686}" type="slidenum">
              <a:rPr lang="zh-CN" altLang="en-US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4996835A-11F5-4E18-90C4-CE6F5F4391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561230F0-6401-497B-9B2F-FFF2B9A28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DBB041DB-BF09-4F50-8927-97E3AD3AA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576245-D571-4AAE-85B8-48B8A09C2A1E}" type="slidenum">
              <a:rPr lang="zh-CN" altLang="en-US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CC981011-AA50-4E47-9626-F59E00ED9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CCB61E48-BBC0-46AE-A8A6-104F2A997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62917310-427E-4F4D-9A8C-378D9C3137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515458-2707-4C1A-B593-F1FB1BB917D5}" type="slidenum">
              <a:rPr lang="zh-CN" altLang="en-US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4996835A-11F5-4E18-90C4-CE6F5F4391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561230F0-6401-497B-9B2F-FFF2B9A28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DBB041DB-BF09-4F50-8927-97E3AD3AA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576245-D571-4AAE-85B8-48B8A09C2A1E}" type="slidenum">
              <a:rPr lang="zh-CN" altLang="en-US"/>
              <a:pPr/>
              <a:t>15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CC981011-AA50-4E47-9626-F59E00ED9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CCB61E48-BBC0-46AE-A8A6-104F2A997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62917310-427E-4F4D-9A8C-378D9C3137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515458-2707-4C1A-B593-F1FB1BB917D5}" type="slidenum">
              <a:rPr lang="zh-CN" altLang="en-US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>
            <a:extLst>
              <a:ext uri="{FF2B5EF4-FFF2-40B4-BE49-F238E27FC236}">
                <a16:creationId xmlns:a16="http://schemas.microsoft.com/office/drawing/2014/main" id="{1F75AD18-7510-40E4-A035-59397AD7193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485900" y="5554663"/>
            <a:ext cx="1017588" cy="792162"/>
            <a:chOff x="696160" y="5631842"/>
            <a:chExt cx="1017505" cy="79200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7106726-36F7-4A5C-A109-B9A5B23AE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61" y="5631842"/>
              <a:ext cx="793685" cy="792000"/>
            </a:xfrm>
            <a:prstGeom prst="ellipse">
              <a:avLst/>
            </a:prstGeom>
            <a:solidFill>
              <a:srgbClr val="F29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4">
              <a:extLst>
                <a:ext uri="{FF2B5EF4-FFF2-40B4-BE49-F238E27FC236}">
                  <a16:creationId xmlns:a16="http://schemas.microsoft.com/office/drawing/2014/main" id="{80792E30-C653-41A5-A93B-986A02865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0" y="5739770"/>
              <a:ext cx="1017505" cy="49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MySQL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r>
              <a:rPr lang="en-US" altLang="zh-CN" dirty="0"/>
              <a:t>-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848585-1DA1-41AC-BD51-861BCE02ED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5" y="13221"/>
            <a:ext cx="34559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92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A2CC98B-E135-4491-A7E4-8F7D95E0BD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aseline="0">
                <a:solidFill>
                  <a:srgbClr val="1369B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4701A6-649E-4680-9162-2C2AF126A9D1}"/>
              </a:ext>
            </a:extLst>
          </p:cNvPr>
          <p:cNvSpPr/>
          <p:nvPr userDrawn="1"/>
        </p:nvSpPr>
        <p:spPr>
          <a:xfrm>
            <a:off x="0" y="6581775"/>
            <a:ext cx="550398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b="1" dirty="0"/>
              <a:t>Shanghai University of International Business and Economics</a:t>
            </a:r>
            <a:endParaRPr lang="zh-CN" altLang="en-US" sz="1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1A8161-420E-4389-A384-B479AB2DA865}"/>
              </a:ext>
            </a:extLst>
          </p:cNvPr>
          <p:cNvSpPr txBox="1"/>
          <p:nvPr userDrawn="1"/>
        </p:nvSpPr>
        <p:spPr>
          <a:xfrm>
            <a:off x="8253047" y="345557"/>
            <a:ext cx="53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A3DA38-CE4D-4796-9B5C-A14BA6EC0BBE}" type="slidenum">
              <a:rPr lang="zh-CN" altLang="en-US" sz="2000" b="1" i="1" smtClean="0">
                <a:solidFill>
                  <a:srgbClr val="0070C0"/>
                </a:solidFill>
                <a:latin typeface="Arial" panose="020B0604020202020204" pitchFamily="34" charset="0"/>
                <a:ea typeface="华文彩云" panose="02010800040101010101" pitchFamily="2" charset="-122"/>
                <a:cs typeface="Arial" panose="020B0604020202020204" pitchFamily="34" charset="0"/>
              </a:rPr>
              <a:t>‹#›</a:t>
            </a:fld>
            <a:endParaRPr lang="zh-CN" altLang="en-US" sz="2000" b="1" i="1" dirty="0">
              <a:solidFill>
                <a:srgbClr val="0070C0"/>
              </a:solidFill>
              <a:latin typeface="Arial" panose="020B0604020202020204" pitchFamily="34" charset="0"/>
              <a:ea typeface="华文彩云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8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739E90-B0C9-45F4-9F52-33A45C9FDF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312D4C-3923-444E-8A67-96C637AC009E}"/>
              </a:ext>
            </a:extLst>
          </p:cNvPr>
          <p:cNvSpPr/>
          <p:nvPr userDrawn="1"/>
        </p:nvSpPr>
        <p:spPr>
          <a:xfrm>
            <a:off x="0" y="6581775"/>
            <a:ext cx="550398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b="1" dirty="0"/>
              <a:t>Shanghai University of International Business and Economics</a:t>
            </a:r>
            <a:endParaRPr lang="zh-CN" altLang="en-US" sz="1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0AA2D8-7A7B-406D-8A42-A4CDFB285FD4}"/>
              </a:ext>
            </a:extLst>
          </p:cNvPr>
          <p:cNvSpPr txBox="1"/>
          <p:nvPr userDrawn="1"/>
        </p:nvSpPr>
        <p:spPr>
          <a:xfrm>
            <a:off x="8253047" y="345557"/>
            <a:ext cx="53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A3DA38-CE4D-4796-9B5C-A14BA6EC0BBE}" type="slidenum">
              <a:rPr lang="zh-CN" altLang="en-US" sz="2000" b="1" i="1" smtClean="0">
                <a:solidFill>
                  <a:srgbClr val="0070C0"/>
                </a:solidFill>
                <a:latin typeface="Arial" panose="020B0604020202020204" pitchFamily="34" charset="0"/>
                <a:ea typeface="华文彩云" panose="02010800040101010101" pitchFamily="2" charset="-122"/>
                <a:cs typeface="Arial" panose="020B0604020202020204" pitchFamily="34" charset="0"/>
              </a:rPr>
              <a:t>‹#›</a:t>
            </a:fld>
            <a:endParaRPr lang="zh-CN" altLang="en-US" sz="2000" b="1" i="1" dirty="0">
              <a:solidFill>
                <a:srgbClr val="0070C0"/>
              </a:solidFill>
              <a:latin typeface="Arial" panose="020B0604020202020204" pitchFamily="34" charset="0"/>
              <a:ea typeface="华文彩云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9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60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583363"/>
            <a:ext cx="611505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b="1" dirty="0"/>
              <a:t>Shanghai University of International Business and Economics</a:t>
            </a:r>
            <a:endParaRPr lang="zh-CN" altLang="en-US" sz="1400" b="1" dirty="0"/>
          </a:p>
        </p:txBody>
      </p:sp>
      <p:sp>
        <p:nvSpPr>
          <p:cNvPr id="4" name="矩形 3"/>
          <p:cNvSpPr/>
          <p:nvPr userDrawn="1"/>
        </p:nvSpPr>
        <p:spPr>
          <a:xfrm>
            <a:off x="6210300" y="66675"/>
            <a:ext cx="29337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49" y="183121"/>
            <a:ext cx="6048375" cy="776289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C07F2-CE24-438A-BF2E-F9F2934BE008}" type="datetime1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34350" y="360363"/>
            <a:ext cx="495300" cy="506412"/>
          </a:xfrm>
        </p:spPr>
        <p:txBody>
          <a:bodyPr/>
          <a:lstStyle>
            <a:lvl1pPr>
              <a:defRPr sz="1800" b="1" i="1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440EB464-772C-4BB4-970B-84FDBD7B46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1933575" y="6583363"/>
            <a:ext cx="7200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400" b="1" dirty="0"/>
              <a:t>Shanghai University of International Business and Economics</a:t>
            </a:r>
            <a:endParaRPr lang="zh-CN" altLang="en-US" sz="1400" b="1" dirty="0"/>
          </a:p>
        </p:txBody>
      </p:sp>
      <p:grpSp>
        <p:nvGrpSpPr>
          <p:cNvPr id="4" name="组合 9"/>
          <p:cNvGrpSpPr>
            <a:grpSpLocks/>
          </p:cNvGrpSpPr>
          <p:nvPr userDrawn="1"/>
        </p:nvGrpSpPr>
        <p:grpSpPr bwMode="auto">
          <a:xfrm>
            <a:off x="0" y="0"/>
            <a:ext cx="5981700" cy="638175"/>
            <a:chOff x="0" y="9525"/>
            <a:chExt cx="6902571" cy="736600"/>
          </a:xfrm>
        </p:grpSpPr>
        <p:pic>
          <p:nvPicPr>
            <p:cNvPr id="5" name="图片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25"/>
              <a:ext cx="3455987" cy="736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 userDrawn="1"/>
          </p:nvSpPr>
          <p:spPr>
            <a:xfrm>
              <a:off x="3445790" y="9525"/>
              <a:ext cx="3456781" cy="736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67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4390B534-7DEE-4BCD-A771-103C9A250F4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0" dirty="0"/>
              <a:t>数据库基础与应用</a:t>
            </a:r>
          </a:p>
        </p:txBody>
      </p:sp>
      <p:sp>
        <p:nvSpPr>
          <p:cNvPr id="4099" name="文本占位符 3">
            <a:extLst>
              <a:ext uri="{FF2B5EF4-FFF2-40B4-BE49-F238E27FC236}">
                <a16:creationId xmlns:a16="http://schemas.microsoft.com/office/drawing/2014/main" id="{95FAAE61-4E5A-473D-942B-1F10E54BDA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480050"/>
            <a:ext cx="2714625" cy="86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数据查询中聚合函数的使用</a:t>
            </a:r>
            <a:endParaRPr lang="en-US" altLang="zh-CN" dirty="0"/>
          </a:p>
          <a:p>
            <a:r>
              <a:rPr lang="zh-CN" altLang="en-US" dirty="0"/>
              <a:t>数据查询中分组的使用</a:t>
            </a:r>
            <a:endParaRPr lang="en-US" altLang="zh-C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983D2A9-E8B7-4926-A03A-60D2A38D4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b="0" dirty="0"/>
              <a:t>第</a:t>
            </a:r>
            <a:r>
              <a:rPr lang="en-US" altLang="zh-CN" b="0" dirty="0"/>
              <a:t>6</a:t>
            </a:r>
            <a:r>
              <a:rPr lang="zh-CN" altLang="en-US" b="0" dirty="0"/>
              <a:t>讲 单表操作二</a:t>
            </a:r>
            <a:endParaRPr 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9">
            <a:extLst>
              <a:ext uri="{FF2B5EF4-FFF2-40B4-BE49-F238E27FC236}">
                <a16:creationId xmlns:a16="http://schemas.microsoft.com/office/drawing/2014/main" id="{1CF2A4C5-43E1-41D7-8B99-DD9C461AB6DE}"/>
              </a:ext>
            </a:extLst>
          </p:cNvPr>
          <p:cNvSpPr txBox="1"/>
          <p:nvPr/>
        </p:nvSpPr>
        <p:spPr>
          <a:xfrm>
            <a:off x="411493" y="2010192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：使用函数统计产品零售价的最大值和最小值。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6AA5A9-BD53-4B97-8AA3-71AA0CF9A0F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cs typeface="Times New Roman" pitchFamily="18" charset="0"/>
              </a:rPr>
              <a:t>聚合函数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D7A3446-E662-4508-A96F-1F862879B1E2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26F2684-04FF-4F58-BD39-583F7566955A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C19B90-87C3-472F-AC3C-985E6584856C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794D70-94FE-4B96-A3B7-DAD70F436793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聚合函数应用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6873" name="矩形 2">
            <a:extLst>
              <a:ext uri="{FF2B5EF4-FFF2-40B4-BE49-F238E27FC236}">
                <a16:creationId xmlns:a16="http://schemas.microsoft.com/office/drawing/2014/main" id="{9BC30BEB-547B-41BD-A4D7-DD89FCF40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678" y="2616730"/>
            <a:ext cx="54562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sz="1400" dirty="0">
                <a:latin typeface="Courier New" panose="02070309020205020404" pitchFamily="49" charset="0"/>
              </a:rPr>
              <a:t>(Price),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sz="1400" dirty="0">
                <a:latin typeface="Courier New" panose="02070309020205020404" pitchFamily="49" charset="0"/>
              </a:rPr>
              <a:t>(Price)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product;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461B1AB6-8D08-412C-81FC-0B262B3D80B8}"/>
              </a:ext>
            </a:extLst>
          </p:cNvPr>
          <p:cNvSpPr txBox="1"/>
          <p:nvPr/>
        </p:nvSpPr>
        <p:spPr>
          <a:xfrm>
            <a:off x="411494" y="3900993"/>
            <a:ext cx="7059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：使用函数统计记录数量。</a:t>
            </a:r>
            <a:endParaRPr lang="zh-CN" altLang="en-US" dirty="0"/>
          </a:p>
        </p:txBody>
      </p:sp>
      <p:sp>
        <p:nvSpPr>
          <p:cNvPr id="26" name="矩形 2">
            <a:extLst>
              <a:ext uri="{FF2B5EF4-FFF2-40B4-BE49-F238E27FC236}">
                <a16:creationId xmlns:a16="http://schemas.microsoft.com/office/drawing/2014/main" id="{5A00D295-A543-467D-8824-F32B76F49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81" y="4422094"/>
            <a:ext cx="5456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COUNT</a:t>
            </a:r>
            <a:r>
              <a:rPr lang="en-US" altLang="zh-CN" sz="1400" dirty="0">
                <a:latin typeface="Courier New" panose="02070309020205020404" pitchFamily="49" charset="0"/>
              </a:rPr>
              <a:t>(*)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product;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COUNT</a:t>
            </a:r>
            <a:r>
              <a:rPr lang="en-US" altLang="zh-CN" sz="1400" dirty="0">
                <a:latin typeface="Courier New" panose="02070309020205020404" pitchFamily="49" charset="0"/>
              </a:rPr>
              <a:t>(Product_Place)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product;</a:t>
            </a:r>
          </a:p>
        </p:txBody>
      </p:sp>
      <p:grpSp>
        <p:nvGrpSpPr>
          <p:cNvPr id="15" name="组合 10">
            <a:extLst>
              <a:ext uri="{FF2B5EF4-FFF2-40B4-BE49-F238E27FC236}">
                <a16:creationId xmlns:a16="http://schemas.microsoft.com/office/drawing/2014/main" id="{EBF86DEF-1069-4659-A0FF-88E06A11907A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2973805"/>
            <a:ext cx="655638" cy="657225"/>
            <a:chOff x="765530" y="3286093"/>
            <a:chExt cx="656530" cy="657462"/>
          </a:xfrm>
        </p:grpSpPr>
        <p:sp>
          <p:nvSpPr>
            <p:cNvPr id="16" name="等腰三角形 11">
              <a:extLst>
                <a:ext uri="{FF2B5EF4-FFF2-40B4-BE49-F238E27FC236}">
                  <a16:creationId xmlns:a16="http://schemas.microsoft.com/office/drawing/2014/main" id="{D3C19354-F465-48A7-8A19-07105B7113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7" name="等腰三角形 12">
              <a:extLst>
                <a:ext uri="{FF2B5EF4-FFF2-40B4-BE49-F238E27FC236}">
                  <a16:creationId xmlns:a16="http://schemas.microsoft.com/office/drawing/2014/main" id="{DC0D2466-116D-4AD0-8B6D-0341DBBCB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498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27" y="3181350"/>
            <a:ext cx="2057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106" y="3990786"/>
            <a:ext cx="11430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106" y="4772985"/>
            <a:ext cx="198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B157C6AE-7612-4D17-A456-38F95442B923}"/>
              </a:ext>
            </a:extLst>
          </p:cNvPr>
          <p:cNvSpPr txBox="1"/>
          <p:nvPr/>
        </p:nvSpPr>
        <p:spPr>
          <a:xfrm>
            <a:off x="930483" y="5233518"/>
            <a:ext cx="4551569" cy="5579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200000"/>
              </a:lnSpc>
              <a:defRPr b="1" u="sng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为什么</a:t>
            </a:r>
            <a:r>
              <a:rPr lang="en-US" altLang="zh-CN" dirty="0"/>
              <a:t>2</a:t>
            </a:r>
            <a:r>
              <a:rPr lang="zh-CN" altLang="en-US" dirty="0"/>
              <a:t>次统计记录数量结果会不同？</a:t>
            </a:r>
          </a:p>
        </p:txBody>
      </p:sp>
    </p:spTree>
    <p:extLst>
      <p:ext uri="{BB962C8B-B14F-4D97-AF65-F5344CB8AC3E}">
        <p14:creationId xmlns:p14="http://schemas.microsoft.com/office/powerpoint/2010/main" val="4357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6D86CEE9-9D48-4BE8-BF56-BD95B41682F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/>
              <a:t>知识架构</a:t>
            </a:r>
            <a:endParaRPr lang="zh-CN" altLang="en-US" dirty="0"/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427A7E7-C132-42C5-8ECC-D0F059ED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>
            <a:extLst>
              <a:ext uri="{FF2B5EF4-FFF2-40B4-BE49-F238E27FC236}">
                <a16:creationId xmlns:a16="http://schemas.microsoft.com/office/drawing/2014/main" id="{6458BE54-5046-4D88-B2F2-8BECFA935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6.2 </a:t>
            </a:r>
            <a:r>
              <a:rPr lang="zh-CN" altLang="en-US" sz="2800" b="1" kern="0" dirty="0">
                <a:solidFill>
                  <a:srgbClr val="1369B2"/>
                </a:solidFill>
              </a:rPr>
              <a:t>分组聚合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>
            <a:extLst>
              <a:ext uri="{FF2B5EF4-FFF2-40B4-BE49-F238E27FC236}">
                <a16:creationId xmlns:a16="http://schemas.microsoft.com/office/drawing/2014/main" id="{7F77BEAF-0CA3-441A-846D-86CD2A90E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90267A3-46F5-4FE3-9ABC-58AB6B675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>
            <a:extLst>
              <a:ext uri="{FF2B5EF4-FFF2-40B4-BE49-F238E27FC236}">
                <a16:creationId xmlns:a16="http://schemas.microsoft.com/office/drawing/2014/main" id="{26D6DC4A-FE3F-4385-B56D-F224353D2C88}"/>
              </a:ext>
            </a:extLst>
          </p:cNvPr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0" name="椭圆 7">
            <a:extLst>
              <a:ext uri="{FF2B5EF4-FFF2-40B4-BE49-F238E27FC236}">
                <a16:creationId xmlns:a16="http://schemas.microsoft.com/office/drawing/2014/main" id="{09703F7C-4B07-47D6-A3F9-2CA146A79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>
            <a:extLst>
              <a:ext uri="{FF2B5EF4-FFF2-40B4-BE49-F238E27FC236}">
                <a16:creationId xmlns:a16="http://schemas.microsoft.com/office/drawing/2014/main" id="{AA9929BA-52D1-478C-A24E-D100C0A46A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2" name="TextBox 218">
            <a:extLst>
              <a:ext uri="{FF2B5EF4-FFF2-40B4-BE49-F238E27FC236}">
                <a16:creationId xmlns:a16="http://schemas.microsoft.com/office/drawing/2014/main" id="{7BE46FED-6FB8-4E49-9DA1-EEE292595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2608054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分组概念</a:t>
            </a: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7F9CDE0-B8B0-4DE6-866B-75422F0716C4}"/>
              </a:ext>
            </a:extLst>
          </p:cNvPr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4" name="椭圆 11">
            <a:extLst>
              <a:ext uri="{FF2B5EF4-FFF2-40B4-BE49-F238E27FC236}">
                <a16:creationId xmlns:a16="http://schemas.microsoft.com/office/drawing/2014/main" id="{3920A28B-7648-4958-AC02-207CD483E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>
            <a:extLst>
              <a:ext uri="{FF2B5EF4-FFF2-40B4-BE49-F238E27FC236}">
                <a16:creationId xmlns:a16="http://schemas.microsoft.com/office/drawing/2014/main" id="{3F93EA11-F68B-45EA-9FEE-6038576D3C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6" name="TextBox 218">
            <a:extLst>
              <a:ext uri="{FF2B5EF4-FFF2-40B4-BE49-F238E27FC236}">
                <a16:creationId xmlns:a16="http://schemas.microsoft.com/office/drawing/2014/main" id="{DFD5814F-F246-42F1-8C21-5AB863E25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分组聚合</a:t>
            </a:r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C7F9CDE0-B8B0-4DE6-866B-75422F0716C4}"/>
              </a:ext>
            </a:extLst>
          </p:cNvPr>
          <p:cNvSpPr/>
          <p:nvPr/>
        </p:nvSpPr>
        <p:spPr>
          <a:xfrm>
            <a:off x="2735625" y="3905776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11">
            <a:extLst>
              <a:ext uri="{FF2B5EF4-FFF2-40B4-BE49-F238E27FC236}">
                <a16:creationId xmlns:a16="http://schemas.microsoft.com/office/drawing/2014/main" id="{3920A28B-7648-4958-AC02-207CD483E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563" y="3905776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>
            <a:extLst>
              <a:ext uri="{FF2B5EF4-FFF2-40B4-BE49-F238E27FC236}">
                <a16:creationId xmlns:a16="http://schemas.microsoft.com/office/drawing/2014/main" id="{3F93EA11-F68B-45EA-9FEE-6038576D3C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2000" y="4175651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>
            <a:extLst>
              <a:ext uri="{FF2B5EF4-FFF2-40B4-BE49-F238E27FC236}">
                <a16:creationId xmlns:a16="http://schemas.microsoft.com/office/drawing/2014/main" id="{DFD5814F-F246-42F1-8C21-5AB863E25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425" y="4021455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分组筛选</a:t>
            </a:r>
          </a:p>
        </p:txBody>
      </p:sp>
    </p:spTree>
    <p:extLst>
      <p:ext uri="{BB962C8B-B14F-4D97-AF65-F5344CB8AC3E}">
        <p14:creationId xmlns:p14="http://schemas.microsoft.com/office/powerpoint/2010/main" val="2591546745"/>
      </p:ext>
    </p:extLst>
  </p:cSld>
  <p:clrMapOvr>
    <a:masterClrMapping/>
  </p:clrMapOvr>
  <p:transition spd="slow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AA58-AD1E-4112-935E-A7A2DE36500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53E09D3-80A1-49F1-AEFB-2159D787AB7B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FEB0F9E-5444-48D6-9F03-BFD33A551A20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7BBB9B-F04A-4FFE-A3CD-C249C8A68CC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981774B-E8F1-437C-B863-9D2D7AF58FF2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分组概念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FC7B31-5E78-4F94-A2F9-87A65FAE5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23" y="2048224"/>
            <a:ext cx="84026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分组目的</a:t>
            </a:r>
            <a:r>
              <a:rPr lang="zh-CN" altLang="en-US" dirty="0"/>
              <a:t>：就是为了统计。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分组关键字</a:t>
            </a:r>
            <a:r>
              <a:rPr lang="zh-CN" altLang="en-US" dirty="0"/>
              <a:t>：</a:t>
            </a:r>
            <a:r>
              <a:rPr lang="en-US" altLang="zh-CN" dirty="0"/>
              <a:t>GROUP BY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分组统计</a:t>
            </a:r>
            <a:r>
              <a:rPr lang="zh-CN" altLang="en-US" dirty="0"/>
              <a:t>：通常结合聚合函数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分组筛选</a:t>
            </a:r>
            <a:r>
              <a:rPr lang="zh-CN" altLang="en-US" dirty="0"/>
              <a:t>：用</a:t>
            </a:r>
            <a:r>
              <a:rPr lang="en-US" altLang="zh-CN" dirty="0"/>
              <a:t>HAVING</a:t>
            </a:r>
            <a:r>
              <a:rPr lang="zh-CN" altLang="en-US" dirty="0"/>
              <a:t>进行条件筛选。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9E784-21F4-415C-A5F0-B8790DF43C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D144F64-43A1-4FB6-A89D-94ABC77583A0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155EF32-7E86-455C-91FD-77A5263A0A76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8156B1-5318-46C7-B0DE-0559BB9A5A29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F3C87A4-6B45-44B5-B775-C35EB8F60D95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分组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96DA5F-D71A-4783-B361-5F613AA2D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分组：</a:t>
            </a:r>
            <a:r>
              <a:rPr lang="zh-CN" altLang="en-US" dirty="0"/>
              <a:t>查询时在</a:t>
            </a:r>
            <a:r>
              <a:rPr lang="en-US" altLang="zh-CN" dirty="0"/>
              <a:t>WHERE</a:t>
            </a:r>
            <a:r>
              <a:rPr lang="zh-CN" altLang="en-US" dirty="0"/>
              <a:t>条件后添加</a:t>
            </a:r>
            <a:r>
              <a:rPr lang="en-US" altLang="zh-CN" dirty="0"/>
              <a:t>GROUP BY</a:t>
            </a:r>
            <a:r>
              <a:rPr lang="zh-CN" altLang="en-US" dirty="0"/>
              <a:t>即可进行分组。</a:t>
            </a:r>
          </a:p>
        </p:txBody>
      </p:sp>
      <p:sp>
        <p:nvSpPr>
          <p:cNvPr id="8" name="圆角矩形 12">
            <a:extLst>
              <a:ext uri="{FF2B5EF4-FFF2-40B4-BE49-F238E27FC236}">
                <a16:creationId xmlns:a16="http://schemas.microsoft.com/office/drawing/2014/main" id="{4AC8CD53-1AA3-48FC-98FE-8983ECC60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450" y="2868619"/>
            <a:ext cx="6056313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13">
            <a:extLst>
              <a:ext uri="{FF2B5EF4-FFF2-40B4-BE49-F238E27FC236}">
                <a16:creationId xmlns:a16="http://schemas.microsoft.com/office/drawing/2014/main" id="{EEA8830E-5FBA-4D02-8D6E-ED2012D03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450" y="3014669"/>
            <a:ext cx="605631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SELECT [select </a:t>
            </a:r>
            <a:r>
              <a:rPr lang="zh-CN" altLang="en-US" dirty="0">
                <a:latin typeface="+mn-lt"/>
                <a:cs typeface="Times New Roman" pitchFamily="18" charset="0"/>
              </a:rPr>
              <a:t>选项</a:t>
            </a:r>
            <a:r>
              <a:rPr lang="en-US" altLang="zh-CN" dirty="0">
                <a:latin typeface="+mn-lt"/>
                <a:cs typeface="Times New Roman" pitchFamily="18" charset="0"/>
              </a:rPr>
              <a:t>] </a:t>
            </a:r>
            <a:r>
              <a:rPr lang="zh-CN" altLang="en-US" dirty="0">
                <a:latin typeface="+mn-lt"/>
                <a:cs typeface="Times New Roman" pitchFamily="18" charset="0"/>
              </a:rPr>
              <a:t>字段列表 </a:t>
            </a:r>
            <a:r>
              <a:rPr lang="en-US" altLang="zh-CN" dirty="0">
                <a:latin typeface="+mn-lt"/>
                <a:cs typeface="Times New Roman" pitchFamily="18" charset="0"/>
              </a:rPr>
              <a:t>FROM </a:t>
            </a:r>
            <a:r>
              <a:rPr lang="zh-CN" altLang="en-US" dirty="0">
                <a:latin typeface="+mn-lt"/>
                <a:cs typeface="Times New Roman" pitchFamily="18" charset="0"/>
              </a:rPr>
              <a:t>数据表名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[WHERE </a:t>
            </a:r>
            <a:r>
              <a:rPr lang="zh-CN" altLang="en-US" dirty="0">
                <a:latin typeface="+mn-lt"/>
                <a:cs typeface="Times New Roman" pitchFamily="18" charset="0"/>
              </a:rPr>
              <a:t>条件表达式</a:t>
            </a:r>
            <a:r>
              <a:rPr lang="en-US" altLang="zh-CN" dirty="0">
                <a:latin typeface="+mn-lt"/>
                <a:cs typeface="Times New Roman" pitchFamily="18" charset="0"/>
              </a:rPr>
              <a:t>] 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GROUP BY 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5853D-8D5F-4BAB-8F4D-15F2E564B3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EA61283-A7FF-4EDB-9D6E-35E6EC21C542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9D46E30-D4C7-4241-A201-7BF8FD983E20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DD4056-49B3-442C-87D4-F6E2C53BB1CB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E2B8A6-8A4B-4AD6-B7DD-C417BB57D9F5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分组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1207" name="矩形 2">
            <a:extLst>
              <a:ext uri="{FF2B5EF4-FFF2-40B4-BE49-F238E27FC236}">
                <a16:creationId xmlns:a16="http://schemas.microsoft.com/office/drawing/2014/main" id="{EAD94A78-0C06-4291-94E1-B57520599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80" y="2933085"/>
            <a:ext cx="771069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0D74C9"/>
                </a:solidFill>
                <a:latin typeface="Courier New" panose="02070309020205020404" pitchFamily="49" charset="0"/>
              </a:rPr>
              <a:t>#</a:t>
            </a:r>
            <a:r>
              <a:rPr lang="zh-CN" altLang="en-US" sz="1400" b="1" dirty="0">
                <a:solidFill>
                  <a:srgbClr val="0D74C9"/>
                </a:solidFill>
                <a:latin typeface="Courier New" panose="02070309020205020404" pitchFamily="49" charset="0"/>
              </a:rPr>
              <a:t>未分组</a:t>
            </a:r>
            <a:endParaRPr lang="en-US" altLang="zh-CN" sz="1400" b="1" dirty="0">
              <a:solidFill>
                <a:srgbClr val="0D74C9"/>
              </a:solidFill>
              <a:latin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Product_Place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Product_Name LIKE  '%</a:t>
            </a:r>
            <a:r>
              <a:rPr lang="zh-CN" altLang="en-US" sz="1400" dirty="0">
                <a:latin typeface="Courier New" panose="02070309020205020404" pitchFamily="49" charset="0"/>
              </a:rPr>
              <a:t>墨粉</a:t>
            </a:r>
            <a:r>
              <a:rPr lang="en-US" altLang="zh-CN" sz="1400" dirty="0">
                <a:latin typeface="Courier New" panose="02070309020205020404" pitchFamily="49" charset="0"/>
              </a:rPr>
              <a:t>%'; </a:t>
            </a:r>
          </a:p>
          <a:p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rgbClr val="0D74C9"/>
                </a:solidFill>
                <a:latin typeface="Courier New" panose="02070309020205020404" pitchFamily="49" charset="0"/>
              </a:rPr>
              <a:t>#</a:t>
            </a:r>
            <a:r>
              <a:rPr lang="zh-CN" altLang="en-US" sz="1400" b="1" dirty="0">
                <a:solidFill>
                  <a:srgbClr val="0D74C9"/>
                </a:solidFill>
                <a:latin typeface="Courier New" panose="02070309020205020404" pitchFamily="49" charset="0"/>
              </a:rPr>
              <a:t>分组</a:t>
            </a:r>
            <a:endParaRPr lang="en-US" altLang="zh-CN" sz="1400" b="1" dirty="0">
              <a:solidFill>
                <a:srgbClr val="0D74C9"/>
              </a:solidFill>
              <a:latin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Product_Place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Product_Name LIKE  '%</a:t>
            </a:r>
            <a:r>
              <a:rPr lang="zh-CN" altLang="en-US" sz="1400" dirty="0">
                <a:latin typeface="Courier New" panose="02070309020205020404" pitchFamily="49" charset="0"/>
              </a:rPr>
              <a:t>墨粉</a:t>
            </a:r>
            <a:r>
              <a:rPr lang="en-US" altLang="zh-CN" sz="1400" dirty="0">
                <a:latin typeface="Courier New" panose="02070309020205020404" pitchFamily="49" charset="0"/>
              </a:rPr>
              <a:t>%' 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GROUP BY</a:t>
            </a:r>
            <a:r>
              <a:rPr lang="en-US" altLang="zh-CN" sz="1400" dirty="0">
                <a:solidFill>
                  <a:srgbClr val="F2911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</a:rPr>
              <a:t>Product_Place;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1BE18FDD-9248-4487-965C-068CFD40ED6C}"/>
              </a:ext>
            </a:extLst>
          </p:cNvPr>
          <p:cNvSpPr txBox="1"/>
          <p:nvPr/>
        </p:nvSpPr>
        <p:spPr>
          <a:xfrm>
            <a:off x="411493" y="2010192"/>
            <a:ext cx="8529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：按产地（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Product_Place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）分组，显示生产墨粉的产地。</a:t>
            </a:r>
          </a:p>
        </p:txBody>
      </p:sp>
      <p:grpSp>
        <p:nvGrpSpPr>
          <p:cNvPr id="15" name="组合 10">
            <a:extLst>
              <a:ext uri="{FF2B5EF4-FFF2-40B4-BE49-F238E27FC236}">
                <a16:creationId xmlns:a16="http://schemas.microsoft.com/office/drawing/2014/main" id="{DCC044DC-30CA-4B2F-8793-3A85CDF4A409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2973805"/>
            <a:ext cx="655638" cy="657225"/>
            <a:chOff x="765530" y="3286093"/>
            <a:chExt cx="656530" cy="657462"/>
          </a:xfrm>
        </p:grpSpPr>
        <p:sp>
          <p:nvSpPr>
            <p:cNvPr id="16" name="等腰三角形 11">
              <a:extLst>
                <a:ext uri="{FF2B5EF4-FFF2-40B4-BE49-F238E27FC236}">
                  <a16:creationId xmlns:a16="http://schemas.microsoft.com/office/drawing/2014/main" id="{3E2F4858-4705-4BDC-8CDE-4620CC2058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7" name="等腰三角形 12">
              <a:extLst>
                <a:ext uri="{FF2B5EF4-FFF2-40B4-BE49-F238E27FC236}">
                  <a16:creationId xmlns:a16="http://schemas.microsoft.com/office/drawing/2014/main" id="{0FCED064-2649-4946-910F-7F897771C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56B3862-BFE6-42D3-AA46-79B9683F9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89" y="2410302"/>
            <a:ext cx="878012" cy="3902283"/>
          </a:xfrm>
          <a:prstGeom prst="rect">
            <a:avLst/>
          </a:prstGeom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AE85A159-A4C7-4A7A-90EE-C539087D7797}"/>
              </a:ext>
            </a:extLst>
          </p:cNvPr>
          <p:cNvSpPr txBox="1"/>
          <p:nvPr/>
        </p:nvSpPr>
        <p:spPr>
          <a:xfrm>
            <a:off x="427038" y="5042319"/>
            <a:ext cx="56836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200000"/>
              </a:lnSpc>
              <a:defRPr b="1" u="sng">
                <a:solidFill>
                  <a:srgbClr val="0070C0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dirty="0"/>
              <a:t>图一是</a:t>
            </a:r>
            <a:r>
              <a:rPr lang="zh-CN" altLang="en-US" sz="1600" dirty="0">
                <a:solidFill>
                  <a:srgbClr val="FF0000"/>
                </a:solidFill>
              </a:rPr>
              <a:t>没有分组</a:t>
            </a:r>
            <a:r>
              <a:rPr lang="zh-CN" altLang="en-US" sz="1600" dirty="0"/>
              <a:t>的查询结果，图二是按</a:t>
            </a:r>
            <a:r>
              <a:rPr lang="en-US" altLang="zh-CN" sz="1600" dirty="0"/>
              <a:t>Product_Place</a:t>
            </a:r>
            <a:r>
              <a:rPr lang="zh-CN" altLang="en-US" sz="1600" dirty="0"/>
              <a:t>字段</a:t>
            </a:r>
            <a:r>
              <a:rPr lang="zh-CN" altLang="en-US" sz="1600" dirty="0">
                <a:solidFill>
                  <a:srgbClr val="FF0000"/>
                </a:solidFill>
              </a:rPr>
              <a:t>分组</a:t>
            </a:r>
            <a:r>
              <a:rPr lang="zh-CN" altLang="en-US" sz="1600" dirty="0"/>
              <a:t>的查询结果，请对比分析一下分组查询的结果。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A53C4734-3C45-414F-A673-031F0D07E5C5}"/>
              </a:ext>
            </a:extLst>
          </p:cNvPr>
          <p:cNvSpPr txBox="1"/>
          <p:nvPr/>
        </p:nvSpPr>
        <p:spPr>
          <a:xfrm>
            <a:off x="6373813" y="6312585"/>
            <a:ext cx="6140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图一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4D7FB9B0-8D4B-4633-947C-9EA0BEF96475}"/>
              </a:ext>
            </a:extLst>
          </p:cNvPr>
          <p:cNvSpPr txBox="1"/>
          <p:nvPr/>
        </p:nvSpPr>
        <p:spPr>
          <a:xfrm>
            <a:off x="7650184" y="5042319"/>
            <a:ext cx="637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49" y="3701217"/>
            <a:ext cx="1079694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9E784-21F4-415C-A5F0-B8790DF43C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D144F64-43A1-4FB6-A89D-94ABC77583A0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155EF32-7E86-455C-91FD-77A5263A0A76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8156B1-5318-46C7-B0DE-0559BB9A5A29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F3C87A4-6B45-44B5-B775-C35EB8F60D95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分组聚合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圆角矩形 12">
            <a:extLst>
              <a:ext uri="{FF2B5EF4-FFF2-40B4-BE49-F238E27FC236}">
                <a16:creationId xmlns:a16="http://schemas.microsoft.com/office/drawing/2014/main" id="{4AC8CD53-1AA3-48FC-98FE-8983ECC60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2220125"/>
            <a:ext cx="6543221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13">
            <a:extLst>
              <a:ext uri="{FF2B5EF4-FFF2-40B4-BE49-F238E27FC236}">
                <a16:creationId xmlns:a16="http://schemas.microsoft.com/office/drawing/2014/main" id="{EEA8830E-5FBA-4D02-8D6E-ED2012D03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2366175"/>
            <a:ext cx="6543221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SELECT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分组字段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聚合函数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非分组字段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dirty="0">
                <a:latin typeface="+mn-lt"/>
                <a:cs typeface="Times New Roman" pitchFamily="18" charset="0"/>
              </a:rPr>
              <a:t>FROM </a:t>
            </a:r>
            <a:r>
              <a:rPr lang="zh-CN" altLang="en-US" dirty="0">
                <a:latin typeface="+mn-lt"/>
                <a:cs typeface="Times New Roman" pitchFamily="18" charset="0"/>
              </a:rPr>
              <a:t>数据表名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[WHERE </a:t>
            </a:r>
            <a:r>
              <a:rPr lang="zh-CN" altLang="en-US" dirty="0">
                <a:latin typeface="+mn-lt"/>
                <a:cs typeface="Times New Roman" pitchFamily="18" charset="0"/>
              </a:rPr>
              <a:t>条件表达式</a:t>
            </a:r>
            <a:r>
              <a:rPr lang="en-US" altLang="zh-CN" dirty="0">
                <a:latin typeface="+mn-lt"/>
                <a:cs typeface="Times New Roman" pitchFamily="18" charset="0"/>
              </a:rPr>
              <a:t>] 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GROUP BY 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4EE155-AD42-4944-81ED-F5234CAC3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3750481"/>
            <a:ext cx="8459325" cy="277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分组的目的是为了聚合统计，需要选择</a:t>
            </a:r>
            <a:r>
              <a:rPr lang="zh-CN" altLang="en-US" b="1" u="sng" dirty="0">
                <a:solidFill>
                  <a:srgbClr val="0070C0"/>
                </a:solidFill>
              </a:rPr>
              <a:t>分组字段</a:t>
            </a:r>
            <a:r>
              <a:rPr lang="zh-CN" altLang="en-US" dirty="0"/>
              <a:t>和</a:t>
            </a:r>
            <a:r>
              <a:rPr lang="zh-CN" altLang="en-US" b="1" u="sng" dirty="0">
                <a:solidFill>
                  <a:srgbClr val="0070C0"/>
                </a:solidFill>
              </a:rPr>
              <a:t>聚合函数作用的字段</a:t>
            </a:r>
            <a:endParaRPr lang="en-US" altLang="zh-CN" b="1" u="sng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而且，分组聚合操作中</a:t>
            </a:r>
            <a:r>
              <a:rPr lang="zh-CN" altLang="zh-CN" dirty="0"/>
              <a:t>，</a:t>
            </a:r>
            <a:r>
              <a:rPr lang="en-US" altLang="zh-CN" dirty="0"/>
              <a:t>SELECT</a:t>
            </a:r>
            <a:r>
              <a:rPr lang="zh-CN" altLang="zh-CN" dirty="0"/>
              <a:t>获取的字段列表</a:t>
            </a:r>
            <a:r>
              <a:rPr lang="zh-CN" altLang="en-US" dirty="0"/>
              <a:t>也</a:t>
            </a:r>
            <a:r>
              <a:rPr lang="zh-CN" altLang="zh-CN" dirty="0"/>
              <a:t>只能是</a:t>
            </a:r>
            <a:r>
              <a:rPr lang="en-US" altLang="zh-CN" dirty="0"/>
              <a:t>GROUP BY</a:t>
            </a:r>
            <a:r>
              <a:rPr lang="zh-CN" altLang="zh-CN" b="1" u="sng" dirty="0">
                <a:solidFill>
                  <a:srgbClr val="0070C0"/>
                </a:solidFill>
              </a:rPr>
              <a:t>分组的字段</a:t>
            </a:r>
            <a:r>
              <a:rPr lang="zh-CN" altLang="en-US" dirty="0"/>
              <a:t>和</a:t>
            </a:r>
            <a:r>
              <a:rPr lang="zh-CN" altLang="zh-CN" b="1" u="sng" dirty="0">
                <a:solidFill>
                  <a:srgbClr val="0070C0"/>
                </a:solidFill>
              </a:rPr>
              <a:t>使用了聚合函数的非分组字段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若在</a:t>
            </a:r>
            <a:r>
              <a:rPr lang="zh-CN" altLang="zh-CN" b="1" u="sng" dirty="0">
                <a:solidFill>
                  <a:srgbClr val="0070C0"/>
                </a:solidFill>
              </a:rPr>
              <a:t>获取非分组字段</a:t>
            </a:r>
            <a:r>
              <a:rPr lang="zh-CN" altLang="zh-CN" dirty="0"/>
              <a:t>时没有</a:t>
            </a:r>
            <a:r>
              <a:rPr lang="zh-CN" altLang="zh-CN" b="1" u="sng" dirty="0">
                <a:solidFill>
                  <a:srgbClr val="0070C0"/>
                </a:solidFill>
              </a:rPr>
              <a:t>使用聚合函数</a:t>
            </a:r>
            <a:r>
              <a:rPr lang="zh-CN" altLang="zh-CN" dirty="0"/>
              <a:t>，</a:t>
            </a:r>
            <a:r>
              <a:rPr lang="zh-CN" altLang="en-US" dirty="0"/>
              <a:t>只保留每组中的</a:t>
            </a:r>
            <a:r>
              <a:rPr lang="zh-CN" altLang="en-US" b="1" dirty="0">
                <a:solidFill>
                  <a:srgbClr val="FF0000"/>
                </a:solidFill>
              </a:rPr>
              <a:t>第一条记录，没有实际意义，</a:t>
            </a:r>
            <a:r>
              <a:rPr lang="zh-CN" altLang="en-US" dirty="0"/>
              <a:t>不推荐使用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150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5853D-8D5F-4BAB-8F4D-15F2E564B3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EA61283-A7FF-4EDB-9D6E-35E6EC21C542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9D46E30-D4C7-4241-A201-7BF8FD983E20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DD4056-49B3-442C-87D4-F6E2C53BB1CB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E2B8A6-8A4B-4AD6-B7DD-C417BB57D9F5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分组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统计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1207" name="矩形 2">
            <a:extLst>
              <a:ext uri="{FF2B5EF4-FFF2-40B4-BE49-F238E27FC236}">
                <a16:creationId xmlns:a16="http://schemas.microsoft.com/office/drawing/2014/main" id="{EAD94A78-0C06-4291-94E1-B57520599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6" y="2741471"/>
            <a:ext cx="771069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0D74C9"/>
                </a:solidFill>
                <a:latin typeface="Courier New" panose="02070309020205020404" pitchFamily="49" charset="0"/>
              </a:rPr>
              <a:t>#</a:t>
            </a:r>
            <a:r>
              <a:rPr lang="zh-CN" altLang="en-US" sz="1400" b="1" dirty="0">
                <a:solidFill>
                  <a:srgbClr val="0D74C9"/>
                </a:solidFill>
                <a:latin typeface="Courier New" panose="02070309020205020404" pitchFamily="49" charset="0"/>
              </a:rPr>
              <a:t>未分组</a:t>
            </a:r>
            <a:endParaRPr lang="en-US" altLang="zh-CN" sz="1400" b="1" dirty="0">
              <a:solidFill>
                <a:srgbClr val="0D74C9"/>
              </a:solidFill>
              <a:latin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Product_Place,</a:t>
            </a:r>
            <a:r>
              <a:rPr lang="en-US" altLang="zh-CN" sz="1400" b="1" dirty="0">
                <a:solidFill>
                  <a:srgbClr val="0D74C9"/>
                </a:solidFill>
                <a:latin typeface="Courier New" panose="02070309020205020404" pitchFamily="49" charset="0"/>
              </a:rPr>
              <a:t>Price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Product_Name LIKE '%</a:t>
            </a:r>
            <a:r>
              <a:rPr lang="zh-CN" altLang="en-US" sz="1400" dirty="0">
                <a:latin typeface="Courier New" panose="02070309020205020404" pitchFamily="49" charset="0"/>
              </a:rPr>
              <a:t>墨粉</a:t>
            </a:r>
            <a:r>
              <a:rPr lang="en-US" altLang="zh-CN" sz="1400" dirty="0">
                <a:latin typeface="Courier New" panose="02070309020205020404" pitchFamily="49" charset="0"/>
              </a:rPr>
              <a:t>%';</a:t>
            </a:r>
          </a:p>
          <a:p>
            <a:r>
              <a:rPr lang="en-US" altLang="zh-CN" sz="1400" b="1" dirty="0">
                <a:solidFill>
                  <a:srgbClr val="0D74C9"/>
                </a:solidFill>
                <a:latin typeface="Courier New" panose="02070309020205020404" pitchFamily="49" charset="0"/>
              </a:rPr>
              <a:t>#</a:t>
            </a:r>
            <a:r>
              <a:rPr lang="zh-CN" altLang="en-US" sz="1400" b="1" dirty="0">
                <a:solidFill>
                  <a:srgbClr val="0D74C9"/>
                </a:solidFill>
                <a:latin typeface="Courier New" panose="02070309020205020404" pitchFamily="49" charset="0"/>
              </a:rPr>
              <a:t>分组</a:t>
            </a:r>
            <a:endParaRPr lang="en-US" altLang="zh-CN" sz="1400" b="1" dirty="0">
              <a:solidFill>
                <a:srgbClr val="0D74C9"/>
              </a:solidFill>
              <a:latin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Product_Place,</a:t>
            </a:r>
            <a:r>
              <a:rPr lang="en-US" altLang="zh-CN" sz="1400" b="1" dirty="0">
                <a:solidFill>
                  <a:srgbClr val="0D74C9"/>
                </a:solidFill>
                <a:latin typeface="Courier New" panose="02070309020205020404" pitchFamily="49" charset="0"/>
              </a:rPr>
              <a:t>Price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Product_Name LIKE '%</a:t>
            </a:r>
            <a:r>
              <a:rPr lang="zh-CN" altLang="en-US" sz="1400" dirty="0">
                <a:latin typeface="Courier New" panose="02070309020205020404" pitchFamily="49" charset="0"/>
              </a:rPr>
              <a:t>墨粉</a:t>
            </a:r>
            <a:r>
              <a:rPr lang="en-US" altLang="zh-CN" sz="1400" dirty="0">
                <a:latin typeface="Courier New" panose="02070309020205020404" pitchFamily="49" charset="0"/>
              </a:rPr>
              <a:t>%' 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GROUP BY</a:t>
            </a:r>
            <a:r>
              <a:rPr lang="en-US" altLang="zh-CN" sz="1400" dirty="0">
                <a:solidFill>
                  <a:srgbClr val="F2911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</a:rPr>
              <a:t>Product_Place;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1BE18FDD-9248-4487-965C-068CFD40ED6C}"/>
              </a:ext>
            </a:extLst>
          </p:cNvPr>
          <p:cNvSpPr txBox="1"/>
          <p:nvPr/>
        </p:nvSpPr>
        <p:spPr>
          <a:xfrm>
            <a:off x="411493" y="2010192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：按产地（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Product_Place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）分组，显示各产地中墨粉的价格。</a:t>
            </a:r>
          </a:p>
        </p:txBody>
      </p:sp>
      <p:grpSp>
        <p:nvGrpSpPr>
          <p:cNvPr id="15" name="组合 10">
            <a:extLst>
              <a:ext uri="{FF2B5EF4-FFF2-40B4-BE49-F238E27FC236}">
                <a16:creationId xmlns:a16="http://schemas.microsoft.com/office/drawing/2014/main" id="{DCC044DC-30CA-4B2F-8793-3A85CDF4A409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2615797"/>
            <a:ext cx="655638" cy="657225"/>
            <a:chOff x="765530" y="3286093"/>
            <a:chExt cx="656530" cy="657462"/>
          </a:xfrm>
        </p:grpSpPr>
        <p:sp>
          <p:nvSpPr>
            <p:cNvPr id="16" name="等腰三角形 11">
              <a:extLst>
                <a:ext uri="{FF2B5EF4-FFF2-40B4-BE49-F238E27FC236}">
                  <a16:creationId xmlns:a16="http://schemas.microsoft.com/office/drawing/2014/main" id="{3E2F4858-4705-4BDC-8CDE-4620CC2058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7" name="等腰三角形 12">
              <a:extLst>
                <a:ext uri="{FF2B5EF4-FFF2-40B4-BE49-F238E27FC236}">
                  <a16:creationId xmlns:a16="http://schemas.microsoft.com/office/drawing/2014/main" id="{0FCED064-2649-4946-910F-7F897771C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2E4EE155-AD42-4944-81ED-F5234CAC3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4407638"/>
            <a:ext cx="5090466" cy="118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u="sng" dirty="0">
                <a:solidFill>
                  <a:srgbClr val="0070C0"/>
                </a:solidFill>
              </a:rPr>
              <a:t>此例中</a:t>
            </a:r>
            <a:r>
              <a:rPr lang="en-US" altLang="zh-CN" sz="1600" b="1" u="sng" dirty="0">
                <a:solidFill>
                  <a:srgbClr val="0070C0"/>
                </a:solidFill>
              </a:rPr>
              <a:t>select</a:t>
            </a:r>
            <a:r>
              <a:rPr lang="zh-CN" altLang="en-US" sz="1600" b="1" u="sng" dirty="0">
                <a:solidFill>
                  <a:srgbClr val="0070C0"/>
                </a:solidFill>
              </a:rPr>
              <a:t>获取</a:t>
            </a:r>
            <a:r>
              <a:rPr lang="en-US" altLang="zh-CN" sz="1600" b="1" u="sng" dirty="0">
                <a:solidFill>
                  <a:srgbClr val="FF0000"/>
                </a:solidFill>
              </a:rPr>
              <a:t>Price</a:t>
            </a:r>
            <a:r>
              <a:rPr lang="zh-CN" altLang="en-US" sz="1600" b="1" u="sng" dirty="0">
                <a:solidFill>
                  <a:srgbClr val="FF0000"/>
                </a:solidFill>
              </a:rPr>
              <a:t>字段非分组字段</a:t>
            </a:r>
            <a:r>
              <a:rPr lang="zh-CN" altLang="en-US" sz="1600" b="1" u="sng" dirty="0">
                <a:solidFill>
                  <a:srgbClr val="0070C0"/>
                </a:solidFill>
              </a:rPr>
              <a:t>，</a:t>
            </a:r>
            <a:r>
              <a:rPr lang="zh-CN" altLang="en-US" sz="1600" b="1" u="sng" dirty="0">
                <a:solidFill>
                  <a:srgbClr val="FF0000"/>
                </a:solidFill>
              </a:rPr>
              <a:t>但</a:t>
            </a:r>
            <a:r>
              <a:rPr lang="zh-CN" altLang="zh-CN" sz="1600" b="1" u="sng" dirty="0">
                <a:solidFill>
                  <a:srgbClr val="FF0000"/>
                </a:solidFill>
              </a:rPr>
              <a:t>没有使用聚合函数</a:t>
            </a:r>
            <a:r>
              <a:rPr lang="zh-CN" altLang="en-US" sz="1600" b="1" u="sng" dirty="0">
                <a:solidFill>
                  <a:srgbClr val="0070C0"/>
                </a:solidFill>
              </a:rPr>
              <a:t>，系统虽然没有报错，但</a:t>
            </a:r>
            <a:r>
              <a:rPr lang="en-US" altLang="zh-CN" sz="1600" b="1" u="sng" dirty="0">
                <a:solidFill>
                  <a:srgbClr val="0070C0"/>
                </a:solidFill>
              </a:rPr>
              <a:t>Price</a:t>
            </a:r>
            <a:r>
              <a:rPr lang="zh-CN" altLang="en-US" sz="1600" b="1" u="sng" dirty="0">
                <a:solidFill>
                  <a:srgbClr val="0070C0"/>
                </a:solidFill>
              </a:rPr>
              <a:t>字段值在此处</a:t>
            </a:r>
            <a:r>
              <a:rPr lang="zh-CN" altLang="en-US" sz="1600" b="1" u="sng" dirty="0">
                <a:solidFill>
                  <a:srgbClr val="FF0000"/>
                </a:solidFill>
              </a:rPr>
              <a:t>没有实际意义，</a:t>
            </a:r>
            <a:r>
              <a:rPr lang="zh-CN" altLang="en-US" sz="1600" dirty="0"/>
              <a:t>显示的是每组中的</a:t>
            </a:r>
            <a:r>
              <a:rPr lang="zh-CN" altLang="en-US" sz="1600" b="1" dirty="0">
                <a:solidFill>
                  <a:srgbClr val="FF0000"/>
                </a:solidFill>
              </a:rPr>
              <a:t>第一条记录</a:t>
            </a:r>
            <a:r>
              <a:rPr lang="zh-CN" altLang="en-US" sz="1600" b="1" u="sng" dirty="0">
                <a:solidFill>
                  <a:srgbClr val="0070C0"/>
                </a:solidFill>
              </a:rPr>
              <a:t>。</a:t>
            </a:r>
            <a:endParaRPr lang="en-US" altLang="zh-CN" sz="1600" b="1" u="sng" dirty="0">
              <a:solidFill>
                <a:srgbClr val="0070C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69697" y="2340881"/>
            <a:ext cx="1604821" cy="3681058"/>
            <a:chOff x="5640811" y="2567109"/>
            <a:chExt cx="1604821" cy="3681058"/>
          </a:xfrm>
        </p:grpSpPr>
        <p:pic>
          <p:nvPicPr>
            <p:cNvPr id="2437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0811" y="2567109"/>
              <a:ext cx="1604821" cy="36810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圆角矩形 2"/>
            <p:cNvSpPr/>
            <p:nvPr/>
          </p:nvSpPr>
          <p:spPr bwMode="auto">
            <a:xfrm>
              <a:off x="6705600" y="2781300"/>
              <a:ext cx="540032" cy="192505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6705600" y="3101340"/>
              <a:ext cx="540032" cy="19464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6705600" y="4267200"/>
              <a:ext cx="540032" cy="19464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6705600" y="5737860"/>
              <a:ext cx="540032" cy="18702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6705600" y="5924884"/>
              <a:ext cx="540032" cy="18702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07580" y="2410302"/>
            <a:ext cx="1703070" cy="1130727"/>
            <a:chOff x="7307580" y="2535976"/>
            <a:chExt cx="1703070" cy="113072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7580" y="2535976"/>
              <a:ext cx="1703070" cy="1130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圆角矩形 28"/>
            <p:cNvSpPr/>
            <p:nvPr/>
          </p:nvSpPr>
          <p:spPr bwMode="auto">
            <a:xfrm>
              <a:off x="8369793" y="2781299"/>
              <a:ext cx="540032" cy="849731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4" name="TextBox 9">
            <a:extLst>
              <a:ext uri="{FF2B5EF4-FFF2-40B4-BE49-F238E27FC236}">
                <a16:creationId xmlns:a16="http://schemas.microsoft.com/office/drawing/2014/main" id="{FBC5878C-29AD-4CF5-77E8-504F893C64C0}"/>
              </a:ext>
            </a:extLst>
          </p:cNvPr>
          <p:cNvSpPr txBox="1"/>
          <p:nvPr/>
        </p:nvSpPr>
        <p:spPr>
          <a:xfrm>
            <a:off x="461468" y="5966654"/>
            <a:ext cx="80963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：计算不同产地的墨粉价格最大值，并按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Price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升序排列。</a:t>
            </a:r>
          </a:p>
        </p:txBody>
      </p:sp>
    </p:spTree>
    <p:extLst>
      <p:ext uri="{BB962C8B-B14F-4D97-AF65-F5344CB8AC3E}">
        <p14:creationId xmlns:p14="http://schemas.microsoft.com/office/powerpoint/2010/main" val="75726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5853D-8D5F-4BAB-8F4D-15F2E564B3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EA61283-A7FF-4EDB-9D6E-35E6EC21C542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9D46E30-D4C7-4241-A201-7BF8FD983E20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DD4056-49B3-442C-87D4-F6E2C53BB1CB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E2B8A6-8A4B-4AD6-B7DD-C417BB57D9F5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分组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统计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1207" name="矩形 2">
            <a:extLst>
              <a:ext uri="{FF2B5EF4-FFF2-40B4-BE49-F238E27FC236}">
                <a16:creationId xmlns:a16="http://schemas.microsoft.com/office/drawing/2014/main" id="{EAD94A78-0C06-4291-94E1-B57520599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20" y="3216254"/>
            <a:ext cx="771069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Product_Place,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sz="1400" dirty="0">
                <a:latin typeface="Courier New" panose="02070309020205020404" pitchFamily="49" charset="0"/>
              </a:rPr>
              <a:t>(Price)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Product_Name LIKE  '%</a:t>
            </a:r>
            <a:r>
              <a:rPr lang="zh-CN" altLang="en-US" sz="1400" dirty="0">
                <a:latin typeface="Courier New" panose="02070309020205020404" pitchFamily="49" charset="0"/>
              </a:rPr>
              <a:t>墨粉</a:t>
            </a:r>
            <a:r>
              <a:rPr lang="en-US" altLang="zh-CN" sz="1400" dirty="0">
                <a:latin typeface="Courier New" panose="02070309020205020404" pitchFamily="49" charset="0"/>
              </a:rPr>
              <a:t>%' 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zh-CN" sz="1400" dirty="0">
                <a:latin typeface="Courier New" panose="02070309020205020404" pitchFamily="49" charset="0"/>
              </a:rPr>
              <a:t>Product_Place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sz="1400" dirty="0">
                <a:latin typeface="Courier New" panose="02070309020205020404" pitchFamily="49" charset="0"/>
              </a:rPr>
              <a:t>(Price);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D0C3560E-43C6-4A59-A6F8-0BB385FE6DAB}"/>
              </a:ext>
            </a:extLst>
          </p:cNvPr>
          <p:cNvSpPr txBox="1"/>
          <p:nvPr/>
        </p:nvSpPr>
        <p:spPr>
          <a:xfrm>
            <a:off x="411493" y="2010192"/>
            <a:ext cx="80963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：计算不同产地的墨粉价格最大值，并按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Price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升序排列。</a:t>
            </a:r>
          </a:p>
        </p:txBody>
      </p:sp>
      <p:grpSp>
        <p:nvGrpSpPr>
          <p:cNvPr id="14" name="组合 10">
            <a:extLst>
              <a:ext uri="{FF2B5EF4-FFF2-40B4-BE49-F238E27FC236}">
                <a16:creationId xmlns:a16="http://schemas.microsoft.com/office/drawing/2014/main" id="{9B79AB12-2A32-4250-9AEA-B9AAC7421799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256974"/>
            <a:ext cx="655638" cy="657225"/>
            <a:chOff x="765530" y="3286093"/>
            <a:chExt cx="656530" cy="657462"/>
          </a:xfrm>
        </p:grpSpPr>
        <p:sp>
          <p:nvSpPr>
            <p:cNvPr id="15" name="等腰三角形 11">
              <a:extLst>
                <a:ext uri="{FF2B5EF4-FFF2-40B4-BE49-F238E27FC236}">
                  <a16:creationId xmlns:a16="http://schemas.microsoft.com/office/drawing/2014/main" id="{914626EB-855A-401E-BE25-9A4AB8E6BF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6" name="等腰三角形 12">
              <a:extLst>
                <a:ext uri="{FF2B5EF4-FFF2-40B4-BE49-F238E27FC236}">
                  <a16:creationId xmlns:a16="http://schemas.microsoft.com/office/drawing/2014/main" id="{4E76631C-27A1-4661-908A-48CF703B74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665" y="4663702"/>
            <a:ext cx="23050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E4EE155-AD42-4944-81ED-F5234CAC3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68" y="4682621"/>
            <a:ext cx="4228782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u="sng" dirty="0">
                <a:solidFill>
                  <a:srgbClr val="0070C0"/>
                </a:solidFill>
              </a:rPr>
              <a:t>此例中</a:t>
            </a:r>
            <a:r>
              <a:rPr lang="en-US" altLang="zh-CN" sz="1600" b="1" u="sng" dirty="0">
                <a:solidFill>
                  <a:srgbClr val="0070C0"/>
                </a:solidFill>
              </a:rPr>
              <a:t>select</a:t>
            </a:r>
            <a:r>
              <a:rPr lang="zh-CN" altLang="en-US" sz="1600" b="1" u="sng" dirty="0">
                <a:solidFill>
                  <a:srgbClr val="0070C0"/>
                </a:solidFill>
              </a:rPr>
              <a:t>获取</a:t>
            </a:r>
            <a:r>
              <a:rPr lang="en-US" altLang="zh-CN" sz="1600" b="1" u="sng" dirty="0">
                <a:solidFill>
                  <a:srgbClr val="0070C0"/>
                </a:solidFill>
              </a:rPr>
              <a:t>Price</a:t>
            </a:r>
            <a:r>
              <a:rPr lang="zh-CN" altLang="en-US" sz="1600" b="1" u="sng" dirty="0">
                <a:solidFill>
                  <a:srgbClr val="0070C0"/>
                </a:solidFill>
              </a:rPr>
              <a:t>字段</a:t>
            </a:r>
            <a:r>
              <a:rPr lang="zh-CN" altLang="zh-CN" sz="1600" b="1" u="sng" dirty="0">
                <a:solidFill>
                  <a:srgbClr val="FF0000"/>
                </a:solidFill>
              </a:rPr>
              <a:t>使用聚合函数</a:t>
            </a:r>
            <a:r>
              <a:rPr lang="zh-CN" altLang="en-US" sz="1600" b="1" u="sng" dirty="0">
                <a:solidFill>
                  <a:srgbClr val="0070C0"/>
                </a:solidFill>
              </a:rPr>
              <a:t>，所获得的</a:t>
            </a:r>
            <a:r>
              <a:rPr lang="en-US" altLang="zh-CN" sz="1600" b="1" u="sng" dirty="0">
                <a:solidFill>
                  <a:srgbClr val="0070C0"/>
                </a:solidFill>
              </a:rPr>
              <a:t>Max(Price)</a:t>
            </a:r>
            <a:r>
              <a:rPr lang="zh-CN" altLang="en-US" sz="1600" b="1" u="sng" dirty="0">
                <a:solidFill>
                  <a:srgbClr val="0070C0"/>
                </a:solidFill>
              </a:rPr>
              <a:t>字段值是有一定的</a:t>
            </a:r>
            <a:r>
              <a:rPr lang="zh-CN" altLang="en-US" sz="1600" b="1" u="sng" dirty="0">
                <a:solidFill>
                  <a:srgbClr val="FF0000"/>
                </a:solidFill>
              </a:rPr>
              <a:t>统计意义</a:t>
            </a:r>
            <a:r>
              <a:rPr lang="zh-CN" altLang="en-US" sz="1600" b="1" u="sng" dirty="0">
                <a:solidFill>
                  <a:srgbClr val="0070C0"/>
                </a:solidFill>
              </a:rPr>
              <a:t>。</a:t>
            </a:r>
            <a:endParaRPr lang="en-US" altLang="zh-CN" sz="1600" b="1" u="sng" dirty="0">
              <a:solidFill>
                <a:srgbClr val="0070C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03017" y="2523993"/>
            <a:ext cx="1604821" cy="3681058"/>
            <a:chOff x="6903017" y="2523993"/>
            <a:chExt cx="1604821" cy="3681058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3017" y="2523993"/>
              <a:ext cx="1604821" cy="36810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圆角矩形 21"/>
            <p:cNvSpPr/>
            <p:nvPr/>
          </p:nvSpPr>
          <p:spPr bwMode="auto">
            <a:xfrm>
              <a:off x="7967806" y="2882964"/>
              <a:ext cx="540032" cy="192505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7967806" y="3865944"/>
              <a:ext cx="540032" cy="19464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7967806" y="4521264"/>
              <a:ext cx="540032" cy="19464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7967806" y="5694744"/>
              <a:ext cx="540032" cy="18702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7967806" y="5881768"/>
              <a:ext cx="540032" cy="18702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0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09FC5-C258-47D1-9683-F87579F2C67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8CEDEAC-F225-4EC8-82A9-5FA22F0C4B9C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C7E46E0-B30B-4096-AD4F-4849D6B6D45D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938095-D9E4-40BF-BE68-59BACD314E5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C08645-2304-42BA-8A5C-4694A392E763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分组统计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92A2ECCD-4509-4A11-863D-5802EA736302}"/>
              </a:ext>
            </a:extLst>
          </p:cNvPr>
          <p:cNvSpPr txBox="1"/>
          <p:nvPr/>
        </p:nvSpPr>
        <p:spPr>
          <a:xfrm>
            <a:off x="411493" y="2010192"/>
            <a:ext cx="8402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：根据产地分组（不包括产地为空记录），计算每组的产品数量。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34C8F2-18F5-43BC-8B7E-C36DAD23CDCA}"/>
              </a:ext>
            </a:extLst>
          </p:cNvPr>
          <p:cNvSpPr/>
          <p:nvPr/>
        </p:nvSpPr>
        <p:spPr>
          <a:xfrm>
            <a:off x="3426184" y="6200530"/>
            <a:ext cx="4312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……</a:t>
            </a:r>
            <a:r>
              <a:rPr lang="zh-CN" altLang="en-US" sz="1600" b="1" dirty="0">
                <a:solidFill>
                  <a:srgbClr val="FF0000"/>
                </a:solidFill>
              </a:rPr>
              <a:t>因篇幅有限，此处省略了其余的查询结果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61" y="2514600"/>
            <a:ext cx="2105802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857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09FC5-C258-47D1-9683-F87579F2C67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8CEDEAC-F225-4EC8-82A9-5FA22F0C4B9C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C7E46E0-B30B-4096-AD4F-4849D6B6D45D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938095-D9E4-40BF-BE68-59BACD314E5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C08645-2304-42BA-8A5C-4694A392E763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分组统计</a:t>
            </a:r>
          </a:p>
        </p:txBody>
      </p:sp>
      <p:sp>
        <p:nvSpPr>
          <p:cNvPr id="16" name="矩形 2">
            <a:extLst>
              <a:ext uri="{FF2B5EF4-FFF2-40B4-BE49-F238E27FC236}">
                <a16:creationId xmlns:a16="http://schemas.microsoft.com/office/drawing/2014/main" id="{7047098A-6DD0-4BD0-AF51-8C9F4F6E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6" y="3256974"/>
            <a:ext cx="771069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Product_Place, count(Product_ID)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Product_Place is not null 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zh-CN" sz="1400" dirty="0">
                <a:latin typeface="Courier New" panose="02070309020205020404" pitchFamily="49" charset="0"/>
              </a:rPr>
              <a:t>Product_Place;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92A2ECCD-4509-4A11-863D-5802EA736302}"/>
              </a:ext>
            </a:extLst>
          </p:cNvPr>
          <p:cNvSpPr txBox="1"/>
          <p:nvPr/>
        </p:nvSpPr>
        <p:spPr>
          <a:xfrm>
            <a:off x="411493" y="2010192"/>
            <a:ext cx="8402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：根据产地分组（不包括产地为空记录），计算每组的产品数量。</a:t>
            </a:r>
          </a:p>
        </p:txBody>
      </p:sp>
      <p:grpSp>
        <p:nvGrpSpPr>
          <p:cNvPr id="13" name="组合 10">
            <a:extLst>
              <a:ext uri="{FF2B5EF4-FFF2-40B4-BE49-F238E27FC236}">
                <a16:creationId xmlns:a16="http://schemas.microsoft.com/office/drawing/2014/main" id="{CD82BB39-4319-4E3F-855E-5D95DAFF3D46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256974"/>
            <a:ext cx="655638" cy="657225"/>
            <a:chOff x="765530" y="3286093"/>
            <a:chExt cx="656530" cy="657462"/>
          </a:xfrm>
        </p:grpSpPr>
        <p:sp>
          <p:nvSpPr>
            <p:cNvPr id="14" name="等腰三角形 11">
              <a:extLst>
                <a:ext uri="{FF2B5EF4-FFF2-40B4-BE49-F238E27FC236}">
                  <a16:creationId xmlns:a16="http://schemas.microsoft.com/office/drawing/2014/main" id="{8C4B0BD3-EEE9-462F-BEBC-BA4A54A6A6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7" name="等腰三角形 12">
              <a:extLst>
                <a:ext uri="{FF2B5EF4-FFF2-40B4-BE49-F238E27FC236}">
                  <a16:creationId xmlns:a16="http://schemas.microsoft.com/office/drawing/2014/main" id="{6192E86F-4F90-4C2C-8881-9E3FAA4399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A34C8F2-18F5-43BC-8B7E-C36DAD23CDCA}"/>
              </a:ext>
            </a:extLst>
          </p:cNvPr>
          <p:cNvSpPr/>
          <p:nvPr/>
        </p:nvSpPr>
        <p:spPr>
          <a:xfrm>
            <a:off x="3426184" y="6200530"/>
            <a:ext cx="4312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……</a:t>
            </a:r>
            <a:r>
              <a:rPr lang="zh-CN" altLang="en-US" sz="1600" b="1" dirty="0">
                <a:solidFill>
                  <a:srgbClr val="FF0000"/>
                </a:solidFill>
              </a:rPr>
              <a:t>因篇幅有限，此处省略了其余的查询结果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61" y="2514600"/>
            <a:ext cx="2105802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1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B7F9FF8-F390-4444-8F0C-12E9AB4E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/>
              <a:t>上讲回顾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DC8059-F2B2-45AC-B215-1145224FD390}"/>
              </a:ext>
            </a:extLst>
          </p:cNvPr>
          <p:cNvSpPr/>
          <p:nvPr/>
        </p:nvSpPr>
        <p:spPr bwMode="auto">
          <a:xfrm>
            <a:off x="371475" y="1322903"/>
            <a:ext cx="827108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掌握数据表查询数据的基本语句，以及各个参数的含义。</a:t>
            </a:r>
            <a:endParaRPr lang="en-US" altLang="zh-CN" dirty="0">
              <a:latin typeface="+mn-lt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altLang="zh-CN" sz="1600" dirty="0">
                <a:latin typeface="+mn-lt"/>
                <a:ea typeface="+mn-ea"/>
              </a:rPr>
              <a:t>SELECT  ……  FROM ……</a:t>
            </a:r>
            <a:r>
              <a:rPr lang="zh-CN" altLang="en-US" sz="1600" dirty="0">
                <a:latin typeface="+mn-lt"/>
                <a:ea typeface="+mn-ea"/>
              </a:rPr>
              <a:t>  </a:t>
            </a:r>
            <a:r>
              <a:rPr lang="en-US" altLang="zh-CN" sz="1600" dirty="0">
                <a:latin typeface="+mn-lt"/>
                <a:ea typeface="+mn-ea"/>
              </a:rPr>
              <a:t>[WHERE </a:t>
            </a:r>
            <a:r>
              <a:rPr lang="en-US" altLang="zh-CN" sz="1600" dirty="0"/>
              <a:t>……</a:t>
            </a:r>
            <a:r>
              <a:rPr lang="en-US" altLang="zh-CN" sz="1600" dirty="0">
                <a:latin typeface="+mn-lt"/>
                <a:ea typeface="+mn-ea"/>
              </a:rPr>
              <a:t>]	</a:t>
            </a:r>
            <a:endParaRPr lang="zh-CN" altLang="en-US" dirty="0">
              <a:latin typeface="+mn-lt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掌握数据表简单查询的方法。</a:t>
            </a:r>
            <a:endParaRPr lang="en-US" altLang="zh-CN" dirty="0">
              <a:latin typeface="+mn-lt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掌握数据表条件查询的各种方法。</a:t>
            </a:r>
            <a:endParaRPr lang="en-US" altLang="zh-CN" dirty="0">
              <a:latin typeface="+mn-lt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dirty="0">
                <a:latin typeface="+mn-lt"/>
                <a:ea typeface="+mn-ea"/>
              </a:rPr>
              <a:t>带关系运算符的查询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dirty="0">
                <a:latin typeface="+mn-lt"/>
                <a:ea typeface="+mn-ea"/>
              </a:rPr>
              <a:t>带</a:t>
            </a:r>
            <a:r>
              <a:rPr lang="en-US" altLang="zh-CN" dirty="0">
                <a:latin typeface="+mn-lt"/>
                <a:ea typeface="+mn-ea"/>
              </a:rPr>
              <a:t>DISTINCT</a:t>
            </a:r>
            <a:r>
              <a:rPr lang="zh-CN" altLang="en-US" dirty="0">
                <a:latin typeface="+mn-lt"/>
                <a:ea typeface="+mn-ea"/>
              </a:rPr>
              <a:t>关键字的查询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dirty="0">
                <a:latin typeface="+mn-lt"/>
                <a:ea typeface="+mn-ea"/>
              </a:rPr>
              <a:t>带</a:t>
            </a:r>
            <a:r>
              <a:rPr lang="en-US" altLang="zh-CN" dirty="0">
                <a:latin typeface="+mn-lt"/>
                <a:ea typeface="+mn-ea"/>
              </a:rPr>
              <a:t>LIKE</a:t>
            </a:r>
            <a:r>
              <a:rPr lang="zh-CN" altLang="en-US" dirty="0">
                <a:latin typeface="+mn-lt"/>
                <a:ea typeface="+mn-ea"/>
              </a:rPr>
              <a:t>关键字的查询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dirty="0">
                <a:latin typeface="+mn-lt"/>
                <a:ea typeface="+mn-ea"/>
              </a:rPr>
              <a:t>带</a:t>
            </a:r>
            <a:r>
              <a:rPr lang="en-US" altLang="zh-CN" dirty="0">
                <a:latin typeface="+mn-lt"/>
                <a:ea typeface="+mn-ea"/>
              </a:rPr>
              <a:t>AND</a:t>
            </a:r>
            <a:r>
              <a:rPr lang="zh-CN" altLang="en-US" dirty="0">
                <a:latin typeface="+mn-lt"/>
                <a:ea typeface="+mn-ea"/>
              </a:rPr>
              <a:t>和</a:t>
            </a:r>
            <a:r>
              <a:rPr lang="en-US" altLang="zh-CN" dirty="0">
                <a:latin typeface="+mn-lt"/>
                <a:ea typeface="+mn-ea"/>
              </a:rPr>
              <a:t>OR</a:t>
            </a:r>
            <a:r>
              <a:rPr lang="zh-CN" altLang="en-US" dirty="0">
                <a:latin typeface="+mn-lt"/>
                <a:ea typeface="+mn-ea"/>
              </a:rPr>
              <a:t>关键字的多条件查询</a:t>
            </a:r>
            <a:endParaRPr lang="en-US" altLang="zh-CN" dirty="0">
              <a:latin typeface="+mn-lt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dirty="0">
                <a:latin typeface="+mn-lt"/>
                <a:ea typeface="+mn-ea"/>
              </a:rPr>
              <a:t>排序与限量</a:t>
            </a:r>
            <a:endParaRPr lang="en-US" altLang="zh-CN" dirty="0">
              <a:latin typeface="+mn-lt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250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8B7D4-571B-410A-8E99-A4C4B987DB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6867FD2-198F-495E-A909-DC34B5FB6A59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05C483C-A6B5-4338-8D2C-C7E408016A03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D03E63-89D8-42CB-8D6D-B71360218418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35D6103-67EA-4366-98CB-1AD891E48AA1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多分组统计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0166E7-52DD-41E0-B012-76FF0128F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070C0"/>
                </a:solidFill>
              </a:rPr>
              <a:t>多分组统计</a:t>
            </a:r>
            <a:r>
              <a:rPr lang="zh-CN" altLang="en-US" dirty="0"/>
              <a:t>：按某个字段进行分组后，对已经分组的数据进行再次分组的操作。</a:t>
            </a:r>
          </a:p>
        </p:txBody>
      </p:sp>
      <p:sp>
        <p:nvSpPr>
          <p:cNvPr id="8" name="圆角矩形 12">
            <a:extLst>
              <a:ext uri="{FF2B5EF4-FFF2-40B4-BE49-F238E27FC236}">
                <a16:creationId xmlns:a16="http://schemas.microsoft.com/office/drawing/2014/main" id="{F800EB9E-2C45-4405-9531-AEB1F1D57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38450"/>
            <a:ext cx="7304088" cy="1603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13">
            <a:extLst>
              <a:ext uri="{FF2B5EF4-FFF2-40B4-BE49-F238E27FC236}">
                <a16:creationId xmlns:a16="http://schemas.microsoft.com/office/drawing/2014/main" id="{A25640E0-6CC8-4C15-B43A-52D2C1DDD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2936875"/>
            <a:ext cx="71374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  SELECT [select </a:t>
            </a:r>
            <a:r>
              <a:rPr lang="zh-CN" altLang="en-US" dirty="0">
                <a:latin typeface="+mn-lt"/>
                <a:cs typeface="Times New Roman" pitchFamily="18" charset="0"/>
              </a:rPr>
              <a:t>选项</a:t>
            </a:r>
            <a:r>
              <a:rPr lang="en-US" altLang="zh-CN" dirty="0">
                <a:latin typeface="+mn-lt"/>
                <a:cs typeface="Times New Roman" pitchFamily="18" charset="0"/>
              </a:rPr>
              <a:t>] </a:t>
            </a:r>
            <a:r>
              <a:rPr lang="zh-CN" altLang="en-US" dirty="0">
                <a:latin typeface="+mn-lt"/>
                <a:cs typeface="Times New Roman" pitchFamily="18" charset="0"/>
              </a:rPr>
              <a:t>字段列表 </a:t>
            </a:r>
            <a:r>
              <a:rPr lang="en-US" altLang="zh-CN" dirty="0">
                <a:latin typeface="+mn-lt"/>
                <a:cs typeface="Times New Roman" pitchFamily="18" charset="0"/>
              </a:rPr>
              <a:t>FROM </a:t>
            </a:r>
            <a:r>
              <a:rPr lang="zh-CN" altLang="en-US" dirty="0">
                <a:latin typeface="+mn-lt"/>
                <a:cs typeface="Times New Roman" pitchFamily="18" charset="0"/>
              </a:rPr>
              <a:t>数据表名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  [WHERE </a:t>
            </a:r>
            <a:r>
              <a:rPr lang="zh-CN" altLang="en-US" dirty="0">
                <a:latin typeface="+mn-lt"/>
                <a:cs typeface="Times New Roman" pitchFamily="18" charset="0"/>
              </a:rPr>
              <a:t>条件表达式</a:t>
            </a:r>
            <a:r>
              <a:rPr lang="en-US" altLang="zh-CN" dirty="0">
                <a:latin typeface="+mn-lt"/>
                <a:cs typeface="Times New Roman" pitchFamily="18" charset="0"/>
              </a:rPr>
              <a:t>]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 GROUP BY 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1, [, 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2]…;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C54A8B-FE92-4C4D-B8A5-665B52F0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4540250"/>
            <a:ext cx="7969250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查询出的数据首</a:t>
            </a:r>
            <a:r>
              <a:rPr lang="zh-CN" altLang="en-US" b="1" u="sng" dirty="0">
                <a:solidFill>
                  <a:srgbClr val="0070C0"/>
                </a:solidFill>
              </a:rPr>
              <a:t>先按照字段</a:t>
            </a:r>
            <a:r>
              <a:rPr lang="en-US" altLang="zh-CN" b="1" u="sng" dirty="0">
                <a:solidFill>
                  <a:srgbClr val="0070C0"/>
                </a:solidFill>
              </a:rPr>
              <a:t>1</a:t>
            </a:r>
            <a:r>
              <a:rPr lang="zh-CN" altLang="en-US" b="1" u="sng" dirty="0">
                <a:solidFill>
                  <a:srgbClr val="0070C0"/>
                </a:solidFill>
              </a:rPr>
              <a:t>进行分组排序</a:t>
            </a:r>
            <a:r>
              <a:rPr lang="zh-CN" altLang="en-US" dirty="0"/>
              <a:t>，</a:t>
            </a:r>
            <a:r>
              <a:rPr lang="zh-CN" altLang="en-US" b="1" u="sng" dirty="0">
                <a:solidFill>
                  <a:srgbClr val="0070C0"/>
                </a:solidFill>
              </a:rPr>
              <a:t>再</a:t>
            </a:r>
            <a:r>
              <a:rPr lang="zh-CN" altLang="en-US" dirty="0"/>
              <a:t>将字段</a:t>
            </a:r>
            <a:r>
              <a:rPr lang="en-US" altLang="zh-CN" dirty="0"/>
              <a:t>1</a:t>
            </a:r>
            <a:r>
              <a:rPr lang="zh-CN" altLang="en-US" dirty="0"/>
              <a:t>分组的结果</a:t>
            </a:r>
            <a:r>
              <a:rPr lang="zh-CN" altLang="en-US" b="1" u="sng" dirty="0">
                <a:solidFill>
                  <a:srgbClr val="0070C0"/>
                </a:solidFill>
              </a:rPr>
              <a:t>按照字段</a:t>
            </a:r>
            <a:r>
              <a:rPr lang="en-US" altLang="zh-CN" b="1" u="sng" dirty="0">
                <a:solidFill>
                  <a:srgbClr val="0070C0"/>
                </a:solidFill>
              </a:rPr>
              <a:t>2</a:t>
            </a:r>
            <a:r>
              <a:rPr lang="zh-CN" altLang="en-US" b="1" u="sng" dirty="0">
                <a:solidFill>
                  <a:srgbClr val="0070C0"/>
                </a:solidFill>
              </a:rPr>
              <a:t>进行分组排序</a:t>
            </a:r>
            <a:r>
              <a:rPr lang="zh-CN" altLang="en-US" dirty="0"/>
              <a:t>，依次类推。</a:t>
            </a:r>
            <a:endParaRPr lang="zh-CN" altLang="zh-CN" dirty="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08FC88C3-A223-BCC7-C9C4-8FC5A71C07CA}"/>
              </a:ext>
            </a:extLst>
          </p:cNvPr>
          <p:cNvSpPr txBox="1"/>
          <p:nvPr/>
        </p:nvSpPr>
        <p:spPr>
          <a:xfrm>
            <a:off x="370928" y="5652157"/>
            <a:ext cx="84021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：根据产地分组（不包括产地为空记录），再按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Sort_ID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分组，计算每组的产品数量，查询结果要求按产地降序排列，产地相同按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Sort_ID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升序排列。</a:t>
            </a:r>
          </a:p>
        </p:txBody>
      </p:sp>
    </p:spTree>
    <p:extLst>
      <p:ext uri="{BB962C8B-B14F-4D97-AF65-F5344CB8AC3E}">
        <p14:creationId xmlns:p14="http://schemas.microsoft.com/office/powerpoint/2010/main" val="136820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09FC5-C258-47D1-9683-F87579F2C67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8CEDEAC-F225-4EC8-82A9-5FA22F0C4B9C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C7E46E0-B30B-4096-AD4F-4849D6B6D45D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938095-D9E4-40BF-BE68-59BACD314E5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C08645-2304-42BA-8A5C-4694A392E763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多分组统计</a:t>
            </a:r>
          </a:p>
        </p:txBody>
      </p:sp>
      <p:sp>
        <p:nvSpPr>
          <p:cNvPr id="16" name="矩形 2">
            <a:extLst>
              <a:ext uri="{FF2B5EF4-FFF2-40B4-BE49-F238E27FC236}">
                <a16:creationId xmlns:a16="http://schemas.microsoft.com/office/drawing/2014/main" id="{7047098A-6DD0-4BD0-AF51-8C9F4F6E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83" y="3135054"/>
            <a:ext cx="771069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Product_Place, Sort_id,count(Product_ID)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Product_Place is not null 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zh-CN" sz="1400" dirty="0">
                <a:latin typeface="Courier New" panose="02070309020205020404" pitchFamily="49" charset="0"/>
              </a:rPr>
              <a:t>Product_Place, Sort_id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zh-CN" sz="1400" dirty="0">
                <a:latin typeface="Courier New" panose="02070309020205020404" pitchFamily="49" charset="0"/>
              </a:rPr>
              <a:t>CONVERT(Product_Place USING GBK) DESC, Sort_id;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92A2ECCD-4509-4A11-863D-5802EA736302}"/>
              </a:ext>
            </a:extLst>
          </p:cNvPr>
          <p:cNvSpPr txBox="1"/>
          <p:nvPr/>
        </p:nvSpPr>
        <p:spPr>
          <a:xfrm>
            <a:off x="411493" y="2010192"/>
            <a:ext cx="84021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：根据产地分组（不包括产地为空记录），再按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Sort_ID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分组，计算每组的产品数量，查询结果要求按产地降序排列，产地相同按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Sort_ID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升序排列。</a:t>
            </a:r>
          </a:p>
        </p:txBody>
      </p:sp>
      <p:grpSp>
        <p:nvGrpSpPr>
          <p:cNvPr id="13" name="组合 10">
            <a:extLst>
              <a:ext uri="{FF2B5EF4-FFF2-40B4-BE49-F238E27FC236}">
                <a16:creationId xmlns:a16="http://schemas.microsoft.com/office/drawing/2014/main" id="{CD82BB39-4319-4E3F-855E-5D95DAFF3D46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256974"/>
            <a:ext cx="655638" cy="657225"/>
            <a:chOff x="765530" y="3286093"/>
            <a:chExt cx="656530" cy="657462"/>
          </a:xfrm>
        </p:grpSpPr>
        <p:sp>
          <p:nvSpPr>
            <p:cNvPr id="14" name="等腰三角形 11">
              <a:extLst>
                <a:ext uri="{FF2B5EF4-FFF2-40B4-BE49-F238E27FC236}">
                  <a16:creationId xmlns:a16="http://schemas.microsoft.com/office/drawing/2014/main" id="{8C4B0BD3-EEE9-462F-BEBC-BA4A54A6A6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7" name="等腰三角形 12">
              <a:extLst>
                <a:ext uri="{FF2B5EF4-FFF2-40B4-BE49-F238E27FC236}">
                  <a16:creationId xmlns:a16="http://schemas.microsoft.com/office/drawing/2014/main" id="{6192E86F-4F90-4C2C-8881-9E3FAA4399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A34C8F2-18F5-43BC-8B7E-C36DAD23CDCA}"/>
              </a:ext>
            </a:extLst>
          </p:cNvPr>
          <p:cNvSpPr/>
          <p:nvPr/>
        </p:nvSpPr>
        <p:spPr>
          <a:xfrm>
            <a:off x="3426184" y="6200530"/>
            <a:ext cx="4312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……</a:t>
            </a:r>
            <a:r>
              <a:rPr lang="zh-CN" altLang="en-US" sz="1600" b="1" dirty="0">
                <a:solidFill>
                  <a:srgbClr val="FF0000"/>
                </a:solidFill>
              </a:rPr>
              <a:t>因篇幅有限，此处省略了其余的查询结果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081" y="2841269"/>
            <a:ext cx="1927860" cy="305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44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E58B9-399D-440A-A24F-D0355054BF1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1E38CA1-AA37-4D59-9530-FA3B18FBF167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D6C89FC-F034-4226-A28F-85541A89E270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8AB59E-F6C8-44DC-8D33-B3E083833093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444D2DF-F10E-495A-A108-A890BBC5BCC7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分组筛选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圆角矩形 10">
            <a:extLst>
              <a:ext uri="{FF2B5EF4-FFF2-40B4-BE49-F238E27FC236}">
                <a16:creationId xmlns:a16="http://schemas.microsoft.com/office/drawing/2014/main" id="{B6405AEB-C630-4A79-9CFF-E27ED6B90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038" y="2043113"/>
            <a:ext cx="6450012" cy="2089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id="{014AABB2-6BC0-454E-ACF7-4D3DF1DEC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038" y="2211388"/>
            <a:ext cx="6450012" cy="170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SELECT [select </a:t>
            </a:r>
            <a:r>
              <a:rPr lang="zh-CN" altLang="en-US" dirty="0">
                <a:latin typeface="+mn-lt"/>
                <a:cs typeface="Times New Roman" pitchFamily="18" charset="0"/>
              </a:rPr>
              <a:t>选项</a:t>
            </a:r>
            <a:r>
              <a:rPr lang="en-US" altLang="zh-CN" dirty="0">
                <a:latin typeface="+mn-lt"/>
                <a:cs typeface="Times New Roman" pitchFamily="18" charset="0"/>
              </a:rPr>
              <a:t>] </a:t>
            </a:r>
            <a:r>
              <a:rPr lang="zh-CN" altLang="en-US" dirty="0">
                <a:latin typeface="+mn-lt"/>
                <a:cs typeface="Times New Roman" pitchFamily="18" charset="0"/>
              </a:rPr>
              <a:t>字段列表 </a:t>
            </a:r>
            <a:r>
              <a:rPr lang="en-US" altLang="zh-CN" dirty="0">
                <a:latin typeface="+mn-lt"/>
                <a:cs typeface="Times New Roman" pitchFamily="18" charset="0"/>
              </a:rPr>
              <a:t>FROM </a:t>
            </a:r>
            <a:r>
              <a:rPr lang="zh-CN" altLang="en-US" dirty="0">
                <a:latin typeface="+mn-lt"/>
                <a:cs typeface="Times New Roman" pitchFamily="18" charset="0"/>
              </a:rPr>
              <a:t>数据表名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[WHERE </a:t>
            </a:r>
            <a:r>
              <a:rPr lang="zh-CN" altLang="en-US" dirty="0">
                <a:latin typeface="+mn-lt"/>
                <a:cs typeface="Times New Roman" pitchFamily="18" charset="0"/>
              </a:rPr>
              <a:t>条件表达式</a:t>
            </a:r>
            <a:r>
              <a:rPr lang="en-US" altLang="zh-CN" dirty="0">
                <a:latin typeface="+mn-lt"/>
                <a:cs typeface="Times New Roman" pitchFamily="18" charset="0"/>
              </a:rPr>
              <a:t>]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GROUP BY 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 </a:t>
            </a:r>
            <a:r>
              <a:rPr lang="en-US" altLang="zh-CN" dirty="0">
                <a:latin typeface="+mn-lt"/>
                <a:cs typeface="Times New Roman" pitchFamily="18" charset="0"/>
              </a:rPr>
              <a:t>[ASC | DESC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HAVING 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条件表达式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;</a:t>
            </a:r>
          </a:p>
        </p:txBody>
      </p:sp>
      <p:sp>
        <p:nvSpPr>
          <p:cNvPr id="10" name="矩形 19">
            <a:extLst>
              <a:ext uri="{FF2B5EF4-FFF2-40B4-BE49-F238E27FC236}">
                <a16:creationId xmlns:a16="http://schemas.microsoft.com/office/drawing/2014/main" id="{35678A84-778A-4F1F-8F42-B6188A4FC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4196906"/>
            <a:ext cx="6842125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HAVING</a:t>
            </a:r>
            <a:r>
              <a:rPr lang="zh-CN" altLang="en-US" dirty="0"/>
              <a:t>则根据条件表达式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对分组后的内容</a:t>
            </a:r>
            <a:r>
              <a:rPr lang="zh-CN" altLang="en-US" dirty="0"/>
              <a:t>进行过滤。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DC05C00C-2B80-04FC-1664-87485D173D80}"/>
              </a:ext>
            </a:extLst>
          </p:cNvPr>
          <p:cNvSpPr txBox="1"/>
          <p:nvPr/>
        </p:nvSpPr>
        <p:spPr>
          <a:xfrm>
            <a:off x="427038" y="4932718"/>
            <a:ext cx="84021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：计算不同产地的商品单价平均值，显示单价平均值大于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元的产品产地。</a:t>
            </a:r>
          </a:p>
          <a:p>
            <a:pPr>
              <a:defRPr/>
            </a:pP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0B60-EE9D-4871-97E5-8D69BF24368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6A599F8-D7A4-466B-A467-5541DC683061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3528991-EE63-4B5A-B3E6-BA9F9B0E94CC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4F8612-F08D-478A-A0CE-965CB456156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1275457-6828-4A66-9567-77FC44BBDE7C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分组筛选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矩形 2">
            <a:extLst>
              <a:ext uri="{FF2B5EF4-FFF2-40B4-BE49-F238E27FC236}">
                <a16:creationId xmlns:a16="http://schemas.microsoft.com/office/drawing/2014/main" id="{7BD545F1-AC07-4F59-B624-7FD60E84E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80" y="3216254"/>
            <a:ext cx="771069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Product_Place,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AVG</a:t>
            </a:r>
            <a:r>
              <a:rPr lang="en-US" altLang="zh-CN" sz="1400" dirty="0">
                <a:latin typeface="Courier New" panose="02070309020205020404" pitchFamily="49" charset="0"/>
              </a:rPr>
              <a:t>(Price) FROM product 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zh-CN" sz="1400" dirty="0">
                <a:latin typeface="Courier New" panose="02070309020205020404" pitchFamily="49" charset="0"/>
              </a:rPr>
              <a:t>Product_Place 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HAVING</a:t>
            </a:r>
            <a:r>
              <a:rPr lang="en-US" altLang="zh-CN" sz="1400" dirty="0">
                <a:latin typeface="Courier New" panose="02070309020205020404" pitchFamily="49" charset="0"/>
              </a:rPr>
              <a:t> AVG(Price)&gt;1000;</a:t>
            </a:r>
          </a:p>
          <a:p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4403624-1C1A-42FC-94CD-1E21C0210406}"/>
              </a:ext>
            </a:extLst>
          </p:cNvPr>
          <p:cNvSpPr txBox="1"/>
          <p:nvPr/>
        </p:nvSpPr>
        <p:spPr>
          <a:xfrm>
            <a:off x="411493" y="2010192"/>
            <a:ext cx="84021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：根据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表计算不同产地的商品单价平均值，显示单价平均值大于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元的产品产地。</a:t>
            </a:r>
          </a:p>
          <a:p>
            <a:pPr>
              <a:defRPr/>
            </a:pP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10">
            <a:extLst>
              <a:ext uri="{FF2B5EF4-FFF2-40B4-BE49-F238E27FC236}">
                <a16:creationId xmlns:a16="http://schemas.microsoft.com/office/drawing/2014/main" id="{5F94300E-B2DE-4990-96DD-0A09B9E99310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256974"/>
            <a:ext cx="655638" cy="657225"/>
            <a:chOff x="765530" y="3286093"/>
            <a:chExt cx="656530" cy="657462"/>
          </a:xfrm>
        </p:grpSpPr>
        <p:sp>
          <p:nvSpPr>
            <p:cNvPr id="24" name="等腰三角形 11">
              <a:extLst>
                <a:ext uri="{FF2B5EF4-FFF2-40B4-BE49-F238E27FC236}">
                  <a16:creationId xmlns:a16="http://schemas.microsoft.com/office/drawing/2014/main" id="{9A2CEE66-E268-4666-809D-8BBA39687F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5" name="等腰三角形 12">
              <a:extLst>
                <a:ext uri="{FF2B5EF4-FFF2-40B4-BE49-F238E27FC236}">
                  <a16:creationId xmlns:a16="http://schemas.microsoft.com/office/drawing/2014/main" id="{98755A87-E7BF-4416-B7FE-3D9C28DE17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571" y="2787644"/>
            <a:ext cx="2145706" cy="267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51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631A8-2CAD-4E7B-B3B9-297974CE577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5E662B8-11EA-4502-801B-030FC6359876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107CE47-8788-435A-A329-F4512F206CBD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CCC8F4-0B90-4B6E-BF71-772677F64FB3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D05188-2ED5-41CA-9D44-177D4856A90C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WHERE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筛选与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HAVING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筛选的区别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8D6B14-4ADA-47C0-BDBA-A2FCBFAFB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370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对查询的数据分组时，可以利用</a:t>
            </a:r>
            <a:r>
              <a:rPr lang="en-US" altLang="zh-CN" b="1" u="sng" dirty="0">
                <a:solidFill>
                  <a:srgbClr val="0070C0"/>
                </a:solidFill>
              </a:rPr>
              <a:t>HAVING</a:t>
            </a:r>
            <a:r>
              <a:rPr lang="zh-CN" altLang="en-US" dirty="0"/>
              <a:t>根据条件进行数据筛选，它与前面学习过的</a:t>
            </a:r>
            <a:r>
              <a:rPr lang="en-US" altLang="zh-CN" b="1" u="sng" dirty="0">
                <a:solidFill>
                  <a:srgbClr val="0070C0"/>
                </a:solidFill>
              </a:rPr>
              <a:t>WHERE</a:t>
            </a:r>
            <a:r>
              <a:rPr lang="zh-CN" altLang="en-US" dirty="0"/>
              <a:t>功能相同，但是在实际运用时两者有以下</a:t>
            </a:r>
            <a:r>
              <a:rPr lang="zh-CN" altLang="en-US" b="1" u="sng" dirty="0">
                <a:solidFill>
                  <a:srgbClr val="0070C0"/>
                </a:solidFill>
              </a:rPr>
              <a:t>区别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200000"/>
              </a:lnSpc>
              <a:defRPr/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</a:t>
            </a:r>
            <a:r>
              <a:rPr lang="zh-CN" altLang="en-US" sz="1600" b="1" dirty="0"/>
              <a:t>声明性质不同</a:t>
            </a:r>
            <a:endParaRPr lang="en-US" altLang="zh-CN" sz="16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/>
              <a:t>Where</a:t>
            </a:r>
            <a:r>
              <a:rPr lang="zh-CN" altLang="en-US" sz="1600" dirty="0"/>
              <a:t>是一个</a:t>
            </a:r>
            <a:r>
              <a:rPr lang="zh-CN" altLang="en-US" sz="1600" b="1" dirty="0">
                <a:solidFill>
                  <a:srgbClr val="0070C0"/>
                </a:solidFill>
              </a:rPr>
              <a:t>约束声明</a:t>
            </a:r>
            <a:r>
              <a:rPr lang="zh-CN" altLang="en-US" sz="1600" dirty="0"/>
              <a:t>，在在</a:t>
            </a:r>
            <a:r>
              <a:rPr lang="zh-CN" altLang="en-US" sz="1600" b="1" dirty="0">
                <a:solidFill>
                  <a:srgbClr val="0070C0"/>
                </a:solidFill>
              </a:rPr>
              <a:t>结果返回之前</a:t>
            </a:r>
            <a:r>
              <a:rPr lang="zh-CN" altLang="en-US" sz="1600" dirty="0"/>
              <a:t>起作用，</a:t>
            </a:r>
            <a:r>
              <a:rPr lang="en-US" altLang="zh-CN" sz="1600" b="1" u="sng" dirty="0">
                <a:solidFill>
                  <a:srgbClr val="0070C0"/>
                </a:solidFill>
                <a:cs typeface="Times New Roman" pitchFamily="18" charset="0"/>
              </a:rPr>
              <a:t>WHERE</a:t>
            </a:r>
            <a:r>
              <a:rPr lang="zh-CN" altLang="en-US" sz="1600" dirty="0"/>
              <a:t>条件之后的所有语句都是对</a:t>
            </a:r>
            <a:r>
              <a:rPr lang="zh-CN" altLang="en-US" sz="1600" b="1" u="sng" dirty="0">
                <a:solidFill>
                  <a:srgbClr val="0070C0"/>
                </a:solidFill>
                <a:cs typeface="Times New Roman" pitchFamily="18" charset="0"/>
              </a:rPr>
              <a:t>内存（数据表）</a:t>
            </a:r>
            <a:r>
              <a:rPr lang="zh-CN" altLang="en-US" sz="1600" dirty="0"/>
              <a:t>中的数据进行操作</a:t>
            </a:r>
            <a:endParaRPr lang="en-US" altLang="zh-CN" sz="16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/>
              <a:t>Having</a:t>
            </a:r>
            <a:r>
              <a:rPr lang="zh-CN" altLang="en-US" sz="1600" dirty="0"/>
              <a:t>是一个</a:t>
            </a:r>
            <a:r>
              <a:rPr lang="zh-CN" altLang="en-US" sz="1600" b="1" dirty="0">
                <a:solidFill>
                  <a:srgbClr val="0070C0"/>
                </a:solidFill>
              </a:rPr>
              <a:t>过滤声明</a:t>
            </a:r>
            <a:r>
              <a:rPr lang="zh-CN" altLang="en-US" sz="1600" dirty="0"/>
              <a:t>，所谓过滤是在查询数据库的</a:t>
            </a:r>
            <a:r>
              <a:rPr lang="zh-CN" altLang="en-US" b="1" u="sng" dirty="0">
                <a:solidFill>
                  <a:srgbClr val="0070C0"/>
                </a:solidFill>
              </a:rPr>
              <a:t>结果返回之后</a:t>
            </a:r>
            <a:r>
              <a:rPr lang="zh-CN" altLang="en-US" sz="1600" dirty="0"/>
              <a:t>进行过滤，即在</a:t>
            </a:r>
            <a:r>
              <a:rPr lang="zh-CN" altLang="en-US" sz="1600" b="1" dirty="0">
                <a:solidFill>
                  <a:srgbClr val="0070C0"/>
                </a:solidFill>
              </a:rPr>
              <a:t>结果返回之后</a:t>
            </a:r>
            <a:r>
              <a:rPr lang="zh-CN" altLang="en-US" sz="1600" dirty="0"/>
              <a:t>起作用。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AEE7D1AC-8EAF-B0ED-13E5-6D4400FC668D}"/>
              </a:ext>
            </a:extLst>
          </p:cNvPr>
          <p:cNvSpPr txBox="1"/>
          <p:nvPr/>
        </p:nvSpPr>
        <p:spPr>
          <a:xfrm>
            <a:off x="427038" y="5721458"/>
            <a:ext cx="8402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：找出商品单价大于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100000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元的产品信息，显示产品名称和价格。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8B0D9D-0667-53CC-95B7-0ABDA04B54E3}"/>
              </a:ext>
            </a:extLst>
          </p:cNvPr>
          <p:cNvSpPr txBox="1"/>
          <p:nvPr/>
        </p:nvSpPr>
        <p:spPr>
          <a:xfrm>
            <a:off x="1373626" y="6121568"/>
            <a:ext cx="357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用</a:t>
            </a:r>
            <a:r>
              <a:rPr lang="en-US" altLang="zh-CN" sz="1600" dirty="0">
                <a:solidFill>
                  <a:srgbClr val="FF0000"/>
                </a:solidFill>
              </a:rPr>
              <a:t>Where</a:t>
            </a:r>
            <a:r>
              <a:rPr lang="zh-CN" altLang="en-US" sz="1600" dirty="0">
                <a:solidFill>
                  <a:srgbClr val="FF0000"/>
                </a:solidFill>
              </a:rPr>
              <a:t>还是</a:t>
            </a:r>
            <a:r>
              <a:rPr lang="en-US" altLang="zh-CN" sz="1600" dirty="0">
                <a:solidFill>
                  <a:srgbClr val="FF0000"/>
                </a:solidFill>
              </a:rPr>
              <a:t>Having</a:t>
            </a:r>
            <a:r>
              <a:rPr lang="zh-CN" altLang="en-US" sz="1600" dirty="0">
                <a:solidFill>
                  <a:srgbClr val="FF0000"/>
                </a:solidFill>
              </a:rPr>
              <a:t>筛选？</a:t>
            </a:r>
          </a:p>
        </p:txBody>
      </p:sp>
    </p:spTree>
    <p:extLst>
      <p:ext uri="{BB962C8B-B14F-4D97-AF65-F5344CB8AC3E}">
        <p14:creationId xmlns:p14="http://schemas.microsoft.com/office/powerpoint/2010/main" val="318127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0B60-EE9D-4871-97E5-8D69BF24368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6A599F8-D7A4-466B-A467-5541DC683061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3528991-EE63-4B5A-B3E6-BA9F9B0E94CC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4F8612-F08D-478A-A0CE-965CB456156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1275457-6828-4A66-9567-77FC44BBDE7C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分组筛选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矩形 2">
            <a:extLst>
              <a:ext uri="{FF2B5EF4-FFF2-40B4-BE49-F238E27FC236}">
                <a16:creationId xmlns:a16="http://schemas.microsoft.com/office/drawing/2014/main" id="{7BD545F1-AC07-4F59-B624-7FD60E84E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80" y="3216254"/>
            <a:ext cx="771069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zh-CN" sz="1400" dirty="0">
                <a:latin typeface="Courier New" panose="02070309020205020404" pitchFamily="49" charset="0"/>
              </a:rPr>
              <a:t>Product_name, Price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 </a:t>
            </a:r>
            <a:r>
              <a:rPr lang="en-US" altLang="zh-CN" sz="1400" dirty="0">
                <a:latin typeface="Courier New" panose="02070309020205020404" pitchFamily="49" charset="0"/>
              </a:rPr>
              <a:t>product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</a:rPr>
              <a:t>Price&gt;100000;</a:t>
            </a:r>
          </a:p>
          <a:p>
            <a:endParaRPr lang="en-US" altLang="zh-CN" sz="1600" b="1" u="sng" dirty="0">
              <a:solidFill>
                <a:srgbClr val="0070C0"/>
              </a:solidFill>
            </a:endParaRPr>
          </a:p>
          <a:p>
            <a:r>
              <a:rPr lang="zh-CN" altLang="en-US" sz="1400" b="1" u="sng" dirty="0">
                <a:solidFill>
                  <a:srgbClr val="0070C0"/>
                </a:solidFill>
              </a:rPr>
              <a:t>能不能把</a:t>
            </a:r>
            <a:r>
              <a:rPr lang="en-US" altLang="zh-CN" sz="1400" b="1" u="sng" dirty="0">
                <a:solidFill>
                  <a:srgbClr val="0070C0"/>
                </a:solidFill>
              </a:rPr>
              <a:t>WHERE</a:t>
            </a:r>
            <a:r>
              <a:rPr lang="zh-CN" altLang="en-US" sz="1400" b="1" u="sng" dirty="0">
                <a:solidFill>
                  <a:srgbClr val="0070C0"/>
                </a:solidFill>
              </a:rPr>
              <a:t>条件改为</a:t>
            </a:r>
            <a:r>
              <a:rPr lang="en-US" altLang="zh-CN" sz="1400" b="1" u="sng" dirty="0">
                <a:solidFill>
                  <a:srgbClr val="0070C0"/>
                </a:solidFill>
              </a:rPr>
              <a:t>HAVING</a:t>
            </a:r>
            <a:r>
              <a:rPr lang="zh-CN" altLang="en-US" sz="1400" b="1" u="sng" dirty="0">
                <a:solidFill>
                  <a:srgbClr val="0070C0"/>
                </a:solidFill>
              </a:rPr>
              <a:t>条件？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zh-CN" sz="1400" dirty="0">
                <a:latin typeface="Courier New" panose="02070309020205020404" pitchFamily="49" charset="0"/>
              </a:rPr>
              <a:t>Product_name, Price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 </a:t>
            </a:r>
            <a:r>
              <a:rPr lang="en-US" altLang="zh-CN" sz="1400" dirty="0">
                <a:latin typeface="Courier New" panose="02070309020205020404" pitchFamily="49" charset="0"/>
              </a:rPr>
              <a:t>product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HAVING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</a:rPr>
              <a:t>Price&gt;100000;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4403624-1C1A-42FC-94CD-1E21C0210406}"/>
              </a:ext>
            </a:extLst>
          </p:cNvPr>
          <p:cNvSpPr txBox="1"/>
          <p:nvPr/>
        </p:nvSpPr>
        <p:spPr>
          <a:xfrm>
            <a:off x="411493" y="2010192"/>
            <a:ext cx="8402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：找出商品单价大于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100000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元的产品信息，显示产品名称和价格。</a:t>
            </a:r>
          </a:p>
        </p:txBody>
      </p:sp>
      <p:grpSp>
        <p:nvGrpSpPr>
          <p:cNvPr id="22" name="组合 10">
            <a:extLst>
              <a:ext uri="{FF2B5EF4-FFF2-40B4-BE49-F238E27FC236}">
                <a16:creationId xmlns:a16="http://schemas.microsoft.com/office/drawing/2014/main" id="{5F94300E-B2DE-4990-96DD-0A09B9E99310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256974"/>
            <a:ext cx="655638" cy="657225"/>
            <a:chOff x="765530" y="3286093"/>
            <a:chExt cx="656530" cy="657462"/>
          </a:xfrm>
        </p:grpSpPr>
        <p:sp>
          <p:nvSpPr>
            <p:cNvPr id="24" name="等腰三角形 11">
              <a:extLst>
                <a:ext uri="{FF2B5EF4-FFF2-40B4-BE49-F238E27FC236}">
                  <a16:creationId xmlns:a16="http://schemas.microsoft.com/office/drawing/2014/main" id="{9A2CEE66-E268-4666-809D-8BBA39687F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5" name="等腰三角形 12">
              <a:extLst>
                <a:ext uri="{FF2B5EF4-FFF2-40B4-BE49-F238E27FC236}">
                  <a16:creationId xmlns:a16="http://schemas.microsoft.com/office/drawing/2014/main" id="{98755A87-E7BF-4416-B7FE-3D9C28DE17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AE85A159-A4C7-4A7A-90EE-C539087D7797}"/>
              </a:ext>
            </a:extLst>
          </p:cNvPr>
          <p:cNvSpPr txBox="1"/>
          <p:nvPr/>
        </p:nvSpPr>
        <p:spPr>
          <a:xfrm>
            <a:off x="12428" y="4749923"/>
            <a:ext cx="9143999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200000"/>
              </a:lnSpc>
              <a:buFont typeface="Wingdings" panose="05000000000000000000" pitchFamily="2" charset="2"/>
              <a:buChar char="Ø"/>
              <a:defRPr sz="16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b="1" u="sng" dirty="0">
                <a:solidFill>
                  <a:srgbClr val="0070C0"/>
                </a:solidFill>
              </a:rPr>
              <a:t>运用</a:t>
            </a:r>
            <a:r>
              <a:rPr lang="en-US" altLang="zh-CN" b="1" u="sng" dirty="0">
                <a:solidFill>
                  <a:srgbClr val="0070C0"/>
                </a:solidFill>
              </a:rPr>
              <a:t>WHERE</a:t>
            </a:r>
            <a:r>
              <a:rPr lang="zh-CN" altLang="en-US" b="1" u="sng" dirty="0">
                <a:solidFill>
                  <a:srgbClr val="0070C0"/>
                </a:solidFill>
              </a:rPr>
              <a:t>条件：</a:t>
            </a:r>
            <a:r>
              <a:rPr lang="zh-CN" altLang="en-US" dirty="0"/>
              <a:t>根据</a:t>
            </a:r>
            <a:r>
              <a:rPr lang="en-US" altLang="zh-CN" dirty="0"/>
              <a:t>WHERE</a:t>
            </a:r>
            <a:r>
              <a:rPr lang="zh-CN" altLang="en-US" dirty="0"/>
              <a:t>条件</a:t>
            </a:r>
            <a:r>
              <a:rPr lang="en-US" altLang="zh-CN" b="1" dirty="0">
                <a:solidFill>
                  <a:srgbClr val="0070C0"/>
                </a:solidFill>
              </a:rPr>
              <a:t>Price&gt;100000</a:t>
            </a:r>
            <a:r>
              <a:rPr lang="zh-CN" altLang="en-US" dirty="0"/>
              <a:t>从数据表中筛选符合条件的记录。</a:t>
            </a:r>
            <a:endParaRPr lang="en-US" altLang="zh-CN" dirty="0"/>
          </a:p>
          <a:p>
            <a:r>
              <a:rPr lang="zh-CN" altLang="en-US" b="1" u="sng" dirty="0">
                <a:solidFill>
                  <a:srgbClr val="0070C0"/>
                </a:solidFill>
              </a:rPr>
              <a:t>运用</a:t>
            </a:r>
            <a:r>
              <a:rPr lang="en-US" altLang="zh-CN" b="1" u="sng" dirty="0">
                <a:solidFill>
                  <a:srgbClr val="0070C0"/>
                </a:solidFill>
              </a:rPr>
              <a:t>HAVING</a:t>
            </a:r>
            <a:r>
              <a:rPr lang="zh-CN" altLang="en-US" b="1" u="sng" dirty="0">
                <a:solidFill>
                  <a:srgbClr val="0070C0"/>
                </a:solidFill>
              </a:rPr>
              <a:t>条件：</a:t>
            </a:r>
            <a:r>
              <a:rPr lang="zh-CN" altLang="en-US" dirty="0"/>
              <a:t>先从数据表中读取所有记录，再根据</a:t>
            </a:r>
            <a:r>
              <a:rPr lang="en-US" altLang="zh-CN" dirty="0"/>
              <a:t>HAVING</a:t>
            </a:r>
            <a:r>
              <a:rPr lang="zh-CN" altLang="en-US" dirty="0"/>
              <a:t>条件</a:t>
            </a:r>
            <a:r>
              <a:rPr lang="en-US" altLang="zh-CN" b="1" dirty="0">
                <a:solidFill>
                  <a:srgbClr val="0070C0"/>
                </a:solidFill>
              </a:rPr>
              <a:t>Price&gt;100000</a:t>
            </a:r>
            <a:r>
              <a:rPr lang="zh-CN" altLang="en-US" dirty="0"/>
              <a:t>进行筛选。</a:t>
            </a:r>
          </a:p>
        </p:txBody>
      </p:sp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755" y="2993683"/>
            <a:ext cx="262255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DF7996A9-482D-E3CF-6152-12393446CDEA}"/>
              </a:ext>
            </a:extLst>
          </p:cNvPr>
          <p:cNvSpPr txBox="1"/>
          <p:nvPr/>
        </p:nvSpPr>
        <p:spPr>
          <a:xfrm>
            <a:off x="189345" y="5853710"/>
            <a:ext cx="87325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：找出商品单价大于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100000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元的产品信息，显示产品编号和产品名称？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0B60-EE9D-4871-97E5-8D69BF24368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6A599F8-D7A4-466B-A467-5541DC683061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3528991-EE63-4B5A-B3E6-BA9F9B0E94CC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4F8612-F08D-478A-A0CE-965CB456156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1275457-6828-4A66-9567-77FC44BBDE7C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分组筛选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矩形 2">
            <a:extLst>
              <a:ext uri="{FF2B5EF4-FFF2-40B4-BE49-F238E27FC236}">
                <a16:creationId xmlns:a16="http://schemas.microsoft.com/office/drawing/2014/main" id="{7BD545F1-AC07-4F59-B624-7FD60E84E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79" y="2901711"/>
            <a:ext cx="771069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zh-CN" sz="1400" dirty="0">
                <a:latin typeface="Courier New" panose="02070309020205020404" pitchFamily="49" charset="0"/>
              </a:rPr>
              <a:t>Product_ID,Product_Name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 </a:t>
            </a:r>
            <a:r>
              <a:rPr lang="en-US" altLang="zh-CN" sz="1400" dirty="0">
                <a:latin typeface="Courier New" panose="02070309020205020404" pitchFamily="49" charset="0"/>
              </a:rPr>
              <a:t>product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</a:rPr>
              <a:t>Price&gt;100000;</a:t>
            </a:r>
          </a:p>
          <a:p>
            <a:endParaRPr lang="en-US" altLang="zh-CN" sz="1400" dirty="0">
              <a:latin typeface="Courier New" panose="02070309020205020404" pitchFamily="49" charset="0"/>
            </a:endParaRPr>
          </a:p>
          <a:p>
            <a:r>
              <a:rPr lang="zh-CN" altLang="en-US" sz="1400" b="1" u="sng" dirty="0">
                <a:solidFill>
                  <a:srgbClr val="0070C0"/>
                </a:solidFill>
              </a:rPr>
              <a:t>能不能把</a:t>
            </a:r>
            <a:r>
              <a:rPr lang="en-US" altLang="zh-CN" sz="1400" b="1" u="sng" dirty="0">
                <a:solidFill>
                  <a:srgbClr val="0070C0"/>
                </a:solidFill>
              </a:rPr>
              <a:t>WHERE</a:t>
            </a:r>
            <a:r>
              <a:rPr lang="zh-CN" altLang="en-US" sz="1400" b="1" u="sng" dirty="0">
                <a:solidFill>
                  <a:srgbClr val="0070C0"/>
                </a:solidFill>
              </a:rPr>
              <a:t>条件改为</a:t>
            </a:r>
            <a:r>
              <a:rPr lang="en-US" altLang="zh-CN" sz="1400" b="1" u="sng" dirty="0">
                <a:solidFill>
                  <a:srgbClr val="0070C0"/>
                </a:solidFill>
              </a:rPr>
              <a:t>HAVING</a:t>
            </a:r>
            <a:r>
              <a:rPr lang="zh-CN" altLang="en-US" sz="1400" b="1" u="sng" dirty="0">
                <a:solidFill>
                  <a:srgbClr val="0070C0"/>
                </a:solidFill>
              </a:rPr>
              <a:t>条件？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zh-CN" sz="1400" dirty="0">
                <a:latin typeface="Courier New" panose="02070309020205020404" pitchFamily="49" charset="0"/>
              </a:rPr>
              <a:t>Product_ID,Product_Name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 </a:t>
            </a:r>
            <a:r>
              <a:rPr lang="en-US" altLang="zh-CN" sz="1400" dirty="0">
                <a:latin typeface="Courier New" panose="02070309020205020404" pitchFamily="49" charset="0"/>
              </a:rPr>
              <a:t>product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HAVING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</a:rPr>
              <a:t>Price&gt;100000;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Error Code: 1054. Unknown column 'Price' in 'having clause'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4403624-1C1A-42FC-94CD-1E21C0210406}"/>
              </a:ext>
            </a:extLst>
          </p:cNvPr>
          <p:cNvSpPr txBox="1"/>
          <p:nvPr/>
        </p:nvSpPr>
        <p:spPr>
          <a:xfrm>
            <a:off x="411493" y="2010192"/>
            <a:ext cx="87325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：找出商品单价大于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100000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元的产品信息，显示产品编号和产品名称</a:t>
            </a:r>
          </a:p>
        </p:txBody>
      </p:sp>
      <p:grpSp>
        <p:nvGrpSpPr>
          <p:cNvPr id="22" name="组合 10">
            <a:extLst>
              <a:ext uri="{FF2B5EF4-FFF2-40B4-BE49-F238E27FC236}">
                <a16:creationId xmlns:a16="http://schemas.microsoft.com/office/drawing/2014/main" id="{5F94300E-B2DE-4990-96DD-0A09B9E99310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256974"/>
            <a:ext cx="655638" cy="657225"/>
            <a:chOff x="765530" y="3286093"/>
            <a:chExt cx="656530" cy="657462"/>
          </a:xfrm>
        </p:grpSpPr>
        <p:sp>
          <p:nvSpPr>
            <p:cNvPr id="24" name="等腰三角形 11">
              <a:extLst>
                <a:ext uri="{FF2B5EF4-FFF2-40B4-BE49-F238E27FC236}">
                  <a16:creationId xmlns:a16="http://schemas.microsoft.com/office/drawing/2014/main" id="{9A2CEE66-E268-4666-809D-8BBA39687F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5" name="等腰三角形 12">
              <a:extLst>
                <a:ext uri="{FF2B5EF4-FFF2-40B4-BE49-F238E27FC236}">
                  <a16:creationId xmlns:a16="http://schemas.microsoft.com/office/drawing/2014/main" id="{98755A87-E7BF-4416-B7FE-3D9C28DE17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636" y="2718078"/>
            <a:ext cx="2667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9">
            <a:extLst>
              <a:ext uri="{FF2B5EF4-FFF2-40B4-BE49-F238E27FC236}">
                <a16:creationId xmlns:a16="http://schemas.microsoft.com/office/drawing/2014/main" id="{AE85A159-A4C7-4A7A-90EE-C539087D7797}"/>
              </a:ext>
            </a:extLst>
          </p:cNvPr>
          <p:cNvSpPr txBox="1"/>
          <p:nvPr/>
        </p:nvSpPr>
        <p:spPr>
          <a:xfrm>
            <a:off x="12428" y="4609243"/>
            <a:ext cx="9143999" cy="20621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200000"/>
              </a:lnSpc>
              <a:buFont typeface="Wingdings" panose="05000000000000000000" pitchFamily="2" charset="2"/>
              <a:buChar char="Ø"/>
              <a:defRPr sz="16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b="1" u="sng" dirty="0">
                <a:solidFill>
                  <a:srgbClr val="0070C0"/>
                </a:solidFill>
              </a:rPr>
              <a:t>运用</a:t>
            </a:r>
            <a:r>
              <a:rPr lang="en-US" altLang="zh-CN" b="1" u="sng" dirty="0">
                <a:solidFill>
                  <a:srgbClr val="0070C0"/>
                </a:solidFill>
              </a:rPr>
              <a:t>WHERE</a:t>
            </a:r>
            <a:r>
              <a:rPr lang="zh-CN" altLang="en-US" b="1" u="sng" dirty="0">
                <a:solidFill>
                  <a:srgbClr val="0070C0"/>
                </a:solidFill>
              </a:rPr>
              <a:t>条件：</a:t>
            </a:r>
            <a:r>
              <a:rPr lang="zh-CN" altLang="en-US" dirty="0"/>
              <a:t>根据</a:t>
            </a:r>
            <a:r>
              <a:rPr lang="en-US" altLang="zh-CN" dirty="0"/>
              <a:t>WHERE</a:t>
            </a:r>
            <a:r>
              <a:rPr lang="zh-CN" altLang="en-US" dirty="0"/>
              <a:t>条件</a:t>
            </a:r>
            <a:r>
              <a:rPr lang="en-US" altLang="zh-CN" b="1" dirty="0">
                <a:solidFill>
                  <a:srgbClr val="0070C0"/>
                </a:solidFill>
              </a:rPr>
              <a:t>Price&gt;100000</a:t>
            </a:r>
            <a:r>
              <a:rPr lang="zh-CN" altLang="en-US" dirty="0"/>
              <a:t>从数据表中筛选符合条件的记录。</a:t>
            </a:r>
            <a:endParaRPr lang="en-US" altLang="zh-CN" dirty="0"/>
          </a:p>
          <a:p>
            <a:r>
              <a:rPr lang="zh-CN" altLang="en-US" b="1" u="sng" dirty="0">
                <a:solidFill>
                  <a:srgbClr val="0070C0"/>
                </a:solidFill>
              </a:rPr>
              <a:t>运用</a:t>
            </a:r>
            <a:r>
              <a:rPr lang="en-US" altLang="zh-CN" b="1" u="sng" dirty="0">
                <a:solidFill>
                  <a:srgbClr val="0070C0"/>
                </a:solidFill>
              </a:rPr>
              <a:t>HAVING</a:t>
            </a:r>
            <a:r>
              <a:rPr lang="zh-CN" altLang="en-US" b="1" u="sng" dirty="0">
                <a:solidFill>
                  <a:srgbClr val="0070C0"/>
                </a:solidFill>
              </a:rPr>
              <a:t>条件：</a:t>
            </a:r>
            <a:r>
              <a:rPr lang="zh-CN" altLang="en-US" dirty="0"/>
              <a:t>先从数据表中读取所有记录，再根据</a:t>
            </a:r>
            <a:r>
              <a:rPr lang="en-US" altLang="zh-CN" dirty="0"/>
              <a:t>HAVING</a:t>
            </a:r>
            <a:r>
              <a:rPr lang="zh-CN" altLang="en-US" dirty="0"/>
              <a:t>条件</a:t>
            </a:r>
            <a:r>
              <a:rPr lang="en-US" altLang="zh-CN" b="1" dirty="0">
                <a:solidFill>
                  <a:srgbClr val="0070C0"/>
                </a:solidFill>
              </a:rPr>
              <a:t>Price&gt;100000</a:t>
            </a:r>
            <a:r>
              <a:rPr lang="zh-CN" altLang="en-US" dirty="0"/>
              <a:t>进行筛选。</a:t>
            </a:r>
            <a:endParaRPr lang="en-US" altLang="zh-CN" dirty="0"/>
          </a:p>
          <a:p>
            <a:r>
              <a:rPr lang="zh-CN" altLang="en-US" b="1" u="sng" dirty="0">
                <a:solidFill>
                  <a:srgbClr val="FF0000"/>
                </a:solidFill>
              </a:rPr>
              <a:t>注意：在根据</a:t>
            </a:r>
            <a:r>
              <a:rPr lang="en-US" altLang="zh-CN" b="1" u="sng" dirty="0">
                <a:solidFill>
                  <a:srgbClr val="FF0000"/>
                </a:solidFill>
              </a:rPr>
              <a:t>HAVING</a:t>
            </a:r>
            <a:r>
              <a:rPr lang="zh-CN" altLang="en-US" b="1" u="sng" dirty="0">
                <a:solidFill>
                  <a:srgbClr val="FF0000"/>
                </a:solidFill>
              </a:rPr>
              <a:t>条件</a:t>
            </a:r>
            <a:r>
              <a:rPr lang="en-US" altLang="zh-CN" b="1" u="sng" dirty="0">
                <a:solidFill>
                  <a:srgbClr val="FF0000"/>
                </a:solidFill>
              </a:rPr>
              <a:t>Price&gt;100000</a:t>
            </a:r>
            <a:r>
              <a:rPr lang="zh-CN" altLang="en-US" b="1" u="sng" dirty="0">
                <a:solidFill>
                  <a:srgbClr val="FF0000"/>
                </a:solidFill>
              </a:rPr>
              <a:t>进行筛选时，在被筛选的记录中有没有</a:t>
            </a:r>
            <a:r>
              <a:rPr lang="en-US" altLang="zh-CN" b="1" u="sng" dirty="0">
                <a:solidFill>
                  <a:srgbClr val="FF0000"/>
                </a:solidFill>
              </a:rPr>
              <a:t>Price</a:t>
            </a:r>
            <a:r>
              <a:rPr lang="zh-CN" altLang="en-US" b="1" u="sng" dirty="0">
                <a:solidFill>
                  <a:srgbClr val="FF0000"/>
                </a:solidFill>
              </a:rPr>
              <a:t>字段？能不能得到想要的结果？</a:t>
            </a:r>
            <a:endParaRPr lang="en-US" altLang="zh-CN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3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CC17DAA-5DCC-7319-E490-EBBE3DA54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79" y="2413337"/>
            <a:ext cx="77106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b="1" u="sng" dirty="0">
              <a:solidFill>
                <a:srgbClr val="0070C0"/>
              </a:solidFill>
            </a:endParaRPr>
          </a:p>
          <a:p>
            <a:r>
              <a:rPr lang="zh-CN" altLang="en-US" sz="1400" b="1" u="sng" dirty="0">
                <a:solidFill>
                  <a:srgbClr val="0070C0"/>
                </a:solidFill>
              </a:rPr>
              <a:t>用</a:t>
            </a:r>
            <a:r>
              <a:rPr lang="en-US" altLang="zh-CN" sz="1400" b="1" u="sng" dirty="0">
                <a:solidFill>
                  <a:srgbClr val="0070C0"/>
                </a:solidFill>
              </a:rPr>
              <a:t>WHERE</a:t>
            </a:r>
            <a:r>
              <a:rPr lang="zh-CN" altLang="en-US" sz="1400" b="1" u="sng" dirty="0">
                <a:solidFill>
                  <a:srgbClr val="0070C0"/>
                </a:solidFill>
              </a:rPr>
              <a:t>还是</a:t>
            </a:r>
            <a:r>
              <a:rPr lang="en-US" altLang="zh-CN" sz="1400" b="1" u="sng" dirty="0">
                <a:solidFill>
                  <a:srgbClr val="0070C0"/>
                </a:solidFill>
              </a:rPr>
              <a:t>HAVING</a:t>
            </a:r>
            <a:r>
              <a:rPr lang="zh-CN" altLang="en-US" sz="1400" b="1" u="sng" dirty="0">
                <a:solidFill>
                  <a:srgbClr val="0070C0"/>
                </a:solidFill>
              </a:rPr>
              <a:t>条件过滤？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88D00253-4E02-187E-02F8-7F3E856236E4}"/>
              </a:ext>
            </a:extLst>
          </p:cNvPr>
          <p:cNvSpPr txBox="1"/>
          <p:nvPr/>
        </p:nvSpPr>
        <p:spPr>
          <a:xfrm>
            <a:off x="248080" y="1327689"/>
            <a:ext cx="8647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：计算不同产地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以后生产的商品单价平均值。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1E5B6AF-F1EB-55A6-5664-C427B49A4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37" y="2301582"/>
            <a:ext cx="2561584" cy="322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084388A-B631-2737-4D86-3BA150BE42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27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CC17DAA-5DCC-7319-E490-EBBE3DA54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79" y="2413337"/>
            <a:ext cx="771069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Product_Place,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AVG</a:t>
            </a:r>
            <a:r>
              <a:rPr lang="en-US" altLang="zh-CN" sz="1400" dirty="0">
                <a:latin typeface="Courier New" panose="02070309020205020404" pitchFamily="49" charset="0"/>
              </a:rPr>
              <a:t>(Price) FROM product 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YEAR(Product_Date)&gt;2016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zh-CN" sz="1400" dirty="0">
                <a:latin typeface="Courier New" panose="02070309020205020404" pitchFamily="49" charset="0"/>
              </a:rPr>
              <a:t>Product_Place;</a:t>
            </a:r>
          </a:p>
          <a:p>
            <a:endParaRPr lang="en-US" altLang="zh-CN" sz="1400" b="1" u="sng" dirty="0">
              <a:solidFill>
                <a:srgbClr val="0070C0"/>
              </a:solidFill>
            </a:endParaRPr>
          </a:p>
          <a:p>
            <a:r>
              <a:rPr lang="zh-CN" altLang="en-US" sz="1400" b="1" u="sng" dirty="0">
                <a:solidFill>
                  <a:srgbClr val="0070C0"/>
                </a:solidFill>
              </a:rPr>
              <a:t>为什么</a:t>
            </a:r>
            <a:r>
              <a:rPr lang="en-US" altLang="zh-CN" sz="1400" b="1" u="sng" dirty="0">
                <a:solidFill>
                  <a:srgbClr val="0070C0"/>
                </a:solidFill>
              </a:rPr>
              <a:t>WHERE</a:t>
            </a:r>
            <a:r>
              <a:rPr lang="zh-CN" altLang="en-US" sz="1400" b="1" u="sng" dirty="0">
                <a:solidFill>
                  <a:srgbClr val="0070C0"/>
                </a:solidFill>
              </a:rPr>
              <a:t>后能用</a:t>
            </a:r>
            <a:r>
              <a:rPr lang="en-US" altLang="zh-CN" sz="1400" b="1" u="sng" dirty="0">
                <a:solidFill>
                  <a:srgbClr val="0070C0"/>
                </a:solidFill>
              </a:rPr>
              <a:t>YEAR</a:t>
            </a:r>
            <a:r>
              <a:rPr lang="zh-CN" altLang="en-US" sz="1400" b="1" u="sng" dirty="0">
                <a:solidFill>
                  <a:srgbClr val="0070C0"/>
                </a:solidFill>
              </a:rPr>
              <a:t>函数？</a:t>
            </a:r>
            <a:endParaRPr lang="en-US" altLang="zh-CN" sz="1400" b="1" u="sng" dirty="0">
              <a:solidFill>
                <a:srgbClr val="0070C0"/>
              </a:solidFill>
            </a:endParaRPr>
          </a:p>
          <a:p>
            <a:r>
              <a:rPr lang="zh-CN" altLang="en-US" sz="1400" b="1" u="sng" dirty="0">
                <a:solidFill>
                  <a:srgbClr val="0070C0"/>
                </a:solidFill>
              </a:rPr>
              <a:t>能不能把</a:t>
            </a:r>
            <a:r>
              <a:rPr lang="en-US" altLang="zh-CN" sz="1400" b="1" u="sng" dirty="0">
                <a:solidFill>
                  <a:srgbClr val="0070C0"/>
                </a:solidFill>
              </a:rPr>
              <a:t>WHERE</a:t>
            </a:r>
            <a:r>
              <a:rPr lang="zh-CN" altLang="en-US" sz="1400" b="1" u="sng" dirty="0">
                <a:solidFill>
                  <a:srgbClr val="0070C0"/>
                </a:solidFill>
              </a:rPr>
              <a:t>条件改为</a:t>
            </a:r>
            <a:r>
              <a:rPr lang="en-US" altLang="zh-CN" sz="1400" b="1" u="sng" dirty="0">
                <a:solidFill>
                  <a:srgbClr val="0070C0"/>
                </a:solidFill>
              </a:rPr>
              <a:t>HAVING</a:t>
            </a:r>
            <a:r>
              <a:rPr lang="zh-CN" altLang="en-US" sz="1400" b="1" u="sng" dirty="0">
                <a:solidFill>
                  <a:srgbClr val="0070C0"/>
                </a:solidFill>
              </a:rPr>
              <a:t>条件？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Product_Place,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AVG</a:t>
            </a:r>
            <a:r>
              <a:rPr lang="en-US" altLang="zh-CN" sz="1400" dirty="0">
                <a:latin typeface="Courier New" panose="02070309020205020404" pitchFamily="49" charset="0"/>
              </a:rPr>
              <a:t>(Price) FROM product 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zh-CN" sz="1400" dirty="0">
                <a:latin typeface="Courier New" panose="02070309020205020404" pitchFamily="49" charset="0"/>
              </a:rPr>
              <a:t>Product_Place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HAVING</a:t>
            </a:r>
            <a:r>
              <a:rPr lang="en-US" altLang="zh-CN" sz="1400" dirty="0">
                <a:latin typeface="Courier New" panose="02070309020205020404" pitchFamily="49" charset="0"/>
              </a:rPr>
              <a:t> YEAR(Product_Date)&gt;2016;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88D00253-4E02-187E-02F8-7F3E856236E4}"/>
              </a:ext>
            </a:extLst>
          </p:cNvPr>
          <p:cNvSpPr txBox="1"/>
          <p:nvPr/>
        </p:nvSpPr>
        <p:spPr>
          <a:xfrm>
            <a:off x="248080" y="1327689"/>
            <a:ext cx="8647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：计算不同产地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以后生产的商品单价平均值。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1E5B6AF-F1EB-55A6-5664-C427B49A4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37" y="2301582"/>
            <a:ext cx="2561584" cy="322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084388A-B631-2737-4D86-3BA150BE42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4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6CF0A5-8A1E-DFA2-3911-6FB441A105EF}"/>
              </a:ext>
            </a:extLst>
          </p:cNvPr>
          <p:cNvSpPr txBox="1"/>
          <p:nvPr/>
        </p:nvSpPr>
        <p:spPr>
          <a:xfrm>
            <a:off x="-218210" y="1841159"/>
            <a:ext cx="9085119" cy="557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800" dirty="0"/>
              <a:t> HAVING</a:t>
            </a:r>
            <a:r>
              <a:rPr lang="zh-CN" altLang="en-US" sz="1800" dirty="0"/>
              <a:t>关键字后</a:t>
            </a:r>
            <a:r>
              <a:rPr lang="zh-CN" altLang="en-US" sz="1800" b="1" dirty="0">
                <a:solidFill>
                  <a:srgbClr val="0070C0"/>
                </a:solidFill>
              </a:rPr>
              <a:t>可以使用聚合函数</a:t>
            </a:r>
            <a:r>
              <a:rPr lang="zh-CN" altLang="en-US" sz="1800" dirty="0"/>
              <a:t>，而</a:t>
            </a:r>
            <a:r>
              <a:rPr lang="en-US" altLang="zh-CN" sz="1800" dirty="0"/>
              <a:t>WHERE</a:t>
            </a:r>
            <a:r>
              <a:rPr lang="zh-CN" altLang="en-US" sz="1800" dirty="0"/>
              <a:t>则不可以。</a:t>
            </a:r>
            <a:endParaRPr lang="en-US" altLang="zh-CN" sz="1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BCBF2AC-E7C3-65E9-E962-DA8078F909F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59C9D5-DEC1-087B-5EAF-346714F81E79}"/>
              </a:ext>
            </a:extLst>
          </p:cNvPr>
          <p:cNvSpPr txBox="1"/>
          <p:nvPr/>
        </p:nvSpPr>
        <p:spPr>
          <a:xfrm>
            <a:off x="415636" y="1371600"/>
            <a:ext cx="2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）聚合函数的使用不同</a:t>
            </a:r>
          </a:p>
        </p:txBody>
      </p:sp>
      <p:grpSp>
        <p:nvGrpSpPr>
          <p:cNvPr id="9" name="组合 10">
            <a:extLst>
              <a:ext uri="{FF2B5EF4-FFF2-40B4-BE49-F238E27FC236}">
                <a16:creationId xmlns:a16="http://schemas.microsoft.com/office/drawing/2014/main" id="{5F5E8B1A-3F62-F3AC-F216-83AE88E62773}"/>
              </a:ext>
            </a:extLst>
          </p:cNvPr>
          <p:cNvGrpSpPr>
            <a:grpSpLocks/>
          </p:cNvGrpSpPr>
          <p:nvPr/>
        </p:nvGrpSpPr>
        <p:grpSpPr bwMode="auto">
          <a:xfrm>
            <a:off x="442583" y="3699931"/>
            <a:ext cx="655638" cy="657225"/>
            <a:chOff x="765530" y="3286093"/>
            <a:chExt cx="656530" cy="657462"/>
          </a:xfrm>
        </p:grpSpPr>
        <p:sp>
          <p:nvSpPr>
            <p:cNvPr id="10" name="等腰三角形 11">
              <a:extLst>
                <a:ext uri="{FF2B5EF4-FFF2-40B4-BE49-F238E27FC236}">
                  <a16:creationId xmlns:a16="http://schemas.microsoft.com/office/drawing/2014/main" id="{C689AC84-2BBD-A99C-4510-55C1E9C2BD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1" name="等腰三角形 12">
              <a:extLst>
                <a:ext uri="{FF2B5EF4-FFF2-40B4-BE49-F238E27FC236}">
                  <a16:creationId xmlns:a16="http://schemas.microsoft.com/office/drawing/2014/main" id="{1061A575-41A3-BB4C-677E-F9B8DB6A8F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C8BA659-0F12-FBFC-0FB4-11BD3B567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053" y="3748205"/>
            <a:ext cx="771069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Product_Place,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AVG</a:t>
            </a:r>
            <a:r>
              <a:rPr lang="en-US" altLang="zh-CN" sz="1400" dirty="0">
                <a:latin typeface="Courier New" panose="02070309020205020404" pitchFamily="49" charset="0"/>
              </a:rPr>
              <a:t>(Price) FROM product 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zh-CN" sz="1400" dirty="0">
                <a:latin typeface="Courier New" panose="02070309020205020404" pitchFamily="49" charset="0"/>
              </a:rPr>
              <a:t>Product_Place 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HAVING</a:t>
            </a:r>
            <a:r>
              <a:rPr lang="en-US" altLang="zh-CN" sz="1400" dirty="0">
                <a:latin typeface="Courier New" panose="02070309020205020404" pitchFamily="49" charset="0"/>
              </a:rPr>
              <a:t> AVG(Price)&gt;1000;</a:t>
            </a:r>
          </a:p>
          <a:p>
            <a:endParaRPr lang="en-US" altLang="zh-CN" sz="1400" dirty="0">
              <a:latin typeface="Courier New" panose="02070309020205020404" pitchFamily="49" charset="0"/>
            </a:endParaRPr>
          </a:p>
          <a:p>
            <a:r>
              <a:rPr lang="zh-CN" altLang="en-US" sz="1400" b="1" u="sng" dirty="0">
                <a:solidFill>
                  <a:srgbClr val="0070C0"/>
                </a:solidFill>
              </a:rPr>
              <a:t>能不能把</a:t>
            </a:r>
            <a:r>
              <a:rPr lang="en-US" altLang="zh-CN" sz="1400" b="1" u="sng" dirty="0">
                <a:solidFill>
                  <a:srgbClr val="0070C0"/>
                </a:solidFill>
              </a:rPr>
              <a:t>HAVING</a:t>
            </a:r>
            <a:r>
              <a:rPr lang="zh-CN" altLang="en-US" sz="1400" b="1" u="sng" dirty="0">
                <a:solidFill>
                  <a:srgbClr val="0070C0"/>
                </a:solidFill>
              </a:rPr>
              <a:t>条件改为</a:t>
            </a:r>
            <a:r>
              <a:rPr lang="en-US" altLang="zh-CN" sz="1400" b="1" u="sng" dirty="0">
                <a:solidFill>
                  <a:srgbClr val="0070C0"/>
                </a:solidFill>
              </a:rPr>
              <a:t>WHERE</a:t>
            </a:r>
            <a:r>
              <a:rPr lang="zh-CN" altLang="en-US" sz="1400" b="1" u="sng" dirty="0">
                <a:solidFill>
                  <a:srgbClr val="0070C0"/>
                </a:solidFill>
              </a:rPr>
              <a:t>条件？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Product_Place,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AVG</a:t>
            </a:r>
            <a:r>
              <a:rPr lang="en-US" altLang="zh-CN" sz="1400" dirty="0">
                <a:latin typeface="Courier New" panose="02070309020205020404" pitchFamily="49" charset="0"/>
              </a:rPr>
              <a:t>(Price) FROM product 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AVG(Price)&gt;1000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zh-CN" sz="1400" dirty="0">
                <a:latin typeface="Courier New" panose="02070309020205020404" pitchFamily="49" charset="0"/>
              </a:rPr>
              <a:t>Product_Place; 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0C1B5640-D740-B2B6-DA7F-8EBBDABCEAB9}"/>
              </a:ext>
            </a:extLst>
          </p:cNvPr>
          <p:cNvSpPr txBox="1"/>
          <p:nvPr/>
        </p:nvSpPr>
        <p:spPr>
          <a:xfrm>
            <a:off x="464766" y="2542143"/>
            <a:ext cx="84021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：计算不同产地的商品单价平均值，显示单价平均值大于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元的产品产地。</a:t>
            </a:r>
          </a:p>
          <a:p>
            <a:pPr>
              <a:defRPr/>
            </a:pP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9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B7F9FF8-F390-4444-8F0C-12E9AB4E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/>
              <a:t>上讲回顾</a:t>
            </a:r>
            <a:endParaRPr lang="zh-CN" altLang="en-US" b="1" dirty="0"/>
          </a:p>
        </p:txBody>
      </p:sp>
      <p:grpSp>
        <p:nvGrpSpPr>
          <p:cNvPr id="7" name="组合 10">
            <a:extLst>
              <a:ext uri="{FF2B5EF4-FFF2-40B4-BE49-F238E27FC236}">
                <a16:creationId xmlns:a16="http://schemas.microsoft.com/office/drawing/2014/main" id="{7616734E-B1E2-487D-ADBA-193D97AC8EA3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2900361"/>
            <a:ext cx="655638" cy="657225"/>
            <a:chOff x="765530" y="3286093"/>
            <a:chExt cx="656530" cy="657462"/>
          </a:xfrm>
        </p:grpSpPr>
        <p:sp>
          <p:nvSpPr>
            <p:cNvPr id="8" name="等腰三角形 11">
              <a:extLst>
                <a:ext uri="{FF2B5EF4-FFF2-40B4-BE49-F238E27FC236}">
                  <a16:creationId xmlns:a16="http://schemas.microsoft.com/office/drawing/2014/main" id="{B622E9DC-DE19-42D7-B295-31D744BB67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" name="等腰三角形 12">
              <a:extLst>
                <a:ext uri="{FF2B5EF4-FFF2-40B4-BE49-F238E27FC236}">
                  <a16:creationId xmlns:a16="http://schemas.microsoft.com/office/drawing/2014/main" id="{57712E57-C982-4252-849B-D403810E45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98356" y="1295959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solidFill>
                  <a:srgbClr val="0070C0"/>
                </a:solidFill>
              </a:rPr>
              <a:t>上讲课堂练习：</a:t>
            </a:r>
          </a:p>
        </p:txBody>
      </p:sp>
      <p:sp>
        <p:nvSpPr>
          <p:cNvPr id="4" name="矩形 3"/>
          <p:cNvSpPr/>
          <p:nvPr/>
        </p:nvSpPr>
        <p:spPr>
          <a:xfrm>
            <a:off x="1230923" y="2061817"/>
            <a:ext cx="7498079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</a:rPr>
              <a:t>#</a:t>
            </a:r>
            <a:r>
              <a:rPr lang="zh-CN" altLang="en-US" sz="1600" b="1" dirty="0">
                <a:solidFill>
                  <a:srgbClr val="0070C0"/>
                </a:solidFill>
              </a:rPr>
              <a:t>找出</a:t>
            </a:r>
            <a:r>
              <a:rPr lang="en-US" altLang="zh-CN" sz="1600" b="1" dirty="0">
                <a:solidFill>
                  <a:srgbClr val="0070C0"/>
                </a:solidFill>
              </a:rPr>
              <a:t>2016</a:t>
            </a:r>
            <a:r>
              <a:rPr lang="zh-CN" altLang="en-US" sz="1600" b="1" dirty="0">
                <a:solidFill>
                  <a:srgbClr val="0070C0"/>
                </a:solidFill>
              </a:rPr>
              <a:t>和</a:t>
            </a:r>
            <a:r>
              <a:rPr lang="en-US" altLang="zh-CN" sz="1600" b="1" dirty="0">
                <a:solidFill>
                  <a:srgbClr val="0070C0"/>
                </a:solidFill>
              </a:rPr>
              <a:t>2017</a:t>
            </a:r>
            <a:r>
              <a:rPr lang="zh-CN" altLang="en-US" sz="1600" b="1" dirty="0">
                <a:solidFill>
                  <a:srgbClr val="0070C0"/>
                </a:solidFill>
              </a:rPr>
              <a:t>生产的商品记录，显示</a:t>
            </a:r>
            <a:r>
              <a:rPr lang="en-US" altLang="zh-CN" sz="1600" b="1" dirty="0">
                <a:solidFill>
                  <a:srgbClr val="0070C0"/>
                </a:solidFill>
              </a:rPr>
              <a:t>Product_ID, Product_Name, Price, Product_Date</a:t>
            </a:r>
            <a:r>
              <a:rPr lang="zh-CN" altLang="en-US" sz="1600" b="1" dirty="0">
                <a:solidFill>
                  <a:srgbClr val="0070C0"/>
                </a:solidFill>
              </a:rPr>
              <a:t>字段信息。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pPr indent="228600"/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Product_ID, Product_Name, Price, Product_Date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year(Product_Date)&gt;2015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sz="1400" dirty="0">
                <a:latin typeface="Courier New" panose="02070309020205020404" pitchFamily="49" charset="0"/>
              </a:rPr>
              <a:t> year(Product_Date)&lt;=2017; </a:t>
            </a:r>
          </a:p>
          <a:p>
            <a:pPr indent="228600"/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Product_ID, Product_Name, Price, Product_Date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year(Product_Date)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sz="1400" dirty="0">
                <a:latin typeface="Courier New" panose="02070309020205020404" pitchFamily="49" charset="0"/>
              </a:rPr>
              <a:t> (2016,2017);</a:t>
            </a:r>
          </a:p>
          <a:p>
            <a:pPr indent="228600"/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Product_ID, Product_Name, Price, Product_Date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year(Product_Date)=2016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or</a:t>
            </a:r>
            <a:r>
              <a:rPr lang="en-US" altLang="zh-CN" sz="1400" dirty="0">
                <a:latin typeface="Courier New" panose="02070309020205020404" pitchFamily="49" charset="0"/>
              </a:rPr>
              <a:t> year(Product_Date)=2017;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#</a:t>
            </a:r>
            <a:r>
              <a:rPr lang="zh-CN" altLang="en-US" sz="1600" b="1" dirty="0">
                <a:solidFill>
                  <a:srgbClr val="0070C0"/>
                </a:solidFill>
              </a:rPr>
              <a:t>找出商品名称中含有“理光”和“墨粉”的商品所有记录信息。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Product_Name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like</a:t>
            </a:r>
            <a:r>
              <a:rPr lang="en-US" altLang="zh-CN" sz="1400" dirty="0">
                <a:latin typeface="Courier New" panose="02070309020205020404" pitchFamily="49" charset="0"/>
              </a:rPr>
              <a:t> '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latin typeface="Courier New" panose="02070309020205020404" pitchFamily="49" charset="0"/>
              </a:rPr>
              <a:t>理光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latin typeface="Courier New" panose="02070309020205020404" pitchFamily="49" charset="0"/>
              </a:rPr>
              <a:t>墨粉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400" dirty="0">
                <a:latin typeface="Courier New" panose="02070309020205020404" pitchFamily="49" charset="0"/>
              </a:rPr>
              <a:t>'; </a:t>
            </a:r>
          </a:p>
          <a:p>
            <a:endParaRPr lang="en-US" altLang="zh-CN" sz="1600" b="1" dirty="0">
              <a:solidFill>
                <a:srgbClr val="0070C0"/>
              </a:solidFill>
            </a:endParaRPr>
          </a:p>
          <a:p>
            <a:r>
              <a:rPr lang="en-US" altLang="zh-CN" sz="1600" b="1" dirty="0">
                <a:solidFill>
                  <a:srgbClr val="0070C0"/>
                </a:solidFill>
              </a:rPr>
              <a:t>#</a:t>
            </a:r>
            <a:r>
              <a:rPr lang="zh-CN" altLang="en-US" sz="1600" b="1" dirty="0">
                <a:solidFill>
                  <a:srgbClr val="0070C0"/>
                </a:solidFill>
              </a:rPr>
              <a:t>找出商品名称中含有“理光”或“墨粉”的商品所有记录信息。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Product_Name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like</a:t>
            </a:r>
            <a:r>
              <a:rPr lang="en-US" altLang="zh-CN" sz="1400" dirty="0">
                <a:latin typeface="Courier New" panose="02070309020205020404" pitchFamily="49" charset="0"/>
              </a:rPr>
              <a:t> '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latin typeface="Courier New" panose="02070309020205020404" pitchFamily="49" charset="0"/>
              </a:rPr>
              <a:t>理光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400" dirty="0">
                <a:latin typeface="Courier New" panose="02070309020205020404" pitchFamily="49" charset="0"/>
              </a:rPr>
              <a:t>'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or</a:t>
            </a:r>
            <a:r>
              <a:rPr lang="en-US" altLang="zh-CN" sz="1400" dirty="0">
                <a:latin typeface="Courier New" panose="02070309020205020404" pitchFamily="49" charset="0"/>
              </a:rPr>
              <a:t> Product_Name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like</a:t>
            </a:r>
            <a:r>
              <a:rPr lang="en-US" altLang="zh-CN" sz="1400" dirty="0">
                <a:latin typeface="Courier New" panose="02070309020205020404" pitchFamily="49" charset="0"/>
              </a:rPr>
              <a:t> '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latin typeface="Courier New" panose="02070309020205020404" pitchFamily="49" charset="0"/>
              </a:rPr>
              <a:t>墨粉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400" dirty="0">
                <a:latin typeface="Courier New" panose="02070309020205020404" pitchFamily="49" charset="0"/>
              </a:rPr>
              <a:t>'; </a:t>
            </a:r>
          </a:p>
        </p:txBody>
      </p:sp>
    </p:spTree>
    <p:extLst>
      <p:ext uri="{BB962C8B-B14F-4D97-AF65-F5344CB8AC3E}">
        <p14:creationId xmlns:p14="http://schemas.microsoft.com/office/powerpoint/2010/main" val="379302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7F4519B-E030-5C4E-B9A9-98F3787026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C47A02-2EE3-2C7C-3A96-18E11E980343}"/>
              </a:ext>
            </a:extLst>
          </p:cNvPr>
          <p:cNvSpPr txBox="1"/>
          <p:nvPr/>
        </p:nvSpPr>
        <p:spPr>
          <a:xfrm>
            <a:off x="-506197" y="1740932"/>
            <a:ext cx="9043555" cy="557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800" dirty="0"/>
              <a:t> HAVING</a:t>
            </a:r>
            <a:r>
              <a:rPr lang="zh-CN" altLang="en-US" sz="1800" dirty="0"/>
              <a:t>位于</a:t>
            </a:r>
            <a:r>
              <a:rPr lang="en-US" altLang="zh-CN" sz="1800" b="1" dirty="0">
                <a:solidFill>
                  <a:srgbClr val="0070C0"/>
                </a:solidFill>
              </a:rPr>
              <a:t>GROUP BY</a:t>
            </a:r>
            <a:r>
              <a:rPr lang="zh-CN" altLang="en-US" sz="1800" b="1" dirty="0">
                <a:solidFill>
                  <a:srgbClr val="0070C0"/>
                </a:solidFill>
              </a:rPr>
              <a:t>子句后</a:t>
            </a:r>
            <a:r>
              <a:rPr lang="zh-CN" altLang="en-US" sz="1800" dirty="0"/>
              <a:t>，而</a:t>
            </a:r>
            <a:r>
              <a:rPr lang="en-US" altLang="zh-CN" sz="1800" dirty="0"/>
              <a:t>WHERE</a:t>
            </a:r>
            <a:r>
              <a:rPr lang="zh-CN" altLang="en-US" sz="1800" dirty="0"/>
              <a:t>位于</a:t>
            </a:r>
            <a:r>
              <a:rPr lang="en-US" altLang="zh-CN" sz="1800" b="1" dirty="0">
                <a:solidFill>
                  <a:srgbClr val="0070C0"/>
                </a:solidFill>
              </a:rPr>
              <a:t>GROUP BY </a:t>
            </a:r>
            <a:r>
              <a:rPr lang="zh-CN" altLang="en-US" sz="1800" b="1" dirty="0">
                <a:solidFill>
                  <a:srgbClr val="0070C0"/>
                </a:solidFill>
              </a:rPr>
              <a:t>子句之前</a:t>
            </a:r>
            <a:r>
              <a:rPr lang="zh-CN" altLang="en-US" sz="1800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72FEF-AD9E-67BE-204D-9D477F289C3F}"/>
              </a:ext>
            </a:extLst>
          </p:cNvPr>
          <p:cNvSpPr txBox="1"/>
          <p:nvPr/>
        </p:nvSpPr>
        <p:spPr>
          <a:xfrm>
            <a:off x="415636" y="1371600"/>
            <a:ext cx="2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）位置不同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B87507-F9C5-6D7A-BBCB-DEB3444BB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053" y="3748205"/>
            <a:ext cx="77106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Tx/>
              <a:buChar char="-"/>
            </a:pPr>
            <a:r>
              <a:rPr lang="zh-CN" altLang="en-US" dirty="0"/>
              <a:t>需要构造哪些子句？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如何确定子句的顺序？</a:t>
            </a:r>
            <a:endParaRPr lang="en-US" altLang="zh-CN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36B2CBA-590E-2CC4-8E28-0C0A96F1D119}"/>
              </a:ext>
            </a:extLst>
          </p:cNvPr>
          <p:cNvSpPr txBox="1"/>
          <p:nvPr/>
        </p:nvSpPr>
        <p:spPr>
          <a:xfrm>
            <a:off x="415636" y="2668174"/>
            <a:ext cx="8647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：查找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年生产的产品中，各类别中子类别数量超过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相关信息，要求显示类别编号和子类别数量。</a:t>
            </a:r>
          </a:p>
        </p:txBody>
      </p:sp>
    </p:spTree>
    <p:extLst>
      <p:ext uri="{BB962C8B-B14F-4D97-AF65-F5344CB8AC3E}">
        <p14:creationId xmlns:p14="http://schemas.microsoft.com/office/powerpoint/2010/main" val="235244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0B60-EE9D-4871-97E5-8D69BF24368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6A599F8-D7A4-466B-A467-5541DC683061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3528991-EE63-4B5A-B3E6-BA9F9B0E94CC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4F8612-F08D-478A-A0CE-965CB456156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1275457-6828-4A66-9567-77FC44BBDE7C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分组筛选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矩形 2">
            <a:extLst>
              <a:ext uri="{FF2B5EF4-FFF2-40B4-BE49-F238E27FC236}">
                <a16:creationId xmlns:a16="http://schemas.microsoft.com/office/drawing/2014/main" id="{7BD545F1-AC07-4F59-B624-7FD60E84E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79" y="3108532"/>
            <a:ext cx="771069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</a:rPr>
              <a:t>Sort_id,count</a:t>
            </a:r>
            <a:r>
              <a:rPr lang="en-US" altLang="zh-CN" sz="1400" dirty="0"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latin typeface="Courier New" panose="02070309020205020404" pitchFamily="49" charset="0"/>
              </a:rPr>
              <a:t>SubSort_ID</a:t>
            </a:r>
            <a:r>
              <a:rPr lang="en-US" altLang="zh-CN" sz="1400" dirty="0">
                <a:latin typeface="Courier New" panose="02070309020205020404" pitchFamily="49" charset="0"/>
              </a:rPr>
              <a:t>)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</a:t>
            </a: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year(</a:t>
            </a:r>
            <a:r>
              <a:rPr lang="en-US" altLang="zh-CN" sz="1400" dirty="0" err="1">
                <a:latin typeface="Courier New" panose="02070309020205020404" pitchFamily="49" charset="0"/>
              </a:rPr>
              <a:t>Product_Date</a:t>
            </a:r>
            <a:r>
              <a:rPr lang="en-US" altLang="zh-CN" sz="1400" dirty="0">
                <a:latin typeface="Courier New" panose="02070309020205020404" pitchFamily="49" charset="0"/>
              </a:rPr>
              <a:t>)=2017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zh-CN" sz="1400" dirty="0" err="1">
                <a:latin typeface="Courier New" panose="02070309020205020404" pitchFamily="49" charset="0"/>
              </a:rPr>
              <a:t>Sort_ID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HAVING</a:t>
            </a:r>
            <a:r>
              <a:rPr lang="en-US" altLang="zh-CN" sz="1400" dirty="0">
                <a:latin typeface="Courier New" panose="02070309020205020404" pitchFamily="49" charset="0"/>
              </a:rPr>
              <a:t> count(</a:t>
            </a:r>
            <a:r>
              <a:rPr lang="en-US" altLang="zh-CN" sz="1400" dirty="0" err="1">
                <a:latin typeface="Courier New" panose="02070309020205020404" pitchFamily="49" charset="0"/>
              </a:rPr>
              <a:t>SubSort_ID</a:t>
            </a:r>
            <a:r>
              <a:rPr lang="en-US" altLang="zh-CN" sz="1400" dirty="0">
                <a:latin typeface="Courier New" panose="02070309020205020404" pitchFamily="49" charset="0"/>
              </a:rPr>
              <a:t>)&gt;50;</a:t>
            </a:r>
            <a:endParaRPr lang="en-US" altLang="zh-CN" sz="1400" u="sng" dirty="0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4403624-1C1A-42FC-94CD-1E21C0210406}"/>
              </a:ext>
            </a:extLst>
          </p:cNvPr>
          <p:cNvSpPr txBox="1"/>
          <p:nvPr/>
        </p:nvSpPr>
        <p:spPr>
          <a:xfrm>
            <a:off x="411493" y="2010192"/>
            <a:ext cx="8647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：根据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表查找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生产的产品中，各类别中子类别数量超过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相关信息，要求显示类别编号和子类别数量。</a:t>
            </a:r>
          </a:p>
        </p:txBody>
      </p:sp>
      <p:grpSp>
        <p:nvGrpSpPr>
          <p:cNvPr id="22" name="组合 10">
            <a:extLst>
              <a:ext uri="{FF2B5EF4-FFF2-40B4-BE49-F238E27FC236}">
                <a16:creationId xmlns:a16="http://schemas.microsoft.com/office/drawing/2014/main" id="{5F94300E-B2DE-4990-96DD-0A09B9E99310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256974"/>
            <a:ext cx="655638" cy="657225"/>
            <a:chOff x="765530" y="3286093"/>
            <a:chExt cx="656530" cy="657462"/>
          </a:xfrm>
        </p:grpSpPr>
        <p:sp>
          <p:nvSpPr>
            <p:cNvPr id="24" name="等腰三角形 11">
              <a:extLst>
                <a:ext uri="{FF2B5EF4-FFF2-40B4-BE49-F238E27FC236}">
                  <a16:creationId xmlns:a16="http://schemas.microsoft.com/office/drawing/2014/main" id="{9A2CEE66-E268-4666-809D-8BBA39687F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5" name="等腰三角形 12">
              <a:extLst>
                <a:ext uri="{FF2B5EF4-FFF2-40B4-BE49-F238E27FC236}">
                  <a16:creationId xmlns:a16="http://schemas.microsoft.com/office/drawing/2014/main" id="{98755A87-E7BF-4416-B7FE-3D9C28DE17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954" y="3914199"/>
            <a:ext cx="2685520" cy="198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83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7378E-8B6E-4C00-BF5C-F2C5EB691C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2" name="组合 21">
            <a:extLst>
              <a:ext uri="{FF2B5EF4-FFF2-40B4-BE49-F238E27FC236}">
                <a16:creationId xmlns:a16="http://schemas.microsoft.com/office/drawing/2014/main" id="{181FE5D3-18BE-41B1-ADDE-C7754DED7563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77830" name="组合 22">
              <a:extLst>
                <a:ext uri="{FF2B5EF4-FFF2-40B4-BE49-F238E27FC236}">
                  <a16:creationId xmlns:a16="http://schemas.microsoft.com/office/drawing/2014/main" id="{9571B753-47E0-4E32-801D-F4FB24D947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1712DF9-6B7E-49E9-BDA7-B878C6CE8D22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42D86B8-8770-486F-84A4-72377911967A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41288E5-58B1-4D40-94A2-7389CE03E68A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A381460-1328-4487-834C-9FC04586D0B9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ECCF7FD-18DC-4688-A683-14369701985E}"/>
                </a:ext>
              </a:extLst>
            </p:cNvPr>
            <p:cNvCxnSpPr/>
            <p:nvPr/>
          </p:nvCxnSpPr>
          <p:spPr>
            <a:xfrm>
              <a:off x="6444208" y="178747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38">
            <a:extLst>
              <a:ext uri="{FF2B5EF4-FFF2-40B4-BE49-F238E27FC236}">
                <a16:creationId xmlns:a16="http://schemas.microsoft.com/office/drawing/2014/main" id="{0F64DFCC-34FA-4B8B-9F4A-E2A1FA0F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38" y="1403350"/>
            <a:ext cx="587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在查询中使用别名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9A8CC63-667B-44AA-AD6D-70A4306B8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2566163"/>
            <a:ext cx="8402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MySQL</a:t>
            </a:r>
            <a:r>
              <a:rPr lang="zh-CN" altLang="en-US" dirty="0"/>
              <a:t>中执行查询操作时，可以根据具体情况为获取的字段</a:t>
            </a:r>
            <a:r>
              <a:rPr lang="zh-CN" altLang="en-US" b="1" u="sng" dirty="0">
                <a:solidFill>
                  <a:srgbClr val="0070C0"/>
                </a:solidFill>
              </a:rPr>
              <a:t>设置别名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例如，通过设置别名来缩短字段的名称长度。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E0E90-91D9-4BE6-96B6-BC7545568D7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79875" name="组合 21">
            <a:extLst>
              <a:ext uri="{FF2B5EF4-FFF2-40B4-BE49-F238E27FC236}">
                <a16:creationId xmlns:a16="http://schemas.microsoft.com/office/drawing/2014/main" id="{391644A9-9EBB-46D9-A0E8-C0B7F405DBA2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79880" name="组合 22">
              <a:extLst>
                <a:ext uri="{FF2B5EF4-FFF2-40B4-BE49-F238E27FC236}">
                  <a16:creationId xmlns:a16="http://schemas.microsoft.com/office/drawing/2014/main" id="{B71F6EE9-862A-49D0-AE29-38ED3ADAA1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35237446-A1F0-4302-AB55-989999507746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CF564D24-39B5-438E-8690-F16CDF917C5F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F529A497-D90A-4A91-BC84-C52270F22BDF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577861B-6076-4F73-B5A5-41E5E3E2097C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B751487-DF21-4D2B-AA7B-504B07DD5994}"/>
                </a:ext>
              </a:extLst>
            </p:cNvPr>
            <p:cNvCxnSpPr/>
            <p:nvPr/>
          </p:nvCxnSpPr>
          <p:spPr>
            <a:xfrm>
              <a:off x="6444208" y="178747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38">
            <a:extLst>
              <a:ext uri="{FF2B5EF4-FFF2-40B4-BE49-F238E27FC236}">
                <a16:creationId xmlns:a16="http://schemas.microsoft.com/office/drawing/2014/main" id="{B4DED0F6-66EC-4C8C-A4CF-B6C7341BE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38" y="1403350"/>
            <a:ext cx="587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在查询中使用别名</a:t>
            </a:r>
          </a:p>
        </p:txBody>
      </p:sp>
      <p:sp>
        <p:nvSpPr>
          <p:cNvPr id="18" name="圆角矩形 10">
            <a:extLst>
              <a:ext uri="{FF2B5EF4-FFF2-40B4-BE49-F238E27FC236}">
                <a16:creationId xmlns:a16="http://schemas.microsoft.com/office/drawing/2014/main" id="{4C3A33A8-82A5-404F-B95D-6BCCE289D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2114550"/>
            <a:ext cx="7364413" cy="20891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E50831A1-B561-48D7-95C6-109C113D6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2282825"/>
            <a:ext cx="72453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# </a:t>
            </a:r>
            <a:r>
              <a:rPr lang="zh-CN" altLang="en-US">
                <a:latin typeface="+mn-lt"/>
                <a:cs typeface="Times New Roman" pitchFamily="18" charset="0"/>
              </a:rPr>
              <a:t>字段设置别名</a:t>
            </a:r>
            <a:endParaRPr lang="en-US" altLang="zh-CN" dirty="0">
              <a:latin typeface="+mn-lt"/>
              <a:cs typeface="Times New Roman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SELECT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 [AS]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别名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1,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2 [AS]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别名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2 [, …]</a:t>
            </a:r>
            <a:r>
              <a:rPr lang="en-US" altLang="zh-CN" dirty="0">
                <a:latin typeface="+mn-lt"/>
                <a:cs typeface="Times New Roman" pitchFamily="18" charset="0"/>
              </a:rPr>
              <a:t> FROM </a:t>
            </a:r>
            <a:r>
              <a:rPr lang="zh-CN" altLang="en-US">
                <a:latin typeface="+mn-lt"/>
                <a:cs typeface="Times New Roman" pitchFamily="18" charset="0"/>
              </a:rPr>
              <a:t>表名</a:t>
            </a:r>
            <a:endParaRPr lang="en-US" altLang="zh-CN" dirty="0">
              <a:latin typeface="+mn-lt"/>
              <a:cs typeface="Times New Roman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# </a:t>
            </a:r>
            <a:r>
              <a:rPr lang="zh-CN" altLang="en-US">
                <a:latin typeface="+mn-lt"/>
                <a:cs typeface="Times New Roman" pitchFamily="18" charset="0"/>
              </a:rPr>
              <a:t>表设置别名</a:t>
            </a:r>
            <a:endParaRPr lang="en-US" altLang="zh-CN" dirty="0">
              <a:latin typeface="+mn-lt"/>
              <a:cs typeface="Times New Roman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SELECT </a:t>
            </a:r>
            <a:r>
              <a:rPr lang="zh-CN" altLang="en-US">
                <a:latin typeface="+mn-lt"/>
                <a:cs typeface="Times New Roman" pitchFamily="18" charset="0"/>
              </a:rPr>
              <a:t>表别名</a:t>
            </a:r>
            <a:r>
              <a:rPr lang="en-US" altLang="zh-CN" dirty="0">
                <a:latin typeface="+mn-lt"/>
                <a:cs typeface="Times New Roman" pitchFamily="18" charset="0"/>
              </a:rPr>
              <a:t>.</a:t>
            </a:r>
            <a:r>
              <a:rPr lang="zh-CN" altLang="en-US">
                <a:latin typeface="+mn-lt"/>
                <a:cs typeface="Times New Roman" pitchFamily="18" charset="0"/>
              </a:rPr>
              <a:t>字段 </a:t>
            </a:r>
            <a:r>
              <a:rPr lang="en-US" altLang="zh-CN" dirty="0">
                <a:latin typeface="+mn-lt"/>
                <a:cs typeface="Times New Roman" pitchFamily="18" charset="0"/>
              </a:rPr>
              <a:t>[, …] FROM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表名 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[AS]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表别名</a:t>
            </a:r>
            <a:endParaRPr lang="en-US" altLang="zh-CN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0884BE3-7058-4DB9-A20A-665F72033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4260850"/>
            <a:ext cx="73056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u="sng" dirty="0">
                <a:solidFill>
                  <a:srgbClr val="0070C0"/>
                </a:solidFill>
              </a:rPr>
              <a:t>AS</a:t>
            </a:r>
            <a:r>
              <a:rPr lang="zh-CN" altLang="en-US" dirty="0"/>
              <a:t>用于为其前面的字段、表达式、函数等设置别名，也可省略</a:t>
            </a:r>
            <a:r>
              <a:rPr lang="en-US" altLang="zh-CN" dirty="0"/>
              <a:t>AS</a:t>
            </a:r>
            <a:r>
              <a:rPr lang="zh-CN" altLang="en-US" dirty="0"/>
              <a:t>使用空格代替。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例如，为</a:t>
            </a:r>
            <a:r>
              <a:rPr lang="en-US" altLang="zh-CN" dirty="0"/>
              <a:t>category_id</a:t>
            </a:r>
            <a:r>
              <a:rPr lang="zh-CN" altLang="en-US" dirty="0"/>
              <a:t>设置别名</a:t>
            </a:r>
            <a:r>
              <a:rPr lang="en-US" altLang="zh-CN" dirty="0"/>
              <a:t>cid</a:t>
            </a:r>
            <a:r>
              <a:rPr lang="zh-CN" altLang="en-US" dirty="0"/>
              <a:t>，可以使用“</a:t>
            </a:r>
            <a:r>
              <a:rPr lang="en-US" altLang="zh-CN" dirty="0"/>
              <a:t>category_id AS cid</a:t>
            </a:r>
            <a:r>
              <a:rPr lang="zh-CN" altLang="en-US" dirty="0"/>
              <a:t>”或“</a:t>
            </a:r>
            <a:r>
              <a:rPr lang="en-US" altLang="zh-CN" dirty="0"/>
              <a:t>category_id cid</a:t>
            </a:r>
            <a:r>
              <a:rPr lang="en-US" altLang="zh-CN" dirty="0">
                <a:latin typeface="+mn-ea"/>
                <a:ea typeface="+mn-ea"/>
              </a:rPr>
              <a:t>”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8EA61-566F-4761-A7B7-BE579CF96B2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81923" name="组合 21">
            <a:extLst>
              <a:ext uri="{FF2B5EF4-FFF2-40B4-BE49-F238E27FC236}">
                <a16:creationId xmlns:a16="http://schemas.microsoft.com/office/drawing/2014/main" id="{586A3472-93BE-4371-9C03-93852C6BF152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81931" name="组合 22">
              <a:extLst>
                <a:ext uri="{FF2B5EF4-FFF2-40B4-BE49-F238E27FC236}">
                  <a16:creationId xmlns:a16="http://schemas.microsoft.com/office/drawing/2014/main" id="{83B13584-6F44-401A-B01D-27C356280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2AC6F45-50E0-4958-AC6C-835D8CDD4A59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6FB2479B-7798-41E6-839C-058D71689B6B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E4040B4F-4A6D-4694-88FD-FA14B651C7F9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6135179-77C0-48FB-8060-029BE94090B4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072FC7E-9D4A-4D9C-B355-279CE68D1110}"/>
                </a:ext>
              </a:extLst>
            </p:cNvPr>
            <p:cNvCxnSpPr/>
            <p:nvPr/>
          </p:nvCxnSpPr>
          <p:spPr>
            <a:xfrm>
              <a:off x="6444208" y="178747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38">
            <a:extLst>
              <a:ext uri="{FF2B5EF4-FFF2-40B4-BE49-F238E27FC236}">
                <a16:creationId xmlns:a16="http://schemas.microsoft.com/office/drawing/2014/main" id="{D7FD41F6-5A8B-488C-A201-C22ECA4B6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38" y="1403350"/>
            <a:ext cx="587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在查询中使用别名</a:t>
            </a:r>
          </a:p>
        </p:txBody>
      </p:sp>
      <p:sp>
        <p:nvSpPr>
          <p:cNvPr id="81927" name="矩形 2">
            <a:extLst>
              <a:ext uri="{FF2B5EF4-FFF2-40B4-BE49-F238E27FC236}">
                <a16:creationId xmlns:a16="http://schemas.microsoft.com/office/drawing/2014/main" id="{D454A3C7-45FC-4614-8C8A-E88104575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408075"/>
            <a:ext cx="7501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Product_Place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1400" dirty="0">
                <a:latin typeface="Courier New" panose="02070309020205020404" pitchFamily="49" charset="0"/>
              </a:rPr>
              <a:t> Place FROM product;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5DE609-7E92-48EE-B7D9-093436059F1C}"/>
              </a:ext>
            </a:extLst>
          </p:cNvPr>
          <p:cNvSpPr txBox="1"/>
          <p:nvPr/>
        </p:nvSpPr>
        <p:spPr>
          <a:xfrm>
            <a:off x="411493" y="2217705"/>
            <a:ext cx="8402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：给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Product_Place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字段起一个别名为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Place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20" name="组合 10">
            <a:extLst>
              <a:ext uri="{FF2B5EF4-FFF2-40B4-BE49-F238E27FC236}">
                <a16:creationId xmlns:a16="http://schemas.microsoft.com/office/drawing/2014/main" id="{DB82C75A-803F-47E5-99B3-9BA0BD7FECAB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256974"/>
            <a:ext cx="655638" cy="657225"/>
            <a:chOff x="765530" y="3286093"/>
            <a:chExt cx="656530" cy="657462"/>
          </a:xfrm>
        </p:grpSpPr>
        <p:sp>
          <p:nvSpPr>
            <p:cNvPr id="24" name="等腰三角形 11">
              <a:extLst>
                <a:ext uri="{FF2B5EF4-FFF2-40B4-BE49-F238E27FC236}">
                  <a16:creationId xmlns:a16="http://schemas.microsoft.com/office/drawing/2014/main" id="{313FE4E4-5FDB-4CBE-820F-4ADB39ADDD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5" name="等腰三角形 12">
              <a:extLst>
                <a:ext uri="{FF2B5EF4-FFF2-40B4-BE49-F238E27FC236}">
                  <a16:creationId xmlns:a16="http://schemas.microsoft.com/office/drawing/2014/main" id="{E64AA828-D5C5-4AA7-9F63-E51D517F21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084" y="2850466"/>
            <a:ext cx="10350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A34C8F2-18F5-43BC-8B7E-C36DAD23CDCA}"/>
              </a:ext>
            </a:extLst>
          </p:cNvPr>
          <p:cNvSpPr/>
          <p:nvPr/>
        </p:nvSpPr>
        <p:spPr>
          <a:xfrm>
            <a:off x="3426184" y="6200530"/>
            <a:ext cx="4312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……</a:t>
            </a:r>
            <a:r>
              <a:rPr lang="zh-CN" altLang="en-US" sz="1600" b="1" dirty="0">
                <a:solidFill>
                  <a:srgbClr val="FF0000"/>
                </a:solidFill>
              </a:rPr>
              <a:t>因篇幅有限，此处省略了其余的查询结果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C68F72-2704-4BB1-928E-2A85E13D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154546"/>
            <a:ext cx="5014820" cy="77628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C65894-D040-485D-BD2C-B01DC4E5F7EE}"/>
              </a:ext>
            </a:extLst>
          </p:cNvPr>
          <p:cNvSpPr/>
          <p:nvPr/>
        </p:nvSpPr>
        <p:spPr bwMode="auto">
          <a:xfrm>
            <a:off x="288389" y="2248846"/>
            <a:ext cx="864459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通过</a:t>
            </a:r>
            <a:r>
              <a:rPr lang="en-US" altLang="zh-CN" dirty="0"/>
              <a:t>Workbench</a:t>
            </a:r>
            <a:r>
              <a:rPr lang="zh-CN" altLang="en-US" dirty="0"/>
              <a:t>将</a:t>
            </a:r>
            <a:r>
              <a:rPr lang="en-US" altLang="zh-CN" dirty="0"/>
              <a:t>purchase.sql</a:t>
            </a:r>
            <a:r>
              <a:rPr lang="zh-CN" altLang="en-US" dirty="0"/>
              <a:t>文件导入，新建数据库名为</a:t>
            </a:r>
            <a:r>
              <a:rPr lang="en-US" altLang="zh-CN" dirty="0"/>
              <a:t>Unit6_db</a:t>
            </a:r>
            <a:r>
              <a:rPr lang="zh-CN" altLang="en-US" dirty="0"/>
              <a:t>。基于</a:t>
            </a:r>
            <a:r>
              <a:rPr lang="en-US" altLang="zh-CN" dirty="0"/>
              <a:t>Unit6_db</a:t>
            </a:r>
            <a:r>
              <a:rPr lang="zh-CN" altLang="en-US" dirty="0"/>
              <a:t>数据库，根据</a:t>
            </a:r>
            <a:r>
              <a:rPr lang="en-US" altLang="zh-CN" dirty="0"/>
              <a:t>product</a:t>
            </a:r>
            <a:r>
              <a:rPr lang="zh-CN" altLang="en-US" dirty="0"/>
              <a:t>表中的数据完成以下练习：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cs typeface="Times New Roman" pitchFamily="18" charset="0"/>
              </a:rPr>
              <a:t>课堂示例</a:t>
            </a:r>
            <a:r>
              <a:rPr lang="en-US" altLang="zh-CN" sz="1600" dirty="0">
                <a:latin typeface="+mn-lt"/>
                <a:cs typeface="Times New Roman" pitchFamily="18" charset="0"/>
              </a:rPr>
              <a:t>1-13</a:t>
            </a:r>
            <a:r>
              <a:rPr lang="zh-CN" altLang="en-US" sz="1600" dirty="0">
                <a:latin typeface="+mn-lt"/>
                <a:cs typeface="Times New Roman" pitchFamily="18" charset="0"/>
              </a:rPr>
              <a:t>。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cs typeface="Times New Roman" pitchFamily="18" charset="0"/>
              </a:rPr>
              <a:t>查找不为空值的产地和该产地的产品数，显示产品数在</a:t>
            </a:r>
            <a:r>
              <a:rPr lang="en-US" altLang="zh-CN" sz="1600" dirty="0">
                <a:latin typeface="+mn-lt"/>
                <a:cs typeface="Times New Roman" pitchFamily="18" charset="0"/>
              </a:rPr>
              <a:t>100</a:t>
            </a:r>
            <a:r>
              <a:rPr lang="zh-CN" altLang="en-US" sz="1600" dirty="0">
                <a:latin typeface="+mn-lt"/>
                <a:cs typeface="Times New Roman" pitchFamily="18" charset="0"/>
              </a:rPr>
              <a:t>种以上的产地信息。</a:t>
            </a:r>
            <a:endParaRPr lang="en-US" altLang="zh-CN" sz="1600" dirty="0">
              <a:latin typeface="+mn-lt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cs typeface="Times New Roman" pitchFamily="18" charset="0"/>
              </a:rPr>
              <a:t>查找按产地和生产月份分组的零售价平均值，显示产地</a:t>
            </a:r>
            <a:r>
              <a:rPr lang="en-US" altLang="zh-CN" sz="1600" dirty="0">
                <a:latin typeface="+mn-lt"/>
                <a:cs typeface="Times New Roman" pitchFamily="18" charset="0"/>
              </a:rPr>
              <a:t>,</a:t>
            </a:r>
            <a:r>
              <a:rPr lang="zh-CN" altLang="en-US" sz="1600" dirty="0">
                <a:latin typeface="+mn-lt"/>
                <a:cs typeface="Times New Roman" pitchFamily="18" charset="0"/>
              </a:rPr>
              <a:t>生产月份和零售价均值。</a:t>
            </a:r>
            <a:endParaRPr lang="en-US" altLang="zh-CN" sz="1600" dirty="0">
              <a:latin typeface="+mn-lt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cs typeface="Times New Roman" pitchFamily="18" charset="0"/>
              </a:rPr>
              <a:t>查找不为空值的产地中产品价格大于</a:t>
            </a:r>
            <a:r>
              <a:rPr lang="en-US" altLang="zh-CN" sz="1600" dirty="0">
                <a:latin typeface="+mn-lt"/>
                <a:cs typeface="Times New Roman" pitchFamily="18" charset="0"/>
              </a:rPr>
              <a:t>500</a:t>
            </a:r>
            <a:r>
              <a:rPr lang="zh-CN" altLang="en-US" sz="1600" dirty="0">
                <a:latin typeface="+mn-lt"/>
                <a:cs typeface="Times New Roman" pitchFamily="18" charset="0"/>
              </a:rPr>
              <a:t>的产品数量，并且要求符合以上条件的产品数量超过</a:t>
            </a:r>
            <a:r>
              <a:rPr lang="en-US" altLang="zh-CN" sz="1600" dirty="0">
                <a:latin typeface="+mn-lt"/>
                <a:cs typeface="Times New Roman" pitchFamily="18" charset="0"/>
              </a:rPr>
              <a:t>20</a:t>
            </a:r>
            <a:r>
              <a:rPr lang="zh-CN" altLang="en-US" sz="1600" dirty="0">
                <a:latin typeface="+mn-lt"/>
                <a:cs typeface="Times New Roman" pitchFamily="18" charset="0"/>
              </a:rPr>
              <a:t>，显示产地和产品数量。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2811BC4-9157-43E4-B06C-9F54B3CEA8A0}"/>
              </a:ext>
            </a:extLst>
          </p:cNvPr>
          <p:cNvCxnSpPr/>
          <p:nvPr/>
        </p:nvCxnSpPr>
        <p:spPr bwMode="auto">
          <a:xfrm>
            <a:off x="371475" y="1956816"/>
            <a:ext cx="2232025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2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7">
            <a:extLst>
              <a:ext uri="{FF2B5EF4-FFF2-40B4-BE49-F238E27FC236}">
                <a16:creationId xmlns:a16="http://schemas.microsoft.com/office/drawing/2014/main" id="{7A38A974-3660-48CC-8661-AD7FBABED1F5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  <a:solidFill>
            <a:srgbClr val="F29111"/>
          </a:solidFill>
        </p:grpSpPr>
        <p:grpSp>
          <p:nvGrpSpPr>
            <p:cNvPr id="7" name="组合 18">
              <a:extLst>
                <a:ext uri="{FF2B5EF4-FFF2-40B4-BE49-F238E27FC236}">
                  <a16:creationId xmlns:a16="http://schemas.microsoft.com/office/drawing/2014/main" id="{B4514F97-C42B-4EE1-B057-968961B00E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  <a:grpFill/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723E7A1-9D45-4B9F-BC71-6F585E8BA066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C244ACB-E957-4BA0-BD34-9151F1479EB0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堂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11432E4-C259-4401-A542-3FCAEC74048B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18DDE18-3CAA-4C86-A1CA-18C9D72B5F62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习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5A624DD-4D4D-4C0E-9A16-EB6858F861F7}"/>
                </a:ext>
              </a:extLst>
            </p:cNvPr>
            <p:cNvCxnSpPr/>
            <p:nvPr/>
          </p:nvCxnSpPr>
          <p:spPr>
            <a:xfrm>
              <a:off x="6444208" y="1695886"/>
              <a:ext cx="2232248" cy="0"/>
            </a:xfrm>
            <a:prstGeom prst="line">
              <a:avLst/>
            </a:prstGeom>
            <a:grpFill/>
            <a:ln w="19050">
              <a:gradFill flip="none" rotWithShape="1">
                <a:gsLst>
                  <a:gs pos="100000">
                    <a:srgbClr val="F29111"/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63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C68F72-2704-4BB1-928E-2A85E13D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154546"/>
            <a:ext cx="5014820" cy="77628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C65894-D040-485D-BD2C-B01DC4E5F7EE}"/>
              </a:ext>
            </a:extLst>
          </p:cNvPr>
          <p:cNvSpPr/>
          <p:nvPr/>
        </p:nvSpPr>
        <p:spPr bwMode="auto">
          <a:xfrm>
            <a:off x="260252" y="2248846"/>
            <a:ext cx="8665699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通过</a:t>
            </a:r>
            <a:r>
              <a:rPr lang="en-US" altLang="zh-CN" dirty="0"/>
              <a:t>Workbench</a:t>
            </a:r>
            <a:r>
              <a:rPr lang="zh-CN" altLang="en-US" dirty="0"/>
              <a:t>将</a:t>
            </a:r>
            <a:r>
              <a:rPr lang="en-US" altLang="zh-CN" dirty="0"/>
              <a:t>purchase.sql</a:t>
            </a:r>
            <a:r>
              <a:rPr lang="zh-CN" altLang="en-US" dirty="0"/>
              <a:t>文件导入，新建数据库名为</a:t>
            </a:r>
            <a:r>
              <a:rPr lang="en-US" altLang="zh-CN" dirty="0"/>
              <a:t>Unit6_db</a:t>
            </a:r>
            <a:r>
              <a:rPr lang="zh-CN" altLang="en-US" dirty="0"/>
              <a:t>。基于</a:t>
            </a:r>
            <a:r>
              <a:rPr lang="en-US" altLang="zh-CN" dirty="0"/>
              <a:t>Unit6_db</a:t>
            </a:r>
            <a:r>
              <a:rPr lang="zh-CN" altLang="en-US" dirty="0"/>
              <a:t>数据库，根据</a:t>
            </a:r>
            <a:r>
              <a:rPr lang="en-US" altLang="zh-CN" dirty="0"/>
              <a:t>product</a:t>
            </a:r>
            <a:r>
              <a:rPr lang="zh-CN" altLang="en-US" dirty="0"/>
              <a:t>表中的数据完成以下练习：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cs typeface="Times New Roman" pitchFamily="18" charset="0"/>
              </a:rPr>
              <a:t>查找各品牌复印机的最高零售价，并将品牌和最高零售价分别命名为“品牌”、“最高价”显示在结果中。</a:t>
            </a:r>
          </a:p>
          <a:p>
            <a:pPr marL="1657350" lvl="3" indent="-28575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提示：商品名的前两个字为品牌，按品牌分组可以用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group by substring(Product_Name, 1,2)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，其中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Substring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函数用于返回字符串的子串</a:t>
            </a:r>
          </a:p>
          <a:p>
            <a:pPr marL="1657350" lvl="3" indent="-285750">
              <a:lnSpc>
                <a:spcPct val="150000"/>
              </a:lnSpc>
              <a:buFont typeface="Wingdings" pitchFamily="2" charset="2"/>
              <a:buChar char="u"/>
              <a:defRPr/>
            </a:pPr>
            <a:endParaRPr lang="en-US" altLang="zh-CN" sz="1400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2811BC4-9157-43E4-B06C-9F54B3CEA8A0}"/>
              </a:ext>
            </a:extLst>
          </p:cNvPr>
          <p:cNvCxnSpPr/>
          <p:nvPr/>
        </p:nvCxnSpPr>
        <p:spPr bwMode="auto">
          <a:xfrm>
            <a:off x="371475" y="1956816"/>
            <a:ext cx="2232025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2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7">
            <a:extLst>
              <a:ext uri="{FF2B5EF4-FFF2-40B4-BE49-F238E27FC236}">
                <a16:creationId xmlns:a16="http://schemas.microsoft.com/office/drawing/2014/main" id="{7A38A974-3660-48CC-8661-AD7FBABED1F5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  <a:solidFill>
            <a:srgbClr val="F29111"/>
          </a:solidFill>
        </p:grpSpPr>
        <p:grpSp>
          <p:nvGrpSpPr>
            <p:cNvPr id="7" name="组合 18">
              <a:extLst>
                <a:ext uri="{FF2B5EF4-FFF2-40B4-BE49-F238E27FC236}">
                  <a16:creationId xmlns:a16="http://schemas.microsoft.com/office/drawing/2014/main" id="{B4514F97-C42B-4EE1-B057-968961B00E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  <a:grpFill/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723E7A1-9D45-4B9F-BC71-6F585E8BA066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C244ACB-E957-4BA0-BD34-9151F1479EB0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堂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11432E4-C259-4401-A542-3FCAEC74048B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18DDE18-3CAA-4C86-A1CA-18C9D72B5F62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习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5A624DD-4D4D-4C0E-9A16-EB6858F861F7}"/>
                </a:ext>
              </a:extLst>
            </p:cNvPr>
            <p:cNvCxnSpPr/>
            <p:nvPr/>
          </p:nvCxnSpPr>
          <p:spPr>
            <a:xfrm>
              <a:off x="6444208" y="1695886"/>
              <a:ext cx="2232248" cy="0"/>
            </a:xfrm>
            <a:prstGeom prst="line">
              <a:avLst/>
            </a:prstGeom>
            <a:grpFill/>
            <a:ln w="19050">
              <a:gradFill flip="none" rotWithShape="1">
                <a:gsLst>
                  <a:gs pos="100000">
                    <a:srgbClr val="F29111"/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961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C68F72-2704-4BB1-928E-2A85E13D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154546"/>
            <a:ext cx="5014820" cy="77628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cs typeface="Times New Roman" pitchFamily="18" charset="0"/>
              </a:rPr>
              <a:t>6.2 </a:t>
            </a:r>
            <a:r>
              <a:rPr lang="zh-CN" altLang="en-US" dirty="0">
                <a:cs typeface="Times New Roman" pitchFamily="18" charset="0"/>
              </a:rPr>
              <a:t>分组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C65894-D040-485D-BD2C-B01DC4E5F7EE}"/>
              </a:ext>
            </a:extLst>
          </p:cNvPr>
          <p:cNvSpPr/>
          <p:nvPr/>
        </p:nvSpPr>
        <p:spPr bwMode="auto">
          <a:xfrm>
            <a:off x="260252" y="2248846"/>
            <a:ext cx="8665699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600" dirty="0">
                <a:cs typeface="Times New Roman" pitchFamily="18" charset="0"/>
              </a:rPr>
              <a:t>查询</a:t>
            </a:r>
            <a:r>
              <a:rPr lang="en-US" altLang="zh-CN" sz="1600" dirty="0">
                <a:cs typeface="Times New Roman" pitchFamily="18" charset="0"/>
              </a:rPr>
              <a:t>product</a:t>
            </a:r>
            <a:r>
              <a:rPr lang="zh-CN" altLang="en-US" sz="1600" dirty="0">
                <a:cs typeface="Times New Roman" pitchFamily="18" charset="0"/>
              </a:rPr>
              <a:t>表中的</a:t>
            </a:r>
            <a:r>
              <a:rPr lang="en-US" altLang="zh-CN" sz="1600" dirty="0">
                <a:cs typeface="Times New Roman" pitchFamily="18" charset="0"/>
              </a:rPr>
              <a:t>2017</a:t>
            </a:r>
            <a:r>
              <a:rPr lang="zh-CN" altLang="en-US" sz="1600" dirty="0">
                <a:cs typeface="Times New Roman" pitchFamily="18" charset="0"/>
              </a:rPr>
              <a:t>年生产的与数码相关的产品（产品名称中包含“数码”），要求显示</a:t>
            </a:r>
            <a:r>
              <a:rPr lang="en-US" altLang="zh-CN" sz="1600" dirty="0">
                <a:cs typeface="Times New Roman" pitchFamily="18" charset="0"/>
              </a:rPr>
              <a:t>Product_ID, Product_Name</a:t>
            </a:r>
            <a:r>
              <a:rPr lang="zh-CN" altLang="en-US" sz="1600" dirty="0">
                <a:cs typeface="Times New Roman" pitchFamily="18" charset="0"/>
              </a:rPr>
              <a:t>和</a:t>
            </a:r>
            <a:r>
              <a:rPr lang="en-US" altLang="zh-CN" sz="1600" dirty="0">
                <a:cs typeface="Times New Roman" pitchFamily="18" charset="0"/>
              </a:rPr>
              <a:t>Product_Date</a:t>
            </a:r>
            <a:r>
              <a:rPr lang="zh-CN" altLang="en-US" sz="1600" dirty="0">
                <a:cs typeface="Times New Roman" pitchFamily="18" charset="0"/>
              </a:rPr>
              <a:t>字段值，并利用</a:t>
            </a:r>
            <a:r>
              <a:rPr lang="en-US" altLang="zh-CN" sz="1600" dirty="0">
                <a:cs typeface="Times New Roman" pitchFamily="18" charset="0"/>
              </a:rPr>
              <a:t>if</a:t>
            </a:r>
            <a:r>
              <a:rPr lang="zh-CN" altLang="en-US" sz="1600" dirty="0">
                <a:cs typeface="Times New Roman" pitchFamily="18" charset="0"/>
              </a:rPr>
              <a:t>条件表达式对</a:t>
            </a:r>
            <a:r>
              <a:rPr lang="en-US" altLang="zh-CN" sz="1600" dirty="0">
                <a:cs typeface="Times New Roman" pitchFamily="18" charset="0"/>
              </a:rPr>
              <a:t>Product_date </a:t>
            </a:r>
            <a:r>
              <a:rPr lang="zh-CN" altLang="en-US" sz="1600" dirty="0">
                <a:cs typeface="Times New Roman" pitchFamily="18" charset="0"/>
              </a:rPr>
              <a:t>字段的值进行如下计算：如果</a:t>
            </a:r>
            <a:r>
              <a:rPr lang="en-US" altLang="zh-CN" sz="1600" dirty="0">
                <a:cs typeface="Times New Roman" pitchFamily="18" charset="0"/>
              </a:rPr>
              <a:t>Product_Date</a:t>
            </a:r>
            <a:r>
              <a:rPr lang="zh-CN" altLang="en-US" sz="1600" dirty="0">
                <a:cs typeface="Times New Roman" pitchFamily="18" charset="0"/>
              </a:rPr>
              <a:t>字段的月份大于</a:t>
            </a:r>
            <a:r>
              <a:rPr lang="en-US" altLang="zh-CN" sz="1600" dirty="0">
                <a:cs typeface="Times New Roman" pitchFamily="18" charset="0"/>
              </a:rPr>
              <a:t>6</a:t>
            </a:r>
            <a:r>
              <a:rPr lang="zh-CN" altLang="en-US" sz="1600" dirty="0">
                <a:cs typeface="Times New Roman" pitchFamily="18" charset="0"/>
              </a:rPr>
              <a:t>则返回下半年，否则返回上半年，把</a:t>
            </a:r>
            <a:r>
              <a:rPr lang="en-US" altLang="zh-CN" sz="1600" dirty="0">
                <a:cs typeface="Times New Roman" pitchFamily="18" charset="0"/>
              </a:rPr>
              <a:t>if</a:t>
            </a:r>
            <a:r>
              <a:rPr lang="zh-CN" altLang="en-US" sz="1600" dirty="0">
                <a:cs typeface="Times New Roman" pitchFamily="18" charset="0"/>
              </a:rPr>
              <a:t>条件表达式命名为“半年”。（查询结果如上图所示）</a:t>
            </a:r>
            <a:endParaRPr lang="en-US" altLang="zh-CN" sz="1600" dirty="0">
              <a:cs typeface="Times New Roman" pitchFamily="18" charset="0"/>
            </a:endParaRPr>
          </a:p>
          <a:p>
            <a:pPr marL="1657350" lvl="3" indent="-28575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1400" dirty="0">
                <a:solidFill>
                  <a:srgbClr val="FF0000"/>
                </a:solidFill>
                <a:cs typeface="Times New Roman" pitchFamily="18" charset="0"/>
              </a:rPr>
              <a:t>此处需要用到</a:t>
            </a:r>
            <a:r>
              <a:rPr lang="en-US" altLang="zh-CN" sz="1400" dirty="0">
                <a:solidFill>
                  <a:srgbClr val="FF0000"/>
                </a:solidFill>
                <a:cs typeface="Times New Roman" pitchFamily="18" charset="0"/>
              </a:rPr>
              <a:t>IF</a:t>
            </a:r>
            <a:r>
              <a:rPr lang="zh-CN" altLang="en-US" sz="1400" dirty="0">
                <a:solidFill>
                  <a:srgbClr val="FF0000"/>
                </a:solidFill>
                <a:cs typeface="Times New Roman" pitchFamily="18" charset="0"/>
              </a:rPr>
              <a:t>函数：</a:t>
            </a:r>
            <a:r>
              <a:rPr lang="en-US" altLang="zh-CN" sz="1400" dirty="0">
                <a:solidFill>
                  <a:srgbClr val="FF0000"/>
                </a:solidFill>
                <a:cs typeface="Times New Roman" pitchFamily="18" charset="0"/>
              </a:rPr>
              <a:t>IF(expr, v1,v2)</a:t>
            </a:r>
            <a:r>
              <a:rPr lang="zh-CN" altLang="en-US" sz="1400" dirty="0">
                <a:solidFill>
                  <a:srgbClr val="FF0000"/>
                </a:solidFill>
                <a:cs typeface="Times New Roman" pitchFamily="18" charset="0"/>
              </a:rPr>
              <a:t>如果表达式</a:t>
            </a:r>
            <a:r>
              <a:rPr lang="en-US" altLang="zh-CN" sz="1400" dirty="0">
                <a:solidFill>
                  <a:srgbClr val="FF0000"/>
                </a:solidFill>
                <a:cs typeface="Times New Roman" pitchFamily="18" charset="0"/>
              </a:rPr>
              <a:t>expr</a:t>
            </a:r>
            <a:r>
              <a:rPr lang="zh-CN" altLang="en-US" sz="1400" dirty="0">
                <a:solidFill>
                  <a:srgbClr val="FF0000"/>
                </a:solidFill>
                <a:cs typeface="Times New Roman" pitchFamily="18" charset="0"/>
              </a:rPr>
              <a:t>为</a:t>
            </a:r>
            <a:r>
              <a:rPr lang="en-US" altLang="zh-CN" sz="1400" dirty="0">
                <a:solidFill>
                  <a:srgbClr val="FF0000"/>
                </a:solidFill>
                <a:cs typeface="Times New Roman" pitchFamily="18" charset="0"/>
              </a:rPr>
              <a:t>true</a:t>
            </a:r>
            <a:r>
              <a:rPr lang="zh-CN" altLang="en-US" sz="1400" dirty="0">
                <a:solidFill>
                  <a:srgbClr val="FF0000"/>
                </a:solidFill>
                <a:cs typeface="Times New Roman" pitchFamily="18" charset="0"/>
              </a:rPr>
              <a:t>返回</a:t>
            </a:r>
            <a:r>
              <a:rPr lang="en-US" altLang="zh-CN" sz="1400" dirty="0">
                <a:solidFill>
                  <a:srgbClr val="FF0000"/>
                </a:solidFill>
                <a:cs typeface="Times New Roman" pitchFamily="18" charset="0"/>
              </a:rPr>
              <a:t>v1</a:t>
            </a:r>
            <a:r>
              <a:rPr lang="zh-CN" altLang="en-US" sz="1400" dirty="0">
                <a:solidFill>
                  <a:srgbClr val="FF0000"/>
                </a:solidFill>
                <a:cs typeface="Times New Roman" pitchFamily="18" charset="0"/>
              </a:rPr>
              <a:t>，否则返回</a:t>
            </a:r>
            <a:r>
              <a:rPr lang="en-US" altLang="zh-CN" sz="1400" dirty="0">
                <a:solidFill>
                  <a:srgbClr val="FF0000"/>
                </a:solidFill>
                <a:cs typeface="Times New Roman" pitchFamily="18" charset="0"/>
              </a:rPr>
              <a:t>v2</a:t>
            </a:r>
          </a:p>
          <a:p>
            <a:pPr marL="1657350" lvl="3" indent="-285750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en-US" altLang="zh-CN" sz="1400" dirty="0">
                <a:solidFill>
                  <a:srgbClr val="FF0000"/>
                </a:solidFill>
                <a:cs typeface="Times New Roman" pitchFamily="18" charset="0"/>
              </a:rPr>
              <a:t>IF(MONTH(Product_Date)…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2811BC4-9157-43E4-B06C-9F54B3CEA8A0}"/>
              </a:ext>
            </a:extLst>
          </p:cNvPr>
          <p:cNvCxnSpPr/>
          <p:nvPr/>
        </p:nvCxnSpPr>
        <p:spPr bwMode="auto">
          <a:xfrm>
            <a:off x="371475" y="1956816"/>
            <a:ext cx="2232025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2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7">
            <a:extLst>
              <a:ext uri="{FF2B5EF4-FFF2-40B4-BE49-F238E27FC236}">
                <a16:creationId xmlns:a16="http://schemas.microsoft.com/office/drawing/2014/main" id="{7A38A974-3660-48CC-8661-AD7FBABED1F5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  <a:solidFill>
            <a:srgbClr val="F29111"/>
          </a:solidFill>
        </p:grpSpPr>
        <p:grpSp>
          <p:nvGrpSpPr>
            <p:cNvPr id="7" name="组合 18">
              <a:extLst>
                <a:ext uri="{FF2B5EF4-FFF2-40B4-BE49-F238E27FC236}">
                  <a16:creationId xmlns:a16="http://schemas.microsoft.com/office/drawing/2014/main" id="{B4514F97-C42B-4EE1-B057-968961B00E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  <a:grpFill/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723E7A1-9D45-4B9F-BC71-6F585E8BA066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C244ACB-E957-4BA0-BD34-9151F1479EB0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堂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11432E4-C259-4401-A542-3FCAEC74048B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18DDE18-3CAA-4C86-A1CA-18C9D72B5F62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习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5A624DD-4D4D-4C0E-9A16-EB6858F861F7}"/>
                </a:ext>
              </a:extLst>
            </p:cNvPr>
            <p:cNvCxnSpPr/>
            <p:nvPr/>
          </p:nvCxnSpPr>
          <p:spPr>
            <a:xfrm>
              <a:off x="6444208" y="1695886"/>
              <a:ext cx="2232248" cy="0"/>
            </a:xfrm>
            <a:prstGeom prst="line">
              <a:avLst/>
            </a:prstGeom>
            <a:grpFill/>
            <a:ln w="19050">
              <a:gradFill flip="none" rotWithShape="1">
                <a:gsLst>
                  <a:gs pos="100000">
                    <a:srgbClr val="F29111"/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173" y="4880336"/>
            <a:ext cx="3695993" cy="120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48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571500" indent="-571500" algn="l" eaLnBrk="1" hangingPunct="1">
              <a:buFont typeface="Wingdings" pitchFamily="2" charset="2"/>
              <a:buNone/>
            </a:pPr>
            <a:r>
              <a:rPr lang="zh-CN" altLang="en-US" b="1" dirty="0">
                <a:sym typeface="Wingdings" pitchFamily="2" charset="2"/>
              </a:rPr>
              <a:t>提交作业</a:t>
            </a:r>
            <a:endParaRPr lang="zh-CN" altLang="en-US" b="1" dirty="0">
              <a:sym typeface="宋体" pitchFamily="2" charset="-122"/>
            </a:endParaRPr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B8A77BE7-9FA3-44B2-B280-A4254053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" y="1223999"/>
            <a:ext cx="8347266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/>
              <a:t>完成课堂示例和课堂练习，将相关的</a:t>
            </a:r>
            <a:r>
              <a:rPr lang="en-US" altLang="zh-CN" dirty="0"/>
              <a:t>SQL</a:t>
            </a:r>
            <a:r>
              <a:rPr lang="zh-CN" altLang="en-US" dirty="0"/>
              <a:t>语句保存为</a:t>
            </a:r>
            <a:r>
              <a:rPr lang="en-US" altLang="zh-CN" dirty="0"/>
              <a:t>Unit6_eg.sql</a:t>
            </a:r>
            <a:r>
              <a:rPr lang="zh-CN" altLang="en-US" dirty="0"/>
              <a:t>提交。</a:t>
            </a:r>
          </a:p>
        </p:txBody>
      </p:sp>
    </p:spTree>
    <p:extLst>
      <p:ext uri="{BB962C8B-B14F-4D97-AF65-F5344CB8AC3E}">
        <p14:creationId xmlns:p14="http://schemas.microsoft.com/office/powerpoint/2010/main" val="127458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10627-731A-4216-AE8F-9004A406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下讲内容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08931B-49CB-4DB0-B602-E797520B7EAF}"/>
              </a:ext>
            </a:extLst>
          </p:cNvPr>
          <p:cNvSpPr/>
          <p:nvPr/>
        </p:nvSpPr>
        <p:spPr>
          <a:xfrm>
            <a:off x="927334" y="1487433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多表操作一</a:t>
            </a:r>
          </a:p>
        </p:txBody>
      </p:sp>
      <p:grpSp>
        <p:nvGrpSpPr>
          <p:cNvPr id="10" name="组合 41">
            <a:extLst>
              <a:ext uri="{FF2B5EF4-FFF2-40B4-BE49-F238E27FC236}">
                <a16:creationId xmlns:a16="http://schemas.microsoft.com/office/drawing/2014/main" id="{C1BF0A21-29E2-4813-9FE2-1DDFFAE26C00}"/>
              </a:ext>
            </a:extLst>
          </p:cNvPr>
          <p:cNvGrpSpPr>
            <a:grpSpLocks/>
          </p:cNvGrpSpPr>
          <p:nvPr/>
        </p:nvGrpSpPr>
        <p:grpSpPr bwMode="auto">
          <a:xfrm>
            <a:off x="606659" y="1881954"/>
            <a:ext cx="4754563" cy="307975"/>
            <a:chOff x="2909458" y="1448789"/>
            <a:chExt cx="4754598" cy="30876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E98976D-5330-47C5-BBC0-405847E1C3E7}"/>
                </a:ext>
              </a:extLst>
            </p:cNvPr>
            <p:cNvCxnSpPr/>
            <p:nvPr/>
          </p:nvCxnSpPr>
          <p:spPr bwMode="auto">
            <a:xfrm>
              <a:off x="3230135" y="1603170"/>
              <a:ext cx="4433921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十字箭头标注 43">
              <a:extLst>
                <a:ext uri="{FF2B5EF4-FFF2-40B4-BE49-F238E27FC236}">
                  <a16:creationId xmlns:a16="http://schemas.microsoft.com/office/drawing/2014/main" id="{0E7EF0D6-B8BF-4ECD-8ABA-4E753D16DFE2}"/>
                </a:ext>
              </a:extLst>
            </p:cNvPr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5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B7F9FF8-F390-4444-8F0C-12E9AB4E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/>
              <a:t>上讲回顾</a:t>
            </a:r>
            <a:endParaRPr lang="zh-CN" altLang="en-US" b="1" dirty="0"/>
          </a:p>
        </p:txBody>
      </p:sp>
      <p:grpSp>
        <p:nvGrpSpPr>
          <p:cNvPr id="7" name="组合 10">
            <a:extLst>
              <a:ext uri="{FF2B5EF4-FFF2-40B4-BE49-F238E27FC236}">
                <a16:creationId xmlns:a16="http://schemas.microsoft.com/office/drawing/2014/main" id="{7616734E-B1E2-487D-ADBA-193D97AC8EA3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2900361"/>
            <a:ext cx="655638" cy="657225"/>
            <a:chOff x="765530" y="3286093"/>
            <a:chExt cx="656530" cy="657462"/>
          </a:xfrm>
        </p:grpSpPr>
        <p:sp>
          <p:nvSpPr>
            <p:cNvPr id="8" name="等腰三角形 11">
              <a:extLst>
                <a:ext uri="{FF2B5EF4-FFF2-40B4-BE49-F238E27FC236}">
                  <a16:creationId xmlns:a16="http://schemas.microsoft.com/office/drawing/2014/main" id="{B622E9DC-DE19-42D7-B295-31D744BB67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" name="等腰三角形 12">
              <a:extLst>
                <a:ext uri="{FF2B5EF4-FFF2-40B4-BE49-F238E27FC236}">
                  <a16:creationId xmlns:a16="http://schemas.microsoft.com/office/drawing/2014/main" id="{57712E57-C982-4252-849B-D403810E45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98356" y="1295959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>
                <a:solidFill>
                  <a:srgbClr val="0070C0"/>
                </a:solidFill>
              </a:rPr>
              <a:t>上讲课堂练习：</a:t>
            </a:r>
          </a:p>
        </p:txBody>
      </p:sp>
      <p:sp>
        <p:nvSpPr>
          <p:cNvPr id="4" name="矩形 3"/>
          <p:cNvSpPr/>
          <p:nvPr/>
        </p:nvSpPr>
        <p:spPr>
          <a:xfrm>
            <a:off x="1230923" y="1801565"/>
            <a:ext cx="749807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</a:rPr>
              <a:t>#</a:t>
            </a:r>
            <a:r>
              <a:rPr lang="zh-CN" altLang="en-US" sz="1600" b="1" dirty="0">
                <a:solidFill>
                  <a:srgbClr val="0070C0"/>
                </a:solidFill>
              </a:rPr>
              <a:t>找出产地不为空的计算器商品所有记录信息。</a:t>
            </a:r>
          </a:p>
          <a:p>
            <a:pPr indent="228600"/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Product_Name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like</a:t>
            </a:r>
            <a:r>
              <a:rPr lang="en-US" altLang="zh-CN" sz="1400" dirty="0">
                <a:latin typeface="Courier New" panose="02070309020205020404" pitchFamily="49" charset="0"/>
              </a:rPr>
              <a:t> '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latin typeface="Courier New" panose="02070309020205020404" pitchFamily="49" charset="0"/>
              </a:rPr>
              <a:t>计算器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400" dirty="0">
                <a:latin typeface="Courier New" panose="02070309020205020404" pitchFamily="49" charset="0"/>
              </a:rPr>
              <a:t>'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sz="1400" dirty="0">
                <a:latin typeface="Courier New" panose="02070309020205020404" pitchFamily="49" charset="0"/>
              </a:rPr>
              <a:t> Product_place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is not null</a:t>
            </a:r>
            <a:r>
              <a:rPr lang="en-US" altLang="zh-CN" sz="1400" dirty="0">
                <a:latin typeface="Courier New" panose="02070309020205020404" pitchFamily="49" charset="0"/>
              </a:rPr>
              <a:t>; </a:t>
            </a:r>
          </a:p>
          <a:p>
            <a:endParaRPr lang="en-US" altLang="zh-CN" sz="1600" b="1" dirty="0">
              <a:solidFill>
                <a:srgbClr val="0070C0"/>
              </a:solidFill>
            </a:endParaRPr>
          </a:p>
          <a:p>
            <a:r>
              <a:rPr lang="en-US" altLang="zh-CN" sz="1600" b="1" dirty="0">
                <a:solidFill>
                  <a:srgbClr val="0070C0"/>
                </a:solidFill>
              </a:rPr>
              <a:t>#</a:t>
            </a:r>
            <a:r>
              <a:rPr lang="zh-CN" altLang="en-US" sz="1600" b="1" dirty="0">
                <a:solidFill>
                  <a:srgbClr val="0070C0"/>
                </a:solidFill>
              </a:rPr>
              <a:t>找出生产电话机的各个产地，要求产地不重复。</a:t>
            </a:r>
          </a:p>
          <a:p>
            <a:pPr indent="228600"/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distinct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</a:rPr>
              <a:t>product_place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Product_Name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like</a:t>
            </a:r>
            <a:r>
              <a:rPr lang="en-US" altLang="zh-CN" sz="1400" dirty="0">
                <a:latin typeface="Courier New" panose="02070309020205020404" pitchFamily="49" charset="0"/>
              </a:rPr>
              <a:t> '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latin typeface="Courier New" panose="02070309020205020404" pitchFamily="49" charset="0"/>
              </a:rPr>
              <a:t>电话机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400" dirty="0">
                <a:latin typeface="Courier New" panose="02070309020205020404" pitchFamily="49" charset="0"/>
              </a:rPr>
              <a:t>';</a:t>
            </a:r>
          </a:p>
          <a:p>
            <a:endParaRPr lang="en-US" altLang="zh-CN" sz="1600" b="1" dirty="0">
              <a:solidFill>
                <a:srgbClr val="0070C0"/>
              </a:solidFill>
            </a:endParaRPr>
          </a:p>
          <a:p>
            <a:r>
              <a:rPr lang="en-US" altLang="zh-CN" sz="1600" b="1" dirty="0">
                <a:solidFill>
                  <a:srgbClr val="0070C0"/>
                </a:solidFill>
              </a:rPr>
              <a:t> #</a:t>
            </a:r>
            <a:r>
              <a:rPr lang="zh-CN" altLang="en-US" sz="1600" b="1" dirty="0">
                <a:solidFill>
                  <a:srgbClr val="0070C0"/>
                </a:solidFill>
              </a:rPr>
              <a:t>找出价格在</a:t>
            </a:r>
            <a:r>
              <a:rPr lang="en-US" altLang="zh-CN" sz="1600" b="1" dirty="0">
                <a:solidFill>
                  <a:srgbClr val="0070C0"/>
                </a:solidFill>
              </a:rPr>
              <a:t>1000</a:t>
            </a:r>
            <a:r>
              <a:rPr lang="zh-CN" altLang="en-US" sz="1600" b="1" dirty="0">
                <a:solidFill>
                  <a:srgbClr val="0070C0"/>
                </a:solidFill>
              </a:rPr>
              <a:t>元以下的书柜和价格在</a:t>
            </a:r>
            <a:r>
              <a:rPr lang="en-US" altLang="zh-CN" sz="1600" b="1" dirty="0">
                <a:solidFill>
                  <a:srgbClr val="0070C0"/>
                </a:solidFill>
              </a:rPr>
              <a:t>1000</a:t>
            </a:r>
            <a:r>
              <a:rPr lang="zh-CN" altLang="en-US" sz="1600" b="1" dirty="0">
                <a:solidFill>
                  <a:srgbClr val="0070C0"/>
                </a:solidFill>
              </a:rPr>
              <a:t>元到</a:t>
            </a:r>
            <a:r>
              <a:rPr lang="en-US" altLang="zh-CN" sz="1600" b="1" dirty="0">
                <a:solidFill>
                  <a:srgbClr val="0070C0"/>
                </a:solidFill>
              </a:rPr>
              <a:t>2000</a:t>
            </a:r>
            <a:r>
              <a:rPr lang="zh-CN" altLang="en-US" sz="1600" b="1" dirty="0">
                <a:solidFill>
                  <a:srgbClr val="0070C0"/>
                </a:solidFill>
              </a:rPr>
              <a:t>元之间（不包含边界）的保险柜商品所有记录信息。</a:t>
            </a:r>
          </a:p>
          <a:p>
            <a:pPr indent="228600"/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(Product_Name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like</a:t>
            </a:r>
            <a:r>
              <a:rPr lang="en-US" altLang="zh-CN" sz="1400" dirty="0">
                <a:latin typeface="Courier New" panose="02070309020205020404" pitchFamily="49" charset="0"/>
              </a:rPr>
              <a:t> '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latin typeface="Courier New" panose="02070309020205020404" pitchFamily="49" charset="0"/>
              </a:rPr>
              <a:t>书柜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400" dirty="0">
                <a:latin typeface="Courier New" panose="02070309020205020404" pitchFamily="49" charset="0"/>
              </a:rPr>
              <a:t>'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sz="1400" dirty="0">
                <a:latin typeface="Courier New" panose="02070309020205020404" pitchFamily="49" charset="0"/>
              </a:rPr>
              <a:t> Price&lt;1000)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or</a:t>
            </a:r>
            <a:r>
              <a:rPr lang="en-US" altLang="zh-CN" sz="1400" dirty="0">
                <a:latin typeface="Courier New" panose="02070309020205020404" pitchFamily="49" charset="0"/>
              </a:rPr>
              <a:t> (Product_Name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like</a:t>
            </a:r>
            <a:r>
              <a:rPr lang="en-US" altLang="zh-CN" sz="1400" dirty="0">
                <a:latin typeface="Courier New" panose="02070309020205020404" pitchFamily="49" charset="0"/>
              </a:rPr>
              <a:t> '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sz="1400" dirty="0">
                <a:latin typeface="Courier New" panose="02070309020205020404" pitchFamily="49" charset="0"/>
              </a:rPr>
              <a:t>保险柜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400" dirty="0">
                <a:latin typeface="Courier New" panose="02070309020205020404" pitchFamily="49" charset="0"/>
              </a:rPr>
              <a:t>'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sz="1400" dirty="0">
                <a:latin typeface="Courier New" panose="02070309020205020404" pitchFamily="49" charset="0"/>
              </a:rPr>
              <a:t> Price&gt;1000 </a:t>
            </a:r>
            <a:r>
              <a:rPr lang="en-US" altLang="zh-CN" sz="1400" b="1" dirty="0">
                <a:solidFill>
                  <a:srgbClr val="F29111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sz="1400" dirty="0">
                <a:latin typeface="Courier New" panose="02070309020205020404" pitchFamily="49" charset="0"/>
              </a:rPr>
              <a:t> Price&lt;2000); </a:t>
            </a:r>
          </a:p>
          <a:p>
            <a:endParaRPr lang="en-US" altLang="zh-CN" sz="1600" b="1" dirty="0">
              <a:solidFill>
                <a:srgbClr val="0070C0"/>
              </a:solidFill>
            </a:endParaRPr>
          </a:p>
          <a:p>
            <a:r>
              <a:rPr lang="en-US" altLang="zh-CN" sz="1600" b="1" dirty="0">
                <a:solidFill>
                  <a:srgbClr val="0070C0"/>
                </a:solidFill>
              </a:rPr>
              <a:t>#</a:t>
            </a:r>
            <a:r>
              <a:rPr lang="zh-CN" altLang="en-US" sz="1600" b="1" dirty="0">
                <a:solidFill>
                  <a:srgbClr val="0070C0"/>
                </a:solidFill>
              </a:rPr>
              <a:t>查找</a:t>
            </a:r>
            <a:r>
              <a:rPr lang="en-US" altLang="zh-CN" sz="1600" b="1" dirty="0">
                <a:solidFill>
                  <a:srgbClr val="0070C0"/>
                </a:solidFill>
              </a:rPr>
              <a:t>Product_ID, Product_Name,Product_Date</a:t>
            </a:r>
            <a:r>
              <a:rPr lang="zh-CN" altLang="en-US" sz="1600" b="1" dirty="0">
                <a:solidFill>
                  <a:srgbClr val="0070C0"/>
                </a:solidFill>
              </a:rPr>
              <a:t>和</a:t>
            </a:r>
            <a:r>
              <a:rPr lang="en-US" altLang="zh-CN" sz="1600" b="1" dirty="0">
                <a:solidFill>
                  <a:srgbClr val="0070C0"/>
                </a:solidFill>
              </a:rPr>
              <a:t>SubSort_ID</a:t>
            </a:r>
            <a:r>
              <a:rPr lang="zh-CN" altLang="en-US" sz="1600" b="1" dirty="0">
                <a:solidFill>
                  <a:srgbClr val="0070C0"/>
                </a:solidFill>
              </a:rPr>
              <a:t>，显示第</a:t>
            </a:r>
            <a:r>
              <a:rPr lang="en-US" altLang="zh-CN" sz="1600" b="1" dirty="0">
                <a:solidFill>
                  <a:srgbClr val="0070C0"/>
                </a:solidFill>
              </a:rPr>
              <a:t>11</a:t>
            </a:r>
            <a:r>
              <a:rPr lang="zh-CN" altLang="en-US" sz="1600" b="1" dirty="0">
                <a:solidFill>
                  <a:srgbClr val="0070C0"/>
                </a:solidFill>
              </a:rPr>
              <a:t>条到第</a:t>
            </a:r>
            <a:r>
              <a:rPr lang="en-US" altLang="zh-CN" sz="1600" b="1" dirty="0">
                <a:solidFill>
                  <a:srgbClr val="0070C0"/>
                </a:solidFill>
              </a:rPr>
              <a:t>20</a:t>
            </a:r>
            <a:r>
              <a:rPr lang="zh-CN" altLang="en-US" sz="1600" b="1" dirty="0">
                <a:solidFill>
                  <a:srgbClr val="0070C0"/>
                </a:solidFill>
              </a:rPr>
              <a:t>条记录。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pPr indent="228600"/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Product_ID, Product_Name,Product_Date,SubSort_ID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product </a:t>
            </a:r>
            <a:r>
              <a:rPr lang="en-US" altLang="zh-CN" sz="1400" b="1" dirty="0">
                <a:solidFill>
                  <a:srgbClr val="FFC000"/>
                </a:solidFill>
                <a:latin typeface="Courier New" panose="02070309020205020404" pitchFamily="49" charset="0"/>
              </a:rPr>
              <a:t>LIMIT</a:t>
            </a:r>
            <a:r>
              <a:rPr lang="en-US" altLang="zh-CN" sz="1400" dirty="0">
                <a:latin typeface="Courier New" panose="02070309020205020404" pitchFamily="49" charset="0"/>
              </a:rPr>
              <a:t> 10,10;</a:t>
            </a:r>
          </a:p>
          <a:p>
            <a:r>
              <a:rPr lang="en-US" altLang="zh-CN" sz="1600" b="1" dirty="0">
                <a:solidFill>
                  <a:srgbClr val="0070C0"/>
                </a:solidFill>
              </a:rPr>
              <a:t>#</a:t>
            </a:r>
            <a:r>
              <a:rPr lang="zh-CN" altLang="en-US" sz="1600" b="1" dirty="0">
                <a:solidFill>
                  <a:srgbClr val="0070C0"/>
                </a:solidFill>
              </a:rPr>
              <a:t>查找价格最高的产品信息。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pPr indent="228600"/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 * FROM </a:t>
            </a:r>
            <a:r>
              <a:rPr lang="en-US" altLang="zh-CN" sz="1400" dirty="0">
                <a:latin typeface="Courier New" panose="02070309020205020404" pitchFamily="49" charset="0"/>
              </a:rPr>
              <a:t>product </a:t>
            </a:r>
            <a:r>
              <a:rPr lang="en-US" altLang="zh-CN" sz="1400" b="1" dirty="0">
                <a:solidFill>
                  <a:srgbClr val="FFC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zh-CN" sz="1400" dirty="0">
                <a:latin typeface="Courier New" panose="02070309020205020404" pitchFamily="49" charset="0"/>
              </a:rPr>
              <a:t>price </a:t>
            </a:r>
            <a:r>
              <a:rPr lang="en-US" altLang="zh-CN" sz="1400" b="1" dirty="0">
                <a:solidFill>
                  <a:srgbClr val="FFC000"/>
                </a:solidFill>
                <a:latin typeface="Courier New" panose="02070309020205020404" pitchFamily="49" charset="0"/>
              </a:rPr>
              <a:t>DESC limit 1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0138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98243E83-AF0B-48F0-A851-FA813090C5A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/>
              <a:t>目录</a:t>
            </a:r>
            <a:endParaRPr lang="zh-CN" altLang="en-US" dirty="0"/>
          </a:p>
        </p:txBody>
      </p:sp>
      <p:sp>
        <p:nvSpPr>
          <p:cNvPr id="7171" name="TextBox 126">
            <a:hlinkClick r:id="rId2" action="ppaction://hlinksldjump"/>
            <a:extLst>
              <a:ext uri="{FF2B5EF4-FFF2-40B4-BE49-F238E27FC236}">
                <a16:creationId xmlns:a16="http://schemas.microsoft.com/office/drawing/2014/main" id="{15D2668E-BB19-4A79-AF3F-9C35CBDAB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sp>
        <p:nvSpPr>
          <p:cNvPr id="7172" name="TextBox 126">
            <a:hlinkClick r:id="rId3" action="ppaction://hlinksldjump"/>
            <a:extLst>
              <a:ext uri="{FF2B5EF4-FFF2-40B4-BE49-F238E27FC236}">
                <a16:creationId xmlns:a16="http://schemas.microsoft.com/office/drawing/2014/main" id="{1E942BDD-6244-42F1-A5EF-727DD0F27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4F11033-38B3-4918-964E-90702D735F43}"/>
              </a:ext>
            </a:extLst>
          </p:cNvPr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7174" name="矩形 36">
            <a:extLst>
              <a:ext uri="{FF2B5EF4-FFF2-40B4-BE49-F238E27FC236}">
                <a16:creationId xmlns:a16="http://schemas.microsoft.com/office/drawing/2014/main" id="{2F4D108F-F1D8-4953-93F2-803951F6013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6650" y="257651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分组聚合</a:t>
            </a:r>
          </a:p>
        </p:txBody>
      </p:sp>
      <p:grpSp>
        <p:nvGrpSpPr>
          <p:cNvPr id="7175" name="组合 111">
            <a:extLst>
              <a:ext uri="{FF2B5EF4-FFF2-40B4-BE49-F238E27FC236}">
                <a16:creationId xmlns:a16="http://schemas.microsoft.com/office/drawing/2014/main" id="{F5B711CC-326C-44FA-9A7C-8CDF2B1ED9AE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7201" name="组合 112">
              <a:extLst>
                <a:ext uri="{FF2B5EF4-FFF2-40B4-BE49-F238E27FC236}">
                  <a16:creationId xmlns:a16="http://schemas.microsoft.com/office/drawing/2014/main" id="{95A6EA79-95CF-4DA8-B560-59DF20C7C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6EB1040A-42E7-4A8E-B424-0648CF1440A2}"/>
                  </a:ext>
                </a:extLst>
              </p:cNvPr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6.2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260BB249-94A9-4FB0-84F3-B8E4C14C8B67}"/>
                  </a:ext>
                </a:extLst>
              </p:cNvPr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>
              <a:extLst>
                <a:ext uri="{FF2B5EF4-FFF2-40B4-BE49-F238E27FC236}">
                  <a16:creationId xmlns:a16="http://schemas.microsoft.com/office/drawing/2014/main" id="{B3FC798F-A38B-4493-A76B-B41C34B1F1B8}"/>
                </a:ext>
              </a:extLst>
            </p:cNvPr>
            <p:cNvSpPr/>
            <p:nvPr/>
          </p:nvSpPr>
          <p:spPr>
            <a:xfrm>
              <a:off x="1893147" y="206042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7176" name="4.1">
            <a:extLst>
              <a:ext uri="{FF2B5EF4-FFF2-40B4-BE49-F238E27FC236}">
                <a16:creationId xmlns:a16="http://schemas.microsoft.com/office/drawing/2014/main" id="{9B4B3AD8-3F5C-4739-B4C9-4BA340C1181F}"/>
              </a:ext>
            </a:extLst>
          </p:cNvPr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7194" name="组合 29">
              <a:extLst>
                <a:ext uri="{FF2B5EF4-FFF2-40B4-BE49-F238E27FC236}">
                  <a16:creationId xmlns:a16="http://schemas.microsoft.com/office/drawing/2014/main" id="{AC6C984E-29FC-43B5-93DF-CA5EC8919219}"/>
                </a:ext>
              </a:extLst>
            </p:cNvPr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7197" name="组合 31">
                <a:extLst>
                  <a:ext uri="{FF2B5EF4-FFF2-40B4-BE49-F238E27FC236}">
                    <a16:creationId xmlns:a16="http://schemas.microsoft.com/office/drawing/2014/main" id="{B5CC95BA-45F2-4120-BFB7-C718DF3BBD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>
                  <a:extLst>
                    <a:ext uri="{FF2B5EF4-FFF2-40B4-BE49-F238E27FC236}">
                      <a16:creationId xmlns:a16="http://schemas.microsoft.com/office/drawing/2014/main" id="{109D5DE6-B4C1-4E40-903C-9C0123F132EA}"/>
                    </a:ext>
                  </a:extLst>
                </p:cNvPr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6.1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>
                  <a:extLst>
                    <a:ext uri="{FF2B5EF4-FFF2-40B4-BE49-F238E27FC236}">
                      <a16:creationId xmlns:a16="http://schemas.microsoft.com/office/drawing/2014/main" id="{15D202DC-FAB4-400B-8E40-A6435248E974}"/>
                    </a:ext>
                  </a:extLst>
                </p:cNvPr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>
                <a:extLst>
                  <a:ext uri="{FF2B5EF4-FFF2-40B4-BE49-F238E27FC236}">
                    <a16:creationId xmlns:a16="http://schemas.microsoft.com/office/drawing/2014/main" id="{B65DB511-93F9-4A10-B526-8654C85C3B64}"/>
                  </a:ext>
                </a:extLst>
              </p:cNvPr>
              <p:cNvSpPr/>
              <p:nvPr/>
            </p:nvSpPr>
            <p:spPr>
              <a:xfrm>
                <a:off x="1923818" y="2061687"/>
                <a:ext cx="1214464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B276FB8-4AA1-4792-B5FC-B3DE4A6B2B4A}"/>
                </a:ext>
              </a:extLst>
            </p:cNvPr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196" name="矩形 35">
              <a:extLst>
                <a:ext uri="{FF2B5EF4-FFF2-40B4-BE49-F238E27FC236}">
                  <a16:creationId xmlns:a16="http://schemas.microsoft.com/office/drawing/2014/main" id="{9128301F-918F-43A2-8B81-5633DC9BB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559" y="1286488"/>
              <a:ext cx="141572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聚合函数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02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6D86CEE9-9D48-4BE8-BF56-BD95B41682F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/>
              <a:t>知识架构</a:t>
            </a:r>
            <a:endParaRPr lang="zh-CN" altLang="en-US" dirty="0"/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427A7E7-C132-42C5-8ECC-D0F059ED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>
            <a:extLst>
              <a:ext uri="{FF2B5EF4-FFF2-40B4-BE49-F238E27FC236}">
                <a16:creationId xmlns:a16="http://schemas.microsoft.com/office/drawing/2014/main" id="{6458BE54-5046-4D88-B2F2-8BECFA935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6.1 </a:t>
            </a:r>
            <a:r>
              <a:rPr lang="zh-CN" altLang="en-US" sz="2800" b="1" kern="0" dirty="0">
                <a:solidFill>
                  <a:srgbClr val="1369B2"/>
                </a:solidFill>
              </a:rPr>
              <a:t>聚合函数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>
            <a:extLst>
              <a:ext uri="{FF2B5EF4-FFF2-40B4-BE49-F238E27FC236}">
                <a16:creationId xmlns:a16="http://schemas.microsoft.com/office/drawing/2014/main" id="{7F77BEAF-0CA3-441A-846D-86CD2A90E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E90267A3-46F5-4FE3-9ABC-58AB6B675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>
            <a:extLst>
              <a:ext uri="{FF2B5EF4-FFF2-40B4-BE49-F238E27FC236}">
                <a16:creationId xmlns:a16="http://schemas.microsoft.com/office/drawing/2014/main" id="{26D6DC4A-FE3F-4385-B56D-F224353D2C88}"/>
              </a:ext>
            </a:extLst>
          </p:cNvPr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0" name="椭圆 7">
            <a:extLst>
              <a:ext uri="{FF2B5EF4-FFF2-40B4-BE49-F238E27FC236}">
                <a16:creationId xmlns:a16="http://schemas.microsoft.com/office/drawing/2014/main" id="{09703F7C-4B07-47D6-A3F9-2CA146A79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>
            <a:extLst>
              <a:ext uri="{FF2B5EF4-FFF2-40B4-BE49-F238E27FC236}">
                <a16:creationId xmlns:a16="http://schemas.microsoft.com/office/drawing/2014/main" id="{AA9929BA-52D1-478C-A24E-D100C0A46A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2" name="TextBox 218">
            <a:extLst>
              <a:ext uri="{FF2B5EF4-FFF2-40B4-BE49-F238E27FC236}">
                <a16:creationId xmlns:a16="http://schemas.microsoft.com/office/drawing/2014/main" id="{7BE46FED-6FB8-4E49-9DA1-EEE292595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2608054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</a:t>
            </a: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C7F9CDE0-B8B0-4DE6-866B-75422F0716C4}"/>
              </a:ext>
            </a:extLst>
          </p:cNvPr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4" name="椭圆 11">
            <a:extLst>
              <a:ext uri="{FF2B5EF4-FFF2-40B4-BE49-F238E27FC236}">
                <a16:creationId xmlns:a16="http://schemas.microsoft.com/office/drawing/2014/main" id="{3920A28B-7648-4958-AC02-207CD483E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>
            <a:extLst>
              <a:ext uri="{FF2B5EF4-FFF2-40B4-BE49-F238E27FC236}">
                <a16:creationId xmlns:a16="http://schemas.microsoft.com/office/drawing/2014/main" id="{3F93EA11-F68B-45EA-9FEE-6038576D3C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6" name="TextBox 218">
            <a:extLst>
              <a:ext uri="{FF2B5EF4-FFF2-40B4-BE49-F238E27FC236}">
                <a16:creationId xmlns:a16="http://schemas.microsoft.com/office/drawing/2014/main" id="{DFD5814F-F246-42F1-8C21-5AB863E25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聚合函数应用</a:t>
            </a:r>
          </a:p>
        </p:txBody>
      </p:sp>
    </p:spTree>
    <p:extLst>
      <p:ext uri="{BB962C8B-B14F-4D97-AF65-F5344CB8AC3E}">
        <p14:creationId xmlns:p14="http://schemas.microsoft.com/office/powerpoint/2010/main" val="3877917112"/>
      </p:ext>
    </p:extLst>
  </p:cSld>
  <p:clrMapOvr>
    <a:masterClrMapping/>
  </p:clrMapOvr>
  <p:transition spd="slow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43719-1DAC-445B-98A2-DF823E58E0E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6.1 </a:t>
            </a:r>
            <a:r>
              <a:rPr lang="zh-CN" altLang="en-US" dirty="0">
                <a:latin typeface="+mn-lt"/>
                <a:cs typeface="Times New Roman" pitchFamily="18" charset="0"/>
              </a:rPr>
              <a:t>聚合函数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FF2968E-6B35-4B71-B369-0A31DB18E10A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FC42FAD-8F00-4C6F-A71F-83263B8415B1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0E99E-F1C6-42B0-B200-8AB30ABA2646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BA93003-CDA1-472F-A444-523EE8D12C1D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聚合函数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AA4A7D-D4DB-4711-9292-8AB8DA80B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在对数据进行分组统计时，经常需要结合</a:t>
            </a:r>
            <a:r>
              <a:rPr lang="en-US" altLang="zh-CN" dirty="0"/>
              <a:t>MySQL</a:t>
            </a:r>
            <a:r>
              <a:rPr lang="zh-CN" altLang="en-US" dirty="0"/>
              <a:t>提供的</a:t>
            </a:r>
            <a:r>
              <a:rPr lang="zh-CN" altLang="en-US" b="1" u="sng" dirty="0">
                <a:solidFill>
                  <a:srgbClr val="0070C0"/>
                </a:solidFill>
              </a:rPr>
              <a:t>聚合函数</a:t>
            </a:r>
            <a:r>
              <a:rPr lang="zh-CN" altLang="en-US" dirty="0"/>
              <a:t>才能够统计出具有价值的数据。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例如，获取商品数量、最高价格的商品、最低价格的商品等。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为此，</a:t>
            </a:r>
            <a:r>
              <a:rPr lang="en-US" altLang="zh-CN" dirty="0"/>
              <a:t>MySQL</a:t>
            </a:r>
            <a:r>
              <a:rPr lang="zh-CN" altLang="en-US" dirty="0"/>
              <a:t>中的聚合函数就可在查询数据时提供一些特殊的功能。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EC3EF-1B6E-4FC9-8B87-963C3FD280D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cs typeface="Times New Roman" pitchFamily="18" charset="0"/>
              </a:rPr>
              <a:t>聚合函数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2DD4FF6-3613-4D8F-9C4D-2C821BF0223F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D533B0-A3B1-4631-9ABC-4CD208BA9778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312E93-C535-4F26-AC5E-9FCE2BD34C4C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5AF5FEB-E251-4246-8CA4-ED461BF305AB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聚合函数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3D64C72-E384-445E-BBF4-A7932037D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49582"/>
              </p:ext>
            </p:extLst>
          </p:nvPr>
        </p:nvGraphicFramePr>
        <p:xfrm>
          <a:off x="406400" y="2211388"/>
          <a:ext cx="8369300" cy="2476216"/>
        </p:xfrm>
        <a:graphic>
          <a:graphicData uri="http://schemas.openxmlformats.org/drawingml/2006/table">
            <a:tbl>
              <a:tblPr firstRow="1" bandRow="1"/>
              <a:tblGrid>
                <a:gridCol w="226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3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9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effectLst/>
                          <a:latin typeface="Times New Roman"/>
                          <a:ea typeface="宋体"/>
                        </a:rPr>
                        <a:t>函数名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2" marR="685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2" marR="685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391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COUNT()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返回参数字段的数量，不统计为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NULL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的记录</a:t>
                      </a: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391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SUM()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返回参数字段之和</a:t>
                      </a: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391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AVG()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返回参数字段的平均值</a:t>
                      </a: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391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MAX()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返回参数字段的最大值</a:t>
                      </a: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90"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MIN()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76" marR="6857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/>
                          <a:cs typeface="宋体"/>
                        </a:rPr>
                        <a:t>返回参数字段的最小值</a:t>
                      </a: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3A399-EB05-4A3A-BC9E-804BF9E543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6.1 </a:t>
            </a:r>
            <a:r>
              <a:rPr lang="zh-CN" altLang="en-US" dirty="0">
                <a:cs typeface="Times New Roman" pitchFamily="18" charset="0"/>
              </a:rPr>
              <a:t>聚合函数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742EC91-3288-409C-BF06-0658F84A14B4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2E509C0-71DA-41A9-AD7E-03378927FE8C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E0073D-2439-423B-9E80-4298270A6EE5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C2D8A99-E496-4934-B691-0AC15C1934A9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聚合函数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13A867-ED72-47E5-8FF8-A5937D6E5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677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COUNT()</a:t>
            </a:r>
            <a:r>
              <a:rPr lang="zh-CN" altLang="en-US" dirty="0"/>
              <a:t>、</a:t>
            </a:r>
            <a:r>
              <a:rPr lang="en-US" altLang="zh-CN" dirty="0"/>
              <a:t>SUM()</a:t>
            </a:r>
            <a:r>
              <a:rPr lang="zh-CN" altLang="en-US" dirty="0"/>
              <a:t>、</a:t>
            </a:r>
            <a:r>
              <a:rPr lang="en-US" altLang="zh-CN" dirty="0"/>
              <a:t>AVG()</a:t>
            </a:r>
            <a:r>
              <a:rPr lang="zh-CN" altLang="en-US" dirty="0"/>
              <a:t>、</a:t>
            </a:r>
            <a:r>
              <a:rPr lang="en-US" altLang="zh-CN" dirty="0"/>
              <a:t>MAX()</a:t>
            </a:r>
            <a:r>
              <a:rPr lang="zh-CN" altLang="en-US" dirty="0"/>
              <a:t>、</a:t>
            </a:r>
            <a:r>
              <a:rPr lang="en-US" altLang="zh-CN" dirty="0"/>
              <a:t>MIN()</a:t>
            </a:r>
            <a:r>
              <a:rPr lang="zh-CN" altLang="en-US" dirty="0"/>
              <a:t> 函数中，可以在参数前</a:t>
            </a:r>
            <a:r>
              <a:rPr lang="zh-CN" altLang="en-US" b="1" u="sng" dirty="0">
                <a:solidFill>
                  <a:srgbClr val="0070C0"/>
                </a:solidFill>
              </a:rPr>
              <a:t>添加</a:t>
            </a:r>
            <a:r>
              <a:rPr lang="en-US" altLang="zh-CN" b="1" u="sng" dirty="0">
                <a:solidFill>
                  <a:srgbClr val="0070C0"/>
                </a:solidFill>
              </a:rPr>
              <a:t>DISTINCT</a:t>
            </a:r>
            <a:r>
              <a:rPr lang="zh-CN" altLang="en-US" dirty="0"/>
              <a:t>，表示对</a:t>
            </a:r>
            <a:r>
              <a:rPr lang="zh-CN" altLang="en-US" b="1" u="sng" dirty="0">
                <a:solidFill>
                  <a:srgbClr val="0070C0"/>
                </a:solidFill>
              </a:rPr>
              <a:t>不重复的记录进行相关操作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COUNT()</a:t>
            </a:r>
            <a:r>
              <a:rPr lang="zh-CN" altLang="en-US" dirty="0"/>
              <a:t>的参数设置为</a:t>
            </a:r>
            <a:r>
              <a:rPr lang="zh-CN" altLang="en-US" b="1" u="sng" dirty="0">
                <a:solidFill>
                  <a:srgbClr val="0070C0"/>
                </a:solidFill>
              </a:rPr>
              <a:t>“*”</a:t>
            </a:r>
            <a:r>
              <a:rPr lang="zh-CN" altLang="en-US" dirty="0"/>
              <a:t>时，表示</a:t>
            </a:r>
            <a:r>
              <a:rPr lang="zh-CN" altLang="en-US" b="1" u="sng" dirty="0">
                <a:solidFill>
                  <a:srgbClr val="0070C0"/>
                </a:solidFill>
              </a:rPr>
              <a:t>统计符合条件的所有记录（包含</a:t>
            </a:r>
            <a:r>
              <a:rPr lang="en-US" altLang="zh-CN" b="1" u="sng" dirty="0">
                <a:solidFill>
                  <a:srgbClr val="0070C0"/>
                </a:solidFill>
              </a:rPr>
              <a:t>NULL</a:t>
            </a:r>
            <a:r>
              <a:rPr lang="zh-CN" altLang="en-US" b="1" u="sng" dirty="0">
                <a:solidFill>
                  <a:srgbClr val="0070C0"/>
                </a:solidFill>
              </a:rPr>
              <a:t>）。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0BEFA32B-E855-7358-956A-BE18347642C0}"/>
              </a:ext>
            </a:extLst>
          </p:cNvPr>
          <p:cNvSpPr txBox="1"/>
          <p:nvPr/>
        </p:nvSpPr>
        <p:spPr>
          <a:xfrm>
            <a:off x="624219" y="3888421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：使用函数统计产品零售价的最大值和最小值。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542D3AB0-E23E-3ED7-1409-08D65578DDBC}"/>
              </a:ext>
            </a:extLst>
          </p:cNvPr>
          <p:cNvSpPr txBox="1"/>
          <p:nvPr/>
        </p:nvSpPr>
        <p:spPr>
          <a:xfrm>
            <a:off x="601128" y="4563184"/>
            <a:ext cx="7059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：使用函数统计记录数量。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A95D76-D1DD-268A-4594-2B0C43147D88}"/>
              </a:ext>
            </a:extLst>
          </p:cNvPr>
          <p:cNvSpPr txBox="1"/>
          <p:nvPr/>
        </p:nvSpPr>
        <p:spPr>
          <a:xfrm>
            <a:off x="1373930" y="5179496"/>
            <a:ext cx="6806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29111"/>
                </a:solidFill>
                <a:latin typeface="Courier New" panose="02070309020205020404" pitchFamily="49" charset="0"/>
              </a:rPr>
              <a:t>COUNT</a:t>
            </a:r>
            <a:r>
              <a:rPr lang="en-US" altLang="zh-CN" sz="1800" dirty="0">
                <a:latin typeface="Courier New" panose="02070309020205020404" pitchFamily="49" charset="0"/>
              </a:rPr>
              <a:t>(*)</a:t>
            </a:r>
            <a:r>
              <a:rPr lang="zh-CN" altLang="en-US" dirty="0">
                <a:latin typeface="Courier New" panose="02070309020205020404" pitchFamily="49" charset="0"/>
              </a:rPr>
              <a:t>、</a:t>
            </a:r>
            <a:r>
              <a:rPr lang="en-US" altLang="zh-CN" sz="1800" b="1" dirty="0">
                <a:solidFill>
                  <a:srgbClr val="F29111"/>
                </a:solidFill>
                <a:latin typeface="Courier New" panose="02070309020205020404" pitchFamily="49" charset="0"/>
              </a:rPr>
              <a:t> COUNT</a:t>
            </a:r>
            <a:r>
              <a:rPr lang="en-US" altLang="zh-CN" sz="1800" dirty="0">
                <a:latin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</a:rPr>
              <a:t>Product_</a:t>
            </a:r>
            <a:r>
              <a:rPr lang="en-US" altLang="zh-CN" dirty="0" err="1">
                <a:latin typeface="Courier New" panose="02070309020205020404" pitchFamily="49" charset="0"/>
              </a:rPr>
              <a:t>Id</a:t>
            </a:r>
            <a:r>
              <a:rPr lang="en-US" altLang="zh-CN" sz="1800" dirty="0">
                <a:latin typeface="Courier New" panose="02070309020205020404" pitchFamily="49" charset="0"/>
              </a:rPr>
              <a:t>) </a:t>
            </a:r>
            <a:r>
              <a:rPr lang="en-US" altLang="zh-CN" sz="1800" b="1" dirty="0">
                <a:solidFill>
                  <a:srgbClr val="F29111"/>
                </a:solidFill>
                <a:latin typeface="Courier New" panose="02070309020205020404" pitchFamily="49" charset="0"/>
              </a:rPr>
              <a:t>COUNT</a:t>
            </a:r>
            <a:r>
              <a:rPr lang="en-US" altLang="zh-CN" sz="1800" dirty="0">
                <a:latin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</a:rPr>
              <a:t>Product_Place</a:t>
            </a:r>
            <a:r>
              <a:rPr lang="en-US" altLang="zh-CN" sz="1800" dirty="0">
                <a:latin typeface="Courier New" panose="02070309020205020404" pitchFamily="49" charset="0"/>
              </a:rPr>
              <a:t>)</a:t>
            </a:r>
            <a:r>
              <a:rPr lang="zh-CN" altLang="en-US" sz="1800" dirty="0">
                <a:latin typeface="Courier New" panose="02070309020205020404" pitchFamily="49" charset="0"/>
              </a:rPr>
              <a:t>、</a:t>
            </a:r>
            <a:endParaRPr lang="en-US" altLang="zh-CN" sz="1800" dirty="0">
              <a:latin typeface="Courier New" panose="02070309020205020404" pitchFamily="49" charset="0"/>
            </a:endParaRPr>
          </a:p>
          <a:p>
            <a:r>
              <a:rPr lang="en-US" altLang="zh-CN" sz="1800" b="1" dirty="0">
                <a:solidFill>
                  <a:srgbClr val="F29111"/>
                </a:solidFill>
                <a:latin typeface="Courier New" panose="02070309020205020404" pitchFamily="49" charset="0"/>
              </a:rPr>
              <a:t>COUNT</a:t>
            </a:r>
            <a:r>
              <a:rPr lang="en-US" altLang="zh-CN" sz="1800" dirty="0">
                <a:latin typeface="Courier New" panose="02070309020205020404" pitchFamily="49" charset="0"/>
              </a:rPr>
              <a:t>(distinct </a:t>
            </a:r>
            <a:r>
              <a:rPr lang="en-US" altLang="zh-CN" sz="1800" dirty="0" err="1">
                <a:latin typeface="Courier New" panose="02070309020205020404" pitchFamily="49" charset="0"/>
              </a:rPr>
              <a:t>Product_Place</a:t>
            </a:r>
            <a:r>
              <a:rPr lang="en-US" altLang="zh-CN" sz="1800" dirty="0">
                <a:latin typeface="Courier New" panose="02070309020205020404" pitchFamily="49" charset="0"/>
              </a:rPr>
              <a:t>)</a:t>
            </a:r>
            <a:r>
              <a:rPr lang="zh-CN" altLang="en-US" sz="1800" dirty="0">
                <a:latin typeface="Courier New" panose="02070309020205020404" pitchFamily="49" charset="0"/>
              </a:rPr>
              <a:t>有什么不同？</a:t>
            </a:r>
            <a:endParaRPr lang="en-US" altLang="zh-CN" sz="1800" dirty="0">
              <a:latin typeface="Courier New" panose="02070309020205020404" pitchFamily="49" charset="0"/>
            </a:endParaRPr>
          </a:p>
          <a:p>
            <a:r>
              <a:rPr lang="en-US" altLang="zh-CN" sz="1800" dirty="0">
                <a:latin typeface="Courier New" panose="02070309020205020404" pitchFamily="49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600" smtClean="0">
            <a:solidFill>
              <a:schemeClr val="bg1">
                <a:lumMod val="95000"/>
              </a:schemeClr>
            </a:solidFill>
            <a:latin typeface="华文彩云" panose="02010800040101010101" pitchFamily="2" charset="-122"/>
            <a:ea typeface="华文彩云" panose="02010800040101010101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10650</TotalTime>
  <Pages>0</Pages>
  <Words>3135</Words>
  <Characters>0</Characters>
  <Application>Microsoft Office PowerPoint</Application>
  <DocSecurity>0</DocSecurity>
  <PresentationFormat>全屏显示(4:3)</PresentationFormat>
  <Lines>0</Lines>
  <Paragraphs>369</Paragraphs>
  <Slides>40</Slides>
  <Notes>24</Notes>
  <HiddenSlides>2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  <vt:variant>
        <vt:lpstr>自定义放映</vt:lpstr>
      </vt:variant>
      <vt:variant>
        <vt:i4>1</vt:i4>
      </vt:variant>
    </vt:vector>
  </HeadingPairs>
  <TitlesOfParts>
    <vt:vector size="52" baseType="lpstr">
      <vt:lpstr>Gulim</vt:lpstr>
      <vt:lpstr>黑体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Wingdings</vt:lpstr>
      <vt:lpstr>默认设计模板</vt:lpstr>
      <vt:lpstr>数据库基础与应用</vt:lpstr>
      <vt:lpstr>上讲回顾</vt:lpstr>
      <vt:lpstr>上讲回顾</vt:lpstr>
      <vt:lpstr>上讲回顾</vt:lpstr>
      <vt:lpstr>目录</vt:lpstr>
      <vt:lpstr>知识架构</vt:lpstr>
      <vt:lpstr>6.1 聚合函数</vt:lpstr>
      <vt:lpstr>6.1 聚合函数</vt:lpstr>
      <vt:lpstr>6.1 聚合函数</vt:lpstr>
      <vt:lpstr>6.1 聚合函数</vt:lpstr>
      <vt:lpstr>知识架构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6.2 分组</vt:lpstr>
      <vt:lpstr>提交作业</vt:lpstr>
      <vt:lpstr>下讲内容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nancy</cp:lastModifiedBy>
  <cp:revision>683</cp:revision>
  <dcterms:created xsi:type="dcterms:W3CDTF">2013-01-25T01:44:32Z</dcterms:created>
  <dcterms:modified xsi:type="dcterms:W3CDTF">2022-11-10T00:07:57Z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